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17" r:id="rId3"/>
    <p:sldMasterId id="2147483730" r:id="rId4"/>
    <p:sldMasterId id="2147483756" r:id="rId5"/>
    <p:sldMasterId id="2147483776" r:id="rId6"/>
    <p:sldMasterId id="2147483788" r:id="rId7"/>
    <p:sldMasterId id="2147483800" r:id="rId8"/>
  </p:sldMasterIdLst>
  <p:notesMasterIdLst>
    <p:notesMasterId r:id="rId27"/>
  </p:notesMasterIdLst>
  <p:sldIdLst>
    <p:sldId id="257" r:id="rId9"/>
    <p:sldId id="259" r:id="rId10"/>
    <p:sldId id="258" r:id="rId11"/>
    <p:sldId id="261" r:id="rId12"/>
    <p:sldId id="260" r:id="rId13"/>
    <p:sldId id="262" r:id="rId14"/>
    <p:sldId id="275" r:id="rId15"/>
    <p:sldId id="265" r:id="rId16"/>
    <p:sldId id="266" r:id="rId17"/>
    <p:sldId id="267" r:id="rId18"/>
    <p:sldId id="277" r:id="rId19"/>
    <p:sldId id="270" r:id="rId20"/>
    <p:sldId id="268" r:id="rId21"/>
    <p:sldId id="276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8BB2DD"/>
    <a:srgbClr val="7D68A6"/>
    <a:srgbClr val="FBC891"/>
    <a:srgbClr val="77C2E9"/>
    <a:srgbClr val="E3E799"/>
    <a:srgbClr val="FAF3D7"/>
    <a:srgbClr val="F79E5C"/>
    <a:srgbClr val="94BEE6"/>
    <a:srgbClr val="A9D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09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04DB6-2557-4BC7-B1B6-4427B119CB4B}" type="datetimeFigureOut">
              <a:rPr lang="tr-TR" smtClean="0"/>
              <a:t>12.02.2021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5C5C1-F471-4900-93FD-BB43F01CF6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286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69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87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10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0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6CECD-46D2-466A-920A-8DDDC71C841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5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34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0761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031297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06461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452888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0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66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081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51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05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34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02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55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2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62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888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26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02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37088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81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30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905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57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548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2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459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85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456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96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650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35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20006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586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5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48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2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11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23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116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61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66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57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3783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19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24609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12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8D6DB-6798-42D2-B9AD-FC6F1C72FC3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DE275-BE14-4364-AEA2-5F5667C0FD4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7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smtClean="0"/>
              <a:t>SlideModel.com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2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89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370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006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40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536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372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81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574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565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698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129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84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857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307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4448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38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243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211633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916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3625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630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2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902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7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23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7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0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279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9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94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1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408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8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605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35742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007580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616624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200481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3576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24433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04898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54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7B337-F8EC-45DC-9762-3E79E781D9C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88E-DE65-40A7-8A5E-131EFB57C1C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3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027C-A2ED-43FC-A3FA-6B86570449F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1CE68-EB24-42C2-9B72-BA0EA503F6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2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3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10" r:id="rId13"/>
    <p:sldLayoutId id="21474837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40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2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83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gt7Z9on11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15/093/2365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facebook.com/groups/144669549475946" TargetMode="Externa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hyperlink" Target="http://www.dindersimateryal.com/" TargetMode="External"/><Relationship Id="rId10" Type="http://schemas.openxmlformats.org/officeDocument/2006/relationships/hyperlink" Target="https://www.dindersimateryal.com/?SyfNmb=4&amp;pt=G%C3%96R%C3%9C%C5%9E%20VE%20%C3%96NER%C4%B0" TargetMode="External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15/161/42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İçerik Yer Tutucusu 2"/>
          <p:cNvSpPr>
            <a:spLocks noGrp="1"/>
          </p:cNvSpPr>
          <p:nvPr>
            <p:ph idx="1"/>
          </p:nvPr>
        </p:nvSpPr>
        <p:spPr>
          <a:xfrm>
            <a:off x="903355" y="2982189"/>
            <a:ext cx="5651292" cy="2097373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rgbClr val="75CB5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tr-TR" sz="3600" b="1" dirty="0" smtClean="0"/>
              <a:t>“</a:t>
            </a:r>
            <a:r>
              <a:rPr lang="tr-TR" sz="3600" b="1" dirty="0"/>
              <a:t>Aile büyükleri” </a:t>
            </a:r>
            <a:r>
              <a:rPr lang="tr-TR" sz="3600" dirty="0"/>
              <a:t>denilince kimler aklınıza gelmektedir? Kendi ailenizi </a:t>
            </a:r>
            <a:r>
              <a:rPr lang="tr-TR" sz="3600" dirty="0" smtClean="0"/>
              <a:t>düşünerek örnekler </a:t>
            </a:r>
            <a:r>
              <a:rPr lang="tr-TR" sz="3600" dirty="0"/>
              <a:t>veriniz.</a:t>
            </a:r>
            <a:endParaRPr lang="tr-TR" sz="8000" dirty="0" smtClean="0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D5115E09-27FF-4DA7-BCAD-C8E8860AC5AD}"/>
              </a:ext>
            </a:extLst>
          </p:cNvPr>
          <p:cNvGrpSpPr/>
          <p:nvPr/>
        </p:nvGrpSpPr>
        <p:grpSpPr>
          <a:xfrm>
            <a:off x="979047" y="291682"/>
            <a:ext cx="6540899" cy="815926"/>
            <a:chOff x="6037944" y="1590083"/>
            <a:chExt cx="5483891" cy="815926"/>
          </a:xfrm>
        </p:grpSpPr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2D47F125-88DB-418F-84F0-25B6E7C5ACD3}"/>
                </a:ext>
              </a:extLst>
            </p:cNvPr>
            <p:cNvSpPr/>
            <p:nvPr/>
          </p:nvSpPr>
          <p:spPr>
            <a:xfrm>
              <a:off x="6037944" y="1590083"/>
              <a:ext cx="5415106" cy="815926"/>
            </a:xfrm>
            <a:custGeom>
              <a:avLst/>
              <a:gdLst>
                <a:gd name="connsiteX0" fmla="*/ 0 w 5415106"/>
                <a:gd name="connsiteY0" fmla="*/ 0 h 815926"/>
                <a:gd name="connsiteX1" fmla="*/ 5007143 w 5415106"/>
                <a:gd name="connsiteY1" fmla="*/ 0 h 815926"/>
                <a:gd name="connsiteX2" fmla="*/ 5415106 w 5415106"/>
                <a:gd name="connsiteY2" fmla="*/ 407963 h 815926"/>
                <a:gd name="connsiteX3" fmla="*/ 5007143 w 5415106"/>
                <a:gd name="connsiteY3" fmla="*/ 815926 h 815926"/>
                <a:gd name="connsiteX4" fmla="*/ 562092 w 5415106"/>
                <a:gd name="connsiteY4" fmla="*/ 815926 h 815926"/>
                <a:gd name="connsiteX5" fmla="*/ 0 w 5415106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5106" h="815926">
                  <a:moveTo>
                    <a:pt x="0" y="0"/>
                  </a:moveTo>
                  <a:lnTo>
                    <a:pt x="5007143" y="0"/>
                  </a:lnTo>
                  <a:cubicBezTo>
                    <a:pt x="5232455" y="0"/>
                    <a:pt x="5415106" y="182651"/>
                    <a:pt x="5415106" y="407963"/>
                  </a:cubicBezTo>
                  <a:cubicBezTo>
                    <a:pt x="5415106" y="633275"/>
                    <a:pt x="5232455" y="815926"/>
                    <a:pt x="5007143" y="815926"/>
                  </a:cubicBezTo>
                  <a:lnTo>
                    <a:pt x="562092" y="81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B8C1AEA3-3DF9-4507-8346-1AEA5C137921}"/>
                </a:ext>
              </a:extLst>
            </p:cNvPr>
            <p:cNvSpPr txBox="1"/>
            <p:nvPr/>
          </p:nvSpPr>
          <p:spPr>
            <a:xfrm>
              <a:off x="6681969" y="1667423"/>
              <a:ext cx="4839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3200" dirty="0"/>
                <a:t>Hz. Muhammed ’in (s.a.v.) </a:t>
              </a:r>
              <a:r>
                <a:rPr lang="tr-TR" sz="3200" dirty="0" smtClean="0"/>
                <a:t>Ailesi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25">
            <a:extLst>
              <a:ext uri="{FF2B5EF4-FFF2-40B4-BE49-F238E27FC236}">
                <a16:creationId xmlns:a16="http://schemas.microsoft.com/office/drawing/2014/main" id="{91E65D5F-8C8C-465F-B841-392B77AAE584}"/>
              </a:ext>
            </a:extLst>
          </p:cNvPr>
          <p:cNvSpPr/>
          <p:nvPr/>
        </p:nvSpPr>
        <p:spPr>
          <a:xfrm>
            <a:off x="286043" y="222669"/>
            <a:ext cx="1386008" cy="815926"/>
          </a:xfrm>
          <a:custGeom>
            <a:avLst/>
            <a:gdLst>
              <a:gd name="connsiteX0" fmla="*/ 407963 w 1386008"/>
              <a:gd name="connsiteY0" fmla="*/ 0 h 815926"/>
              <a:gd name="connsiteX1" fmla="*/ 823916 w 1386008"/>
              <a:gd name="connsiteY1" fmla="*/ 0 h 815926"/>
              <a:gd name="connsiteX2" fmla="*/ 1386008 w 1386008"/>
              <a:gd name="connsiteY2" fmla="*/ 815926 h 815926"/>
              <a:gd name="connsiteX3" fmla="*/ 407963 w 1386008"/>
              <a:gd name="connsiteY3" fmla="*/ 815926 h 815926"/>
              <a:gd name="connsiteX4" fmla="*/ 0 w 1386008"/>
              <a:gd name="connsiteY4" fmla="*/ 407963 h 815926"/>
              <a:gd name="connsiteX5" fmla="*/ 407963 w 1386008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6008" h="815926">
                <a:moveTo>
                  <a:pt x="407963" y="0"/>
                </a:moveTo>
                <a:lnTo>
                  <a:pt x="823916" y="0"/>
                </a:lnTo>
                <a:lnTo>
                  <a:pt x="1386008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00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C4432F39-F7C3-408C-B359-33E2BFE70C53}"/>
              </a:ext>
            </a:extLst>
          </p:cNvPr>
          <p:cNvSpPr txBox="1"/>
          <p:nvPr/>
        </p:nvSpPr>
        <p:spPr>
          <a:xfrm>
            <a:off x="492413" y="2784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5127" t="25299" r="35347" b="-935"/>
          <a:stretch/>
        </p:blipFill>
        <p:spPr>
          <a:xfrm>
            <a:off x="7114245" y="1340155"/>
            <a:ext cx="4548366" cy="51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640435" y="1495783"/>
            <a:ext cx="4983830" cy="38510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Doğumundan itibaren Sevgili </a:t>
            </a:r>
            <a:r>
              <a:rPr lang="tr-TR" sz="3200" dirty="0" smtClean="0">
                <a:solidFill>
                  <a:schemeClr val="tx1"/>
                </a:solidFill>
              </a:rPr>
              <a:t>Peygamberimize (s.a.v</a:t>
            </a:r>
            <a:r>
              <a:rPr lang="tr-TR" sz="3200" dirty="0">
                <a:solidFill>
                  <a:schemeClr val="tx1"/>
                </a:solidFill>
              </a:rPr>
              <a:t>.) dört yıl boyunca bakmış, ona </a:t>
            </a:r>
            <a:r>
              <a:rPr lang="tr-TR" sz="3200" dirty="0" smtClean="0">
                <a:solidFill>
                  <a:schemeClr val="tx1"/>
                </a:solidFill>
              </a:rPr>
              <a:t>sütannelik yapmıştır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44AA60E-AFEE-4129-A2A7-59965EF18D4A}"/>
              </a:ext>
            </a:extLst>
          </p:cNvPr>
          <p:cNvGrpSpPr/>
          <p:nvPr/>
        </p:nvGrpSpPr>
        <p:grpSpPr>
          <a:xfrm>
            <a:off x="998342" y="1096609"/>
            <a:ext cx="5103792" cy="783895"/>
            <a:chOff x="5270258" y="5623571"/>
            <a:chExt cx="5529799" cy="843409"/>
          </a:xfrm>
        </p:grpSpPr>
        <p:sp>
          <p:nvSpPr>
            <p:cNvPr id="5" name="Freeform: Shape 16">
              <a:extLst>
                <a:ext uri="{FF2B5EF4-FFF2-40B4-BE49-F238E27FC236}">
                  <a16:creationId xmlns:a16="http://schemas.microsoft.com/office/drawing/2014/main" id="{2EBF0431-154A-498B-B9A0-76EF8862D5F1}"/>
                </a:ext>
              </a:extLst>
            </p:cNvPr>
            <p:cNvSpPr/>
            <p:nvPr/>
          </p:nvSpPr>
          <p:spPr>
            <a:xfrm>
              <a:off x="5270258" y="5623571"/>
              <a:ext cx="5419767" cy="815926"/>
            </a:xfrm>
            <a:custGeom>
              <a:avLst/>
              <a:gdLst>
                <a:gd name="connsiteX0" fmla="*/ 562091 w 5419768"/>
                <a:gd name="connsiteY0" fmla="*/ 0 h 815926"/>
                <a:gd name="connsiteX1" fmla="*/ 5011805 w 5419768"/>
                <a:gd name="connsiteY1" fmla="*/ 0 h 815926"/>
                <a:gd name="connsiteX2" fmla="*/ 5419768 w 5419768"/>
                <a:gd name="connsiteY2" fmla="*/ 407963 h 815926"/>
                <a:gd name="connsiteX3" fmla="*/ 5011805 w 5419768"/>
                <a:gd name="connsiteY3" fmla="*/ 815926 h 815926"/>
                <a:gd name="connsiteX4" fmla="*/ 0 w 5419768"/>
                <a:gd name="connsiteY4" fmla="*/ 815926 h 815926"/>
                <a:gd name="connsiteX5" fmla="*/ 562091 w 5419768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9768" h="815926">
                  <a:moveTo>
                    <a:pt x="562091" y="0"/>
                  </a:moveTo>
                  <a:lnTo>
                    <a:pt x="5011805" y="0"/>
                  </a:lnTo>
                  <a:cubicBezTo>
                    <a:pt x="5237117" y="0"/>
                    <a:pt x="5419768" y="182651"/>
                    <a:pt x="5419768" y="407963"/>
                  </a:cubicBezTo>
                  <a:cubicBezTo>
                    <a:pt x="5419768" y="633275"/>
                    <a:pt x="5237117" y="815926"/>
                    <a:pt x="5011805" y="815926"/>
                  </a:cubicBezTo>
                  <a:lnTo>
                    <a:pt x="0" y="815926"/>
                  </a:lnTo>
                  <a:lnTo>
                    <a:pt x="562091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3">
              <a:extLst>
                <a:ext uri="{FF2B5EF4-FFF2-40B4-BE49-F238E27FC236}">
                  <a16:creationId xmlns:a16="http://schemas.microsoft.com/office/drawing/2014/main" id="{49AEEA49-8DDC-4608-87AA-863EEE5C2C99}"/>
                </a:ext>
              </a:extLst>
            </p:cNvPr>
            <p:cNvSpPr txBox="1"/>
            <p:nvPr/>
          </p:nvSpPr>
          <p:spPr>
            <a:xfrm>
              <a:off x="7582389" y="5639122"/>
              <a:ext cx="3217668" cy="82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400" dirty="0" smtClean="0"/>
                <a:t>Halime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22">
            <a:extLst>
              <a:ext uri="{FF2B5EF4-FFF2-40B4-BE49-F238E27FC236}">
                <a16:creationId xmlns:a16="http://schemas.microsoft.com/office/drawing/2014/main" id="{E4C6A459-0D2A-4F9F-831B-F88D89BAD618}"/>
              </a:ext>
            </a:extLst>
          </p:cNvPr>
          <p:cNvSpPr/>
          <p:nvPr/>
        </p:nvSpPr>
        <p:spPr>
          <a:xfrm>
            <a:off x="0" y="1057999"/>
            <a:ext cx="3334403" cy="815926"/>
          </a:xfrm>
          <a:custGeom>
            <a:avLst/>
            <a:gdLst>
              <a:gd name="connsiteX0" fmla="*/ 407963 w 1381345"/>
              <a:gd name="connsiteY0" fmla="*/ 0 h 815926"/>
              <a:gd name="connsiteX1" fmla="*/ 1381345 w 1381345"/>
              <a:gd name="connsiteY1" fmla="*/ 0 h 815926"/>
              <a:gd name="connsiteX2" fmla="*/ 819254 w 1381345"/>
              <a:gd name="connsiteY2" fmla="*/ 815926 h 815926"/>
              <a:gd name="connsiteX3" fmla="*/ 407963 w 1381345"/>
              <a:gd name="connsiteY3" fmla="*/ 815926 h 815926"/>
              <a:gd name="connsiteX4" fmla="*/ 0 w 1381345"/>
              <a:gd name="connsiteY4" fmla="*/ 407963 h 815926"/>
              <a:gd name="connsiteX5" fmla="*/ 407963 w 1381345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345" h="815926">
                <a:moveTo>
                  <a:pt x="407963" y="0"/>
                </a:moveTo>
                <a:lnTo>
                  <a:pt x="1381345" y="0"/>
                </a:lnTo>
                <a:lnTo>
                  <a:pt x="819254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7BEE963A-A96D-439D-AB1F-38B6BC22E5E4}"/>
              </a:ext>
            </a:extLst>
          </p:cNvPr>
          <p:cNvSpPr txBox="1"/>
          <p:nvPr/>
        </p:nvSpPr>
        <p:spPr>
          <a:xfrm>
            <a:off x="212557" y="1060490"/>
            <a:ext cx="2145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Sütannesi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51" y="199338"/>
            <a:ext cx="5889901" cy="57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5"/>
          <p:cNvGrpSpPr/>
          <p:nvPr/>
        </p:nvGrpSpPr>
        <p:grpSpPr>
          <a:xfrm>
            <a:off x="5575254" y="1519267"/>
            <a:ext cx="5046981" cy="3184328"/>
            <a:chOff x="238100" y="603575"/>
            <a:chExt cx="7144650" cy="4507825"/>
          </a:xfrm>
        </p:grpSpPr>
        <p:sp>
          <p:nvSpPr>
            <p:cNvPr id="1031" name="Google Shape;1031;p35">
              <a:hlinkClick r:id="" action="ppaction://hlinkshowjump?jump=nextslide"/>
            </p:cNvPr>
            <p:cNvSpPr/>
            <p:nvPr/>
          </p:nvSpPr>
          <p:spPr>
            <a:xfrm>
              <a:off x="3232475" y="2089250"/>
              <a:ext cx="1029650" cy="1092875"/>
            </a:xfrm>
            <a:custGeom>
              <a:avLst/>
              <a:gdLst/>
              <a:ahLst/>
              <a:cxnLst/>
              <a:rect l="l" t="t" r="r" b="b"/>
              <a:pathLst>
                <a:path w="41186" h="43715" extrusionOk="0">
                  <a:moveTo>
                    <a:pt x="6659" y="1"/>
                  </a:moveTo>
                  <a:cubicBezTo>
                    <a:pt x="6129" y="1"/>
                    <a:pt x="5639" y="51"/>
                    <a:pt x="5196" y="157"/>
                  </a:cubicBezTo>
                  <a:cubicBezTo>
                    <a:pt x="5196" y="157"/>
                    <a:pt x="0" y="820"/>
                    <a:pt x="23" y="12340"/>
                  </a:cubicBezTo>
                  <a:cubicBezTo>
                    <a:pt x="47" y="23691"/>
                    <a:pt x="255" y="43715"/>
                    <a:pt x="6298" y="43715"/>
                  </a:cubicBezTo>
                  <a:cubicBezTo>
                    <a:pt x="6388" y="43715"/>
                    <a:pt x="6479" y="43710"/>
                    <a:pt x="6572" y="43701"/>
                  </a:cubicBezTo>
                  <a:cubicBezTo>
                    <a:pt x="12882" y="43089"/>
                    <a:pt x="41185" y="24970"/>
                    <a:pt x="40349" y="20714"/>
                  </a:cubicBezTo>
                  <a:cubicBezTo>
                    <a:pt x="39556" y="16680"/>
                    <a:pt x="16325" y="1"/>
                    <a:pt x="6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168925" y="2049700"/>
              <a:ext cx="1165600" cy="1174725"/>
            </a:xfrm>
            <a:custGeom>
              <a:avLst/>
              <a:gdLst/>
              <a:ahLst/>
              <a:cxnLst/>
              <a:rect l="l" t="t" r="r" b="b"/>
              <a:pathLst>
                <a:path w="46624" h="46989" extrusionOk="0">
                  <a:moveTo>
                    <a:pt x="8147" y="3301"/>
                  </a:moveTo>
                  <a:cubicBezTo>
                    <a:pt x="10494" y="3301"/>
                    <a:pt x="14710" y="5374"/>
                    <a:pt x="16299" y="6102"/>
                  </a:cubicBezTo>
                  <a:cubicBezTo>
                    <a:pt x="21052" y="8278"/>
                    <a:pt x="25577" y="11022"/>
                    <a:pt x="29892" y="13960"/>
                  </a:cubicBezTo>
                  <a:cubicBezTo>
                    <a:pt x="33165" y="16189"/>
                    <a:pt x="36760" y="18565"/>
                    <a:pt x="39398" y="21560"/>
                  </a:cubicBezTo>
                  <a:cubicBezTo>
                    <a:pt x="41607" y="24071"/>
                    <a:pt x="39444" y="25701"/>
                    <a:pt x="37248" y="27631"/>
                  </a:cubicBezTo>
                  <a:cubicBezTo>
                    <a:pt x="29939" y="34064"/>
                    <a:pt x="20443" y="39324"/>
                    <a:pt x="11375" y="42814"/>
                  </a:cubicBezTo>
                  <a:cubicBezTo>
                    <a:pt x="10430" y="43178"/>
                    <a:pt x="9504" y="43553"/>
                    <a:pt x="8996" y="43553"/>
                  </a:cubicBezTo>
                  <a:cubicBezTo>
                    <a:pt x="8882" y="43553"/>
                    <a:pt x="8789" y="43534"/>
                    <a:pt x="8722" y="43492"/>
                  </a:cubicBezTo>
                  <a:cubicBezTo>
                    <a:pt x="7682" y="42835"/>
                    <a:pt x="7177" y="41025"/>
                    <a:pt x="6834" y="39955"/>
                  </a:cubicBezTo>
                  <a:cubicBezTo>
                    <a:pt x="5550" y="35962"/>
                    <a:pt x="5234" y="31593"/>
                    <a:pt x="5065" y="27426"/>
                  </a:cubicBezTo>
                  <a:cubicBezTo>
                    <a:pt x="4864" y="22440"/>
                    <a:pt x="4988" y="17420"/>
                    <a:pt x="5469" y="12452"/>
                  </a:cubicBezTo>
                  <a:cubicBezTo>
                    <a:pt x="5690" y="10151"/>
                    <a:pt x="5661" y="5459"/>
                    <a:pt x="7148" y="3490"/>
                  </a:cubicBezTo>
                  <a:lnTo>
                    <a:pt x="7148" y="3490"/>
                  </a:lnTo>
                  <a:cubicBezTo>
                    <a:pt x="7415" y="3358"/>
                    <a:pt x="7755" y="3301"/>
                    <a:pt x="8147" y="3301"/>
                  </a:cubicBezTo>
                  <a:close/>
                  <a:moveTo>
                    <a:pt x="8690" y="1"/>
                  </a:moveTo>
                  <a:cubicBezTo>
                    <a:pt x="6915" y="1"/>
                    <a:pt x="5217" y="423"/>
                    <a:pt x="3795" y="1558"/>
                  </a:cubicBezTo>
                  <a:cubicBezTo>
                    <a:pt x="3702" y="1632"/>
                    <a:pt x="3618" y="1705"/>
                    <a:pt x="3542" y="1777"/>
                  </a:cubicBezTo>
                  <a:lnTo>
                    <a:pt x="3542" y="1777"/>
                  </a:lnTo>
                  <a:cubicBezTo>
                    <a:pt x="3483" y="1826"/>
                    <a:pt x="3427" y="1878"/>
                    <a:pt x="3376" y="1933"/>
                  </a:cubicBezTo>
                  <a:cubicBezTo>
                    <a:pt x="1254" y="4195"/>
                    <a:pt x="1111" y="8585"/>
                    <a:pt x="784" y="11463"/>
                  </a:cubicBezTo>
                  <a:cubicBezTo>
                    <a:pt x="139" y="17147"/>
                    <a:pt x="1" y="22915"/>
                    <a:pt x="273" y="28626"/>
                  </a:cubicBezTo>
                  <a:cubicBezTo>
                    <a:pt x="525" y="33924"/>
                    <a:pt x="683" y="46989"/>
                    <a:pt x="8103" y="46989"/>
                  </a:cubicBezTo>
                  <a:cubicBezTo>
                    <a:pt x="8624" y="46989"/>
                    <a:pt x="9180" y="46924"/>
                    <a:pt x="9775" y="46788"/>
                  </a:cubicBezTo>
                  <a:cubicBezTo>
                    <a:pt x="14982" y="45598"/>
                    <a:pt x="20140" y="42583"/>
                    <a:pt x="24762" y="40027"/>
                  </a:cubicBezTo>
                  <a:cubicBezTo>
                    <a:pt x="30302" y="36966"/>
                    <a:pt x="35876" y="33642"/>
                    <a:pt x="40658" y="29463"/>
                  </a:cubicBezTo>
                  <a:cubicBezTo>
                    <a:pt x="42917" y="27493"/>
                    <a:pt x="46624" y="24333"/>
                    <a:pt x="44955" y="21013"/>
                  </a:cubicBezTo>
                  <a:cubicBezTo>
                    <a:pt x="43140" y="17403"/>
                    <a:pt x="38154" y="14468"/>
                    <a:pt x="34991" y="12241"/>
                  </a:cubicBezTo>
                  <a:cubicBezTo>
                    <a:pt x="29454" y="8341"/>
                    <a:pt x="23530" y="4761"/>
                    <a:pt x="17255" y="2179"/>
                  </a:cubicBezTo>
                  <a:cubicBezTo>
                    <a:pt x="14803" y="1170"/>
                    <a:pt x="11641" y="1"/>
                    <a:pt x="869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666267" y="2652950"/>
            <a:ext cx="329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841251" y="4001400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841251" y="2265867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5339621" y="4867541"/>
            <a:ext cx="5876901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</a:pPr>
            <a:r>
              <a:rPr lang="tr-TR" sz="2000" dirty="0">
                <a:hlinkClick r:id="rId3"/>
              </a:rPr>
              <a:t>https://</a:t>
            </a:r>
            <a:r>
              <a:rPr lang="tr-TR" sz="2000" dirty="0" smtClean="0">
                <a:hlinkClick r:id="rId3"/>
              </a:rPr>
              <a:t>www.youtube.com/watch?v=Mgt7Z9on11A</a:t>
            </a:r>
            <a:r>
              <a:rPr lang="tr-TR" sz="2000" dirty="0" smtClean="0"/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pic>
        <p:nvPicPr>
          <p:cNvPr id="2050" name="Picture 2" descr="https://lh3.googleusercontent.com/8P_KIzdtWNClKZx5kKR8CyG6uqb1KMd9SSSrVDA4AI-ioBsmS0NhuGLUaHLHdOLepGaVM3gKA9HSO_yaqL0oJoPXuJPLssEKYStDNBtiHnqxQZw5c9tez65zWzzlFunMvRFIkkCNR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393" y="0"/>
            <a:ext cx="1455607" cy="14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videoplayback (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98939"/>
            <a:ext cx="12192000" cy="73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7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8450140" y="2362572"/>
            <a:ext cx="2741498" cy="746819"/>
          </a:xfrm>
          <a:prstGeom prst="rect">
            <a:avLst/>
          </a:prstGeom>
          <a:solidFill>
            <a:srgbClr val="38A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Amine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475783" y="3417733"/>
            <a:ext cx="2715855" cy="853214"/>
          </a:xfrm>
          <a:prstGeom prst="rect">
            <a:avLst/>
          </a:prstGeom>
          <a:solidFill>
            <a:srgbClr val="38A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Halime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8475783" y="1099114"/>
            <a:ext cx="2715856" cy="905719"/>
          </a:xfrm>
          <a:prstGeom prst="rect">
            <a:avLst/>
          </a:prstGeom>
          <a:solidFill>
            <a:srgbClr val="38A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Şeyma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2486525" y="264694"/>
            <a:ext cx="3320717" cy="66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 sor bir cevap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X"/>
          <p:cNvSpPr/>
          <p:nvPr/>
        </p:nvSpPr>
        <p:spPr>
          <a:xfrm>
            <a:off x="11248124" y="1155974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nay"/>
          <p:cNvSpPr/>
          <p:nvPr/>
        </p:nvSpPr>
        <p:spPr>
          <a:xfrm>
            <a:off x="11261978" y="3462914"/>
            <a:ext cx="875464" cy="8080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X"/>
          <p:cNvSpPr/>
          <p:nvPr/>
        </p:nvSpPr>
        <p:spPr>
          <a:xfrm>
            <a:off x="11261978" y="2378550"/>
            <a:ext cx="870239" cy="79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0" y="6408062"/>
            <a:ext cx="12203025" cy="459770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Komut Düğmesi: İleri veya Sonraki 22">
            <a:hlinkClick r:id="" action="ppaction://hlinkshowjump?jump=previousslide" highlightClick="1"/>
          </p:cNvPr>
          <p:cNvSpPr/>
          <p:nvPr/>
        </p:nvSpPr>
        <p:spPr>
          <a:xfrm flipH="1">
            <a:off x="10850811" y="6415150"/>
            <a:ext cx="383458" cy="464114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798196" y="6415150"/>
            <a:ext cx="383458" cy="452682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omut Düğmesi: Giriş 24">
            <a:hlinkClick r:id="" action="ppaction://hlinkshowjump?jump=firstslide" highlightClick="1"/>
          </p:cNvPr>
          <p:cNvSpPr/>
          <p:nvPr/>
        </p:nvSpPr>
        <p:spPr>
          <a:xfrm>
            <a:off x="11302394" y="6415150"/>
            <a:ext cx="427678" cy="456707"/>
          </a:xfrm>
          <a:prstGeom prst="actionButtonHom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307983" y="4813500"/>
            <a:ext cx="7851279" cy="10505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</a:t>
            </a:r>
            <a:r>
              <a:rPr kumimoji="0" lang="tr-TR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kendini tanıtan kişi kimdir?</a:t>
            </a:r>
            <a:endParaRPr kumimoji="0" lang="tr-T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7983" y="1155974"/>
            <a:ext cx="7851279" cy="3416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3200" dirty="0" smtClean="0">
                <a:solidFill>
                  <a:schemeClr val="tx1"/>
                </a:solidFill>
              </a:rPr>
              <a:t>Sevgili çocuklar  ben </a:t>
            </a:r>
            <a:r>
              <a:rPr lang="tr-TR" sz="3200" dirty="0" smtClean="0">
                <a:solidFill>
                  <a:schemeClr val="tx1"/>
                </a:solidFill>
              </a:rPr>
              <a:t>Sevgili </a:t>
            </a:r>
            <a:r>
              <a:rPr lang="tr-TR" sz="3200" dirty="0" smtClean="0">
                <a:solidFill>
                  <a:schemeClr val="tx1"/>
                </a:solidFill>
              </a:rPr>
              <a:t>Peygamberimize (s.a.v.) dört yıl boyunca </a:t>
            </a:r>
            <a:r>
              <a:rPr lang="tr-TR" sz="3200" dirty="0" smtClean="0">
                <a:solidFill>
                  <a:schemeClr val="tx1"/>
                </a:solidFill>
              </a:rPr>
              <a:t>bakıp ona </a:t>
            </a:r>
            <a:r>
              <a:rPr lang="tr-TR" sz="3200" dirty="0" smtClean="0">
                <a:solidFill>
                  <a:schemeClr val="tx1"/>
                </a:solidFill>
              </a:rPr>
              <a:t>sütannelik yaptım. O zamanlar Muhammed (sav) çok iyi bir çocuktu. Bana hep yardım eder, koyunlarıma da bakardı. </a:t>
            </a:r>
            <a:endParaRPr lang="tr-T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0" grpId="0" animBg="1"/>
      <p:bldP spid="20" grpId="1" animBg="1"/>
      <p:bldP spid="21" grpId="0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6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9725" y="2582779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Hz. Muhammed (s.a.v.) altı yaşındayken </a:t>
            </a:r>
            <a:r>
              <a:rPr lang="tr-TR" sz="2400" dirty="0" smtClean="0">
                <a:solidFill>
                  <a:prstClr val="black"/>
                </a:solidFill>
              </a:rPr>
              <a:t>annesi vefat </a:t>
            </a:r>
            <a:r>
              <a:rPr lang="tr-TR" sz="2400" dirty="0">
                <a:solidFill>
                  <a:prstClr val="black"/>
                </a:solidFill>
              </a:rPr>
              <a:t>etti.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68365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43168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Y 1"/>
          <p:cNvSpPr/>
          <p:nvPr/>
        </p:nvSpPr>
        <p:spPr>
          <a:xfrm>
            <a:off x="10472283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4716" y="653775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</a:t>
            </a:r>
            <a:r>
              <a:rPr lang="tr-TR" sz="2400" dirty="0" smtClean="0">
                <a:solidFill>
                  <a:prstClr val="black"/>
                </a:solidFill>
              </a:rPr>
              <a:t>Peygamberimiz, babasının </a:t>
            </a:r>
            <a:r>
              <a:rPr lang="tr-TR" sz="2400" dirty="0">
                <a:solidFill>
                  <a:prstClr val="black"/>
                </a:solidFill>
              </a:rPr>
              <a:t>vefatından sonra </a:t>
            </a:r>
            <a:r>
              <a:rPr lang="tr-TR" sz="2400" dirty="0" smtClean="0">
                <a:solidFill>
                  <a:prstClr val="black"/>
                </a:solidFill>
              </a:rPr>
              <a:t>amcası </a:t>
            </a:r>
            <a:r>
              <a:rPr lang="tr-TR" sz="2400" dirty="0">
                <a:solidFill>
                  <a:prstClr val="black"/>
                </a:solidFill>
              </a:rPr>
              <a:t>Ebu </a:t>
            </a:r>
            <a:r>
              <a:rPr lang="tr-TR" sz="2400" dirty="0" smtClean="0">
                <a:solidFill>
                  <a:prstClr val="black"/>
                </a:solidFill>
              </a:rPr>
              <a:t>Talib’in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yanında kalmaya başlamış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592428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67231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34715" y="1628273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Hz. Hamza (</a:t>
            </a:r>
            <a:r>
              <a:rPr lang="tr-TR" sz="2400" dirty="0" err="1">
                <a:solidFill>
                  <a:prstClr val="black"/>
                </a:solidFill>
              </a:rPr>
              <a:t>r.a</a:t>
            </a:r>
            <a:r>
              <a:rPr lang="tr-TR" sz="2400" dirty="0">
                <a:solidFill>
                  <a:prstClr val="black"/>
                </a:solidFill>
              </a:rPr>
              <a:t>.) ve Hz. </a:t>
            </a:r>
            <a:r>
              <a:rPr lang="tr-TR" sz="2400" dirty="0" err="1">
                <a:solidFill>
                  <a:prstClr val="black"/>
                </a:solidFill>
              </a:rPr>
              <a:t>Zübeyr</a:t>
            </a:r>
            <a:r>
              <a:rPr lang="tr-TR" sz="2400" dirty="0">
                <a:solidFill>
                  <a:prstClr val="black"/>
                </a:solidFill>
              </a:rPr>
              <a:t> (</a:t>
            </a:r>
            <a:r>
              <a:rPr lang="tr-TR" sz="2400" dirty="0" err="1">
                <a:solidFill>
                  <a:prstClr val="black"/>
                </a:solidFill>
              </a:rPr>
              <a:t>r.a</a:t>
            </a:r>
            <a:r>
              <a:rPr lang="tr-TR" sz="2400" dirty="0">
                <a:solidFill>
                  <a:prstClr val="black"/>
                </a:solidFill>
              </a:rPr>
              <a:t>.), Peygamberimizin (s.a.v</a:t>
            </a:r>
            <a:r>
              <a:rPr lang="tr-TR" sz="2400" dirty="0" smtClean="0">
                <a:solidFill>
                  <a:prstClr val="black"/>
                </a:solidFill>
              </a:rPr>
              <a:t>.)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amcalarıdır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59765" y="3505200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Hz. Muhammed (s.a.v.) sekiz yaşındayken dedesi vefat etti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59764" y="4460365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</a:t>
            </a:r>
            <a:r>
              <a:rPr lang="tr-TR" sz="2400" dirty="0" smtClean="0">
                <a:solidFill>
                  <a:prstClr val="black"/>
                </a:solidFill>
              </a:rPr>
              <a:t>Peygamberimiz (sav) babasıyla bir defa </a:t>
            </a:r>
            <a:r>
              <a:rPr lang="tr-TR" sz="2400" dirty="0">
                <a:solidFill>
                  <a:prstClr val="black"/>
                </a:solidFill>
              </a:rPr>
              <a:t>ticaret </a:t>
            </a:r>
            <a:r>
              <a:rPr lang="tr-TR" sz="2400" dirty="0" smtClean="0">
                <a:solidFill>
                  <a:prstClr val="black"/>
                </a:solidFill>
              </a:rPr>
              <a:t>yolculuğuna</a:t>
            </a:r>
          </a:p>
          <a:p>
            <a:pPr lvl="0">
              <a:defRPr/>
            </a:pPr>
            <a:r>
              <a:rPr lang="tr-TR" sz="2400" dirty="0" smtClean="0">
                <a:solidFill>
                  <a:prstClr val="black"/>
                </a:solidFill>
              </a:rPr>
              <a:t>  </a:t>
            </a:r>
            <a:r>
              <a:rPr lang="tr-TR" sz="2400" dirty="0">
                <a:solidFill>
                  <a:prstClr val="black"/>
                </a:solidFill>
              </a:rPr>
              <a:t>çıkmıştır.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60344" y="445761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05682" y="446159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204241" y="437497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35147" y="450138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2" name="Y 3"/>
          <p:cNvSpPr/>
          <p:nvPr/>
        </p:nvSpPr>
        <p:spPr>
          <a:xfrm>
            <a:off x="10464262" y="450138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29784" y="5406189"/>
            <a:ext cx="9199225" cy="7097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Halime, Hz. Peygamber’in (s.a.v.) sütannesidir</a:t>
            </a:r>
            <a:r>
              <a:rPr lang="tr-TR" sz="2400" dirty="0" smtClean="0">
                <a:solidFill>
                  <a:prstClr val="black"/>
                </a:solidFill>
              </a:rPr>
              <a:t>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126628" y="652203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6935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134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3853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1"/>
          <p:cNvSpPr/>
          <p:nvPr/>
        </p:nvSpPr>
        <p:spPr>
          <a:xfrm>
            <a:off x="10432177" y="53853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486274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41618" y="1637868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26628" y="2573695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26628" y="351438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26628" y="4470073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26628" y="5381469"/>
            <a:ext cx="248126" cy="75450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52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kdörtgen 109"/>
          <p:cNvSpPr/>
          <p:nvPr/>
        </p:nvSpPr>
        <p:spPr>
          <a:xfrm>
            <a:off x="6553200" y="3748789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0" name="Dikdörtgen 129"/>
          <p:cNvSpPr/>
          <p:nvPr/>
        </p:nvSpPr>
        <p:spPr>
          <a:xfrm>
            <a:off x="6553200" y="4460634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4" name="Dikdörtgen 133"/>
          <p:cNvSpPr/>
          <p:nvPr/>
        </p:nvSpPr>
        <p:spPr>
          <a:xfrm>
            <a:off x="6553200" y="3036946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8" name="Dikdörtgen 137"/>
          <p:cNvSpPr/>
          <p:nvPr/>
        </p:nvSpPr>
        <p:spPr>
          <a:xfrm>
            <a:off x="6553200" y="2325103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139" name="b"/>
          <p:cNvGrpSpPr/>
          <p:nvPr/>
        </p:nvGrpSpPr>
        <p:grpSpPr>
          <a:xfrm>
            <a:off x="7289687" y="2350164"/>
            <a:ext cx="4768961" cy="578621"/>
            <a:chOff x="9304418" y="1698249"/>
            <a:chExt cx="2351830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" name="Serbest Form 139"/>
            <p:cNvSpPr/>
            <p:nvPr/>
          </p:nvSpPr>
          <p:spPr>
            <a:xfrm>
              <a:off x="9304421" y="1698250"/>
              <a:ext cx="2351827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Abdullah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1" name="İkizkenar Üçgen 140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77717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142" name="c"/>
          <p:cNvGrpSpPr/>
          <p:nvPr/>
        </p:nvGrpSpPr>
        <p:grpSpPr>
          <a:xfrm>
            <a:off x="7278658" y="3062989"/>
            <a:ext cx="4913342" cy="578621"/>
            <a:chOff x="9304417" y="1698250"/>
            <a:chExt cx="559345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3" name="Serbest Form 142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Halime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4" name="İkizkenar Üçgen 143"/>
            <p:cNvSpPr/>
            <p:nvPr/>
          </p:nvSpPr>
          <p:spPr>
            <a:xfrm rot="5400000">
              <a:off x="9483246" y="1519421"/>
              <a:ext cx="659853" cy="1017511"/>
            </a:xfrm>
            <a:prstGeom prst="triangle">
              <a:avLst/>
            </a:prstGeom>
            <a:solidFill>
              <a:srgbClr val="FFD01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145" name="D"/>
          <p:cNvGrpSpPr/>
          <p:nvPr/>
        </p:nvGrpSpPr>
        <p:grpSpPr>
          <a:xfrm>
            <a:off x="7289690" y="4502241"/>
            <a:ext cx="4864212" cy="578621"/>
            <a:chOff x="9304418" y="1698249"/>
            <a:chExt cx="239880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6" name="Serbest Form 145"/>
            <p:cNvSpPr/>
            <p:nvPr/>
          </p:nvSpPr>
          <p:spPr>
            <a:xfrm>
              <a:off x="9304421" y="1698250"/>
              <a:ext cx="239880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Ebu Talip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7" name="İkizkenar Üçgen 14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  <p:grpSp>
        <p:nvGrpSpPr>
          <p:cNvPr id="148" name="E"/>
          <p:cNvGrpSpPr/>
          <p:nvPr/>
        </p:nvGrpSpPr>
        <p:grpSpPr>
          <a:xfrm>
            <a:off x="7278661" y="3789418"/>
            <a:ext cx="4894292" cy="578621"/>
            <a:chOff x="9304418" y="1698249"/>
            <a:chExt cx="2413637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9" name="Serbest Form 148"/>
            <p:cNvSpPr/>
            <p:nvPr/>
          </p:nvSpPr>
          <p:spPr>
            <a:xfrm>
              <a:off x="9304421" y="1698250"/>
              <a:ext cx="2413634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Ebu Cafer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50" name="İkizkenar Üçgen 149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sp>
        <p:nvSpPr>
          <p:cNvPr id="8" name="Dikdörtgen 7"/>
          <p:cNvSpPr/>
          <p:nvPr/>
        </p:nvSpPr>
        <p:spPr>
          <a:xfrm>
            <a:off x="272716" y="247650"/>
            <a:ext cx="6204284" cy="62865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742950" indent="-742950" algn="just">
              <a:buFont typeface="+mj-lt"/>
              <a:buAutoNum type="arabicPeriod"/>
              <a:defRPr/>
            </a:pPr>
            <a:r>
              <a:rPr lang="tr-TR" sz="3600" b="1" dirty="0" smtClean="0">
                <a:solidFill>
                  <a:prstClr val="black"/>
                </a:solidFill>
              </a:rPr>
              <a:t>Aşağıdaki </a:t>
            </a:r>
            <a:r>
              <a:rPr lang="tr-TR" sz="3600" b="1" dirty="0">
                <a:solidFill>
                  <a:prstClr val="black"/>
                </a:solidFill>
              </a:rPr>
              <a:t>isimlerden hangisi peygamberimizin aile büyüklerinden bir </a:t>
            </a:r>
            <a:r>
              <a:rPr lang="tr-TR" sz="3600" b="1" u="sng" dirty="0">
                <a:solidFill>
                  <a:prstClr val="black"/>
                </a:solidFill>
              </a:rPr>
              <a:t>değildir?</a:t>
            </a:r>
          </a:p>
        </p:txBody>
      </p:sp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0" grpId="0" animBg="1"/>
      <p:bldP spid="130" grpId="0" animBg="1"/>
      <p:bldP spid="134" grpId="0" animBg="1"/>
      <p:bldP spid="1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4931" y="0"/>
            <a:ext cx="7779895" cy="6753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028700" lvl="1" indent="-571500">
              <a:lnSpc>
                <a:spcPct val="150000"/>
              </a:lnSpc>
              <a:spcBef>
                <a:spcPts val="1000"/>
              </a:spcBef>
              <a:buFont typeface="+mj-lt"/>
              <a:buAutoNum type="romanUcPeriod"/>
              <a:defRPr/>
            </a:pPr>
            <a:r>
              <a:rPr lang="tr-TR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Peygamberimiz </a:t>
            </a:r>
            <a:r>
              <a:rPr lang="tr-T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Kureyş kabilesine mensuptur.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Font typeface="+mj-lt"/>
              <a:buAutoNum type="romanUcPeriod"/>
              <a:defRPr/>
            </a:pPr>
            <a:r>
              <a:rPr lang="tr-TR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Peygamberimiz </a:t>
            </a:r>
            <a:r>
              <a:rPr lang="tr-T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doğmadan önce babası vefat etmiştir.</a:t>
            </a:r>
          </a:p>
          <a:p>
            <a:pPr marL="1028700" lvl="1" indent="-571500">
              <a:lnSpc>
                <a:spcPct val="150000"/>
              </a:lnSpc>
              <a:spcBef>
                <a:spcPts val="1000"/>
              </a:spcBef>
              <a:buFont typeface="+mj-lt"/>
              <a:buAutoNum type="romanUcPeriod"/>
              <a:defRPr/>
            </a:pPr>
            <a:r>
              <a:rPr lang="tr-TR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Peygamberimizin </a:t>
            </a:r>
            <a:r>
              <a:rPr lang="tr-T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Ebu Talip dışında amcası yoktur. </a:t>
            </a:r>
          </a:p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2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Annesi </a:t>
            </a:r>
            <a:r>
              <a:rPr lang="tr-T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Halime, Peygamberimiz altı yaşındayken vefat etti.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tr-TR" sz="3200" b="1" dirty="0" smtClean="0">
                <a:solidFill>
                  <a:prstClr val="black"/>
                </a:solidFill>
                <a:latin typeface="Calibri" panose="020F0502020204030204"/>
              </a:rPr>
              <a:t>Verilen </a:t>
            </a:r>
            <a:r>
              <a:rPr lang="tr-TR" sz="3200" b="1" dirty="0">
                <a:solidFill>
                  <a:prstClr val="black"/>
                </a:solidFill>
                <a:latin typeface="Calibri" panose="020F0502020204030204"/>
              </a:rPr>
              <a:t>bilgilerden hangisi </a:t>
            </a:r>
            <a:r>
              <a:rPr lang="tr-TR" sz="3200" b="1" u="sng" dirty="0">
                <a:solidFill>
                  <a:prstClr val="black"/>
                </a:solidFill>
                <a:latin typeface="Calibri" panose="020F0502020204030204"/>
              </a:rPr>
              <a:t>yanlıştır?</a:t>
            </a:r>
            <a:r>
              <a:rPr lang="tr-TR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tr-TR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8169947" y="4187622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154957" y="3355478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25" name="a"/>
          <p:cNvGrpSpPr/>
          <p:nvPr/>
        </p:nvGrpSpPr>
        <p:grpSpPr>
          <a:xfrm>
            <a:off x="8877364" y="3444606"/>
            <a:ext cx="3281502" cy="578621"/>
            <a:chOff x="9304418" y="1698249"/>
            <a:chExt cx="161828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erbest Form 25"/>
            <p:cNvSpPr/>
            <p:nvPr/>
          </p:nvSpPr>
          <p:spPr>
            <a:xfrm>
              <a:off x="9304421" y="1698250"/>
              <a:ext cx="161828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 ve III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7" name="İkizkenar Üçgen 2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  <a:endPara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sp>
        <p:nvSpPr>
          <p:cNvPr id="28" name="Dikdörtgen 27"/>
          <p:cNvSpPr/>
          <p:nvPr/>
        </p:nvSpPr>
        <p:spPr>
          <a:xfrm>
            <a:off x="8154957" y="2651317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8154957" y="1939474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30" name="c"/>
          <p:cNvGrpSpPr/>
          <p:nvPr/>
        </p:nvGrpSpPr>
        <p:grpSpPr>
          <a:xfrm>
            <a:off x="8877364" y="1946466"/>
            <a:ext cx="3262552" cy="578621"/>
            <a:chOff x="9304418" y="1698249"/>
            <a:chExt cx="1608939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erbest Form 30"/>
            <p:cNvSpPr/>
            <p:nvPr/>
          </p:nvSpPr>
          <p:spPr>
            <a:xfrm>
              <a:off x="9304421" y="1698250"/>
              <a:ext cx="1608936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 ve IV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2" name="İkizkenar Üçgen 31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33" name="D"/>
          <p:cNvGrpSpPr/>
          <p:nvPr/>
        </p:nvGrpSpPr>
        <p:grpSpPr>
          <a:xfrm>
            <a:off x="8877364" y="2695536"/>
            <a:ext cx="3307673" cy="578621"/>
            <a:chOff x="9304418" y="1698249"/>
            <a:chExt cx="1631191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4" name="Serbest Form 33"/>
            <p:cNvSpPr/>
            <p:nvPr/>
          </p:nvSpPr>
          <p:spPr>
            <a:xfrm>
              <a:off x="9304421" y="1698250"/>
              <a:ext cx="1631188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 ve </a:t>
              </a: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5" name="İkizkenar Üçgen 34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CF1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36" name="E"/>
          <p:cNvGrpSpPr/>
          <p:nvPr/>
        </p:nvGrpSpPr>
        <p:grpSpPr>
          <a:xfrm>
            <a:off x="8877364" y="4193676"/>
            <a:ext cx="3314636" cy="578621"/>
            <a:chOff x="9304418" y="1698249"/>
            <a:chExt cx="163462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7" name="Serbest Form 36"/>
            <p:cNvSpPr/>
            <p:nvPr/>
          </p:nvSpPr>
          <p:spPr>
            <a:xfrm>
              <a:off x="9304421" y="1698250"/>
              <a:ext cx="163462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smtClean="0">
                  <a:solidFill>
                    <a:prstClr val="black"/>
                  </a:solidFill>
                  <a:latin typeface="Calibri" panose="020F0502020204030204"/>
                </a:rPr>
                <a:t>    III ve IV</a:t>
              </a:r>
              <a:endParaRPr lang="tr-TR" sz="3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İkizkenar Üçgen 37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solidFill>
                <a:srgbClr val="909189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b="22913"/>
          <a:stretch>
            <a:fillRect/>
          </a:stretch>
        </p:blipFill>
        <p:spPr>
          <a:xfrm>
            <a:off x="0" y="-329197"/>
            <a:ext cx="12192000" cy="3717032"/>
          </a:xfrm>
        </p:spPr>
      </p:pic>
      <p:sp>
        <p:nvSpPr>
          <p:cNvPr id="4" name="Rectangle 3"/>
          <p:cNvSpPr/>
          <p:nvPr/>
        </p:nvSpPr>
        <p:spPr>
          <a:xfrm rot="16200000">
            <a:off x="1455012" y="2561908"/>
            <a:ext cx="960000" cy="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268795" y="2561909"/>
            <a:ext cx="960000" cy="9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082575" y="2561908"/>
            <a:ext cx="960000" cy="9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9896357" y="2561909"/>
            <a:ext cx="960000" cy="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011" y="4426452"/>
            <a:ext cx="2304000" cy="100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2523" y="4426452"/>
            <a:ext cx="2304000" cy="100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035" y="4426452"/>
            <a:ext cx="2304000" cy="100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1547" y="4426452"/>
            <a:ext cx="23040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1160" y="3532804"/>
            <a:ext cx="2647705" cy="863521"/>
            <a:chOff x="4320398" y="1100003"/>
            <a:chExt cx="2874451" cy="647641"/>
          </a:xfrm>
        </p:grpSpPr>
        <p:sp>
          <p:nvSpPr>
            <p:cNvPr id="13" name="TextBox 12"/>
            <p:cNvSpPr txBox="1"/>
            <p:nvPr/>
          </p:nvSpPr>
          <p:spPr>
            <a:xfrm>
              <a:off x="4320399" y="1493728"/>
              <a:ext cx="28744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8" y="1100003"/>
              <a:ext cx="28744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Hazırlayan 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Mustafa YILDIRIM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DKAB Öğretmeni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30197" y="3617202"/>
            <a:ext cx="2647705" cy="669507"/>
            <a:chOff x="4320398" y="1245513"/>
            <a:chExt cx="2874451" cy="502130"/>
          </a:xfrm>
        </p:grpSpPr>
        <p:sp>
          <p:nvSpPr>
            <p:cNvPr id="16" name="TextBox 15"/>
            <p:cNvSpPr txBox="1"/>
            <p:nvPr/>
          </p:nvSpPr>
          <p:spPr>
            <a:xfrm>
              <a:off x="4320399" y="1493728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0398" y="1245513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Materyal Sitesi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79027" y="3787642"/>
            <a:ext cx="3059680" cy="601059"/>
            <a:chOff x="4320399" y="1192592"/>
            <a:chExt cx="3321707" cy="689509"/>
          </a:xfrm>
        </p:grpSpPr>
        <p:sp>
          <p:nvSpPr>
            <p:cNvPr id="22" name="TextBox 21"/>
            <p:cNvSpPr txBox="1"/>
            <p:nvPr/>
          </p:nvSpPr>
          <p:spPr>
            <a:xfrm>
              <a:off x="4320399" y="1493727"/>
              <a:ext cx="2874450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0399" y="1192592"/>
              <a:ext cx="3321707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ddm@dindersimateryal.com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4" name="Trapezoid 13"/>
          <p:cNvSpPr/>
          <p:nvPr/>
        </p:nvSpPr>
        <p:spPr>
          <a:xfrm>
            <a:off x="1690590" y="2835234"/>
            <a:ext cx="488845" cy="413348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ounded Rectangle 7"/>
          <p:cNvSpPr/>
          <p:nvPr/>
        </p:nvSpPr>
        <p:spPr>
          <a:xfrm>
            <a:off x="7409921" y="2777728"/>
            <a:ext cx="305307" cy="528357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ounded Rectangle 25"/>
          <p:cNvSpPr/>
          <p:nvPr/>
        </p:nvSpPr>
        <p:spPr>
          <a:xfrm>
            <a:off x="10188476" y="2777730"/>
            <a:ext cx="375763" cy="5283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Resim 27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t="4227" r="2750" b="4227"/>
          <a:stretch/>
        </p:blipFill>
        <p:spPr>
          <a:xfrm rot="10800000" flipV="1">
            <a:off x="4337970" y="2657201"/>
            <a:ext cx="821644" cy="773455"/>
          </a:xfrm>
          <a:prstGeom prst="rect">
            <a:avLst/>
          </a:prstGeom>
        </p:spPr>
      </p:pic>
      <p:sp>
        <p:nvSpPr>
          <p:cNvPr id="29" name="Dikdörtgen 28">
            <a:hlinkClick r:id="rId5"/>
          </p:cNvPr>
          <p:cNvSpPr/>
          <p:nvPr/>
        </p:nvSpPr>
        <p:spPr>
          <a:xfrm>
            <a:off x="3493170" y="3911385"/>
            <a:ext cx="2622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www.dindersimateryal.com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Resim 2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662" y="2601842"/>
            <a:ext cx="881827" cy="884540"/>
          </a:xfrm>
          <a:prstGeom prst="rect">
            <a:avLst/>
          </a:prstGeom>
        </p:spPr>
      </p:pic>
      <p:sp>
        <p:nvSpPr>
          <p:cNvPr id="31" name="Metin kutusu 30">
            <a:hlinkClick r:id="rId7"/>
          </p:cNvPr>
          <p:cNvSpPr txBox="1"/>
          <p:nvPr/>
        </p:nvSpPr>
        <p:spPr>
          <a:xfrm>
            <a:off x="6552575" y="3763489"/>
            <a:ext cx="206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Din dersi Materyal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19" y="2593639"/>
            <a:ext cx="801148" cy="801148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0" y="4706495"/>
            <a:ext cx="12222797" cy="921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Derslerinizde kullanmak için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 üzerinde değişiklik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yapabilirsiniz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Sunuları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kişisel web siteleri dışında diğer sosyal medya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sitelerinde kaynak göstererek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paylaşabilirsiniz.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Eba, zoom, whatsapp vb. uygulamalar ile sunuları öğrencilerinize gönderebilirsiniz.  </a:t>
            </a:r>
          </a:p>
        </p:txBody>
      </p:sp>
      <p:sp>
        <p:nvSpPr>
          <p:cNvPr id="35" name="Dikdörtgen 34">
            <a:hlinkClick r:id="rId10"/>
          </p:cNvPr>
          <p:cNvSpPr/>
          <p:nvPr/>
        </p:nvSpPr>
        <p:spPr>
          <a:xfrm>
            <a:off x="7122912" y="5961754"/>
            <a:ext cx="5015795" cy="565295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Görüş ve önerileriniz için tıklayınız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1103445" y="1028734"/>
            <a:ext cx="587144" cy="480053"/>
          </a:xfrm>
          <a:prstGeom prst="roundRect">
            <a:avLst/>
          </a:prstGeom>
          <a:solidFill>
            <a:srgbClr val="F1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Komut Düğmesi: Özel 31">
            <a:hlinkClick r:id="" action="ppaction://hlinkshowjump?jump=endshow" highlightClick="1"/>
          </p:cNvPr>
          <p:cNvSpPr/>
          <p:nvPr/>
        </p:nvSpPr>
        <p:spPr>
          <a:xfrm>
            <a:off x="508033" y="5994837"/>
            <a:ext cx="888984" cy="499128"/>
          </a:xfrm>
          <a:prstGeom prst="actionButtonBlank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Bitir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estion mark thinking Sticker by Universal Kid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33" y="-542562"/>
            <a:ext cx="6920877" cy="69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38738" y="3554171"/>
            <a:ext cx="5682180" cy="2127102"/>
          </a:xfrm>
          <a:solidFill>
            <a:srgbClr val="CC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b="1" dirty="0" smtClean="0"/>
              <a:t>Kureyş </a:t>
            </a:r>
            <a:r>
              <a:rPr lang="tr-TR" sz="3600" dirty="0" smtClean="0"/>
              <a:t>ne demektir? 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 smtClean="0"/>
              <a:t>Daha </a:t>
            </a:r>
            <a:r>
              <a:rPr lang="tr-TR" sz="3600" dirty="0" smtClean="0"/>
              <a:t>önce duydunuz mu?</a:t>
            </a:r>
            <a:endParaRPr lang="tr-TR" sz="36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8" y="509775"/>
            <a:ext cx="5626535" cy="24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69276" y="1283678"/>
            <a:ext cx="5978769" cy="4325814"/>
          </a:xfrm>
          <a:prstGeom prst="rect">
            <a:avLst/>
          </a:prstGeom>
          <a:solidFill>
            <a:srgbClr val="94BE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3600" dirty="0">
                <a:solidFill>
                  <a:schemeClr val="tx1"/>
                </a:solidFill>
              </a:rPr>
              <a:t>Peygamber Efendimiz (s.a.v.), Kureyş </a:t>
            </a:r>
            <a:r>
              <a:rPr lang="tr-TR" sz="3600" dirty="0" smtClean="0">
                <a:solidFill>
                  <a:schemeClr val="tx1"/>
                </a:solidFill>
              </a:rPr>
              <a:t>kabilesine </a:t>
            </a:r>
            <a:r>
              <a:rPr lang="tr-TR" sz="3600" b="1" dirty="0" smtClean="0">
                <a:solidFill>
                  <a:schemeClr val="tx1"/>
                </a:solidFill>
              </a:rPr>
              <a:t>mensup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>
                <a:solidFill>
                  <a:schemeClr val="tx1"/>
                </a:solidFill>
              </a:rPr>
              <a:t>bir ailenin evladı </a:t>
            </a:r>
            <a:r>
              <a:rPr lang="tr-TR" sz="3600" dirty="0" smtClean="0">
                <a:solidFill>
                  <a:schemeClr val="tx1"/>
                </a:solidFill>
              </a:rPr>
              <a:t>olarak dünyaya geldi. Kureyş</a:t>
            </a:r>
            <a:r>
              <a:rPr lang="tr-TR" sz="3600" dirty="0">
                <a:solidFill>
                  <a:schemeClr val="tx1"/>
                </a:solidFill>
              </a:rPr>
              <a:t>, Mekke’nin en köklü ve önemli kabilelerinden biriydi.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820006" y="527538"/>
            <a:ext cx="3077308" cy="11078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dirty="0" smtClean="0">
                <a:solidFill>
                  <a:schemeClr val="tx1"/>
                </a:solidFill>
              </a:rPr>
              <a:t>Kureyş</a:t>
            </a:r>
            <a:endParaRPr lang="tr-TR" sz="4800" dirty="0">
              <a:solidFill>
                <a:schemeClr val="tx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241" y="1283678"/>
            <a:ext cx="5272943" cy="43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344658" y="5203193"/>
            <a:ext cx="11578351" cy="882165"/>
          </a:xfrm>
          <a:prstGeom prst="roundRect">
            <a:avLst>
              <a:gd name="adj" fmla="val 2625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isimleri </a:t>
            </a: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daha önce duydunuz mu?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22030" y="357877"/>
            <a:ext cx="11423606" cy="4530686"/>
          </a:xfrm>
          <a:prstGeom prst="rect">
            <a:avLst/>
          </a:prstGeom>
          <a:noFill/>
          <a:ln w="57150">
            <a:solidFill>
              <a:srgbClr val="FF5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/>
          <p:cNvSpPr/>
          <p:nvPr/>
        </p:nvSpPr>
        <p:spPr>
          <a:xfrm rot="333781">
            <a:off x="606587" y="825587"/>
            <a:ext cx="2620347" cy="8306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 err="1">
                <a:solidFill>
                  <a:schemeClr val="tx1"/>
                </a:solidFill>
              </a:rPr>
              <a:t>Âmine</a:t>
            </a:r>
            <a:endParaRPr kumimoji="0" lang="tr-TR" sz="6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Yuvarlatılmış Dikdörtgen 7"/>
          <p:cNvSpPr/>
          <p:nvPr/>
        </p:nvSpPr>
        <p:spPr>
          <a:xfrm rot="570773">
            <a:off x="9045251" y="866838"/>
            <a:ext cx="2603516" cy="8527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>
                <a:solidFill>
                  <a:schemeClr val="tx1"/>
                </a:solidFill>
              </a:rPr>
              <a:t>Halime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Yuvarlatılmış Dikdörtgen 8"/>
          <p:cNvSpPr/>
          <p:nvPr/>
        </p:nvSpPr>
        <p:spPr>
          <a:xfrm rot="20663619">
            <a:off x="5278091" y="3410531"/>
            <a:ext cx="3466566" cy="8086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 err="1">
                <a:solidFill>
                  <a:schemeClr val="tx1"/>
                </a:solidFill>
              </a:rPr>
              <a:t>Ebû</a:t>
            </a:r>
            <a:r>
              <a:rPr lang="tr-TR" sz="4000" dirty="0">
                <a:solidFill>
                  <a:schemeClr val="tx1"/>
                </a:solidFill>
              </a:rPr>
              <a:t> </a:t>
            </a:r>
            <a:r>
              <a:rPr lang="tr-TR" sz="4000" dirty="0" smtClean="0">
                <a:solidFill>
                  <a:schemeClr val="tx1"/>
                </a:solidFill>
              </a:rPr>
              <a:t>Talip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Yuvarlatılmış Dikdörtgen 9"/>
          <p:cNvSpPr/>
          <p:nvPr/>
        </p:nvSpPr>
        <p:spPr>
          <a:xfrm rot="1720158">
            <a:off x="3754333" y="1177543"/>
            <a:ext cx="3331654" cy="8093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>
                <a:solidFill>
                  <a:schemeClr val="tx1"/>
                </a:solidFill>
              </a:rPr>
              <a:t>Abdullah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 rot="225008">
            <a:off x="1870830" y="2276707"/>
            <a:ext cx="3527002" cy="798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>
                <a:solidFill>
                  <a:schemeClr val="tx1"/>
                </a:solidFill>
              </a:rPr>
              <a:t>Hz. Hamza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 rot="2080113">
            <a:off x="6430730" y="1564336"/>
            <a:ext cx="3615336" cy="8527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 err="1">
                <a:solidFill>
                  <a:schemeClr val="tx1"/>
                </a:solidFill>
              </a:rPr>
              <a:t>Abdülmuttalip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 rot="650014">
            <a:off x="1000919" y="3544642"/>
            <a:ext cx="3698283" cy="8527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>
                <a:solidFill>
                  <a:schemeClr val="tx1"/>
                </a:solidFill>
              </a:rPr>
              <a:t>Hz. </a:t>
            </a:r>
            <a:r>
              <a:rPr lang="tr-TR" sz="4000" dirty="0" err="1">
                <a:solidFill>
                  <a:schemeClr val="tx1"/>
                </a:solidFill>
              </a:rPr>
              <a:t>Zübeyr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 rot="19284423">
            <a:off x="9079857" y="3072877"/>
            <a:ext cx="2613814" cy="8086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4000" dirty="0" smtClean="0">
                <a:solidFill>
                  <a:schemeClr val="tx1"/>
                </a:solidFill>
              </a:rPr>
              <a:t>Şeyma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01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6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B89AD2F4-18AA-4661-AC1D-396E0D31BA3F}"/>
              </a:ext>
            </a:extLst>
          </p:cNvPr>
          <p:cNvGrpSpPr/>
          <p:nvPr/>
        </p:nvGrpSpPr>
        <p:grpSpPr>
          <a:xfrm>
            <a:off x="7205242" y="4132877"/>
            <a:ext cx="4650789" cy="815926"/>
            <a:chOff x="6023925" y="4415888"/>
            <a:chExt cx="4650789" cy="815926"/>
          </a:xfrm>
        </p:grpSpPr>
        <p:sp>
          <p:nvSpPr>
            <p:cNvPr id="5" name="Freeform: Shape 17">
              <a:extLst>
                <a:ext uri="{FF2B5EF4-FFF2-40B4-BE49-F238E27FC236}">
                  <a16:creationId xmlns:a16="http://schemas.microsoft.com/office/drawing/2014/main" id="{8AC2D4E0-03DC-4925-A0E2-6A090E204125}"/>
                </a:ext>
              </a:extLst>
            </p:cNvPr>
            <p:cNvSpPr/>
            <p:nvPr/>
          </p:nvSpPr>
          <p:spPr>
            <a:xfrm>
              <a:off x="6023925" y="4415888"/>
              <a:ext cx="4650789" cy="815926"/>
            </a:xfrm>
            <a:custGeom>
              <a:avLst/>
              <a:gdLst>
                <a:gd name="connsiteX0" fmla="*/ 562091 w 5422374"/>
                <a:gd name="connsiteY0" fmla="*/ 0 h 815926"/>
                <a:gd name="connsiteX1" fmla="*/ 5014411 w 5422374"/>
                <a:gd name="connsiteY1" fmla="*/ 0 h 815926"/>
                <a:gd name="connsiteX2" fmla="*/ 5422374 w 5422374"/>
                <a:gd name="connsiteY2" fmla="*/ 407963 h 815926"/>
                <a:gd name="connsiteX3" fmla="*/ 5014411 w 5422374"/>
                <a:gd name="connsiteY3" fmla="*/ 815926 h 815926"/>
                <a:gd name="connsiteX4" fmla="*/ 0 w 5422374"/>
                <a:gd name="connsiteY4" fmla="*/ 815926 h 815926"/>
                <a:gd name="connsiteX5" fmla="*/ 562091 w 5422374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2374" h="815926">
                  <a:moveTo>
                    <a:pt x="562091" y="0"/>
                  </a:moveTo>
                  <a:lnTo>
                    <a:pt x="5014411" y="0"/>
                  </a:lnTo>
                  <a:cubicBezTo>
                    <a:pt x="5239723" y="0"/>
                    <a:pt x="5422374" y="182651"/>
                    <a:pt x="5422374" y="407963"/>
                  </a:cubicBezTo>
                  <a:cubicBezTo>
                    <a:pt x="5422374" y="633275"/>
                    <a:pt x="5239723" y="815926"/>
                    <a:pt x="5014411" y="815926"/>
                  </a:cubicBezTo>
                  <a:lnTo>
                    <a:pt x="0" y="815926"/>
                  </a:lnTo>
                  <a:lnTo>
                    <a:pt x="562091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E65AD708-B1BC-4445-AE5C-BE8DEFFA0B62}"/>
                </a:ext>
              </a:extLst>
            </p:cNvPr>
            <p:cNvSpPr txBox="1"/>
            <p:nvPr/>
          </p:nvSpPr>
          <p:spPr>
            <a:xfrm>
              <a:off x="7607567" y="4426987"/>
              <a:ext cx="3067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000" dirty="0" smtClean="0"/>
                <a:t>Ebu Talip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444AA60E-AFEE-4129-A2A7-59965EF18D4A}"/>
              </a:ext>
            </a:extLst>
          </p:cNvPr>
          <p:cNvGrpSpPr/>
          <p:nvPr/>
        </p:nvGrpSpPr>
        <p:grpSpPr>
          <a:xfrm>
            <a:off x="6952935" y="5245962"/>
            <a:ext cx="5103792" cy="783895"/>
            <a:chOff x="5270258" y="5623571"/>
            <a:chExt cx="5529799" cy="843409"/>
          </a:xfrm>
        </p:grpSpPr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2EBF0431-154A-498B-B9A0-76EF8862D5F1}"/>
                </a:ext>
              </a:extLst>
            </p:cNvPr>
            <p:cNvSpPr/>
            <p:nvPr/>
          </p:nvSpPr>
          <p:spPr>
            <a:xfrm>
              <a:off x="5270258" y="5623571"/>
              <a:ext cx="5419767" cy="815926"/>
            </a:xfrm>
            <a:custGeom>
              <a:avLst/>
              <a:gdLst>
                <a:gd name="connsiteX0" fmla="*/ 562091 w 5419768"/>
                <a:gd name="connsiteY0" fmla="*/ 0 h 815926"/>
                <a:gd name="connsiteX1" fmla="*/ 5011805 w 5419768"/>
                <a:gd name="connsiteY1" fmla="*/ 0 h 815926"/>
                <a:gd name="connsiteX2" fmla="*/ 5419768 w 5419768"/>
                <a:gd name="connsiteY2" fmla="*/ 407963 h 815926"/>
                <a:gd name="connsiteX3" fmla="*/ 5011805 w 5419768"/>
                <a:gd name="connsiteY3" fmla="*/ 815926 h 815926"/>
                <a:gd name="connsiteX4" fmla="*/ 0 w 5419768"/>
                <a:gd name="connsiteY4" fmla="*/ 815926 h 815926"/>
                <a:gd name="connsiteX5" fmla="*/ 562091 w 5419768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9768" h="815926">
                  <a:moveTo>
                    <a:pt x="562091" y="0"/>
                  </a:moveTo>
                  <a:lnTo>
                    <a:pt x="5011805" y="0"/>
                  </a:lnTo>
                  <a:cubicBezTo>
                    <a:pt x="5237117" y="0"/>
                    <a:pt x="5419768" y="182651"/>
                    <a:pt x="5419768" y="407963"/>
                  </a:cubicBezTo>
                  <a:cubicBezTo>
                    <a:pt x="5419768" y="633275"/>
                    <a:pt x="5237117" y="815926"/>
                    <a:pt x="5011805" y="815926"/>
                  </a:cubicBezTo>
                  <a:lnTo>
                    <a:pt x="0" y="815926"/>
                  </a:lnTo>
                  <a:lnTo>
                    <a:pt x="562091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33">
              <a:extLst>
                <a:ext uri="{FF2B5EF4-FFF2-40B4-BE49-F238E27FC236}">
                  <a16:creationId xmlns:a16="http://schemas.microsoft.com/office/drawing/2014/main" id="{49AEEA49-8DDC-4608-87AA-863EEE5C2C99}"/>
                </a:ext>
              </a:extLst>
            </p:cNvPr>
            <p:cNvSpPr txBox="1"/>
            <p:nvPr/>
          </p:nvSpPr>
          <p:spPr>
            <a:xfrm>
              <a:off x="7582389" y="5639122"/>
              <a:ext cx="3217668" cy="82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400" dirty="0" smtClean="0"/>
                <a:t>Halime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C0A04F58-5904-415D-9D5E-9863D863C241}"/>
              </a:ext>
            </a:extLst>
          </p:cNvPr>
          <p:cNvGrpSpPr/>
          <p:nvPr/>
        </p:nvGrpSpPr>
        <p:grpSpPr>
          <a:xfrm>
            <a:off x="7722900" y="611480"/>
            <a:ext cx="4864106" cy="799395"/>
            <a:chOff x="4366953" y="325094"/>
            <a:chExt cx="4864106" cy="751290"/>
          </a:xfrm>
        </p:grpSpPr>
        <p:sp>
          <p:nvSpPr>
            <p:cNvPr id="11" name="Freeform: Shape 20">
              <a:extLst>
                <a:ext uri="{FF2B5EF4-FFF2-40B4-BE49-F238E27FC236}">
                  <a16:creationId xmlns:a16="http://schemas.microsoft.com/office/drawing/2014/main" id="{246AAB5D-D472-4BF0-8DF0-E2B4EB2489FB}"/>
                </a:ext>
              </a:extLst>
            </p:cNvPr>
            <p:cNvSpPr/>
            <p:nvPr/>
          </p:nvSpPr>
          <p:spPr>
            <a:xfrm>
              <a:off x="4366953" y="325094"/>
              <a:ext cx="3932986" cy="751290"/>
            </a:xfrm>
            <a:custGeom>
              <a:avLst/>
              <a:gdLst>
                <a:gd name="connsiteX0" fmla="*/ 0 w 5764427"/>
                <a:gd name="connsiteY0" fmla="*/ 0 h 815926"/>
                <a:gd name="connsiteX1" fmla="*/ 5356464 w 5764427"/>
                <a:gd name="connsiteY1" fmla="*/ 0 h 815926"/>
                <a:gd name="connsiteX2" fmla="*/ 5764427 w 5764427"/>
                <a:gd name="connsiteY2" fmla="*/ 407963 h 815926"/>
                <a:gd name="connsiteX3" fmla="*/ 5356464 w 5764427"/>
                <a:gd name="connsiteY3" fmla="*/ 815926 h 815926"/>
                <a:gd name="connsiteX4" fmla="*/ 562091 w 5764427"/>
                <a:gd name="connsiteY4" fmla="*/ 815926 h 815926"/>
                <a:gd name="connsiteX5" fmla="*/ 0 w 5764427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64427" h="815926">
                  <a:moveTo>
                    <a:pt x="0" y="0"/>
                  </a:moveTo>
                  <a:lnTo>
                    <a:pt x="5356464" y="0"/>
                  </a:lnTo>
                  <a:cubicBezTo>
                    <a:pt x="5581776" y="0"/>
                    <a:pt x="5764427" y="182651"/>
                    <a:pt x="5764427" y="407963"/>
                  </a:cubicBezTo>
                  <a:cubicBezTo>
                    <a:pt x="5764427" y="633275"/>
                    <a:pt x="5581776" y="815926"/>
                    <a:pt x="5356464" y="815926"/>
                  </a:cubicBezTo>
                  <a:lnTo>
                    <a:pt x="562091" y="81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F00B06E1-31E4-4710-A841-E947E3E66898}"/>
                </a:ext>
              </a:extLst>
            </p:cNvPr>
            <p:cNvSpPr txBox="1"/>
            <p:nvPr/>
          </p:nvSpPr>
          <p:spPr>
            <a:xfrm>
              <a:off x="5753292" y="334481"/>
              <a:ext cx="3477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000" dirty="0" smtClean="0"/>
                <a:t>Abdullah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D5115E09-27FF-4DA7-BCAD-C8E8860AC5AD}"/>
              </a:ext>
            </a:extLst>
          </p:cNvPr>
          <p:cNvGrpSpPr/>
          <p:nvPr/>
        </p:nvGrpSpPr>
        <p:grpSpPr>
          <a:xfrm>
            <a:off x="7842225" y="1855104"/>
            <a:ext cx="3872583" cy="782373"/>
            <a:chOff x="6037943" y="1590083"/>
            <a:chExt cx="3872583" cy="782373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2D47F125-88DB-418F-84F0-25B6E7C5ACD3}"/>
                </a:ext>
              </a:extLst>
            </p:cNvPr>
            <p:cNvSpPr/>
            <p:nvPr/>
          </p:nvSpPr>
          <p:spPr>
            <a:xfrm>
              <a:off x="6037943" y="1590083"/>
              <a:ext cx="3872583" cy="782373"/>
            </a:xfrm>
            <a:custGeom>
              <a:avLst/>
              <a:gdLst>
                <a:gd name="connsiteX0" fmla="*/ 0 w 5415106"/>
                <a:gd name="connsiteY0" fmla="*/ 0 h 815926"/>
                <a:gd name="connsiteX1" fmla="*/ 5007143 w 5415106"/>
                <a:gd name="connsiteY1" fmla="*/ 0 h 815926"/>
                <a:gd name="connsiteX2" fmla="*/ 5415106 w 5415106"/>
                <a:gd name="connsiteY2" fmla="*/ 407963 h 815926"/>
                <a:gd name="connsiteX3" fmla="*/ 5007143 w 5415106"/>
                <a:gd name="connsiteY3" fmla="*/ 815926 h 815926"/>
                <a:gd name="connsiteX4" fmla="*/ 562092 w 5415106"/>
                <a:gd name="connsiteY4" fmla="*/ 815926 h 815926"/>
                <a:gd name="connsiteX5" fmla="*/ 0 w 5415106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5106" h="815926">
                  <a:moveTo>
                    <a:pt x="0" y="0"/>
                  </a:moveTo>
                  <a:lnTo>
                    <a:pt x="5007143" y="0"/>
                  </a:lnTo>
                  <a:cubicBezTo>
                    <a:pt x="5232455" y="0"/>
                    <a:pt x="5415106" y="182651"/>
                    <a:pt x="5415106" y="407963"/>
                  </a:cubicBezTo>
                  <a:cubicBezTo>
                    <a:pt x="5415106" y="633275"/>
                    <a:pt x="5232455" y="815926"/>
                    <a:pt x="5007143" y="815926"/>
                  </a:cubicBezTo>
                  <a:lnTo>
                    <a:pt x="562092" y="81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B8C1AEA3-3DF9-4507-8346-1AEA5C137921}"/>
                </a:ext>
              </a:extLst>
            </p:cNvPr>
            <p:cNvSpPr txBox="1"/>
            <p:nvPr/>
          </p:nvSpPr>
          <p:spPr>
            <a:xfrm>
              <a:off x="7098007" y="1641327"/>
              <a:ext cx="18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tr-TR" sz="4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Amine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F26ECFF5-73F0-4662-B8C3-93391CB9AE61}"/>
              </a:ext>
            </a:extLst>
          </p:cNvPr>
          <p:cNvGrpSpPr/>
          <p:nvPr/>
        </p:nvGrpSpPr>
        <p:grpSpPr>
          <a:xfrm>
            <a:off x="7967592" y="2999540"/>
            <a:ext cx="3647126" cy="815926"/>
            <a:chOff x="7020087" y="3021037"/>
            <a:chExt cx="3888438" cy="815926"/>
          </a:xfrm>
        </p:grpSpPr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C43F14C2-DD9A-47F5-9873-F9FA2BF8BD04}"/>
                </a:ext>
              </a:extLst>
            </p:cNvPr>
            <p:cNvSpPr/>
            <p:nvPr/>
          </p:nvSpPr>
          <p:spPr>
            <a:xfrm>
              <a:off x="7020087" y="3021037"/>
              <a:ext cx="3888438" cy="815926"/>
            </a:xfrm>
            <a:custGeom>
              <a:avLst/>
              <a:gdLst>
                <a:gd name="connsiteX0" fmla="*/ 0 w 5035926"/>
                <a:gd name="connsiteY0" fmla="*/ 0 h 815926"/>
                <a:gd name="connsiteX1" fmla="*/ 4627963 w 5035926"/>
                <a:gd name="connsiteY1" fmla="*/ 0 h 815926"/>
                <a:gd name="connsiteX2" fmla="*/ 5035926 w 5035926"/>
                <a:gd name="connsiteY2" fmla="*/ 407963 h 815926"/>
                <a:gd name="connsiteX3" fmla="*/ 4627963 w 5035926"/>
                <a:gd name="connsiteY3" fmla="*/ 815926 h 815926"/>
                <a:gd name="connsiteX4" fmla="*/ 0 w 5035926"/>
                <a:gd name="connsiteY4" fmla="*/ 815926 h 815926"/>
                <a:gd name="connsiteX5" fmla="*/ 281045 w 5035926"/>
                <a:gd name="connsiteY5" fmla="*/ 407963 h 815926"/>
                <a:gd name="connsiteX6" fmla="*/ 0 w 5035926"/>
                <a:gd name="connsiteY6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5926" h="815926">
                  <a:moveTo>
                    <a:pt x="0" y="0"/>
                  </a:moveTo>
                  <a:lnTo>
                    <a:pt x="4627963" y="0"/>
                  </a:lnTo>
                  <a:cubicBezTo>
                    <a:pt x="4853275" y="0"/>
                    <a:pt x="5035926" y="182651"/>
                    <a:pt x="5035926" y="407963"/>
                  </a:cubicBezTo>
                  <a:cubicBezTo>
                    <a:pt x="5035926" y="633275"/>
                    <a:pt x="4853275" y="815926"/>
                    <a:pt x="4627963" y="815926"/>
                  </a:cubicBezTo>
                  <a:lnTo>
                    <a:pt x="0" y="815926"/>
                  </a:lnTo>
                  <a:lnTo>
                    <a:pt x="281045" y="407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31">
              <a:extLst>
                <a:ext uri="{FF2B5EF4-FFF2-40B4-BE49-F238E27FC236}">
                  <a16:creationId xmlns:a16="http://schemas.microsoft.com/office/drawing/2014/main" id="{E382BFAC-6936-44C1-9B4C-33072E13A939}"/>
                </a:ext>
              </a:extLst>
            </p:cNvPr>
            <p:cNvSpPr txBox="1"/>
            <p:nvPr/>
          </p:nvSpPr>
          <p:spPr>
            <a:xfrm>
              <a:off x="7538820" y="3046910"/>
              <a:ext cx="33697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000" dirty="0" err="1"/>
                <a:t>Abdülmuttalip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9" name="Freeform: Shape 26">
            <a:extLst>
              <a:ext uri="{FF2B5EF4-FFF2-40B4-BE49-F238E27FC236}">
                <a16:creationId xmlns:a16="http://schemas.microsoft.com/office/drawing/2014/main" id="{9A089D03-D87A-4C14-80BC-BD4424D1E94A}"/>
              </a:ext>
            </a:extLst>
          </p:cNvPr>
          <p:cNvSpPr/>
          <p:nvPr/>
        </p:nvSpPr>
        <p:spPr>
          <a:xfrm>
            <a:off x="6088596" y="595876"/>
            <a:ext cx="2933584" cy="815926"/>
          </a:xfrm>
          <a:custGeom>
            <a:avLst/>
            <a:gdLst>
              <a:gd name="connsiteX0" fmla="*/ 407963 w 1381345"/>
              <a:gd name="connsiteY0" fmla="*/ 0 h 815926"/>
              <a:gd name="connsiteX1" fmla="*/ 819254 w 1381345"/>
              <a:gd name="connsiteY1" fmla="*/ 0 h 815926"/>
              <a:gd name="connsiteX2" fmla="*/ 1381345 w 1381345"/>
              <a:gd name="connsiteY2" fmla="*/ 815926 h 815926"/>
              <a:gd name="connsiteX3" fmla="*/ 407963 w 1381345"/>
              <a:gd name="connsiteY3" fmla="*/ 815926 h 815926"/>
              <a:gd name="connsiteX4" fmla="*/ 0 w 1381345"/>
              <a:gd name="connsiteY4" fmla="*/ 407963 h 815926"/>
              <a:gd name="connsiteX5" fmla="*/ 407963 w 1381345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345" h="815926">
                <a:moveTo>
                  <a:pt x="407963" y="0"/>
                </a:moveTo>
                <a:lnTo>
                  <a:pt x="819254" y="0"/>
                </a:lnTo>
                <a:lnTo>
                  <a:pt x="1381345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25">
            <a:extLst>
              <a:ext uri="{FF2B5EF4-FFF2-40B4-BE49-F238E27FC236}">
                <a16:creationId xmlns:a16="http://schemas.microsoft.com/office/drawing/2014/main" id="{91E65D5F-8C8C-465F-B841-392B77AAE584}"/>
              </a:ext>
            </a:extLst>
          </p:cNvPr>
          <p:cNvSpPr/>
          <p:nvPr/>
        </p:nvSpPr>
        <p:spPr>
          <a:xfrm>
            <a:off x="6088596" y="1821551"/>
            <a:ext cx="2944005" cy="815926"/>
          </a:xfrm>
          <a:custGeom>
            <a:avLst/>
            <a:gdLst>
              <a:gd name="connsiteX0" fmla="*/ 407963 w 1386008"/>
              <a:gd name="connsiteY0" fmla="*/ 0 h 815926"/>
              <a:gd name="connsiteX1" fmla="*/ 823916 w 1386008"/>
              <a:gd name="connsiteY1" fmla="*/ 0 h 815926"/>
              <a:gd name="connsiteX2" fmla="*/ 1386008 w 1386008"/>
              <a:gd name="connsiteY2" fmla="*/ 815926 h 815926"/>
              <a:gd name="connsiteX3" fmla="*/ 407963 w 1386008"/>
              <a:gd name="connsiteY3" fmla="*/ 815926 h 815926"/>
              <a:gd name="connsiteX4" fmla="*/ 0 w 1386008"/>
              <a:gd name="connsiteY4" fmla="*/ 407963 h 815926"/>
              <a:gd name="connsiteX5" fmla="*/ 407963 w 1386008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6008" h="815926">
                <a:moveTo>
                  <a:pt x="407963" y="0"/>
                </a:moveTo>
                <a:lnTo>
                  <a:pt x="823916" y="0"/>
                </a:lnTo>
                <a:lnTo>
                  <a:pt x="1386008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00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4">
            <a:extLst>
              <a:ext uri="{FF2B5EF4-FFF2-40B4-BE49-F238E27FC236}">
                <a16:creationId xmlns:a16="http://schemas.microsoft.com/office/drawing/2014/main" id="{035E821D-D4A8-4939-9018-AB74B8E00131}"/>
              </a:ext>
            </a:extLst>
          </p:cNvPr>
          <p:cNvSpPr/>
          <p:nvPr/>
        </p:nvSpPr>
        <p:spPr>
          <a:xfrm>
            <a:off x="6023800" y="2999540"/>
            <a:ext cx="2432353" cy="815926"/>
          </a:xfrm>
          <a:custGeom>
            <a:avLst/>
            <a:gdLst>
              <a:gd name="connsiteX0" fmla="*/ 407963 w 1484141"/>
              <a:gd name="connsiteY0" fmla="*/ 0 h 815926"/>
              <a:gd name="connsiteX1" fmla="*/ 1203096 w 1484141"/>
              <a:gd name="connsiteY1" fmla="*/ 0 h 815926"/>
              <a:gd name="connsiteX2" fmla="*/ 1484141 w 1484141"/>
              <a:gd name="connsiteY2" fmla="*/ 407963 h 815926"/>
              <a:gd name="connsiteX3" fmla="*/ 1203096 w 1484141"/>
              <a:gd name="connsiteY3" fmla="*/ 815926 h 815926"/>
              <a:gd name="connsiteX4" fmla="*/ 407963 w 1484141"/>
              <a:gd name="connsiteY4" fmla="*/ 815926 h 815926"/>
              <a:gd name="connsiteX5" fmla="*/ 0 w 1484141"/>
              <a:gd name="connsiteY5" fmla="*/ 407963 h 815926"/>
              <a:gd name="connsiteX6" fmla="*/ 407963 w 1484141"/>
              <a:gd name="connsiteY6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141" h="815926">
                <a:moveTo>
                  <a:pt x="407963" y="0"/>
                </a:moveTo>
                <a:lnTo>
                  <a:pt x="1203096" y="0"/>
                </a:lnTo>
                <a:lnTo>
                  <a:pt x="1484141" y="407963"/>
                </a:lnTo>
                <a:lnTo>
                  <a:pt x="1203096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3">
            <a:extLst>
              <a:ext uri="{FF2B5EF4-FFF2-40B4-BE49-F238E27FC236}">
                <a16:creationId xmlns:a16="http://schemas.microsoft.com/office/drawing/2014/main" id="{3179993C-AEC5-4F68-B43B-C327177FD478}"/>
              </a:ext>
            </a:extLst>
          </p:cNvPr>
          <p:cNvSpPr/>
          <p:nvPr/>
        </p:nvSpPr>
        <p:spPr>
          <a:xfrm>
            <a:off x="5954593" y="4119651"/>
            <a:ext cx="2683772" cy="815926"/>
          </a:xfrm>
          <a:custGeom>
            <a:avLst/>
            <a:gdLst>
              <a:gd name="connsiteX0" fmla="*/ 407963 w 1378739"/>
              <a:gd name="connsiteY0" fmla="*/ 0 h 815926"/>
              <a:gd name="connsiteX1" fmla="*/ 1378739 w 1378739"/>
              <a:gd name="connsiteY1" fmla="*/ 0 h 815926"/>
              <a:gd name="connsiteX2" fmla="*/ 816648 w 1378739"/>
              <a:gd name="connsiteY2" fmla="*/ 815926 h 815926"/>
              <a:gd name="connsiteX3" fmla="*/ 407963 w 1378739"/>
              <a:gd name="connsiteY3" fmla="*/ 815926 h 815926"/>
              <a:gd name="connsiteX4" fmla="*/ 0 w 1378739"/>
              <a:gd name="connsiteY4" fmla="*/ 407963 h 815926"/>
              <a:gd name="connsiteX5" fmla="*/ 407963 w 1378739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8739" h="815926">
                <a:moveTo>
                  <a:pt x="407963" y="0"/>
                </a:moveTo>
                <a:lnTo>
                  <a:pt x="1378739" y="0"/>
                </a:lnTo>
                <a:lnTo>
                  <a:pt x="816648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C6A459-0D2A-4F9F-831B-F88D89BAD618}"/>
              </a:ext>
            </a:extLst>
          </p:cNvPr>
          <p:cNvSpPr/>
          <p:nvPr/>
        </p:nvSpPr>
        <p:spPr>
          <a:xfrm>
            <a:off x="5954593" y="5207352"/>
            <a:ext cx="3334403" cy="815926"/>
          </a:xfrm>
          <a:custGeom>
            <a:avLst/>
            <a:gdLst>
              <a:gd name="connsiteX0" fmla="*/ 407963 w 1381345"/>
              <a:gd name="connsiteY0" fmla="*/ 0 h 815926"/>
              <a:gd name="connsiteX1" fmla="*/ 1381345 w 1381345"/>
              <a:gd name="connsiteY1" fmla="*/ 0 h 815926"/>
              <a:gd name="connsiteX2" fmla="*/ 819254 w 1381345"/>
              <a:gd name="connsiteY2" fmla="*/ 815926 h 815926"/>
              <a:gd name="connsiteX3" fmla="*/ 407963 w 1381345"/>
              <a:gd name="connsiteY3" fmla="*/ 815926 h 815926"/>
              <a:gd name="connsiteX4" fmla="*/ 0 w 1381345"/>
              <a:gd name="connsiteY4" fmla="*/ 407963 h 815926"/>
              <a:gd name="connsiteX5" fmla="*/ 407963 w 1381345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345" h="815926">
                <a:moveTo>
                  <a:pt x="407963" y="0"/>
                </a:moveTo>
                <a:lnTo>
                  <a:pt x="1381345" y="0"/>
                </a:lnTo>
                <a:lnTo>
                  <a:pt x="819254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CA5D0CDF-507B-4982-BE99-B4A0CBE14E8B}"/>
              </a:ext>
            </a:extLst>
          </p:cNvPr>
          <p:cNvSpPr txBox="1"/>
          <p:nvPr/>
        </p:nvSpPr>
        <p:spPr>
          <a:xfrm>
            <a:off x="6578229" y="661578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Babası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C4432F39-F7C3-408C-B359-33E2BFE70C53}"/>
              </a:ext>
            </a:extLst>
          </p:cNvPr>
          <p:cNvSpPr txBox="1"/>
          <p:nvPr/>
        </p:nvSpPr>
        <p:spPr>
          <a:xfrm>
            <a:off x="6421977" y="1828245"/>
            <a:ext cx="1545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prstClr val="white"/>
                </a:solidFill>
                <a:latin typeface="+mj-lt"/>
              </a:rPr>
              <a:t>Annesi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B4358C14-9E03-4648-A2A8-37453A460512}"/>
              </a:ext>
            </a:extLst>
          </p:cNvPr>
          <p:cNvSpPr txBox="1"/>
          <p:nvPr/>
        </p:nvSpPr>
        <p:spPr>
          <a:xfrm>
            <a:off x="6283067" y="3048779"/>
            <a:ext cx="155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Dedesi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TextBox 28">
            <a:extLst>
              <a:ext uri="{FF2B5EF4-FFF2-40B4-BE49-F238E27FC236}">
                <a16:creationId xmlns:a16="http://schemas.microsoft.com/office/drawing/2014/main" id="{83279524-ECE9-4AE2-BC31-3DB6DF3862ED}"/>
              </a:ext>
            </a:extLst>
          </p:cNvPr>
          <p:cNvSpPr txBox="1"/>
          <p:nvPr/>
        </p:nvSpPr>
        <p:spPr>
          <a:xfrm>
            <a:off x="6082072" y="4133041"/>
            <a:ext cx="2115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Amcası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7BEE963A-A96D-439D-AB1F-38B6BC22E5E4}"/>
              </a:ext>
            </a:extLst>
          </p:cNvPr>
          <p:cNvSpPr txBox="1"/>
          <p:nvPr/>
        </p:nvSpPr>
        <p:spPr>
          <a:xfrm>
            <a:off x="6167150" y="5209843"/>
            <a:ext cx="2145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Sütannesi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Unvan 1"/>
          <p:cNvSpPr>
            <a:spLocks noGrp="1"/>
          </p:cNvSpPr>
          <p:nvPr>
            <p:ph type="title"/>
          </p:nvPr>
        </p:nvSpPr>
        <p:spPr>
          <a:xfrm>
            <a:off x="385012" y="577517"/>
            <a:ext cx="5325978" cy="5678904"/>
          </a:xfrm>
          <a:solidFill>
            <a:srgbClr val="CCCC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tr-TR" sz="3200" dirty="0" smtClean="0"/>
              <a:t>Peygamberimizin (s.a.v</a:t>
            </a:r>
            <a:r>
              <a:rPr lang="tr-TR" sz="3200" dirty="0"/>
              <a:t>.) aile büyükleri </a:t>
            </a:r>
            <a:r>
              <a:rPr lang="tr-TR" sz="3200" dirty="0" smtClean="0"/>
              <a:t>denince annesi, babası ve yetişmesinde </a:t>
            </a:r>
            <a:r>
              <a:rPr lang="tr-TR" sz="3200" dirty="0"/>
              <a:t>emeği </a:t>
            </a:r>
            <a:r>
              <a:rPr lang="tr-TR" sz="3200" dirty="0" smtClean="0"/>
              <a:t>geçen diğer </a:t>
            </a:r>
            <a:r>
              <a:rPr lang="tr-TR" sz="3200" dirty="0"/>
              <a:t>aile fertleri anlaşılmaktadır. Şimdi Allah </a:t>
            </a:r>
            <a:r>
              <a:rPr lang="tr-TR" sz="3200" dirty="0" err="1"/>
              <a:t>Resulü’nün</a:t>
            </a:r>
            <a:r>
              <a:rPr lang="tr-TR" sz="3200" dirty="0"/>
              <a:t> (s.a.v.) aile büyüklerini tanıyalım</a:t>
            </a:r>
            <a:r>
              <a:rPr lang="tr-TR" sz="3200" dirty="0" smtClean="0"/>
              <a:t>.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86346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1"/>
          <p:cNvSpPr>
            <a:spLocks noGrp="1"/>
          </p:cNvSpPr>
          <p:nvPr>
            <p:ph type="title"/>
          </p:nvPr>
        </p:nvSpPr>
        <p:spPr>
          <a:xfrm>
            <a:off x="1060463" y="102080"/>
            <a:ext cx="5763799" cy="6179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6666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r-TR" sz="3200" dirty="0"/>
              <a:t>V</a:t>
            </a:r>
            <a:r>
              <a:rPr lang="tr-TR" sz="3200" dirty="0" smtClean="0"/>
              <a:t>erilen kelimeleri düzeltelim </a:t>
            </a:r>
            <a:endParaRPr lang="tr-TR" sz="3200" dirty="0"/>
          </a:p>
        </p:txBody>
      </p:sp>
      <p:sp>
        <p:nvSpPr>
          <p:cNvPr id="21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134402" y="964354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prstClr val="white"/>
                </a:solidFill>
                <a:latin typeface="Calibri" panose="020F0502020204030204"/>
              </a:rPr>
              <a:t>MEKKE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erbest Form 30"/>
          <p:cNvSpPr/>
          <p:nvPr/>
        </p:nvSpPr>
        <p:spPr>
          <a:xfrm>
            <a:off x="134401" y="948395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KKEME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38150" y="836523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</p:txBody>
      </p:sp>
      <p:sp>
        <p:nvSpPr>
          <p:cNvPr id="38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3207240" y="964354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KUREYŞ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erbest Form 38"/>
          <p:cNvSpPr/>
          <p:nvPr/>
        </p:nvSpPr>
        <p:spPr>
          <a:xfrm>
            <a:off x="3207239" y="961295"/>
            <a:ext cx="2684325" cy="1895156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dirty="0" smtClean="0">
                <a:solidFill>
                  <a:prstClr val="black"/>
                </a:solidFill>
                <a:latin typeface="Calibri" panose="020F0502020204030204"/>
              </a:rPr>
              <a:t>KYŞERU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3110987" y="836172"/>
            <a:ext cx="6404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1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6280078" y="913543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prstClr val="white"/>
                </a:solidFill>
                <a:latin typeface="Calibri" panose="020F0502020204030204"/>
              </a:rPr>
              <a:t>AMİNE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erbest Form 41"/>
          <p:cNvSpPr/>
          <p:nvPr/>
        </p:nvSpPr>
        <p:spPr>
          <a:xfrm>
            <a:off x="6280078" y="948395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MİNEA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6183826" y="785712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4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9390089" y="913543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HALİME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erbest Form 44"/>
          <p:cNvSpPr/>
          <p:nvPr/>
        </p:nvSpPr>
        <p:spPr>
          <a:xfrm>
            <a:off x="9390089" y="912832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HELMİA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9293837" y="785712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7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134402" y="3924122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EBU TALİP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erbest Form 47"/>
          <p:cNvSpPr/>
          <p:nvPr/>
        </p:nvSpPr>
        <p:spPr>
          <a:xfrm>
            <a:off x="132567" y="3944308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EPLİBATU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38150" y="3796291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0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3207240" y="3924122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ABDULLAH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erbest Form 50"/>
          <p:cNvSpPr/>
          <p:nvPr/>
        </p:nvSpPr>
        <p:spPr>
          <a:xfrm>
            <a:off x="3205405" y="3897268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LAHLADB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3073815" y="3826042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3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6280078" y="3873311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2800" dirty="0" smtClean="0"/>
              <a:t>ABDÜLMUTTALİP</a:t>
            </a:r>
            <a:endParaRPr lang="en-US" sz="3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4" name="Serbest Form 53"/>
          <p:cNvSpPr/>
          <p:nvPr/>
        </p:nvSpPr>
        <p:spPr>
          <a:xfrm>
            <a:off x="6280078" y="3882602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tr-TR" sz="2800" dirty="0" smtClean="0">
                <a:solidFill>
                  <a:schemeClr val="tx1"/>
                </a:solidFill>
              </a:rPr>
              <a:t>DÜAUTALBLMTİP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6183826" y="3745480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6" name="ALT">
            <a:extLst>
              <a:ext uri="{FF2B5EF4-FFF2-40B4-BE49-F238E27FC236}">
                <a16:creationId xmlns:a16="http://schemas.microsoft.com/office/drawing/2014/main" id="{CC32CA30-F27B-4EEB-B5C9-57AF3D52E9C6}"/>
              </a:ext>
            </a:extLst>
          </p:cNvPr>
          <p:cNvSpPr/>
          <p:nvPr/>
        </p:nvSpPr>
        <p:spPr>
          <a:xfrm>
            <a:off x="9390089" y="3873311"/>
            <a:ext cx="2684325" cy="1892097"/>
          </a:xfrm>
          <a:prstGeom prst="rect">
            <a:avLst/>
          </a:prstGeom>
          <a:solidFill>
            <a:srgbClr val="A2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ŞEYMA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Serbest Form 56"/>
          <p:cNvSpPr/>
          <p:nvPr/>
        </p:nvSpPr>
        <p:spPr>
          <a:xfrm>
            <a:off x="9390089" y="3873311"/>
            <a:ext cx="2684325" cy="1918951"/>
          </a:xfrm>
          <a:custGeom>
            <a:avLst/>
            <a:gdLst>
              <a:gd name="connsiteX0" fmla="*/ 796349 w 3058849"/>
              <a:gd name="connsiteY0" fmla="*/ 0 h 1180327"/>
              <a:gd name="connsiteX1" fmla="*/ 3058849 w 3058849"/>
              <a:gd name="connsiteY1" fmla="*/ 0 h 1180327"/>
              <a:gd name="connsiteX2" fmla="*/ 3058849 w 3058849"/>
              <a:gd name="connsiteY2" fmla="*/ 1180327 h 1180327"/>
              <a:gd name="connsiteX3" fmla="*/ 0 w 3058849"/>
              <a:gd name="connsiteY3" fmla="*/ 1180327 h 1180327"/>
              <a:gd name="connsiteX4" fmla="*/ 0 w 3058849"/>
              <a:gd name="connsiteY4" fmla="*/ 492970 h 1180327"/>
              <a:gd name="connsiteX5" fmla="*/ 12244 w 3058849"/>
              <a:gd name="connsiteY5" fmla="*/ 494470 h 1180327"/>
              <a:gd name="connsiteX6" fmla="*/ 456673 w 3058849"/>
              <a:gd name="connsiteY6" fmla="*/ 367942 h 1180327"/>
              <a:gd name="connsiteX7" fmla="*/ 780943 w 3058849"/>
              <a:gd name="connsiteY7" fmla="*/ 38738 h 11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8849" h="1180327">
                <a:moveTo>
                  <a:pt x="796349" y="0"/>
                </a:moveTo>
                <a:lnTo>
                  <a:pt x="3058849" y="0"/>
                </a:lnTo>
                <a:lnTo>
                  <a:pt x="3058849" y="1180327"/>
                </a:lnTo>
                <a:lnTo>
                  <a:pt x="0" y="1180327"/>
                </a:lnTo>
                <a:lnTo>
                  <a:pt x="0" y="492970"/>
                </a:lnTo>
                <a:lnTo>
                  <a:pt x="12244" y="494470"/>
                </a:lnTo>
                <a:cubicBezTo>
                  <a:pt x="147727" y="498766"/>
                  <a:pt x="306575" y="456929"/>
                  <a:pt x="456673" y="367942"/>
                </a:cubicBezTo>
                <a:cubicBezTo>
                  <a:pt x="606771" y="278955"/>
                  <a:pt x="719700" y="159666"/>
                  <a:pt x="780943" y="38738"/>
                </a:cubicBezTo>
                <a:close/>
              </a:path>
            </a:pathLst>
          </a:custGeom>
          <a:gradFill flip="none" rotWithShape="1">
            <a:gsLst>
              <a:gs pos="4000">
                <a:srgbClr val="F08AC2"/>
              </a:gs>
              <a:gs pos="4000">
                <a:schemeClr val="bg1"/>
              </a:gs>
              <a:gs pos="2000">
                <a:srgbClr val="66006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dirty="0" smtClean="0">
                <a:solidFill>
                  <a:prstClr val="black"/>
                </a:solidFill>
                <a:latin typeface="Calibri" panose="020F0502020204030204"/>
              </a:rPr>
              <a:t>ŞMAYE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C886B80D-B50A-491E-9398-DFD790BE88D1}"/>
              </a:ext>
            </a:extLst>
          </p:cNvPr>
          <p:cNvSpPr txBox="1"/>
          <p:nvPr/>
        </p:nvSpPr>
        <p:spPr>
          <a:xfrm>
            <a:off x="9293837" y="3745480"/>
            <a:ext cx="6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9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384757"/>
            <a:ext cx="12192000" cy="468079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Komut Düğmesi: Geri veya Önceki 59">
            <a:hlinkClick r:id="" action="ppaction://hlinkshowjump?jump=previousslide" highlightClick="1"/>
          </p:cNvPr>
          <p:cNvSpPr/>
          <p:nvPr/>
        </p:nvSpPr>
        <p:spPr>
          <a:xfrm>
            <a:off x="10661406" y="6376218"/>
            <a:ext cx="395785" cy="47590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Komut Düğmesi: İleri veya Sonraki 60">
            <a:hlinkClick r:id="" action="ppaction://hlinkshowjump?jump=nextslide" highlightClick="1"/>
          </p:cNvPr>
          <p:cNvSpPr/>
          <p:nvPr/>
        </p:nvSpPr>
        <p:spPr>
          <a:xfrm>
            <a:off x="11743376" y="6391542"/>
            <a:ext cx="412785" cy="445261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Komut Düğmesi: Giriş 61">
            <a:hlinkClick r:id="" action="ppaction://hlinkshowjump?jump=firstslide" highlightClick="1"/>
          </p:cNvPr>
          <p:cNvSpPr/>
          <p:nvPr/>
        </p:nvSpPr>
        <p:spPr>
          <a:xfrm>
            <a:off x="11137184" y="6391542"/>
            <a:ext cx="526199" cy="445261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Başlık 1"/>
          <p:cNvSpPr txBox="1">
            <a:spLocks/>
          </p:cNvSpPr>
          <p:nvPr/>
        </p:nvSpPr>
        <p:spPr>
          <a:xfrm>
            <a:off x="7559795" y="84185"/>
            <a:ext cx="4502540" cy="6179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222A4A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Kelimelerin üzerine tıklayınız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0013 0.2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00131 0.271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0.0013 0.27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013 0.271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0013 0.271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00131 0.2719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0013 0.271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0013 0.271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9" grpId="0" animBg="1"/>
      <p:bldP spid="39" grpId="1" animBg="1"/>
      <p:bldP spid="42" grpId="0" animBg="1"/>
      <p:bldP spid="42" grpId="1" animBg="1"/>
      <p:bldP spid="45" grpId="0" animBg="1"/>
      <p:bldP spid="45" grpId="1" animBg="1"/>
      <p:bldP spid="48" grpId="0" animBg="1"/>
      <p:bldP spid="48" grpId="1" animBg="1"/>
      <p:bldP spid="51" grpId="0" animBg="1"/>
      <p:bldP spid="51" grpId="1" animBg="1"/>
      <p:bldP spid="54" grpId="0" animBg="1"/>
      <p:bldP spid="54" grpId="1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28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7157761" y="798619"/>
            <a:ext cx="4201901" cy="40220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>
                <a:solidFill>
                  <a:schemeClr val="tx1"/>
                </a:solidFill>
              </a:rPr>
              <a:t>Peygamberimiz 6 yaşındayken annesi vefat etti</a:t>
            </a:r>
            <a:r>
              <a:rPr lang="tr-TR" sz="3200" dirty="0" smtClean="0">
                <a:solidFill>
                  <a:schemeClr val="tx1"/>
                </a:solidFill>
              </a:rPr>
              <a:t>.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1276293" y="969603"/>
            <a:ext cx="3270739" cy="38510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tx1"/>
                </a:solidFill>
              </a:rPr>
              <a:t>Peygamberimiz doğmadan önce vefat etti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endParaRPr lang="tr-TR" dirty="0">
              <a:solidFill>
                <a:schemeClr val="tx1"/>
              </a:solidFill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C0A04F58-5904-415D-9D5E-9863D863C241}"/>
              </a:ext>
            </a:extLst>
          </p:cNvPr>
          <p:cNvGrpSpPr/>
          <p:nvPr/>
        </p:nvGrpSpPr>
        <p:grpSpPr>
          <a:xfrm>
            <a:off x="1880489" y="398922"/>
            <a:ext cx="4449973" cy="799395"/>
            <a:chOff x="4366953" y="325094"/>
            <a:chExt cx="4371737" cy="751290"/>
          </a:xfrm>
        </p:grpSpPr>
        <p:sp>
          <p:nvSpPr>
            <p:cNvPr id="11" name="Freeform: Shape 20">
              <a:extLst>
                <a:ext uri="{FF2B5EF4-FFF2-40B4-BE49-F238E27FC236}">
                  <a16:creationId xmlns:a16="http://schemas.microsoft.com/office/drawing/2014/main" id="{246AAB5D-D472-4BF0-8DF0-E2B4EB2489FB}"/>
                </a:ext>
              </a:extLst>
            </p:cNvPr>
            <p:cNvSpPr/>
            <p:nvPr/>
          </p:nvSpPr>
          <p:spPr>
            <a:xfrm>
              <a:off x="4366953" y="325094"/>
              <a:ext cx="3412480" cy="751290"/>
            </a:xfrm>
            <a:custGeom>
              <a:avLst/>
              <a:gdLst>
                <a:gd name="connsiteX0" fmla="*/ 0 w 5764427"/>
                <a:gd name="connsiteY0" fmla="*/ 0 h 815926"/>
                <a:gd name="connsiteX1" fmla="*/ 5356464 w 5764427"/>
                <a:gd name="connsiteY1" fmla="*/ 0 h 815926"/>
                <a:gd name="connsiteX2" fmla="*/ 5764427 w 5764427"/>
                <a:gd name="connsiteY2" fmla="*/ 407963 h 815926"/>
                <a:gd name="connsiteX3" fmla="*/ 5356464 w 5764427"/>
                <a:gd name="connsiteY3" fmla="*/ 815926 h 815926"/>
                <a:gd name="connsiteX4" fmla="*/ 562091 w 5764427"/>
                <a:gd name="connsiteY4" fmla="*/ 815926 h 815926"/>
                <a:gd name="connsiteX5" fmla="*/ 0 w 5764427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64427" h="815926">
                  <a:moveTo>
                    <a:pt x="0" y="0"/>
                  </a:moveTo>
                  <a:lnTo>
                    <a:pt x="5356464" y="0"/>
                  </a:lnTo>
                  <a:cubicBezTo>
                    <a:pt x="5581776" y="0"/>
                    <a:pt x="5764427" y="182651"/>
                    <a:pt x="5764427" y="407963"/>
                  </a:cubicBezTo>
                  <a:cubicBezTo>
                    <a:pt x="5764427" y="633275"/>
                    <a:pt x="5581776" y="815926"/>
                    <a:pt x="5356464" y="815926"/>
                  </a:cubicBezTo>
                  <a:lnTo>
                    <a:pt x="562091" y="81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F00B06E1-31E4-4710-A841-E947E3E66898}"/>
                </a:ext>
              </a:extLst>
            </p:cNvPr>
            <p:cNvSpPr txBox="1"/>
            <p:nvPr/>
          </p:nvSpPr>
          <p:spPr>
            <a:xfrm>
              <a:off x="5260923" y="337419"/>
              <a:ext cx="3477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000" dirty="0" smtClean="0"/>
                <a:t>Abdullah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: Shape 26">
            <a:extLst>
              <a:ext uri="{FF2B5EF4-FFF2-40B4-BE49-F238E27FC236}">
                <a16:creationId xmlns:a16="http://schemas.microsoft.com/office/drawing/2014/main" id="{9A089D03-D87A-4C14-80BC-BD4424D1E94A}"/>
              </a:ext>
            </a:extLst>
          </p:cNvPr>
          <p:cNvSpPr/>
          <p:nvPr/>
        </p:nvSpPr>
        <p:spPr>
          <a:xfrm>
            <a:off x="246185" y="383318"/>
            <a:ext cx="2933584" cy="815926"/>
          </a:xfrm>
          <a:custGeom>
            <a:avLst/>
            <a:gdLst>
              <a:gd name="connsiteX0" fmla="*/ 407963 w 1381345"/>
              <a:gd name="connsiteY0" fmla="*/ 0 h 815926"/>
              <a:gd name="connsiteX1" fmla="*/ 819254 w 1381345"/>
              <a:gd name="connsiteY1" fmla="*/ 0 h 815926"/>
              <a:gd name="connsiteX2" fmla="*/ 1381345 w 1381345"/>
              <a:gd name="connsiteY2" fmla="*/ 815926 h 815926"/>
              <a:gd name="connsiteX3" fmla="*/ 407963 w 1381345"/>
              <a:gd name="connsiteY3" fmla="*/ 815926 h 815926"/>
              <a:gd name="connsiteX4" fmla="*/ 0 w 1381345"/>
              <a:gd name="connsiteY4" fmla="*/ 407963 h 815926"/>
              <a:gd name="connsiteX5" fmla="*/ 407963 w 1381345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345" h="815926">
                <a:moveTo>
                  <a:pt x="407963" y="0"/>
                </a:moveTo>
                <a:lnTo>
                  <a:pt x="819254" y="0"/>
                </a:lnTo>
                <a:lnTo>
                  <a:pt x="1381345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A5D0CDF-507B-4982-BE99-B4A0CBE14E8B}"/>
              </a:ext>
            </a:extLst>
          </p:cNvPr>
          <p:cNvSpPr txBox="1"/>
          <p:nvPr/>
        </p:nvSpPr>
        <p:spPr>
          <a:xfrm>
            <a:off x="735818" y="449020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Babası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D5115E09-27FF-4DA7-BCAD-C8E8860AC5AD}"/>
              </a:ext>
            </a:extLst>
          </p:cNvPr>
          <p:cNvGrpSpPr/>
          <p:nvPr/>
        </p:nvGrpSpPr>
        <p:grpSpPr>
          <a:xfrm>
            <a:off x="7934965" y="309120"/>
            <a:ext cx="3872583" cy="782373"/>
            <a:chOff x="6037943" y="1590083"/>
            <a:chExt cx="3872583" cy="782373"/>
          </a:xfrm>
        </p:grpSpPr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2D47F125-88DB-418F-84F0-25B6E7C5ACD3}"/>
                </a:ext>
              </a:extLst>
            </p:cNvPr>
            <p:cNvSpPr/>
            <p:nvPr/>
          </p:nvSpPr>
          <p:spPr>
            <a:xfrm>
              <a:off x="6037943" y="1590083"/>
              <a:ext cx="3872583" cy="782373"/>
            </a:xfrm>
            <a:custGeom>
              <a:avLst/>
              <a:gdLst>
                <a:gd name="connsiteX0" fmla="*/ 0 w 5415106"/>
                <a:gd name="connsiteY0" fmla="*/ 0 h 815926"/>
                <a:gd name="connsiteX1" fmla="*/ 5007143 w 5415106"/>
                <a:gd name="connsiteY1" fmla="*/ 0 h 815926"/>
                <a:gd name="connsiteX2" fmla="*/ 5415106 w 5415106"/>
                <a:gd name="connsiteY2" fmla="*/ 407963 h 815926"/>
                <a:gd name="connsiteX3" fmla="*/ 5007143 w 5415106"/>
                <a:gd name="connsiteY3" fmla="*/ 815926 h 815926"/>
                <a:gd name="connsiteX4" fmla="*/ 562092 w 5415106"/>
                <a:gd name="connsiteY4" fmla="*/ 815926 h 815926"/>
                <a:gd name="connsiteX5" fmla="*/ 0 w 5415106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5106" h="815926">
                  <a:moveTo>
                    <a:pt x="0" y="0"/>
                  </a:moveTo>
                  <a:lnTo>
                    <a:pt x="5007143" y="0"/>
                  </a:lnTo>
                  <a:cubicBezTo>
                    <a:pt x="5232455" y="0"/>
                    <a:pt x="5415106" y="182651"/>
                    <a:pt x="5415106" y="407963"/>
                  </a:cubicBezTo>
                  <a:cubicBezTo>
                    <a:pt x="5415106" y="633275"/>
                    <a:pt x="5232455" y="815926"/>
                    <a:pt x="5007143" y="815926"/>
                  </a:cubicBezTo>
                  <a:lnTo>
                    <a:pt x="562092" y="815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B8C1AEA3-3DF9-4507-8346-1AEA5C137921}"/>
                </a:ext>
              </a:extLst>
            </p:cNvPr>
            <p:cNvSpPr txBox="1"/>
            <p:nvPr/>
          </p:nvSpPr>
          <p:spPr>
            <a:xfrm>
              <a:off x="7098007" y="1641327"/>
              <a:ext cx="18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tr-TR" sz="4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Amine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91E65D5F-8C8C-465F-B841-392B77AAE584}"/>
              </a:ext>
            </a:extLst>
          </p:cNvPr>
          <p:cNvSpPr/>
          <p:nvPr/>
        </p:nvSpPr>
        <p:spPr>
          <a:xfrm>
            <a:off x="6181336" y="275567"/>
            <a:ext cx="2944005" cy="815926"/>
          </a:xfrm>
          <a:custGeom>
            <a:avLst/>
            <a:gdLst>
              <a:gd name="connsiteX0" fmla="*/ 407963 w 1386008"/>
              <a:gd name="connsiteY0" fmla="*/ 0 h 815926"/>
              <a:gd name="connsiteX1" fmla="*/ 823916 w 1386008"/>
              <a:gd name="connsiteY1" fmla="*/ 0 h 815926"/>
              <a:gd name="connsiteX2" fmla="*/ 1386008 w 1386008"/>
              <a:gd name="connsiteY2" fmla="*/ 815926 h 815926"/>
              <a:gd name="connsiteX3" fmla="*/ 407963 w 1386008"/>
              <a:gd name="connsiteY3" fmla="*/ 815926 h 815926"/>
              <a:gd name="connsiteX4" fmla="*/ 0 w 1386008"/>
              <a:gd name="connsiteY4" fmla="*/ 407963 h 815926"/>
              <a:gd name="connsiteX5" fmla="*/ 407963 w 1386008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6008" h="815926">
                <a:moveTo>
                  <a:pt x="407963" y="0"/>
                </a:moveTo>
                <a:lnTo>
                  <a:pt x="823916" y="0"/>
                </a:lnTo>
                <a:lnTo>
                  <a:pt x="1386008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00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C4432F39-F7C3-408C-B359-33E2BFE70C53}"/>
              </a:ext>
            </a:extLst>
          </p:cNvPr>
          <p:cNvSpPr txBox="1"/>
          <p:nvPr/>
        </p:nvSpPr>
        <p:spPr>
          <a:xfrm>
            <a:off x="6572599" y="334742"/>
            <a:ext cx="1545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prstClr val="white"/>
                </a:solidFill>
                <a:latin typeface="+mj-lt"/>
              </a:rPr>
              <a:t>Annesi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04446" y="5284511"/>
            <a:ext cx="11403102" cy="10902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tx1"/>
                </a:solidFill>
              </a:rPr>
              <a:t>Peygamberimizin yetim olarak büyümesi O’nu nasıl etkilemiştir?</a:t>
            </a:r>
            <a:endParaRPr lang="tr-T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  <p:bldP spid="13" grpId="0" animBg="1"/>
      <p:bldP spid="14" grpId="0"/>
      <p:bldP spid="19" grpId="0" animBg="1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6959987" y="884110"/>
            <a:ext cx="4852532" cy="40220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Sekiz yaşından itibaren yeğeni </a:t>
            </a:r>
            <a:r>
              <a:rPr lang="tr-TR" sz="3200" dirty="0" smtClean="0">
                <a:solidFill>
                  <a:schemeClr val="tx1"/>
                </a:solidFill>
              </a:rPr>
              <a:t>Muhammed’in (s.a.v</a:t>
            </a:r>
            <a:r>
              <a:rPr lang="tr-TR" sz="3200" dirty="0">
                <a:solidFill>
                  <a:schemeClr val="tx1"/>
                </a:solidFill>
              </a:rPr>
              <a:t>.) bakımını üstlenmiş ve onu yanına </a:t>
            </a:r>
            <a:r>
              <a:rPr lang="tr-TR" sz="3200" dirty="0" smtClean="0">
                <a:solidFill>
                  <a:schemeClr val="tx1"/>
                </a:solidFill>
              </a:rPr>
              <a:t>almıştı.</a:t>
            </a:r>
            <a:r>
              <a:rPr lang="tr-TR" dirty="0" smtClean="0"/>
              <a:t>.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1276293" y="969603"/>
            <a:ext cx="4560523" cy="38510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Asıl adı </a:t>
            </a:r>
            <a:r>
              <a:rPr lang="tr-TR" sz="3200" dirty="0" err="1">
                <a:solidFill>
                  <a:schemeClr val="tx1"/>
                </a:solidFill>
              </a:rPr>
              <a:t>Şeybe’dir</a:t>
            </a:r>
            <a:r>
              <a:rPr lang="tr-TR" sz="3200" dirty="0" smtClean="0">
                <a:solidFill>
                  <a:schemeClr val="tx1"/>
                </a:solidFill>
              </a:rPr>
              <a:t>. </a:t>
            </a:r>
            <a:r>
              <a:rPr lang="tr-TR" sz="3200" dirty="0">
                <a:solidFill>
                  <a:schemeClr val="tx1"/>
                </a:solidFill>
              </a:rPr>
              <a:t>Sevgili Peygamberimiz </a:t>
            </a:r>
            <a:r>
              <a:rPr lang="tr-TR" sz="3200" dirty="0" smtClean="0">
                <a:solidFill>
                  <a:schemeClr val="tx1"/>
                </a:solidFill>
              </a:rPr>
              <a:t>Hz. Muhammed </a:t>
            </a:r>
            <a:r>
              <a:rPr lang="tr-TR" sz="3200" dirty="0">
                <a:solidFill>
                  <a:schemeClr val="tx1"/>
                </a:solidFill>
              </a:rPr>
              <a:t>(s.a.v.) sekiz </a:t>
            </a:r>
            <a:r>
              <a:rPr lang="tr-TR" sz="3200" dirty="0" smtClean="0">
                <a:solidFill>
                  <a:schemeClr val="tx1"/>
                </a:solidFill>
              </a:rPr>
              <a:t>yaşındayken dedesi </a:t>
            </a:r>
            <a:r>
              <a:rPr lang="tr-TR" sz="3200" dirty="0" err="1">
                <a:solidFill>
                  <a:schemeClr val="tx1"/>
                </a:solidFill>
              </a:rPr>
              <a:t>Abdülmuttalip</a:t>
            </a:r>
            <a:r>
              <a:rPr lang="tr-TR" sz="3200" dirty="0">
                <a:solidFill>
                  <a:schemeClr val="tx1"/>
                </a:solidFill>
              </a:rPr>
              <a:t> vefat etmiştir.</a:t>
            </a: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B89AD2F4-18AA-4661-AC1D-396E0D31BA3F}"/>
              </a:ext>
            </a:extLst>
          </p:cNvPr>
          <p:cNvGrpSpPr/>
          <p:nvPr/>
        </p:nvGrpSpPr>
        <p:grpSpPr>
          <a:xfrm>
            <a:off x="7738097" y="360306"/>
            <a:ext cx="4272196" cy="757125"/>
            <a:chOff x="6023925" y="4415888"/>
            <a:chExt cx="4650789" cy="757125"/>
          </a:xfrm>
        </p:grpSpPr>
        <p:sp>
          <p:nvSpPr>
            <p:cNvPr id="5" name="Freeform: Shape 17">
              <a:extLst>
                <a:ext uri="{FF2B5EF4-FFF2-40B4-BE49-F238E27FC236}">
                  <a16:creationId xmlns:a16="http://schemas.microsoft.com/office/drawing/2014/main" id="{8AC2D4E0-03DC-4925-A0E2-6A090E204125}"/>
                </a:ext>
              </a:extLst>
            </p:cNvPr>
            <p:cNvSpPr/>
            <p:nvPr/>
          </p:nvSpPr>
          <p:spPr>
            <a:xfrm>
              <a:off x="6023925" y="4415888"/>
              <a:ext cx="4650789" cy="757125"/>
            </a:xfrm>
            <a:custGeom>
              <a:avLst/>
              <a:gdLst>
                <a:gd name="connsiteX0" fmla="*/ 562091 w 5422374"/>
                <a:gd name="connsiteY0" fmla="*/ 0 h 815926"/>
                <a:gd name="connsiteX1" fmla="*/ 5014411 w 5422374"/>
                <a:gd name="connsiteY1" fmla="*/ 0 h 815926"/>
                <a:gd name="connsiteX2" fmla="*/ 5422374 w 5422374"/>
                <a:gd name="connsiteY2" fmla="*/ 407963 h 815926"/>
                <a:gd name="connsiteX3" fmla="*/ 5014411 w 5422374"/>
                <a:gd name="connsiteY3" fmla="*/ 815926 h 815926"/>
                <a:gd name="connsiteX4" fmla="*/ 0 w 5422374"/>
                <a:gd name="connsiteY4" fmla="*/ 815926 h 815926"/>
                <a:gd name="connsiteX5" fmla="*/ 562091 w 5422374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2374" h="815926">
                  <a:moveTo>
                    <a:pt x="562091" y="0"/>
                  </a:moveTo>
                  <a:lnTo>
                    <a:pt x="5014411" y="0"/>
                  </a:lnTo>
                  <a:cubicBezTo>
                    <a:pt x="5239723" y="0"/>
                    <a:pt x="5422374" y="182651"/>
                    <a:pt x="5422374" y="407963"/>
                  </a:cubicBezTo>
                  <a:cubicBezTo>
                    <a:pt x="5422374" y="633275"/>
                    <a:pt x="5239723" y="815926"/>
                    <a:pt x="5014411" y="815926"/>
                  </a:cubicBezTo>
                  <a:lnTo>
                    <a:pt x="0" y="815926"/>
                  </a:lnTo>
                  <a:lnTo>
                    <a:pt x="562091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E65AD708-B1BC-4445-AE5C-BE8DEFFA0B62}"/>
                </a:ext>
              </a:extLst>
            </p:cNvPr>
            <p:cNvSpPr txBox="1"/>
            <p:nvPr/>
          </p:nvSpPr>
          <p:spPr>
            <a:xfrm>
              <a:off x="7607568" y="4426987"/>
              <a:ext cx="25127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000" dirty="0" smtClean="0"/>
                <a:t>Ebu Talip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F26ECFF5-73F0-4662-B8C3-93391CB9AE61}"/>
              </a:ext>
            </a:extLst>
          </p:cNvPr>
          <p:cNvGrpSpPr/>
          <p:nvPr/>
        </p:nvGrpSpPr>
        <p:grpSpPr>
          <a:xfrm>
            <a:off x="2353780" y="360306"/>
            <a:ext cx="3647126" cy="815926"/>
            <a:chOff x="7020087" y="3021037"/>
            <a:chExt cx="3888438" cy="815926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C43F14C2-DD9A-47F5-9873-F9FA2BF8BD04}"/>
                </a:ext>
              </a:extLst>
            </p:cNvPr>
            <p:cNvSpPr/>
            <p:nvPr/>
          </p:nvSpPr>
          <p:spPr>
            <a:xfrm>
              <a:off x="7020087" y="3021037"/>
              <a:ext cx="3888438" cy="815926"/>
            </a:xfrm>
            <a:custGeom>
              <a:avLst/>
              <a:gdLst>
                <a:gd name="connsiteX0" fmla="*/ 0 w 5035926"/>
                <a:gd name="connsiteY0" fmla="*/ 0 h 815926"/>
                <a:gd name="connsiteX1" fmla="*/ 4627963 w 5035926"/>
                <a:gd name="connsiteY1" fmla="*/ 0 h 815926"/>
                <a:gd name="connsiteX2" fmla="*/ 5035926 w 5035926"/>
                <a:gd name="connsiteY2" fmla="*/ 407963 h 815926"/>
                <a:gd name="connsiteX3" fmla="*/ 4627963 w 5035926"/>
                <a:gd name="connsiteY3" fmla="*/ 815926 h 815926"/>
                <a:gd name="connsiteX4" fmla="*/ 0 w 5035926"/>
                <a:gd name="connsiteY4" fmla="*/ 815926 h 815926"/>
                <a:gd name="connsiteX5" fmla="*/ 281045 w 5035926"/>
                <a:gd name="connsiteY5" fmla="*/ 407963 h 815926"/>
                <a:gd name="connsiteX6" fmla="*/ 0 w 5035926"/>
                <a:gd name="connsiteY6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5926" h="815926">
                  <a:moveTo>
                    <a:pt x="0" y="0"/>
                  </a:moveTo>
                  <a:lnTo>
                    <a:pt x="4627963" y="0"/>
                  </a:lnTo>
                  <a:cubicBezTo>
                    <a:pt x="4853275" y="0"/>
                    <a:pt x="5035926" y="182651"/>
                    <a:pt x="5035926" y="407963"/>
                  </a:cubicBezTo>
                  <a:cubicBezTo>
                    <a:pt x="5035926" y="633275"/>
                    <a:pt x="4853275" y="815926"/>
                    <a:pt x="4627963" y="815926"/>
                  </a:cubicBezTo>
                  <a:lnTo>
                    <a:pt x="0" y="815926"/>
                  </a:lnTo>
                  <a:lnTo>
                    <a:pt x="281045" y="407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E382BFAC-6936-44C1-9B4C-33072E13A939}"/>
                </a:ext>
              </a:extLst>
            </p:cNvPr>
            <p:cNvSpPr txBox="1"/>
            <p:nvPr/>
          </p:nvSpPr>
          <p:spPr>
            <a:xfrm>
              <a:off x="7538820" y="3046910"/>
              <a:ext cx="33697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4000" dirty="0" err="1"/>
                <a:t>Abdülmuttalip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035E821D-D4A8-4939-9018-AB74B8E00131}"/>
              </a:ext>
            </a:extLst>
          </p:cNvPr>
          <p:cNvSpPr/>
          <p:nvPr/>
        </p:nvSpPr>
        <p:spPr>
          <a:xfrm>
            <a:off x="409988" y="360306"/>
            <a:ext cx="2432353" cy="815926"/>
          </a:xfrm>
          <a:custGeom>
            <a:avLst/>
            <a:gdLst>
              <a:gd name="connsiteX0" fmla="*/ 407963 w 1484141"/>
              <a:gd name="connsiteY0" fmla="*/ 0 h 815926"/>
              <a:gd name="connsiteX1" fmla="*/ 1203096 w 1484141"/>
              <a:gd name="connsiteY1" fmla="*/ 0 h 815926"/>
              <a:gd name="connsiteX2" fmla="*/ 1484141 w 1484141"/>
              <a:gd name="connsiteY2" fmla="*/ 407963 h 815926"/>
              <a:gd name="connsiteX3" fmla="*/ 1203096 w 1484141"/>
              <a:gd name="connsiteY3" fmla="*/ 815926 h 815926"/>
              <a:gd name="connsiteX4" fmla="*/ 407963 w 1484141"/>
              <a:gd name="connsiteY4" fmla="*/ 815926 h 815926"/>
              <a:gd name="connsiteX5" fmla="*/ 0 w 1484141"/>
              <a:gd name="connsiteY5" fmla="*/ 407963 h 815926"/>
              <a:gd name="connsiteX6" fmla="*/ 407963 w 1484141"/>
              <a:gd name="connsiteY6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141" h="815926">
                <a:moveTo>
                  <a:pt x="407963" y="0"/>
                </a:moveTo>
                <a:lnTo>
                  <a:pt x="1203096" y="0"/>
                </a:lnTo>
                <a:lnTo>
                  <a:pt x="1484141" y="407963"/>
                </a:lnTo>
                <a:lnTo>
                  <a:pt x="1203096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3179993C-AEC5-4F68-B43B-C327177FD478}"/>
              </a:ext>
            </a:extLst>
          </p:cNvPr>
          <p:cNvSpPr/>
          <p:nvPr/>
        </p:nvSpPr>
        <p:spPr>
          <a:xfrm>
            <a:off x="6487447" y="347080"/>
            <a:ext cx="2683772" cy="815926"/>
          </a:xfrm>
          <a:custGeom>
            <a:avLst/>
            <a:gdLst>
              <a:gd name="connsiteX0" fmla="*/ 407963 w 1378739"/>
              <a:gd name="connsiteY0" fmla="*/ 0 h 815926"/>
              <a:gd name="connsiteX1" fmla="*/ 1378739 w 1378739"/>
              <a:gd name="connsiteY1" fmla="*/ 0 h 815926"/>
              <a:gd name="connsiteX2" fmla="*/ 816648 w 1378739"/>
              <a:gd name="connsiteY2" fmla="*/ 815926 h 815926"/>
              <a:gd name="connsiteX3" fmla="*/ 407963 w 1378739"/>
              <a:gd name="connsiteY3" fmla="*/ 815926 h 815926"/>
              <a:gd name="connsiteX4" fmla="*/ 0 w 1378739"/>
              <a:gd name="connsiteY4" fmla="*/ 407963 h 815926"/>
              <a:gd name="connsiteX5" fmla="*/ 407963 w 1378739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8739" h="815926">
                <a:moveTo>
                  <a:pt x="407963" y="0"/>
                </a:moveTo>
                <a:lnTo>
                  <a:pt x="1378739" y="0"/>
                </a:lnTo>
                <a:lnTo>
                  <a:pt x="816648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B4358C14-9E03-4648-A2A8-37453A460512}"/>
              </a:ext>
            </a:extLst>
          </p:cNvPr>
          <p:cNvSpPr txBox="1"/>
          <p:nvPr/>
        </p:nvSpPr>
        <p:spPr>
          <a:xfrm>
            <a:off x="669255" y="409545"/>
            <a:ext cx="155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Dedesi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83279524-ECE9-4AE2-BC31-3DB6DF3862ED}"/>
              </a:ext>
            </a:extLst>
          </p:cNvPr>
          <p:cNvSpPr txBox="1"/>
          <p:nvPr/>
        </p:nvSpPr>
        <p:spPr>
          <a:xfrm>
            <a:off x="6614926" y="360470"/>
            <a:ext cx="2115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Amcası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0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  <p:bldP spid="11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azırlayan ve Paylaşım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530</Words>
  <Application>Microsoft Office PowerPoint</Application>
  <PresentationFormat>Geniş ekran</PresentationFormat>
  <Paragraphs>154</Paragraphs>
  <Slides>18</Slides>
  <Notes>5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18</vt:i4>
      </vt:variant>
    </vt:vector>
  </HeadingPairs>
  <TitlesOfParts>
    <vt:vector size="38" baseType="lpstr">
      <vt:lpstr>맑은 고딕</vt:lpstr>
      <vt:lpstr>Arial</vt:lpstr>
      <vt:lpstr>Arial Nova</vt:lpstr>
      <vt:lpstr>Arial Unicode MS</vt:lpstr>
      <vt:lpstr>Bahnschrift SemiCondensed</vt:lpstr>
      <vt:lpstr>Calibri</vt:lpstr>
      <vt:lpstr>Calibri Light</vt:lpstr>
      <vt:lpstr>Comfortaa</vt:lpstr>
      <vt:lpstr>Open Sans</vt:lpstr>
      <vt:lpstr>Open Sans Extrabold</vt:lpstr>
      <vt:lpstr>Permanent Marker</vt:lpstr>
      <vt:lpstr>Wingdings</vt:lpstr>
      <vt:lpstr>1_Office Teması</vt:lpstr>
      <vt:lpstr>2_Office Teması</vt:lpstr>
      <vt:lpstr>3_Office Teması</vt:lpstr>
      <vt:lpstr>4_Office Teması</vt:lpstr>
      <vt:lpstr>SKETCH LESSON</vt:lpstr>
      <vt:lpstr>JAY DESIGN</vt:lpstr>
      <vt:lpstr>1_JAY DESIGN</vt:lpstr>
      <vt:lpstr>Contents Slide Master</vt:lpstr>
      <vt:lpstr>PowerPoint Sunusu</vt:lpstr>
      <vt:lpstr>Kureyş ne demektir?  Daha önce duydunuz mu?</vt:lpstr>
      <vt:lpstr>PowerPoint Sunusu</vt:lpstr>
      <vt:lpstr>PowerPoint Sunusu</vt:lpstr>
      <vt:lpstr>Peygamberimizin (s.a.v.) aile büyükleri denince annesi, babası ve yetişmesinde emeği geçen diğer aile fertleri anlaşılmaktadır. Şimdi Allah Resulü’nün (s.a.v.) aile büyüklerini tanıyalım.</vt:lpstr>
      <vt:lpstr>Verilen kelimeleri düzeltelim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Yıldırım</cp:lastModifiedBy>
  <cp:revision>21</cp:revision>
  <dcterms:created xsi:type="dcterms:W3CDTF">2020-02-15T17:24:39Z</dcterms:created>
  <dcterms:modified xsi:type="dcterms:W3CDTF">2021-02-12T11:36:28Z</dcterms:modified>
</cp:coreProperties>
</file>