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693" r:id="rId4"/>
    <p:sldMasterId id="2147483706" r:id="rId5"/>
    <p:sldMasterId id="2147483718" r:id="rId6"/>
    <p:sldMasterId id="2147483730" r:id="rId7"/>
    <p:sldMasterId id="2147483763" r:id="rId8"/>
    <p:sldMasterId id="2147483778" r:id="rId9"/>
    <p:sldMasterId id="2147483798" r:id="rId10"/>
  </p:sldMasterIdLst>
  <p:notesMasterIdLst>
    <p:notesMasterId r:id="rId31"/>
  </p:notesMasterIdLst>
  <p:sldIdLst>
    <p:sldId id="256" r:id="rId11"/>
    <p:sldId id="258" r:id="rId12"/>
    <p:sldId id="260" r:id="rId13"/>
    <p:sldId id="257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9" r:id="rId24"/>
    <p:sldId id="277" r:id="rId25"/>
    <p:sldId id="271" r:id="rId26"/>
    <p:sldId id="272" r:id="rId27"/>
    <p:sldId id="281" r:id="rId28"/>
    <p:sldId id="280" r:id="rId29"/>
    <p:sldId id="278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77C2E9"/>
    <a:srgbClr val="FBC891"/>
    <a:srgbClr val="F3994B"/>
    <a:srgbClr val="DF99B3"/>
    <a:srgbClr val="66BDB7"/>
    <a:srgbClr val="8BB2DD"/>
    <a:srgbClr val="FFCC99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CD25-E39E-4D9C-89F6-74EF56A71CEF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ECD1-0DBB-443F-A569-C2C8740A46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21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5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8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bit.ly/2TtBDfr" TargetMode="Externa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99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0131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129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5997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862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2511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06958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2788300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852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2289284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223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1991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8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02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256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683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9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46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82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00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47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17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8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31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99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01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9245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8D6DB-6798-42D2-B9AD-FC6F1C72FC30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DE275-BE14-4364-AEA2-5F5667C0FD4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246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004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06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6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12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89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428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50D8C-3E41-44C9-BA18-A20060AA20F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dindersimateryal.com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654E5-1172-4325-9CAC-636C01DAD39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3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97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13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25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0309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19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129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258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8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2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123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55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347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48295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382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38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92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89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252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70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6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421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66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0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00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61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506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037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162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309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279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15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82983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5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048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27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04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42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30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282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879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446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5678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197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2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6905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78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372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8663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55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1762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0514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08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7886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48378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9343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0760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88518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738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216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24145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393941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39130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227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0117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4374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542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50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897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782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061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705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4631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8853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2383-0687-4251-A7E8-70BDBB55E434}" type="datetimeFigureOut">
              <a:rPr lang="tr-TR" smtClean="0"/>
              <a:t>12.02.2021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FF44-F151-4F9E-98E3-9C81DE58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4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E0BA6-8B55-4770-92E2-50A813E5248E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3F1D1-2948-48AC-96E3-48D98A46533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70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404F2-BE9A-4460-8815-8F645183555F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2/12/2021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23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245C5-272A-414F-A4FC-94AB6EAE2FA8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85C24-8E9F-42E7-9974-40DFC6DB6D7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19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3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CED3-9B2E-4B6A-8DE0-CA00B9929AC2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BF9F4-9B7D-4FF1-80A6-CAB7609F29B0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3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A58E-3B6E-4215-B629-B62A6F04CDF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6BD5B-4C51-4B10-8593-D8DAF5D4AE1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84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5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587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53/521/97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4416/962/645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F26ECFF5-73F0-4662-B8C3-93391CB9AE61}"/>
              </a:ext>
            </a:extLst>
          </p:cNvPr>
          <p:cNvGrpSpPr/>
          <p:nvPr/>
        </p:nvGrpSpPr>
        <p:grpSpPr>
          <a:xfrm>
            <a:off x="1579419" y="167001"/>
            <a:ext cx="9961206" cy="1120361"/>
            <a:chOff x="6705600" y="3021037"/>
            <a:chExt cx="9961206" cy="1120361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C43F14C2-DD9A-47F5-9873-F9FA2BF8BD04}"/>
                </a:ext>
              </a:extLst>
            </p:cNvPr>
            <p:cNvSpPr/>
            <p:nvPr/>
          </p:nvSpPr>
          <p:spPr>
            <a:xfrm>
              <a:off x="6705600" y="3021037"/>
              <a:ext cx="9961206" cy="815926"/>
            </a:xfrm>
            <a:custGeom>
              <a:avLst/>
              <a:gdLst>
                <a:gd name="connsiteX0" fmla="*/ 0 w 5035926"/>
                <a:gd name="connsiteY0" fmla="*/ 0 h 815926"/>
                <a:gd name="connsiteX1" fmla="*/ 4627963 w 5035926"/>
                <a:gd name="connsiteY1" fmla="*/ 0 h 815926"/>
                <a:gd name="connsiteX2" fmla="*/ 5035926 w 5035926"/>
                <a:gd name="connsiteY2" fmla="*/ 407963 h 815926"/>
                <a:gd name="connsiteX3" fmla="*/ 4627963 w 5035926"/>
                <a:gd name="connsiteY3" fmla="*/ 815926 h 815926"/>
                <a:gd name="connsiteX4" fmla="*/ 0 w 5035926"/>
                <a:gd name="connsiteY4" fmla="*/ 815926 h 815926"/>
                <a:gd name="connsiteX5" fmla="*/ 281045 w 5035926"/>
                <a:gd name="connsiteY5" fmla="*/ 407963 h 815926"/>
                <a:gd name="connsiteX6" fmla="*/ 0 w 5035926"/>
                <a:gd name="connsiteY6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5926" h="815926">
                  <a:moveTo>
                    <a:pt x="0" y="0"/>
                  </a:moveTo>
                  <a:lnTo>
                    <a:pt x="4627963" y="0"/>
                  </a:lnTo>
                  <a:cubicBezTo>
                    <a:pt x="4853275" y="0"/>
                    <a:pt x="5035926" y="182651"/>
                    <a:pt x="5035926" y="407963"/>
                  </a:cubicBezTo>
                  <a:cubicBezTo>
                    <a:pt x="5035926" y="633275"/>
                    <a:pt x="4853275" y="815926"/>
                    <a:pt x="4627963" y="815926"/>
                  </a:cubicBezTo>
                  <a:lnTo>
                    <a:pt x="0" y="815926"/>
                  </a:lnTo>
                  <a:lnTo>
                    <a:pt x="281045" y="407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7F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31">
              <a:extLst>
                <a:ext uri="{FF2B5EF4-FFF2-40B4-BE49-F238E27FC236}">
                  <a16:creationId xmlns:a16="http://schemas.microsoft.com/office/drawing/2014/main" id="{E382BFAC-6936-44C1-9B4C-33072E13A939}"/>
                </a:ext>
              </a:extLst>
            </p:cNvPr>
            <p:cNvSpPr txBox="1"/>
            <p:nvPr/>
          </p:nvSpPr>
          <p:spPr>
            <a:xfrm>
              <a:off x="7301133" y="3187291"/>
              <a:ext cx="93656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r-TR" sz="2800" dirty="0" smtClean="0"/>
                <a:t>Hz. Muhammed ’in (s.a.v.) Doğumu, Çocukluk ve Gençlik Yılları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7" name="Freeform: Shape 24">
            <a:extLst>
              <a:ext uri="{FF2B5EF4-FFF2-40B4-BE49-F238E27FC236}">
                <a16:creationId xmlns:a16="http://schemas.microsoft.com/office/drawing/2014/main" id="{035E821D-D4A8-4939-9018-AB74B8E00131}"/>
              </a:ext>
            </a:extLst>
          </p:cNvPr>
          <p:cNvSpPr/>
          <p:nvPr/>
        </p:nvSpPr>
        <p:spPr>
          <a:xfrm>
            <a:off x="1066801" y="167001"/>
            <a:ext cx="1108151" cy="815926"/>
          </a:xfrm>
          <a:custGeom>
            <a:avLst/>
            <a:gdLst>
              <a:gd name="connsiteX0" fmla="*/ 407963 w 1484141"/>
              <a:gd name="connsiteY0" fmla="*/ 0 h 815926"/>
              <a:gd name="connsiteX1" fmla="*/ 1203096 w 1484141"/>
              <a:gd name="connsiteY1" fmla="*/ 0 h 815926"/>
              <a:gd name="connsiteX2" fmla="*/ 1484141 w 1484141"/>
              <a:gd name="connsiteY2" fmla="*/ 407963 h 815926"/>
              <a:gd name="connsiteX3" fmla="*/ 1203096 w 1484141"/>
              <a:gd name="connsiteY3" fmla="*/ 815926 h 815926"/>
              <a:gd name="connsiteX4" fmla="*/ 407963 w 1484141"/>
              <a:gd name="connsiteY4" fmla="*/ 815926 h 815926"/>
              <a:gd name="connsiteX5" fmla="*/ 0 w 1484141"/>
              <a:gd name="connsiteY5" fmla="*/ 407963 h 815926"/>
              <a:gd name="connsiteX6" fmla="*/ 407963 w 1484141"/>
              <a:gd name="connsiteY6" fmla="*/ 0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4141" h="815926">
                <a:moveTo>
                  <a:pt x="407963" y="0"/>
                </a:moveTo>
                <a:lnTo>
                  <a:pt x="1203096" y="0"/>
                </a:lnTo>
                <a:lnTo>
                  <a:pt x="1484141" y="407963"/>
                </a:lnTo>
                <a:lnTo>
                  <a:pt x="1203096" y="815926"/>
                </a:lnTo>
                <a:lnTo>
                  <a:pt x="407963" y="815926"/>
                </a:lnTo>
                <a:cubicBezTo>
                  <a:pt x="182651" y="815926"/>
                  <a:pt x="0" y="633275"/>
                  <a:pt x="0" y="407963"/>
                </a:cubicBezTo>
                <a:cubicBezTo>
                  <a:pt x="0" y="182651"/>
                  <a:pt x="182651" y="0"/>
                  <a:pt x="407963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B4358C14-9E03-4648-A2A8-37453A460512}"/>
              </a:ext>
            </a:extLst>
          </p:cNvPr>
          <p:cNvSpPr txBox="1"/>
          <p:nvPr/>
        </p:nvSpPr>
        <p:spPr>
          <a:xfrm>
            <a:off x="1315564" y="15193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516506" y="2968069"/>
            <a:ext cx="4724399" cy="230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75CB5D"/>
            </a:solidFill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/>
              <a:t>Mevlit Kandilini </a:t>
            </a:r>
            <a:r>
              <a:rPr lang="tr-TR" sz="4000" dirty="0" smtClean="0"/>
              <a:t>daha önce duydunuz mu</a:t>
            </a:r>
            <a:r>
              <a:rPr lang="tr-TR" sz="4000" b="1" dirty="0" smtClean="0"/>
              <a:t>?</a:t>
            </a:r>
            <a:endParaRPr lang="tr-TR" sz="6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6" y="1036461"/>
            <a:ext cx="4871801" cy="526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/>
          <a:srcRect l="8053" t="-1" r="46893" b="28802"/>
          <a:stretch/>
        </p:blipFill>
        <p:spPr>
          <a:xfrm>
            <a:off x="8246008" y="2898982"/>
            <a:ext cx="3879915" cy="3454504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860911" y="152841"/>
            <a:ext cx="6107926" cy="633485"/>
          </a:xfrm>
          <a:prstGeom prst="rect">
            <a:avLst/>
          </a:prstGeom>
          <a:solidFill>
            <a:srgbClr val="E92564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3600" dirty="0" smtClean="0">
                <a:solidFill>
                  <a:schemeClr val="bg1"/>
                </a:solidFill>
              </a:rPr>
              <a:t>Peygamberimizin Gençliği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015" y="76419"/>
            <a:ext cx="903570" cy="7863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4</a:t>
            </a:r>
            <a:endParaRPr lang="tr-TR" sz="6000" dirty="0"/>
          </a:p>
        </p:txBody>
      </p:sp>
      <p:sp>
        <p:nvSpPr>
          <p:cNvPr id="7" name="Dikdörtgen 6"/>
          <p:cNvSpPr/>
          <p:nvPr/>
        </p:nvSpPr>
        <p:spPr>
          <a:xfrm>
            <a:off x="588632" y="1626773"/>
            <a:ext cx="5517134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tx1"/>
                </a:solidFill>
              </a:rPr>
              <a:t>Hılfu’l-Fudûl’a</a:t>
            </a:r>
            <a:r>
              <a:rPr lang="tr-TR" sz="4000" dirty="0" smtClean="0">
                <a:solidFill>
                  <a:schemeClr val="tx1"/>
                </a:solidFill>
              </a:rPr>
              <a:t> katılması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1522864"/>
            <a:ext cx="842367" cy="9414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1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603211" y="2987901"/>
            <a:ext cx="5846618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Ticarete Uğraşması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14579" y="2883992"/>
            <a:ext cx="842367" cy="9414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2</a:t>
            </a:r>
            <a:endParaRPr lang="tr-TR" sz="4800" dirty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354553" y="4349029"/>
            <a:ext cx="5846618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Hz. Hatice’yle evlenmesi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65921" y="4245120"/>
            <a:ext cx="842367" cy="9414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>
                <a:solidFill>
                  <a:schemeClr val="tx1"/>
                </a:solidFill>
              </a:rPr>
              <a:t>3</a:t>
            </a:r>
            <a:endParaRPr lang="tr-TR" sz="4800" dirty="0">
              <a:solidFill>
                <a:schemeClr val="tx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64309" t="18116" r="17591" b="51897"/>
          <a:stretch/>
        </p:blipFill>
        <p:spPr>
          <a:xfrm>
            <a:off x="9126415" y="152841"/>
            <a:ext cx="2798617" cy="270533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25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2190" y="945175"/>
            <a:ext cx="6470073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>
                <a:solidFill>
                  <a:schemeClr val="tx1"/>
                </a:solidFill>
              </a:rPr>
              <a:t>Hılfu’l-Fudûl’a</a:t>
            </a:r>
            <a:r>
              <a:rPr lang="tr-TR" sz="4000" dirty="0" smtClean="0">
                <a:solidFill>
                  <a:schemeClr val="tx1"/>
                </a:solidFill>
              </a:rPr>
              <a:t> katılması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72190" y="2432040"/>
            <a:ext cx="6558197" cy="3309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solidFill>
                  <a:schemeClr val="tx1"/>
                </a:solidFill>
              </a:rPr>
              <a:t>Hz. Muhammed (sav) Mekke’deki haksızlığa ve adaletsizliğe sesiz katılmıştı. </a:t>
            </a:r>
            <a:r>
              <a:rPr lang="tr-TR" sz="2800" dirty="0">
                <a:solidFill>
                  <a:schemeClr val="tx1"/>
                </a:solidFill>
              </a:rPr>
              <a:t>Sevgili Peygamberimiz Hz. Muhammed (s.a.v.) </a:t>
            </a:r>
            <a:r>
              <a:rPr lang="tr-TR" sz="2800" dirty="0" smtClean="0">
                <a:solidFill>
                  <a:schemeClr val="tx1"/>
                </a:solidFill>
              </a:rPr>
              <a:t>de şehirde </a:t>
            </a:r>
            <a:r>
              <a:rPr lang="tr-TR" sz="2800" dirty="0">
                <a:solidFill>
                  <a:schemeClr val="tx1"/>
                </a:solidFill>
              </a:rPr>
              <a:t>yaşanan haksızlıkları önlemek, </a:t>
            </a:r>
            <a:r>
              <a:rPr lang="tr-TR" sz="2800" dirty="0" smtClean="0">
                <a:solidFill>
                  <a:schemeClr val="tx1"/>
                </a:solidFill>
              </a:rPr>
              <a:t>zulme uğrayanlara </a:t>
            </a:r>
            <a:r>
              <a:rPr lang="tr-TR" sz="2800" dirty="0">
                <a:solidFill>
                  <a:schemeClr val="tx1"/>
                </a:solidFill>
              </a:rPr>
              <a:t>yardım etmekti.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80" y="630381"/>
            <a:ext cx="472440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8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şağı Ok 6"/>
          <p:cNvSpPr/>
          <p:nvPr/>
        </p:nvSpPr>
        <p:spPr>
          <a:xfrm>
            <a:off x="5983893" y="3799624"/>
            <a:ext cx="484632" cy="123574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/>
          <p:cNvSpPr/>
          <p:nvPr/>
        </p:nvSpPr>
        <p:spPr>
          <a:xfrm>
            <a:off x="397065" y="2022746"/>
            <a:ext cx="484632" cy="102523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9596" y="120740"/>
            <a:ext cx="7991568" cy="749184"/>
          </a:xfrm>
          <a:solidFill>
            <a:srgbClr val="F3994B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200" dirty="0" smtClean="0"/>
              <a:t>Hz. Muhammed (sav)’in Hz. Hatice ile Evliliği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9596" y="1256792"/>
            <a:ext cx="6188929" cy="11954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3600" dirty="0" smtClean="0"/>
              <a:t>Hz. Hatice, Mekke’de tanınan ve zengin bir kadındı.</a:t>
            </a:r>
            <a:endParaRPr lang="tr-TR" sz="36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16811" y="3213715"/>
            <a:ext cx="6051714" cy="1038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Hz. Muhammed 25 yaşında, Hz. Hatice ile evlendi.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97065" y="5388093"/>
            <a:ext cx="6071460" cy="1038048"/>
          </a:xfrm>
          <a:prstGeom prst="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Bu evlilikten 6 tane çocukları oldu.</a:t>
            </a:r>
            <a:endParaRPr lang="tr-TR" sz="3200" dirty="0">
              <a:solidFill>
                <a:schemeClr val="tx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16" y="1307874"/>
            <a:ext cx="5145150" cy="4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 animBg="1"/>
      <p:bldP spid="3" grpId="0" uiExpand="1" build="p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Ok Bağlayıcısı"/>
          <p:cNvCxnSpPr/>
          <p:nvPr/>
        </p:nvCxnSpPr>
        <p:spPr>
          <a:xfrm flipH="1">
            <a:off x="4451264" y="1430986"/>
            <a:ext cx="1584176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Düz Ok Bağlayıcısı"/>
          <p:cNvCxnSpPr/>
          <p:nvPr/>
        </p:nvCxnSpPr>
        <p:spPr>
          <a:xfrm>
            <a:off x="5912202" y="1491776"/>
            <a:ext cx="2815868" cy="12465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0734" y="152636"/>
            <a:ext cx="7286216" cy="720080"/>
          </a:xfrm>
          <a:solidFill>
            <a:srgbClr val="8BB2D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/>
              <a:t>PEYGAMBERİMİZİN ÇOCUKLARI 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4275773" y="980728"/>
            <a:ext cx="3641408" cy="594274"/>
          </a:xfrm>
          <a:prstGeom prst="roundRect">
            <a:avLst/>
          </a:prstGeom>
          <a:solidFill>
            <a:srgbClr val="66BDB7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HZ. </a:t>
            </a:r>
            <a:r>
              <a:rPr lang="tr-TR" sz="2800" dirty="0" smtClean="0">
                <a:solidFill>
                  <a:schemeClr val="tx1"/>
                </a:solidFill>
              </a:rPr>
              <a:t>MUHAMMED (sav)</a:t>
            </a:r>
            <a:endParaRPr lang="tr-TR" sz="2800" dirty="0">
              <a:solidFill>
                <a:schemeClr val="tx1"/>
              </a:solidFill>
            </a:endParaRPr>
          </a:p>
        </p:txBody>
      </p:sp>
      <p:cxnSp>
        <p:nvCxnSpPr>
          <p:cNvPr id="14" name="13 Düz Ok Bağlayıcısı"/>
          <p:cNvCxnSpPr/>
          <p:nvPr/>
        </p:nvCxnSpPr>
        <p:spPr>
          <a:xfrm flipV="1">
            <a:off x="200734" y="3529037"/>
            <a:ext cx="8896027" cy="1191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>
            <a:off x="946598" y="3529037"/>
            <a:ext cx="2175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>
            <a:off x="2519382" y="3529037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4275772" y="3540947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 flipH="1">
            <a:off x="7267478" y="3529037"/>
            <a:ext cx="1364" cy="556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>
            <a:off x="8751872" y="3529037"/>
            <a:ext cx="0" cy="5172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47 Yuvarlatılmış Dikdörtgen"/>
          <p:cNvSpPr/>
          <p:nvPr/>
        </p:nvSpPr>
        <p:spPr>
          <a:xfrm>
            <a:off x="263862" y="4252538"/>
            <a:ext cx="1259631" cy="4680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KASIM</a:t>
            </a:r>
          </a:p>
        </p:txBody>
      </p:sp>
      <p:sp>
        <p:nvSpPr>
          <p:cNvPr id="49" name="48 Yuvarlatılmış Dikdörtgen"/>
          <p:cNvSpPr/>
          <p:nvPr/>
        </p:nvSpPr>
        <p:spPr>
          <a:xfrm>
            <a:off x="1739516" y="4274886"/>
            <a:ext cx="1099276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ZEYNEP</a:t>
            </a:r>
          </a:p>
        </p:txBody>
      </p:sp>
      <p:sp>
        <p:nvSpPr>
          <p:cNvPr id="50" name="49 Yuvarlatılmış Dikdörtgen"/>
          <p:cNvSpPr/>
          <p:nvPr/>
        </p:nvSpPr>
        <p:spPr>
          <a:xfrm>
            <a:off x="3297266" y="4266196"/>
            <a:ext cx="1404156" cy="4407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RUKİYYE</a:t>
            </a:r>
          </a:p>
        </p:txBody>
      </p:sp>
      <p:sp>
        <p:nvSpPr>
          <p:cNvPr id="51" name="50 Yuvarlatılmış Dikdörtgen"/>
          <p:cNvSpPr/>
          <p:nvPr/>
        </p:nvSpPr>
        <p:spPr>
          <a:xfrm>
            <a:off x="5159896" y="4221088"/>
            <a:ext cx="1152128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ÜMMÜ GÜLSÜM </a:t>
            </a:r>
          </a:p>
        </p:txBody>
      </p:sp>
      <p:sp>
        <p:nvSpPr>
          <p:cNvPr id="53" name="52 Yuvarlatılmış Dikdörtgen"/>
          <p:cNvSpPr/>
          <p:nvPr/>
        </p:nvSpPr>
        <p:spPr>
          <a:xfrm>
            <a:off x="6528047" y="4221088"/>
            <a:ext cx="1086955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FATMA </a:t>
            </a:r>
          </a:p>
        </p:txBody>
      </p:sp>
      <p:sp>
        <p:nvSpPr>
          <p:cNvPr id="55" name="54 Yuvarlatılmış Dikdörtgen"/>
          <p:cNvSpPr/>
          <p:nvPr/>
        </p:nvSpPr>
        <p:spPr>
          <a:xfrm>
            <a:off x="7903065" y="4221088"/>
            <a:ext cx="1521917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ABDULLAH </a:t>
            </a:r>
          </a:p>
        </p:txBody>
      </p:sp>
      <p:cxnSp>
        <p:nvCxnSpPr>
          <p:cNvPr id="56" name="55 Düz Ok Bağlayıcısı"/>
          <p:cNvCxnSpPr/>
          <p:nvPr/>
        </p:nvCxnSpPr>
        <p:spPr>
          <a:xfrm>
            <a:off x="5792678" y="3529037"/>
            <a:ext cx="0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60 Yuvarlatılmış Dikdörtgen"/>
          <p:cNvSpPr/>
          <p:nvPr/>
        </p:nvSpPr>
        <p:spPr>
          <a:xfrm>
            <a:off x="8844810" y="2329945"/>
            <a:ext cx="2600834" cy="7817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HZ. MARİYE </a:t>
            </a:r>
          </a:p>
        </p:txBody>
      </p:sp>
      <p:cxnSp>
        <p:nvCxnSpPr>
          <p:cNvPr id="63" name="62 Düz Ok Bağlayıcısı"/>
          <p:cNvCxnSpPr/>
          <p:nvPr/>
        </p:nvCxnSpPr>
        <p:spPr>
          <a:xfrm>
            <a:off x="10665967" y="3180907"/>
            <a:ext cx="1" cy="16162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6" name="65 Yuvarlatılmış Dikdörtgen"/>
          <p:cNvSpPr/>
          <p:nvPr/>
        </p:nvSpPr>
        <p:spPr>
          <a:xfrm>
            <a:off x="9730923" y="5020860"/>
            <a:ext cx="1870089" cy="504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İBRAHİM </a:t>
            </a:r>
          </a:p>
        </p:txBody>
      </p:sp>
      <p:cxnSp>
        <p:nvCxnSpPr>
          <p:cNvPr id="69" name="68 Düz Ok Bağlayıcısı"/>
          <p:cNvCxnSpPr/>
          <p:nvPr/>
        </p:nvCxnSpPr>
        <p:spPr>
          <a:xfrm>
            <a:off x="7032104" y="4797152"/>
            <a:ext cx="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75 Düz Ok Bağlayıcısı"/>
          <p:cNvCxnSpPr/>
          <p:nvPr/>
        </p:nvCxnSpPr>
        <p:spPr>
          <a:xfrm flipH="1">
            <a:off x="6240016" y="5805264"/>
            <a:ext cx="756084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Yuvarlatılmış Dikdörtgen"/>
          <p:cNvSpPr/>
          <p:nvPr/>
        </p:nvSpPr>
        <p:spPr>
          <a:xfrm>
            <a:off x="4871864" y="6157584"/>
            <a:ext cx="1296144" cy="548680"/>
          </a:xfrm>
          <a:prstGeom prst="roundRect">
            <a:avLst/>
          </a:prstGeom>
          <a:solidFill>
            <a:srgbClr val="F3994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HZ. HASAN</a:t>
            </a:r>
          </a:p>
        </p:txBody>
      </p:sp>
      <p:sp>
        <p:nvSpPr>
          <p:cNvPr id="79" name="78 Yuvarlatılmış Dikdörtgen"/>
          <p:cNvSpPr/>
          <p:nvPr/>
        </p:nvSpPr>
        <p:spPr>
          <a:xfrm>
            <a:off x="7917180" y="6120680"/>
            <a:ext cx="1512168" cy="620688"/>
          </a:xfrm>
          <a:prstGeom prst="roundRect">
            <a:avLst/>
          </a:prstGeom>
          <a:solidFill>
            <a:srgbClr val="F3994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HZ. HÜSEYİN </a:t>
            </a:r>
          </a:p>
        </p:txBody>
      </p:sp>
      <p:cxnSp>
        <p:nvCxnSpPr>
          <p:cNvPr id="81" name="80 Düz Ok Bağlayıcısı"/>
          <p:cNvCxnSpPr/>
          <p:nvPr/>
        </p:nvCxnSpPr>
        <p:spPr>
          <a:xfrm>
            <a:off x="6816080" y="5733256"/>
            <a:ext cx="1008112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Düz Bağlayıcı"/>
          <p:cNvCxnSpPr/>
          <p:nvPr/>
        </p:nvCxnSpPr>
        <p:spPr>
          <a:xfrm>
            <a:off x="4290060" y="2820867"/>
            <a:ext cx="0" cy="7200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73 Yuvarlatılmış Dikdörtgen"/>
          <p:cNvSpPr/>
          <p:nvPr/>
        </p:nvSpPr>
        <p:spPr>
          <a:xfrm>
            <a:off x="6384032" y="5373216"/>
            <a:ext cx="1368152" cy="504056"/>
          </a:xfrm>
          <a:prstGeom prst="roundRect">
            <a:avLst/>
          </a:prstGeom>
          <a:solidFill>
            <a:srgbClr val="F3994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HZ. ALİ 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3503712" y="2204864"/>
            <a:ext cx="1944216" cy="648072"/>
          </a:xfrm>
          <a:prstGeom prst="roundRect">
            <a:avLst/>
          </a:prstGeom>
          <a:solidFill>
            <a:srgbClr val="DF99B3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HZ. HATİCE </a:t>
            </a:r>
          </a:p>
        </p:txBody>
      </p:sp>
    </p:spTree>
    <p:extLst>
      <p:ext uri="{BB962C8B-B14F-4D97-AF65-F5344CB8AC3E}">
        <p14:creationId xmlns:p14="http://schemas.microsoft.com/office/powerpoint/2010/main" val="29461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"/>
                            </p:stCondLst>
                            <p:childTnLst>
                              <p:par>
                                <p:cTn id="1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"/>
                            </p:stCondLst>
                            <p:childTnLst>
                              <p:par>
                                <p:cTn id="1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  <p:bldP spid="55" grpId="1" animBg="1"/>
      <p:bldP spid="61" grpId="0" animBg="1"/>
      <p:bldP spid="66" grpId="0" animBg="1"/>
      <p:bldP spid="78" grpId="0" animBg="1"/>
      <p:bldP spid="79" grpId="0" animBg="1"/>
      <p:bldP spid="7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2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2FD167-F196-4194-8C18-DA822F93DE33}"/>
              </a:ext>
            </a:extLst>
          </p:cNvPr>
          <p:cNvGrpSpPr/>
          <p:nvPr/>
        </p:nvGrpSpPr>
        <p:grpSpPr>
          <a:xfrm>
            <a:off x="392139" y="495416"/>
            <a:ext cx="6267450" cy="5695950"/>
            <a:chOff x="28638499" y="14211299"/>
            <a:chExt cx="3182785" cy="2929893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4D9ACBC5-2D95-47A9-B2DD-1BE6AA7580A7}"/>
                </a:ext>
              </a:extLst>
            </p:cNvPr>
            <p:cNvSpPr/>
            <p:nvPr/>
          </p:nvSpPr>
          <p:spPr>
            <a:xfrm>
              <a:off x="28816300" y="14287500"/>
              <a:ext cx="2816858" cy="2816860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61DFFEA0-F590-4527-858F-7B65C6087080}"/>
                </a:ext>
              </a:extLst>
            </p:cNvPr>
            <p:cNvSpPr/>
            <p:nvPr/>
          </p:nvSpPr>
          <p:spPr>
            <a:xfrm>
              <a:off x="29768800" y="15279471"/>
              <a:ext cx="950280" cy="82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extrusionOk="0">
                  <a:moveTo>
                    <a:pt x="20839" y="8950"/>
                  </a:moveTo>
                  <a:lnTo>
                    <a:pt x="16991" y="1716"/>
                  </a:lnTo>
                  <a:cubicBezTo>
                    <a:pt x="16424" y="639"/>
                    <a:pt x="15410" y="0"/>
                    <a:pt x="14306" y="0"/>
                  </a:cubicBezTo>
                  <a:lnTo>
                    <a:pt x="6966" y="0"/>
                  </a:lnTo>
                  <a:cubicBezTo>
                    <a:pt x="5863" y="0"/>
                    <a:pt x="4818" y="673"/>
                    <a:pt x="4251" y="1750"/>
                  </a:cubicBezTo>
                  <a:lnTo>
                    <a:pt x="433" y="9050"/>
                  </a:lnTo>
                  <a:cubicBezTo>
                    <a:pt x="-164" y="10161"/>
                    <a:pt x="-134" y="11540"/>
                    <a:pt x="463" y="12650"/>
                  </a:cubicBezTo>
                  <a:lnTo>
                    <a:pt x="4311" y="19884"/>
                  </a:lnTo>
                  <a:cubicBezTo>
                    <a:pt x="4878" y="20961"/>
                    <a:pt x="5892" y="21600"/>
                    <a:pt x="6996" y="21600"/>
                  </a:cubicBezTo>
                  <a:lnTo>
                    <a:pt x="14335" y="21600"/>
                  </a:lnTo>
                  <a:cubicBezTo>
                    <a:pt x="15439" y="21600"/>
                    <a:pt x="16483" y="20927"/>
                    <a:pt x="17050" y="19850"/>
                  </a:cubicBezTo>
                  <a:lnTo>
                    <a:pt x="20869" y="12550"/>
                  </a:lnTo>
                  <a:cubicBezTo>
                    <a:pt x="21436" y="11473"/>
                    <a:pt x="21436" y="10060"/>
                    <a:pt x="20839" y="895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Peygamberimiz 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ile </a:t>
              </a:r>
              <a:r>
                <a:rPr kumimoji="0" lang="fr-C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Hz.</a:t>
              </a: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fr-CA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Hatice’nin</a:t>
              </a:r>
              <a:endPara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tr-T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çocukları</a:t>
              </a:r>
              <a:endPara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27B25E4-8754-4393-AE1D-75117B78F09A}"/>
                </a:ext>
              </a:extLst>
            </p:cNvPr>
            <p:cNvSpPr/>
            <p:nvPr/>
          </p:nvSpPr>
          <p:spPr>
            <a:xfrm>
              <a:off x="30073599" y="14439899"/>
              <a:ext cx="1320687" cy="80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33" extrusionOk="0">
                  <a:moveTo>
                    <a:pt x="18056" y="11176"/>
                  </a:moveTo>
                  <a:cubicBezTo>
                    <a:pt x="15328" y="5776"/>
                    <a:pt x="11651" y="1905"/>
                    <a:pt x="7610" y="71"/>
                  </a:cubicBezTo>
                  <a:cubicBezTo>
                    <a:pt x="7064" y="-167"/>
                    <a:pt x="6498" y="207"/>
                    <a:pt x="6215" y="1022"/>
                  </a:cubicBezTo>
                  <a:lnTo>
                    <a:pt x="174" y="18308"/>
                  </a:lnTo>
                  <a:cubicBezTo>
                    <a:pt x="-311" y="19701"/>
                    <a:pt x="275" y="21433"/>
                    <a:pt x="1245" y="21433"/>
                  </a:cubicBezTo>
                  <a:lnTo>
                    <a:pt x="5448" y="21433"/>
                  </a:lnTo>
                  <a:lnTo>
                    <a:pt x="19774" y="21433"/>
                  </a:lnTo>
                  <a:cubicBezTo>
                    <a:pt x="20683" y="21433"/>
                    <a:pt x="21289" y="19837"/>
                    <a:pt x="20885" y="18444"/>
                  </a:cubicBezTo>
                  <a:cubicBezTo>
                    <a:pt x="20137" y="15863"/>
                    <a:pt x="19188" y="13418"/>
                    <a:pt x="18056" y="1117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5B8617C6-509D-43BE-82F2-628AA989E60F}"/>
                </a:ext>
              </a:extLst>
            </p:cNvPr>
            <p:cNvSpPr/>
            <p:nvPr/>
          </p:nvSpPr>
          <p:spPr>
            <a:xfrm>
              <a:off x="30568899" y="15290800"/>
              <a:ext cx="949447" cy="1150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58" extrusionOk="0">
                  <a:moveTo>
                    <a:pt x="3442" y="6555"/>
                  </a:moveTo>
                  <a:lnTo>
                    <a:pt x="13605" y="20657"/>
                  </a:lnTo>
                  <a:cubicBezTo>
                    <a:pt x="14257" y="21576"/>
                    <a:pt x="15870" y="21600"/>
                    <a:pt x="16550" y="20680"/>
                  </a:cubicBezTo>
                  <a:cubicBezTo>
                    <a:pt x="17795" y="19053"/>
                    <a:pt x="18814" y="17308"/>
                    <a:pt x="19579" y="15469"/>
                  </a:cubicBezTo>
                  <a:cubicBezTo>
                    <a:pt x="20626" y="12922"/>
                    <a:pt x="21164" y="10281"/>
                    <a:pt x="21164" y="7569"/>
                  </a:cubicBezTo>
                  <a:cubicBezTo>
                    <a:pt x="21164" y="5353"/>
                    <a:pt x="20796" y="3183"/>
                    <a:pt x="20088" y="1061"/>
                  </a:cubicBezTo>
                  <a:cubicBezTo>
                    <a:pt x="19890" y="424"/>
                    <a:pt x="19182" y="0"/>
                    <a:pt x="18418" y="0"/>
                  </a:cubicBezTo>
                  <a:lnTo>
                    <a:pt x="1744" y="0"/>
                  </a:lnTo>
                  <a:cubicBezTo>
                    <a:pt x="385" y="0"/>
                    <a:pt x="-436" y="1226"/>
                    <a:pt x="243" y="2193"/>
                  </a:cubicBezTo>
                  <a:lnTo>
                    <a:pt x="3442" y="6555"/>
                  </a:lnTo>
                  <a:lnTo>
                    <a:pt x="3442" y="655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F478D9BD-09AD-4B7E-AD9B-E1AC38161FA9}"/>
                </a:ext>
              </a:extLst>
            </p:cNvPr>
            <p:cNvSpPr/>
            <p:nvPr/>
          </p:nvSpPr>
          <p:spPr>
            <a:xfrm>
              <a:off x="30048200" y="15824199"/>
              <a:ext cx="1139512" cy="117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68" extrusionOk="0">
                  <a:moveTo>
                    <a:pt x="8681" y="5082"/>
                  </a:moveTo>
                  <a:lnTo>
                    <a:pt x="5783" y="9869"/>
                  </a:lnTo>
                  <a:lnTo>
                    <a:pt x="201" y="19100"/>
                  </a:lnTo>
                  <a:cubicBezTo>
                    <a:pt x="-341" y="19994"/>
                    <a:pt x="271" y="21139"/>
                    <a:pt x="1331" y="21208"/>
                  </a:cubicBezTo>
                  <a:cubicBezTo>
                    <a:pt x="3616" y="21368"/>
                    <a:pt x="5948" y="21208"/>
                    <a:pt x="8186" y="20750"/>
                  </a:cubicBezTo>
                  <a:cubicBezTo>
                    <a:pt x="12968" y="19765"/>
                    <a:pt x="17372" y="17337"/>
                    <a:pt x="20741" y="13878"/>
                  </a:cubicBezTo>
                  <a:cubicBezTo>
                    <a:pt x="21188" y="13420"/>
                    <a:pt x="21259" y="12733"/>
                    <a:pt x="20929" y="12183"/>
                  </a:cubicBezTo>
                  <a:lnTo>
                    <a:pt x="13816" y="684"/>
                  </a:lnTo>
                  <a:cubicBezTo>
                    <a:pt x="13250" y="-232"/>
                    <a:pt x="11884" y="-232"/>
                    <a:pt x="11342" y="707"/>
                  </a:cubicBezTo>
                  <a:lnTo>
                    <a:pt x="8681" y="5082"/>
                  </a:lnTo>
                  <a:lnTo>
                    <a:pt x="8681" y="508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D61777D3-E910-4EBA-ADBE-2E63A9871468}"/>
                </a:ext>
              </a:extLst>
            </p:cNvPr>
            <p:cNvSpPr/>
            <p:nvPr/>
          </p:nvSpPr>
          <p:spPr>
            <a:xfrm>
              <a:off x="29248099" y="14401800"/>
              <a:ext cx="1140782" cy="118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64" extrusionOk="0">
                  <a:moveTo>
                    <a:pt x="12958" y="490"/>
                  </a:moveTo>
                  <a:cubicBezTo>
                    <a:pt x="8182" y="1451"/>
                    <a:pt x="3782" y="3853"/>
                    <a:pt x="394" y="7309"/>
                  </a:cubicBezTo>
                  <a:cubicBezTo>
                    <a:pt x="-53" y="7766"/>
                    <a:pt x="-124" y="8453"/>
                    <a:pt x="205" y="9002"/>
                  </a:cubicBezTo>
                  <a:lnTo>
                    <a:pt x="464" y="9414"/>
                  </a:lnTo>
                  <a:lnTo>
                    <a:pt x="7358" y="20580"/>
                  </a:lnTo>
                  <a:cubicBezTo>
                    <a:pt x="7923" y="21495"/>
                    <a:pt x="9288" y="21495"/>
                    <a:pt x="9829" y="20557"/>
                  </a:cubicBezTo>
                  <a:lnTo>
                    <a:pt x="20935" y="2183"/>
                  </a:lnTo>
                  <a:cubicBezTo>
                    <a:pt x="21476" y="1291"/>
                    <a:pt x="20864" y="147"/>
                    <a:pt x="19805" y="78"/>
                  </a:cubicBezTo>
                  <a:cubicBezTo>
                    <a:pt x="17523" y="-105"/>
                    <a:pt x="15194" y="32"/>
                    <a:pt x="12958" y="49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5F866491-2F74-4ED6-9082-52DB8AC966C9}"/>
                </a:ext>
              </a:extLst>
            </p:cNvPr>
            <p:cNvSpPr/>
            <p:nvPr/>
          </p:nvSpPr>
          <p:spPr>
            <a:xfrm>
              <a:off x="28917900" y="14947899"/>
              <a:ext cx="955796" cy="115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363" extrusionOk="0">
                  <a:moveTo>
                    <a:pt x="7622" y="702"/>
                  </a:moveTo>
                  <a:cubicBezTo>
                    <a:pt x="6975" y="-214"/>
                    <a:pt x="5400" y="-237"/>
                    <a:pt x="4697" y="655"/>
                  </a:cubicBezTo>
                  <a:cubicBezTo>
                    <a:pt x="3403" y="2299"/>
                    <a:pt x="2363" y="4083"/>
                    <a:pt x="1575" y="5961"/>
                  </a:cubicBezTo>
                  <a:cubicBezTo>
                    <a:pt x="534" y="8497"/>
                    <a:pt x="0" y="11126"/>
                    <a:pt x="0" y="13826"/>
                  </a:cubicBezTo>
                  <a:cubicBezTo>
                    <a:pt x="0" y="16033"/>
                    <a:pt x="366" y="18193"/>
                    <a:pt x="1069" y="20306"/>
                  </a:cubicBezTo>
                  <a:cubicBezTo>
                    <a:pt x="1266" y="20940"/>
                    <a:pt x="1969" y="21363"/>
                    <a:pt x="2728" y="21363"/>
                  </a:cubicBezTo>
                  <a:lnTo>
                    <a:pt x="19434" y="21363"/>
                  </a:lnTo>
                  <a:cubicBezTo>
                    <a:pt x="20784" y="21363"/>
                    <a:pt x="21600" y="20142"/>
                    <a:pt x="20925" y="19180"/>
                  </a:cubicBezTo>
                  <a:lnTo>
                    <a:pt x="14147" y="9741"/>
                  </a:lnTo>
                  <a:lnTo>
                    <a:pt x="7622" y="702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106C802B-E305-40F6-A14C-47C2B0D68DB8}"/>
                </a:ext>
              </a:extLst>
            </p:cNvPr>
            <p:cNvSpPr/>
            <p:nvPr/>
          </p:nvSpPr>
          <p:spPr>
            <a:xfrm>
              <a:off x="29044900" y="16167099"/>
              <a:ext cx="1327036" cy="80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30" extrusionOk="0">
                  <a:moveTo>
                    <a:pt x="1233" y="0"/>
                  </a:moveTo>
                  <a:cubicBezTo>
                    <a:pt x="328" y="0"/>
                    <a:pt x="-275" y="1591"/>
                    <a:pt x="127" y="2979"/>
                  </a:cubicBezTo>
                  <a:cubicBezTo>
                    <a:pt x="891" y="5620"/>
                    <a:pt x="1857" y="8092"/>
                    <a:pt x="3023" y="10360"/>
                  </a:cubicBezTo>
                  <a:cubicBezTo>
                    <a:pt x="5759" y="15709"/>
                    <a:pt x="9419" y="19569"/>
                    <a:pt x="13441" y="21363"/>
                  </a:cubicBezTo>
                  <a:cubicBezTo>
                    <a:pt x="13984" y="21600"/>
                    <a:pt x="14547" y="21194"/>
                    <a:pt x="14809" y="20415"/>
                  </a:cubicBezTo>
                  <a:lnTo>
                    <a:pt x="18369" y="10224"/>
                  </a:lnTo>
                  <a:lnTo>
                    <a:pt x="20842" y="3149"/>
                  </a:lnTo>
                  <a:cubicBezTo>
                    <a:pt x="21325" y="1761"/>
                    <a:pt x="20742" y="34"/>
                    <a:pt x="19776" y="34"/>
                  </a:cubicBezTo>
                  <a:lnTo>
                    <a:pt x="15593" y="34"/>
                  </a:lnTo>
                  <a:lnTo>
                    <a:pt x="1233" y="34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2D93A11A-FC4F-4A04-8E63-F94262EFF9DE}"/>
                </a:ext>
              </a:extLst>
            </p:cNvPr>
            <p:cNvSpPr/>
            <p:nvPr/>
          </p:nvSpPr>
          <p:spPr>
            <a:xfrm>
              <a:off x="29463999" y="14211299"/>
              <a:ext cx="489431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extrusionOk="0">
                  <a:moveTo>
                    <a:pt x="20876" y="8964"/>
                  </a:moveTo>
                  <a:lnTo>
                    <a:pt x="17009" y="1743"/>
                  </a:lnTo>
                  <a:cubicBezTo>
                    <a:pt x="16456" y="685"/>
                    <a:pt x="15407" y="0"/>
                    <a:pt x="14302" y="0"/>
                  </a:cubicBezTo>
                  <a:lnTo>
                    <a:pt x="6954" y="0"/>
                  </a:lnTo>
                  <a:cubicBezTo>
                    <a:pt x="5849" y="0"/>
                    <a:pt x="4800" y="685"/>
                    <a:pt x="4247" y="1743"/>
                  </a:cubicBezTo>
                  <a:lnTo>
                    <a:pt x="436" y="9026"/>
                  </a:lnTo>
                  <a:cubicBezTo>
                    <a:pt x="-172" y="10146"/>
                    <a:pt x="-117" y="11516"/>
                    <a:pt x="436" y="12636"/>
                  </a:cubicBezTo>
                  <a:lnTo>
                    <a:pt x="4303" y="19857"/>
                  </a:lnTo>
                  <a:cubicBezTo>
                    <a:pt x="4855" y="20915"/>
                    <a:pt x="5905" y="21600"/>
                    <a:pt x="7010" y="21600"/>
                  </a:cubicBezTo>
                  <a:lnTo>
                    <a:pt x="14357" y="21600"/>
                  </a:lnTo>
                  <a:cubicBezTo>
                    <a:pt x="15462" y="21600"/>
                    <a:pt x="16511" y="20915"/>
                    <a:pt x="17064" y="19857"/>
                  </a:cubicBezTo>
                  <a:lnTo>
                    <a:pt x="20876" y="12574"/>
                  </a:lnTo>
                  <a:cubicBezTo>
                    <a:pt x="21428" y="11454"/>
                    <a:pt x="21428" y="10084"/>
                    <a:pt x="20876" y="89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06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390498CD-47E9-4910-B6F3-80C11C94488A}"/>
                </a:ext>
              </a:extLst>
            </p:cNvPr>
            <p:cNvSpPr/>
            <p:nvPr/>
          </p:nvSpPr>
          <p:spPr>
            <a:xfrm>
              <a:off x="30835599" y="14389099"/>
              <a:ext cx="490385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0822" y="8964"/>
                  </a:moveTo>
                  <a:lnTo>
                    <a:pt x="16965" y="1743"/>
                  </a:lnTo>
                  <a:cubicBezTo>
                    <a:pt x="16414" y="685"/>
                    <a:pt x="15367" y="0"/>
                    <a:pt x="14265" y="0"/>
                  </a:cubicBezTo>
                  <a:lnTo>
                    <a:pt x="6936" y="0"/>
                  </a:lnTo>
                  <a:cubicBezTo>
                    <a:pt x="5834" y="0"/>
                    <a:pt x="4787" y="685"/>
                    <a:pt x="4236" y="1743"/>
                  </a:cubicBezTo>
                  <a:lnTo>
                    <a:pt x="434" y="9026"/>
                  </a:lnTo>
                  <a:cubicBezTo>
                    <a:pt x="-172" y="10146"/>
                    <a:pt x="-117" y="11516"/>
                    <a:pt x="434" y="12636"/>
                  </a:cubicBezTo>
                  <a:lnTo>
                    <a:pt x="4291" y="19857"/>
                  </a:lnTo>
                  <a:cubicBezTo>
                    <a:pt x="4842" y="20915"/>
                    <a:pt x="5889" y="21600"/>
                    <a:pt x="6991" y="21600"/>
                  </a:cubicBezTo>
                  <a:lnTo>
                    <a:pt x="14320" y="21600"/>
                  </a:lnTo>
                  <a:cubicBezTo>
                    <a:pt x="15422" y="21600"/>
                    <a:pt x="16469" y="20915"/>
                    <a:pt x="17020" y="19857"/>
                  </a:cubicBezTo>
                  <a:lnTo>
                    <a:pt x="20822" y="12574"/>
                  </a:lnTo>
                  <a:cubicBezTo>
                    <a:pt x="21428" y="11454"/>
                    <a:pt x="21428" y="10084"/>
                    <a:pt x="20822" y="896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E2BD6B50-4E44-4E83-BF57-4B739A102514}"/>
                </a:ext>
              </a:extLst>
            </p:cNvPr>
            <p:cNvSpPr/>
            <p:nvPr/>
          </p:nvSpPr>
          <p:spPr>
            <a:xfrm>
              <a:off x="31330899" y="15608299"/>
              <a:ext cx="490385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0822" y="8964"/>
                  </a:moveTo>
                  <a:lnTo>
                    <a:pt x="16965" y="1743"/>
                  </a:lnTo>
                  <a:cubicBezTo>
                    <a:pt x="16414" y="685"/>
                    <a:pt x="15367" y="0"/>
                    <a:pt x="14265" y="0"/>
                  </a:cubicBezTo>
                  <a:lnTo>
                    <a:pt x="6936" y="0"/>
                  </a:lnTo>
                  <a:cubicBezTo>
                    <a:pt x="5834" y="0"/>
                    <a:pt x="4787" y="685"/>
                    <a:pt x="4236" y="1743"/>
                  </a:cubicBezTo>
                  <a:lnTo>
                    <a:pt x="434" y="9026"/>
                  </a:lnTo>
                  <a:cubicBezTo>
                    <a:pt x="-172" y="10146"/>
                    <a:pt x="-117" y="11516"/>
                    <a:pt x="434" y="12636"/>
                  </a:cubicBezTo>
                  <a:lnTo>
                    <a:pt x="4291" y="19857"/>
                  </a:lnTo>
                  <a:cubicBezTo>
                    <a:pt x="4842" y="20915"/>
                    <a:pt x="5889" y="21600"/>
                    <a:pt x="6991" y="21600"/>
                  </a:cubicBezTo>
                  <a:lnTo>
                    <a:pt x="14320" y="21600"/>
                  </a:lnTo>
                  <a:cubicBezTo>
                    <a:pt x="15422" y="21600"/>
                    <a:pt x="16469" y="20915"/>
                    <a:pt x="17020" y="19857"/>
                  </a:cubicBezTo>
                  <a:lnTo>
                    <a:pt x="20822" y="12574"/>
                  </a:lnTo>
                  <a:cubicBezTo>
                    <a:pt x="21428" y="11454"/>
                    <a:pt x="21428" y="10084"/>
                    <a:pt x="20822" y="896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12952B10-3D3A-46AB-93E1-B53BA2908E63}"/>
                </a:ext>
              </a:extLst>
            </p:cNvPr>
            <p:cNvSpPr/>
            <p:nvPr/>
          </p:nvSpPr>
          <p:spPr>
            <a:xfrm>
              <a:off x="30492699" y="16700499"/>
              <a:ext cx="490385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0822" y="8964"/>
                  </a:moveTo>
                  <a:lnTo>
                    <a:pt x="16965" y="1743"/>
                  </a:lnTo>
                  <a:cubicBezTo>
                    <a:pt x="16414" y="685"/>
                    <a:pt x="15367" y="0"/>
                    <a:pt x="14265" y="0"/>
                  </a:cubicBezTo>
                  <a:lnTo>
                    <a:pt x="6936" y="0"/>
                  </a:lnTo>
                  <a:cubicBezTo>
                    <a:pt x="5834" y="0"/>
                    <a:pt x="4787" y="685"/>
                    <a:pt x="4236" y="1743"/>
                  </a:cubicBezTo>
                  <a:lnTo>
                    <a:pt x="434" y="9026"/>
                  </a:lnTo>
                  <a:cubicBezTo>
                    <a:pt x="-172" y="10146"/>
                    <a:pt x="-117" y="11516"/>
                    <a:pt x="434" y="12636"/>
                  </a:cubicBezTo>
                  <a:lnTo>
                    <a:pt x="4291" y="19857"/>
                  </a:lnTo>
                  <a:cubicBezTo>
                    <a:pt x="4842" y="20915"/>
                    <a:pt x="5889" y="21600"/>
                    <a:pt x="6991" y="21600"/>
                  </a:cubicBezTo>
                  <a:lnTo>
                    <a:pt x="14320" y="21600"/>
                  </a:lnTo>
                  <a:cubicBezTo>
                    <a:pt x="15422" y="21600"/>
                    <a:pt x="16469" y="20915"/>
                    <a:pt x="17020" y="19857"/>
                  </a:cubicBezTo>
                  <a:lnTo>
                    <a:pt x="20822" y="12574"/>
                  </a:lnTo>
                  <a:cubicBezTo>
                    <a:pt x="21428" y="11516"/>
                    <a:pt x="21428" y="10084"/>
                    <a:pt x="20822" y="896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64BC3F8-3F0D-4756-8809-5044EED79BD5}"/>
                </a:ext>
              </a:extLst>
            </p:cNvPr>
            <p:cNvSpPr/>
            <p:nvPr/>
          </p:nvSpPr>
          <p:spPr>
            <a:xfrm>
              <a:off x="29095699" y="16484599"/>
              <a:ext cx="490385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extrusionOk="0">
                  <a:moveTo>
                    <a:pt x="20822" y="8964"/>
                  </a:moveTo>
                  <a:lnTo>
                    <a:pt x="16965" y="1743"/>
                  </a:lnTo>
                  <a:cubicBezTo>
                    <a:pt x="16414" y="685"/>
                    <a:pt x="15367" y="0"/>
                    <a:pt x="14265" y="0"/>
                  </a:cubicBezTo>
                  <a:lnTo>
                    <a:pt x="6936" y="0"/>
                  </a:lnTo>
                  <a:cubicBezTo>
                    <a:pt x="5834" y="0"/>
                    <a:pt x="4787" y="685"/>
                    <a:pt x="4236" y="1743"/>
                  </a:cubicBezTo>
                  <a:lnTo>
                    <a:pt x="434" y="9026"/>
                  </a:lnTo>
                  <a:cubicBezTo>
                    <a:pt x="-172" y="10146"/>
                    <a:pt x="-117" y="11516"/>
                    <a:pt x="434" y="12636"/>
                  </a:cubicBezTo>
                  <a:lnTo>
                    <a:pt x="4291" y="19857"/>
                  </a:lnTo>
                  <a:cubicBezTo>
                    <a:pt x="4842" y="20915"/>
                    <a:pt x="5889" y="21600"/>
                    <a:pt x="6991" y="21600"/>
                  </a:cubicBezTo>
                  <a:lnTo>
                    <a:pt x="14320" y="21600"/>
                  </a:lnTo>
                  <a:cubicBezTo>
                    <a:pt x="15422" y="21600"/>
                    <a:pt x="16469" y="20915"/>
                    <a:pt x="17020" y="19857"/>
                  </a:cubicBezTo>
                  <a:lnTo>
                    <a:pt x="20822" y="12574"/>
                  </a:lnTo>
                  <a:cubicBezTo>
                    <a:pt x="21428" y="11454"/>
                    <a:pt x="21428" y="10084"/>
                    <a:pt x="20822" y="896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F85AF635-31CD-49DD-B8CC-2AE54DDBDD0E}"/>
                </a:ext>
              </a:extLst>
            </p:cNvPr>
            <p:cNvSpPr/>
            <p:nvPr/>
          </p:nvSpPr>
          <p:spPr>
            <a:xfrm>
              <a:off x="28638499" y="15290799"/>
              <a:ext cx="490382" cy="4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extrusionOk="0">
                  <a:moveTo>
                    <a:pt x="20822" y="8964"/>
                  </a:moveTo>
                  <a:lnTo>
                    <a:pt x="16965" y="1743"/>
                  </a:lnTo>
                  <a:cubicBezTo>
                    <a:pt x="16414" y="685"/>
                    <a:pt x="15367" y="0"/>
                    <a:pt x="14265" y="0"/>
                  </a:cubicBezTo>
                  <a:lnTo>
                    <a:pt x="6936" y="0"/>
                  </a:lnTo>
                  <a:cubicBezTo>
                    <a:pt x="5834" y="0"/>
                    <a:pt x="4787" y="685"/>
                    <a:pt x="4236" y="1743"/>
                  </a:cubicBezTo>
                  <a:lnTo>
                    <a:pt x="434" y="9026"/>
                  </a:lnTo>
                  <a:cubicBezTo>
                    <a:pt x="-172" y="10146"/>
                    <a:pt x="-117" y="11516"/>
                    <a:pt x="434" y="12636"/>
                  </a:cubicBezTo>
                  <a:lnTo>
                    <a:pt x="4291" y="19857"/>
                  </a:lnTo>
                  <a:cubicBezTo>
                    <a:pt x="4842" y="20915"/>
                    <a:pt x="5889" y="21600"/>
                    <a:pt x="6991" y="21600"/>
                  </a:cubicBezTo>
                  <a:lnTo>
                    <a:pt x="14320" y="21600"/>
                  </a:lnTo>
                  <a:cubicBezTo>
                    <a:pt x="15422" y="21600"/>
                    <a:pt x="16469" y="20915"/>
                    <a:pt x="17020" y="19857"/>
                  </a:cubicBezTo>
                  <a:lnTo>
                    <a:pt x="20822" y="12574"/>
                  </a:lnTo>
                  <a:cubicBezTo>
                    <a:pt x="21428" y="11454"/>
                    <a:pt x="21428" y="10084"/>
                    <a:pt x="20822" y="896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fr-CA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05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3719155" y="1567496"/>
            <a:ext cx="1460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Kâsım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ikdörtgen 19"/>
          <p:cNvSpPr/>
          <p:nvPr/>
        </p:nvSpPr>
        <p:spPr>
          <a:xfrm rot="2999554">
            <a:off x="4392480" y="3125354"/>
            <a:ext cx="1574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Zeyneb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/>
        </p:nvSpPr>
        <p:spPr>
          <a:xfrm rot="19995426">
            <a:off x="3563180" y="464636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Rukıyye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047344" y="4277028"/>
            <a:ext cx="1495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Ümmü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Gülsüm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ikdörtgen 22"/>
          <p:cNvSpPr/>
          <p:nvPr/>
        </p:nvSpPr>
        <p:spPr>
          <a:xfrm rot="3710207">
            <a:off x="1129719" y="2984130"/>
            <a:ext cx="1483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Fâtıma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Dikdörtgen 23"/>
          <p:cNvSpPr/>
          <p:nvPr/>
        </p:nvSpPr>
        <p:spPr>
          <a:xfrm rot="19987007">
            <a:off x="1686341" y="1490531"/>
            <a:ext cx="1715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Abdullah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8" descr="Paper Yellow Angle, Sticky note transparent background PNG clipar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3" r="16866" b="39406"/>
          <a:stretch/>
        </p:blipFill>
        <p:spPr bwMode="auto">
          <a:xfrm>
            <a:off x="6805720" y="1629703"/>
            <a:ext cx="5320934" cy="31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ikdörtgen 25"/>
          <p:cNvSpPr/>
          <p:nvPr/>
        </p:nvSpPr>
        <p:spPr>
          <a:xfrm>
            <a:off x="7100511" y="2549260"/>
            <a:ext cx="5091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Peygamberimize ilk çocuğu Kâsım’a nispetle  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Ebu’l-Kâsım</a:t>
            </a:r>
            <a:r>
              <a: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denildi.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7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44079" y="1907200"/>
            <a:ext cx="2243188" cy="854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Kasım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32495" y="1973201"/>
            <a:ext cx="62323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786627" y="1882143"/>
            <a:ext cx="2833255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Abdullah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841482" y="1876423"/>
            <a:ext cx="72310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3517039" y="3025056"/>
            <a:ext cx="2365949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Rukiye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651951" y="3060061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178465" y="1900580"/>
            <a:ext cx="2153248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Ömer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294575" y="1948819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9488202" y="1860160"/>
            <a:ext cx="2391960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Aişe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9511628" y="1903457"/>
            <a:ext cx="7142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86146" y="3066616"/>
            <a:ext cx="2236031" cy="8309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Fatma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409597" y="3149608"/>
            <a:ext cx="70509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3" name="Komut Düğmesi: İleri veya Sonraki 22">
            <a:hlinkClick r:id="" action="ppaction://hlinkshowjump?jump=nextslide" highlightClick="1"/>
          </p:cNvPr>
          <p:cNvSpPr/>
          <p:nvPr/>
        </p:nvSpPr>
        <p:spPr>
          <a:xfrm>
            <a:off x="11163091" y="6190937"/>
            <a:ext cx="628183" cy="554635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Komut Düğmesi: Geri veya Önceki 23">
            <a:hlinkClick r:id="" action="ppaction://hlinkshowjump?jump=previousslide" highlightClick="1"/>
          </p:cNvPr>
          <p:cNvSpPr/>
          <p:nvPr/>
        </p:nvSpPr>
        <p:spPr>
          <a:xfrm>
            <a:off x="10312147" y="6190937"/>
            <a:ext cx="635428" cy="554635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Unvan 1"/>
          <p:cNvSpPr>
            <a:spLocks noGrp="1"/>
          </p:cNvSpPr>
          <p:nvPr>
            <p:ph type="title"/>
          </p:nvPr>
        </p:nvSpPr>
        <p:spPr>
          <a:xfrm>
            <a:off x="536048" y="726168"/>
            <a:ext cx="10511703" cy="7561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dirty="0" smtClean="0"/>
              <a:t>Peygamberimizin çocuklarını işaretleyelim</a:t>
            </a:r>
            <a:endParaRPr lang="tr-TR" dirty="0"/>
          </a:p>
        </p:txBody>
      </p:sp>
      <p:sp>
        <p:nvSpPr>
          <p:cNvPr id="26" name="Dikdörtgen 25"/>
          <p:cNvSpPr/>
          <p:nvPr/>
        </p:nvSpPr>
        <p:spPr>
          <a:xfrm>
            <a:off x="6694838" y="2995657"/>
            <a:ext cx="3592985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Ümmü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Gülsüm 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ikdörtgen 26"/>
          <p:cNvSpPr/>
          <p:nvPr/>
        </p:nvSpPr>
        <p:spPr>
          <a:xfrm>
            <a:off x="6729812" y="3044802"/>
            <a:ext cx="5461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452160" y="4544004"/>
            <a:ext cx="2153248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68270" y="4592243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3178465" y="4467296"/>
            <a:ext cx="2643036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İbrahim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ikdörtgen 30"/>
          <p:cNvSpPr/>
          <p:nvPr/>
        </p:nvSpPr>
        <p:spPr>
          <a:xfrm>
            <a:off x="3313377" y="4502301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148949" y="4467296"/>
            <a:ext cx="2643036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Zeynep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283861" y="4502301"/>
            <a:ext cx="71952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✓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9119433" y="4464657"/>
            <a:ext cx="2760730" cy="7944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Hatice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9142859" y="4507954"/>
            <a:ext cx="71427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"/>
          <p:cNvSpPr>
            <a:spLocks noGrp="1"/>
          </p:cNvSpPr>
          <p:nvPr>
            <p:ph type="title"/>
          </p:nvPr>
        </p:nvSpPr>
        <p:spPr>
          <a:xfrm>
            <a:off x="1060463" y="102080"/>
            <a:ext cx="5763799" cy="6179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666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dirty="0"/>
              <a:t>V</a:t>
            </a:r>
            <a:r>
              <a:rPr lang="tr-TR" sz="3200" dirty="0" smtClean="0"/>
              <a:t>erilen kelimeleri düzeltelim </a:t>
            </a:r>
            <a:endParaRPr lang="tr-TR" sz="3200" dirty="0"/>
          </a:p>
        </p:txBody>
      </p:sp>
      <p:sp>
        <p:nvSpPr>
          <p:cNvPr id="21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134402" y="964354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KASIM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erbest Form 30"/>
          <p:cNvSpPr/>
          <p:nvPr/>
        </p:nvSpPr>
        <p:spPr>
          <a:xfrm>
            <a:off x="132567" y="964354"/>
            <a:ext cx="2684325" cy="1956965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AISKM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8150" y="836523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38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3207240" y="964354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FATMA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erbest Form 38"/>
          <p:cNvSpPr/>
          <p:nvPr/>
        </p:nvSpPr>
        <p:spPr>
          <a:xfrm>
            <a:off x="3205405" y="1002368"/>
            <a:ext cx="2684325" cy="1895156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ATMFA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110987" y="836172"/>
            <a:ext cx="6404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6280078" y="913543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ZEYNEP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Serbest Form 41"/>
          <p:cNvSpPr/>
          <p:nvPr/>
        </p:nvSpPr>
        <p:spPr>
          <a:xfrm>
            <a:off x="6276408" y="936077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PZEENY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6183826" y="78571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9390089" y="913543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RUKİYE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erbest Form 44"/>
          <p:cNvSpPr/>
          <p:nvPr/>
        </p:nvSpPr>
        <p:spPr>
          <a:xfrm>
            <a:off x="9390089" y="912832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YREİUK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9293837" y="78571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7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134402" y="3924122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ÜMMÜ GÜLSÜM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erbest Form 47"/>
          <p:cNvSpPr/>
          <p:nvPr/>
        </p:nvSpPr>
        <p:spPr>
          <a:xfrm>
            <a:off x="132567" y="3933413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ÜÜMM ÜMGLSÜ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8150" y="3796291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3207240" y="3924122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ABDULLAH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Serbest Form 50"/>
          <p:cNvSpPr/>
          <p:nvPr/>
        </p:nvSpPr>
        <p:spPr>
          <a:xfrm>
            <a:off x="3205405" y="3897268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LAHLADB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3073815" y="3826042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3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6280078" y="3873311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İBRAHİM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Serbest Form 53"/>
          <p:cNvSpPr/>
          <p:nvPr/>
        </p:nvSpPr>
        <p:spPr>
          <a:xfrm>
            <a:off x="6276407" y="3846457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İAMİBRH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6183826" y="3745480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6" name="ALT">
            <a:extLst>
              <a:ext uri="{FF2B5EF4-FFF2-40B4-BE49-F238E27FC236}">
                <a16:creationId xmlns:a16="http://schemas.microsoft.com/office/drawing/2014/main" id="{CC32CA30-F27B-4EEB-B5C9-57AF3D52E9C6}"/>
              </a:ext>
            </a:extLst>
          </p:cNvPr>
          <p:cNvSpPr/>
          <p:nvPr/>
        </p:nvSpPr>
        <p:spPr>
          <a:xfrm>
            <a:off x="9390089" y="3873311"/>
            <a:ext cx="2684325" cy="1892097"/>
          </a:xfrm>
          <a:prstGeom prst="rect">
            <a:avLst/>
          </a:prstGeom>
          <a:solidFill>
            <a:srgbClr val="A2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HATİCE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erbest Form 56"/>
          <p:cNvSpPr/>
          <p:nvPr/>
        </p:nvSpPr>
        <p:spPr>
          <a:xfrm>
            <a:off x="9378010" y="3846457"/>
            <a:ext cx="2684325" cy="1918951"/>
          </a:xfrm>
          <a:custGeom>
            <a:avLst/>
            <a:gdLst>
              <a:gd name="connsiteX0" fmla="*/ 796349 w 3058849"/>
              <a:gd name="connsiteY0" fmla="*/ 0 h 1180327"/>
              <a:gd name="connsiteX1" fmla="*/ 3058849 w 3058849"/>
              <a:gd name="connsiteY1" fmla="*/ 0 h 1180327"/>
              <a:gd name="connsiteX2" fmla="*/ 3058849 w 3058849"/>
              <a:gd name="connsiteY2" fmla="*/ 1180327 h 1180327"/>
              <a:gd name="connsiteX3" fmla="*/ 0 w 3058849"/>
              <a:gd name="connsiteY3" fmla="*/ 1180327 h 1180327"/>
              <a:gd name="connsiteX4" fmla="*/ 0 w 3058849"/>
              <a:gd name="connsiteY4" fmla="*/ 492970 h 1180327"/>
              <a:gd name="connsiteX5" fmla="*/ 12244 w 3058849"/>
              <a:gd name="connsiteY5" fmla="*/ 494470 h 1180327"/>
              <a:gd name="connsiteX6" fmla="*/ 456673 w 3058849"/>
              <a:gd name="connsiteY6" fmla="*/ 367942 h 1180327"/>
              <a:gd name="connsiteX7" fmla="*/ 780943 w 3058849"/>
              <a:gd name="connsiteY7" fmla="*/ 38738 h 118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849" h="1180327">
                <a:moveTo>
                  <a:pt x="796349" y="0"/>
                </a:moveTo>
                <a:lnTo>
                  <a:pt x="3058849" y="0"/>
                </a:lnTo>
                <a:lnTo>
                  <a:pt x="3058849" y="1180327"/>
                </a:lnTo>
                <a:lnTo>
                  <a:pt x="0" y="1180327"/>
                </a:lnTo>
                <a:lnTo>
                  <a:pt x="0" y="492970"/>
                </a:lnTo>
                <a:lnTo>
                  <a:pt x="12244" y="494470"/>
                </a:lnTo>
                <a:cubicBezTo>
                  <a:pt x="147727" y="498766"/>
                  <a:pt x="306575" y="456929"/>
                  <a:pt x="456673" y="367942"/>
                </a:cubicBezTo>
                <a:cubicBezTo>
                  <a:pt x="606771" y="278955"/>
                  <a:pt x="719700" y="159666"/>
                  <a:pt x="780943" y="38738"/>
                </a:cubicBezTo>
                <a:close/>
              </a:path>
            </a:pathLst>
          </a:custGeom>
          <a:gradFill flip="none" rotWithShape="1">
            <a:gsLst>
              <a:gs pos="4000">
                <a:srgbClr val="F08AC2"/>
              </a:gs>
              <a:gs pos="4000">
                <a:schemeClr val="bg1"/>
              </a:gs>
              <a:gs pos="2000">
                <a:srgbClr val="6600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CİHTAE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C886B80D-B50A-491E-9398-DFD790BE88D1}"/>
              </a:ext>
            </a:extLst>
          </p:cNvPr>
          <p:cNvSpPr txBox="1"/>
          <p:nvPr/>
        </p:nvSpPr>
        <p:spPr>
          <a:xfrm>
            <a:off x="9293837" y="3745480"/>
            <a:ext cx="64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9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341525"/>
            <a:ext cx="12192000" cy="511312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Komut Düğmesi: Geri veya Önceki 59">
            <a:hlinkClick r:id="" action="ppaction://hlinkshowjump?jump=previousslide" highlightClick="1"/>
          </p:cNvPr>
          <p:cNvSpPr/>
          <p:nvPr/>
        </p:nvSpPr>
        <p:spPr>
          <a:xfrm>
            <a:off x="10661406" y="6376218"/>
            <a:ext cx="395785" cy="475908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Komut Düğmesi: İleri veya Sonraki 60">
            <a:hlinkClick r:id="" action="ppaction://hlinkshowjump?jump=nextslide" highlightClick="1"/>
          </p:cNvPr>
          <p:cNvSpPr/>
          <p:nvPr/>
        </p:nvSpPr>
        <p:spPr>
          <a:xfrm>
            <a:off x="11743376" y="6391542"/>
            <a:ext cx="412785" cy="445261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Komut Düğmesi: Giriş 61">
            <a:hlinkClick r:id="" action="ppaction://hlinkshowjump?jump=firstslide" highlightClick="1"/>
          </p:cNvPr>
          <p:cNvSpPr/>
          <p:nvPr/>
        </p:nvSpPr>
        <p:spPr>
          <a:xfrm>
            <a:off x="11137184" y="6391542"/>
            <a:ext cx="526199" cy="445261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Başlık 1"/>
          <p:cNvSpPr txBox="1">
            <a:spLocks/>
          </p:cNvSpPr>
          <p:nvPr/>
        </p:nvSpPr>
        <p:spPr>
          <a:xfrm>
            <a:off x="7559795" y="84185"/>
            <a:ext cx="4502540" cy="6179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222A4A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Kelimelerin üzerine tıklayınız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85185E-6 L -0.0013 0.2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0131 0.27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-0.0013 0.271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013 0.2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0013 0.27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00131 0.271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0013 0.27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131 0.2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  <p:bldP spid="48" grpId="0" animBg="1"/>
      <p:bldP spid="48" grpId="1" animBg="1"/>
      <p:bldP spid="51" grpId="0" animBg="1"/>
      <p:bldP spid="51" grpId="1" animBg="1"/>
      <p:bldP spid="54" grpId="0" animBg="1"/>
      <p:bldP spid="54" grpId="1" animBg="1"/>
      <p:bldP spid="57" grpId="0" animBg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06541" y="6096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Peygamberimiz (s.a.v.), hak ve hukuk konusunda son derece titizdi.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2295" y="6096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592428" y="6059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37766" y="5970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28305" y="5810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67231" y="6689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96346" y="6689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78217" y="26075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tr-TR" sz="2400" dirty="0" smtClean="0">
                <a:solidFill>
                  <a:prstClr val="black"/>
                </a:solidFill>
              </a:rPr>
              <a:t>  Peygamberimizin </a:t>
            </a:r>
            <a:r>
              <a:rPr lang="tr-TR" sz="2400" dirty="0">
                <a:solidFill>
                  <a:prstClr val="black"/>
                </a:solidFill>
              </a:rPr>
              <a:t>(s.a.v.) bütün çocukları, Efendimiz (s.a.v</a:t>
            </a:r>
            <a:r>
              <a:rPr lang="tr-TR" sz="2400" dirty="0" smtClean="0">
                <a:solidFill>
                  <a:prstClr val="black"/>
                </a:solidFill>
              </a:rPr>
              <a:t>.)</a:t>
            </a:r>
          </a:p>
          <a:p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hayattayken vefat etmiştir.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4169" y="26148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44302" y="2604752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089640" y="26087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268410" y="253815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19105" y="26485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48220" y="26485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166436" y="16282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Peygamberimizin (s.a.v.) aile büyükleri de genelde ticaretle uğraşıyordu.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72190" y="16282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174457" y="3505200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Hz. Muhammed (s.a.v.), sütannesinin yanında dört yıl kaldı.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80211" y="3505200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46133" y="5503102"/>
            <a:ext cx="931545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tr-TR" sz="2400" dirty="0" smtClean="0">
                <a:solidFill>
                  <a:prstClr val="black"/>
                </a:solidFill>
              </a:rPr>
              <a:t>  Peygamberimizin  </a:t>
            </a:r>
            <a:r>
              <a:rPr lang="tr-TR" sz="2400" dirty="0">
                <a:solidFill>
                  <a:prstClr val="black"/>
                </a:solidFill>
              </a:rPr>
              <a:t>altı çocuğu vardı. Çocuklarının dördü erkek, </a:t>
            </a:r>
            <a:r>
              <a:rPr lang="tr-TR" sz="2400" dirty="0" smtClean="0">
                <a:solidFill>
                  <a:prstClr val="black"/>
                </a:solidFill>
              </a:rPr>
              <a:t>ikisi</a:t>
            </a:r>
          </a:p>
          <a:p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  <a:r>
              <a:rPr lang="tr-TR" sz="2400" dirty="0">
                <a:solidFill>
                  <a:prstClr val="black"/>
                </a:solidFill>
              </a:rPr>
              <a:t>kızdı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7" name="Dikdörtgen 76"/>
          <p:cNvSpPr/>
          <p:nvPr/>
        </p:nvSpPr>
        <p:spPr>
          <a:xfrm>
            <a:off x="32085" y="5510464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33744" y="5500352"/>
            <a:ext cx="1676699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057556" y="550432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140073" y="5465837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587021" y="5544122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16136" y="5544122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134352" y="4523873"/>
            <a:ext cx="9386637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1"/>
            <a:r>
              <a:rPr lang="tr-TR" sz="2400" dirty="0">
                <a:solidFill>
                  <a:prstClr val="black"/>
                </a:solidFill>
              </a:rPr>
              <a:t>Sevgili Peygamberimiz Hz. Muhammed (s.a.v.) gençliğinde Hılfu’l-Fudûl’a katıldı.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40106" y="4523873"/>
            <a:ext cx="344904" cy="781050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0239" y="45201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65577" y="45113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56116" y="44952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595042" y="45831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24157" y="45831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72800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3" name="Yuvarlatılmış Dikdörtgen 92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</p:spTree>
    <p:extLst>
      <p:ext uri="{BB962C8B-B14F-4D97-AF65-F5344CB8AC3E}">
        <p14:creationId xmlns:p14="http://schemas.microsoft.com/office/powerpoint/2010/main" val="30764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8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3964" y="792222"/>
            <a:ext cx="11925893" cy="1886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800" dirty="0">
                <a:solidFill>
                  <a:schemeClr val="tx1"/>
                </a:solidFill>
              </a:rPr>
              <a:t>Peygamber Efendimiz Hz. Muhammed (s.a.v.), 20 Nisan (</a:t>
            </a:r>
            <a:r>
              <a:rPr lang="tr-TR" sz="2800" dirty="0" err="1">
                <a:solidFill>
                  <a:schemeClr val="tx1"/>
                </a:solidFill>
              </a:rPr>
              <a:t>Rebiü’l</a:t>
            </a:r>
            <a:r>
              <a:rPr lang="tr-TR" sz="2800" dirty="0">
                <a:solidFill>
                  <a:schemeClr val="tx1"/>
                </a:solidFill>
              </a:rPr>
              <a:t>-evvel ayının </a:t>
            </a:r>
            <a:r>
              <a:rPr lang="tr-TR" sz="2800" dirty="0" smtClean="0">
                <a:solidFill>
                  <a:schemeClr val="tx1"/>
                </a:solidFill>
              </a:rPr>
              <a:t>12’si) 571 </a:t>
            </a:r>
            <a:r>
              <a:rPr lang="tr-TR" sz="2800" dirty="0">
                <a:solidFill>
                  <a:schemeClr val="tx1"/>
                </a:solidFill>
              </a:rPr>
              <a:t>tarihinde, Pazartesi günü Mekke şehrinde dünyaya geldi. Hz. Muhammed (s.a.v</a:t>
            </a:r>
            <a:r>
              <a:rPr lang="tr-TR" sz="2800" dirty="0" smtClean="0">
                <a:solidFill>
                  <a:schemeClr val="tx1"/>
                </a:solidFill>
              </a:rPr>
              <a:t>.) doğunca </a:t>
            </a:r>
            <a:r>
              <a:rPr lang="tr-TR" sz="2800" dirty="0" err="1">
                <a:solidFill>
                  <a:schemeClr val="tx1"/>
                </a:solidFill>
              </a:rPr>
              <a:t>Âmine</a:t>
            </a:r>
            <a:r>
              <a:rPr lang="tr-TR" sz="2800" dirty="0">
                <a:solidFill>
                  <a:schemeClr val="tx1"/>
                </a:solidFill>
              </a:rPr>
              <a:t>, doğumun gerçekleştiğini haber vermek </a:t>
            </a:r>
            <a:r>
              <a:rPr lang="tr-TR" sz="2800" dirty="0" smtClean="0">
                <a:solidFill>
                  <a:schemeClr val="tx1"/>
                </a:solidFill>
              </a:rPr>
              <a:t>için </a:t>
            </a:r>
            <a:r>
              <a:rPr lang="tr-TR" sz="2800" dirty="0" err="1" smtClean="0">
                <a:solidFill>
                  <a:schemeClr val="tx1"/>
                </a:solidFill>
              </a:rPr>
              <a:t>Abdülmuttalip’e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bir </a:t>
            </a:r>
            <a:r>
              <a:rPr lang="tr-TR" sz="2800" dirty="0" smtClean="0">
                <a:solidFill>
                  <a:schemeClr val="tx1"/>
                </a:solidFill>
              </a:rPr>
              <a:t>haberci gönderdi</a:t>
            </a:r>
            <a:r>
              <a:rPr lang="tr-TR" sz="2800" dirty="0">
                <a:solidFill>
                  <a:schemeClr val="tx1"/>
                </a:solidFill>
              </a:rPr>
              <a:t>.</a:t>
            </a:r>
            <a:endParaRPr kumimoji="0" lang="tr-TR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77461" y="2808988"/>
            <a:ext cx="5803614" cy="547569"/>
          </a:xfrm>
          <a:prstGeom prst="rect">
            <a:avLst/>
          </a:prstGeom>
          <a:solidFill>
            <a:srgbClr val="FBC891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Parçaya göre soruları cevaplayınız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0" y="6408062"/>
            <a:ext cx="12203025" cy="45977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Komut Düğmesi: İleri veya Sonraki 22">
            <a:hlinkClick r:id="" action="ppaction://hlinkshowjump?jump=previousslide" highlightClick="1"/>
          </p:cNvPr>
          <p:cNvSpPr/>
          <p:nvPr/>
        </p:nvSpPr>
        <p:spPr>
          <a:xfrm flipH="1">
            <a:off x="10850811" y="6415150"/>
            <a:ext cx="383458" cy="464114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798196" y="6415150"/>
            <a:ext cx="383458" cy="45268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omut Düğmesi: Giriş 24">
            <a:hlinkClick r:id="" action="ppaction://hlinkshowjump?jump=firstslide" highlightClick="1"/>
          </p:cNvPr>
          <p:cNvSpPr/>
          <p:nvPr/>
        </p:nvSpPr>
        <p:spPr>
          <a:xfrm>
            <a:off x="11302394" y="6415150"/>
            <a:ext cx="427678" cy="456707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Dikdörtgen 33"/>
          <p:cNvSpPr/>
          <p:nvPr/>
        </p:nvSpPr>
        <p:spPr>
          <a:xfrm>
            <a:off x="204260" y="3477237"/>
            <a:ext cx="5326117" cy="539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 doğum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tarihi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04260" y="4507017"/>
            <a:ext cx="5326117" cy="539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Doğum yeri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204260" y="5536797"/>
            <a:ext cx="5326117" cy="539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ağ Ok 36"/>
          <p:cNvSpPr/>
          <p:nvPr/>
        </p:nvSpPr>
        <p:spPr>
          <a:xfrm>
            <a:off x="5675520" y="3548444"/>
            <a:ext cx="812800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ağ Ok 37"/>
          <p:cNvSpPr/>
          <p:nvPr/>
        </p:nvSpPr>
        <p:spPr>
          <a:xfrm>
            <a:off x="5675520" y="4586163"/>
            <a:ext cx="812800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ağ Ok 38"/>
          <p:cNvSpPr/>
          <p:nvPr/>
        </p:nvSpPr>
        <p:spPr>
          <a:xfrm>
            <a:off x="5675520" y="5623882"/>
            <a:ext cx="812800" cy="381670"/>
          </a:xfrm>
          <a:prstGeom prst="rightArrow">
            <a:avLst/>
          </a:prstGeom>
          <a:solidFill>
            <a:srgbClr val="EF3078"/>
          </a:solidFill>
          <a:ln>
            <a:solidFill>
              <a:srgbClr val="EF3078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6594126" y="3389078"/>
            <a:ext cx="5471886" cy="67191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nisan 571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6638228" y="4367135"/>
            <a:ext cx="5427784" cy="80195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Dikdörtgen 41"/>
          <p:cNvSpPr/>
          <p:nvPr/>
        </p:nvSpPr>
        <p:spPr>
          <a:xfrm>
            <a:off x="6655514" y="5373409"/>
            <a:ext cx="5427786" cy="86317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Amine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808156" y="147029"/>
            <a:ext cx="4918087" cy="555738"/>
          </a:xfrm>
          <a:prstGeom prst="rect">
            <a:avLst/>
          </a:prstGeom>
          <a:solidFill>
            <a:srgbClr val="E92564"/>
          </a:solidFill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tr-TR" sz="3200" dirty="0" smtClean="0">
                <a:solidFill>
                  <a:schemeClr val="bg1"/>
                </a:solidFill>
              </a:rPr>
              <a:t>Peygamberimizin Doğumu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9054" y="0"/>
            <a:ext cx="725129" cy="72534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1</a:t>
            </a:r>
            <a:endParaRPr lang="tr-T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0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/>
          <p:nvPr/>
        </p:nvSpPr>
        <p:spPr>
          <a:xfrm>
            <a:off x="397007" y="1980985"/>
            <a:ext cx="4492926" cy="3851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Peygamber Efendimiz Hz. Muhammed (s.a.v.), 20 Nisan (</a:t>
            </a:r>
            <a:r>
              <a:rPr lang="tr-TR" sz="2800" dirty="0" err="1">
                <a:solidFill>
                  <a:schemeClr val="tx1"/>
                </a:solidFill>
              </a:rPr>
              <a:t>Rebiü’l</a:t>
            </a:r>
            <a:r>
              <a:rPr lang="tr-TR" sz="2800" dirty="0">
                <a:solidFill>
                  <a:schemeClr val="tx1"/>
                </a:solidFill>
              </a:rPr>
              <a:t>-evvel ayının </a:t>
            </a:r>
            <a:r>
              <a:rPr lang="tr-TR" sz="2800" dirty="0" smtClean="0">
                <a:solidFill>
                  <a:schemeClr val="tx1"/>
                </a:solidFill>
              </a:rPr>
              <a:t>12’si) </a:t>
            </a:r>
            <a:r>
              <a:rPr lang="tr-TR" sz="2800" b="1" dirty="0" smtClean="0">
                <a:solidFill>
                  <a:schemeClr val="tx1"/>
                </a:solidFill>
              </a:rPr>
              <a:t>571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tarihinde, Pazartesi günü </a:t>
            </a:r>
            <a:r>
              <a:rPr lang="tr-TR" sz="2800" b="1" dirty="0">
                <a:solidFill>
                  <a:schemeClr val="tx1"/>
                </a:solidFill>
              </a:rPr>
              <a:t>Mekke </a:t>
            </a:r>
            <a:r>
              <a:rPr lang="tr-TR" sz="2800" dirty="0">
                <a:solidFill>
                  <a:schemeClr val="tx1"/>
                </a:solidFill>
              </a:rPr>
              <a:t>şehrinde dünyaya geldi.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F26ECFF5-73F0-4662-B8C3-93391CB9AE61}"/>
              </a:ext>
            </a:extLst>
          </p:cNvPr>
          <p:cNvGrpSpPr/>
          <p:nvPr/>
        </p:nvGrpSpPr>
        <p:grpSpPr>
          <a:xfrm>
            <a:off x="120999" y="1302415"/>
            <a:ext cx="5044942" cy="815926"/>
            <a:chOff x="7020087" y="3021037"/>
            <a:chExt cx="3888438" cy="815926"/>
          </a:xfrm>
        </p:grpSpPr>
        <p:sp>
          <p:nvSpPr>
            <p:cNvPr id="8" name="Freeform: Shape 18">
              <a:extLst>
                <a:ext uri="{FF2B5EF4-FFF2-40B4-BE49-F238E27FC236}">
                  <a16:creationId xmlns:a16="http://schemas.microsoft.com/office/drawing/2014/main" id="{C43F14C2-DD9A-47F5-9873-F9FA2BF8BD04}"/>
                </a:ext>
              </a:extLst>
            </p:cNvPr>
            <p:cNvSpPr/>
            <p:nvPr/>
          </p:nvSpPr>
          <p:spPr>
            <a:xfrm>
              <a:off x="7020087" y="3021037"/>
              <a:ext cx="3888438" cy="815926"/>
            </a:xfrm>
            <a:custGeom>
              <a:avLst/>
              <a:gdLst>
                <a:gd name="connsiteX0" fmla="*/ 0 w 5035926"/>
                <a:gd name="connsiteY0" fmla="*/ 0 h 815926"/>
                <a:gd name="connsiteX1" fmla="*/ 4627963 w 5035926"/>
                <a:gd name="connsiteY1" fmla="*/ 0 h 815926"/>
                <a:gd name="connsiteX2" fmla="*/ 5035926 w 5035926"/>
                <a:gd name="connsiteY2" fmla="*/ 407963 h 815926"/>
                <a:gd name="connsiteX3" fmla="*/ 4627963 w 5035926"/>
                <a:gd name="connsiteY3" fmla="*/ 815926 h 815926"/>
                <a:gd name="connsiteX4" fmla="*/ 0 w 5035926"/>
                <a:gd name="connsiteY4" fmla="*/ 815926 h 815926"/>
                <a:gd name="connsiteX5" fmla="*/ 281045 w 5035926"/>
                <a:gd name="connsiteY5" fmla="*/ 407963 h 815926"/>
                <a:gd name="connsiteX6" fmla="*/ 0 w 5035926"/>
                <a:gd name="connsiteY6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5926" h="815926">
                  <a:moveTo>
                    <a:pt x="0" y="0"/>
                  </a:moveTo>
                  <a:lnTo>
                    <a:pt x="4627963" y="0"/>
                  </a:lnTo>
                  <a:cubicBezTo>
                    <a:pt x="4853275" y="0"/>
                    <a:pt x="5035926" y="182651"/>
                    <a:pt x="5035926" y="407963"/>
                  </a:cubicBezTo>
                  <a:cubicBezTo>
                    <a:pt x="5035926" y="633275"/>
                    <a:pt x="4853275" y="815926"/>
                    <a:pt x="4627963" y="815926"/>
                  </a:cubicBezTo>
                  <a:lnTo>
                    <a:pt x="0" y="815926"/>
                  </a:lnTo>
                  <a:lnTo>
                    <a:pt x="281045" y="407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7F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E382BFAC-6936-44C1-9B4C-33072E13A939}"/>
                </a:ext>
              </a:extLst>
            </p:cNvPr>
            <p:cNvSpPr txBox="1"/>
            <p:nvPr/>
          </p:nvSpPr>
          <p:spPr>
            <a:xfrm>
              <a:off x="7538820" y="3046910"/>
              <a:ext cx="33697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Doğumu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49" y="0"/>
            <a:ext cx="67500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753151" y="1756946"/>
            <a:ext cx="4852532" cy="40220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200" dirty="0">
                <a:solidFill>
                  <a:srgbClr val="000000"/>
                </a:solidFill>
              </a:rPr>
              <a:t>Peygamberimizin (s.a.v.) doğumu her yıl </a:t>
            </a:r>
            <a:r>
              <a:rPr lang="tr-TR" sz="3200" b="1" dirty="0">
                <a:solidFill>
                  <a:srgbClr val="000000"/>
                </a:solidFill>
              </a:rPr>
              <a:t>“Mevlit Kandili” </a:t>
            </a:r>
            <a:r>
              <a:rPr lang="tr-TR" sz="3200" dirty="0">
                <a:solidFill>
                  <a:srgbClr val="000000"/>
                </a:solidFill>
              </a:rPr>
              <a:t>olarak kutlanır. </a:t>
            </a:r>
            <a:r>
              <a:rPr lang="tr-TR" sz="3200" dirty="0" smtClean="0">
                <a:solidFill>
                  <a:srgbClr val="000000"/>
                </a:solidFill>
              </a:rPr>
              <a:t>Mevlit; doğum</a:t>
            </a:r>
            <a:r>
              <a:rPr lang="tr-TR" sz="3200" dirty="0">
                <a:solidFill>
                  <a:srgbClr val="000000"/>
                </a:solidFill>
              </a:rPr>
              <a:t>, doğum zamanı gibi anlamlara gelir.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B89AD2F4-18AA-4661-AC1D-396E0D31BA3F}"/>
              </a:ext>
            </a:extLst>
          </p:cNvPr>
          <p:cNvGrpSpPr/>
          <p:nvPr/>
        </p:nvGrpSpPr>
        <p:grpSpPr>
          <a:xfrm>
            <a:off x="374073" y="1233142"/>
            <a:ext cx="5429384" cy="757125"/>
            <a:chOff x="6023925" y="4415888"/>
            <a:chExt cx="4650789" cy="757125"/>
          </a:xfrm>
        </p:grpSpPr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8AC2D4E0-03DC-4925-A0E2-6A090E204125}"/>
                </a:ext>
              </a:extLst>
            </p:cNvPr>
            <p:cNvSpPr/>
            <p:nvPr/>
          </p:nvSpPr>
          <p:spPr>
            <a:xfrm>
              <a:off x="6023925" y="4415888"/>
              <a:ext cx="4650789" cy="757125"/>
            </a:xfrm>
            <a:custGeom>
              <a:avLst/>
              <a:gdLst>
                <a:gd name="connsiteX0" fmla="*/ 562091 w 5422374"/>
                <a:gd name="connsiteY0" fmla="*/ 0 h 815926"/>
                <a:gd name="connsiteX1" fmla="*/ 5014411 w 5422374"/>
                <a:gd name="connsiteY1" fmla="*/ 0 h 815926"/>
                <a:gd name="connsiteX2" fmla="*/ 5422374 w 5422374"/>
                <a:gd name="connsiteY2" fmla="*/ 407963 h 815926"/>
                <a:gd name="connsiteX3" fmla="*/ 5014411 w 5422374"/>
                <a:gd name="connsiteY3" fmla="*/ 815926 h 815926"/>
                <a:gd name="connsiteX4" fmla="*/ 0 w 5422374"/>
                <a:gd name="connsiteY4" fmla="*/ 815926 h 815926"/>
                <a:gd name="connsiteX5" fmla="*/ 562091 w 5422374"/>
                <a:gd name="connsiteY5" fmla="*/ 0 h 81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2374" h="815926">
                  <a:moveTo>
                    <a:pt x="562091" y="0"/>
                  </a:moveTo>
                  <a:lnTo>
                    <a:pt x="5014411" y="0"/>
                  </a:lnTo>
                  <a:cubicBezTo>
                    <a:pt x="5239723" y="0"/>
                    <a:pt x="5422374" y="182651"/>
                    <a:pt x="5422374" y="407963"/>
                  </a:cubicBezTo>
                  <a:cubicBezTo>
                    <a:pt x="5422374" y="633275"/>
                    <a:pt x="5239723" y="815926"/>
                    <a:pt x="5014411" y="815926"/>
                  </a:cubicBezTo>
                  <a:lnTo>
                    <a:pt x="0" y="815926"/>
                  </a:lnTo>
                  <a:lnTo>
                    <a:pt x="562091" y="0"/>
                  </a:lnTo>
                  <a:close/>
                </a:path>
              </a:pathLst>
            </a:custGeom>
            <a:solidFill>
              <a:srgbClr val="F0F7F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E65AD708-B1BC-4445-AE5C-BE8DEFFA0B62}"/>
                </a:ext>
              </a:extLst>
            </p:cNvPr>
            <p:cNvSpPr txBox="1"/>
            <p:nvPr/>
          </p:nvSpPr>
          <p:spPr>
            <a:xfrm>
              <a:off x="6842799" y="4426987"/>
              <a:ext cx="32774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tr-TR" sz="4000" dirty="0" smtClean="0">
                  <a:solidFill>
                    <a:srgbClr val="000000"/>
                  </a:solidFill>
                </a:rPr>
                <a:t>Mevlit Kandili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35" y="208375"/>
            <a:ext cx="5736184" cy="64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365632" y="3745809"/>
            <a:ext cx="4901611" cy="746819"/>
          </a:xfrm>
          <a:prstGeom prst="rect">
            <a:avLst/>
          </a:prstGeom>
          <a:solidFill>
            <a:srgbClr val="38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 smtClean="0">
                <a:solidFill>
                  <a:prstClr val="white"/>
                </a:solidFill>
              </a:rPr>
              <a:t>Nisan </a:t>
            </a:r>
            <a:r>
              <a:rPr lang="tr-TR" sz="3200" dirty="0">
                <a:solidFill>
                  <a:prstClr val="white"/>
                </a:solidFill>
              </a:rPr>
              <a:t>yerine </a:t>
            </a:r>
            <a:r>
              <a:rPr lang="tr-TR" sz="3200" dirty="0" smtClean="0">
                <a:solidFill>
                  <a:prstClr val="white"/>
                </a:solidFill>
              </a:rPr>
              <a:t>Kasım </a:t>
            </a:r>
            <a:r>
              <a:rPr lang="tr-TR" sz="3200" dirty="0">
                <a:solidFill>
                  <a:prstClr val="white"/>
                </a:solidFill>
              </a:rPr>
              <a:t>olmalı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365632" y="1129366"/>
            <a:ext cx="4924096" cy="819356"/>
          </a:xfrm>
          <a:prstGeom prst="rect">
            <a:avLst/>
          </a:prstGeom>
          <a:solidFill>
            <a:srgbClr val="38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 smtClean="0">
                <a:solidFill>
                  <a:prstClr val="white"/>
                </a:solidFill>
              </a:rPr>
              <a:t>Medine </a:t>
            </a:r>
            <a:r>
              <a:rPr lang="tr-TR" sz="3200" dirty="0">
                <a:solidFill>
                  <a:prstClr val="white"/>
                </a:solidFill>
              </a:rPr>
              <a:t>yerine </a:t>
            </a:r>
            <a:r>
              <a:rPr lang="tr-TR" sz="3200" dirty="0" smtClean="0">
                <a:solidFill>
                  <a:prstClr val="white"/>
                </a:solidFill>
              </a:rPr>
              <a:t>Mekke </a:t>
            </a:r>
            <a:r>
              <a:rPr lang="tr-TR" sz="3200" dirty="0">
                <a:solidFill>
                  <a:prstClr val="white"/>
                </a:solidFill>
              </a:rPr>
              <a:t>olmalı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6365633" y="2409515"/>
            <a:ext cx="4929320" cy="858342"/>
          </a:xfrm>
          <a:prstGeom prst="rect">
            <a:avLst/>
          </a:prstGeom>
          <a:solidFill>
            <a:srgbClr val="38A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tr-TR" sz="3200" dirty="0">
                <a:solidFill>
                  <a:prstClr val="white"/>
                </a:solidFill>
              </a:rPr>
              <a:t>571 yerine 581 olmalı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07984" y="225192"/>
            <a:ext cx="5815726" cy="66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 sor bir cevap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X"/>
          <p:cNvSpPr/>
          <p:nvPr/>
        </p:nvSpPr>
        <p:spPr>
          <a:xfrm>
            <a:off x="11321761" y="2448282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nay"/>
          <p:cNvSpPr/>
          <p:nvPr/>
        </p:nvSpPr>
        <p:spPr>
          <a:xfrm>
            <a:off x="11316536" y="1024646"/>
            <a:ext cx="875464" cy="80803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X"/>
          <p:cNvSpPr/>
          <p:nvPr/>
        </p:nvSpPr>
        <p:spPr>
          <a:xfrm>
            <a:off x="11294952" y="3745809"/>
            <a:ext cx="870239" cy="792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0" y="6408062"/>
            <a:ext cx="12203025" cy="45977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Komut Düğmesi: İleri veya Sonraki 22">
            <a:hlinkClick r:id="" action="ppaction://hlinkshowjump?jump=previousslide" highlightClick="1"/>
          </p:cNvPr>
          <p:cNvSpPr/>
          <p:nvPr/>
        </p:nvSpPr>
        <p:spPr>
          <a:xfrm flipH="1">
            <a:off x="10850811" y="6415150"/>
            <a:ext cx="383458" cy="464114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Komut Düğmesi: İleri veya Sonraki 23">
            <a:hlinkClick r:id="" action="ppaction://hlinkshowjump?jump=nextslide" highlightClick="1"/>
          </p:cNvPr>
          <p:cNvSpPr/>
          <p:nvPr/>
        </p:nvSpPr>
        <p:spPr>
          <a:xfrm>
            <a:off x="11798196" y="6415150"/>
            <a:ext cx="383458" cy="45268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Komut Düğmesi: Giriş 24">
            <a:hlinkClick r:id="" action="ppaction://hlinkshowjump?jump=firstslide" highlightClick="1"/>
          </p:cNvPr>
          <p:cNvSpPr/>
          <p:nvPr/>
        </p:nvSpPr>
        <p:spPr>
          <a:xfrm>
            <a:off x="11302394" y="6415150"/>
            <a:ext cx="427678" cy="456707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07984" y="4813500"/>
            <a:ext cx="5815726" cy="12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Yukarıdaki</a:t>
            </a:r>
            <a:r>
              <a:rPr kumimoji="0" lang="tr-TR" sz="32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parçada bilgi yanlışlığı nasıl düzeltilir?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07983" y="1042255"/>
            <a:ext cx="5815726" cy="3424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Peygamber Efendimiz Hz. Muhammed (s.a.v.), 20 Nisan (</a:t>
            </a:r>
            <a:r>
              <a:rPr lang="tr-TR" sz="3600" dirty="0" err="1" smtClean="0">
                <a:solidFill>
                  <a:schemeClr val="tx1"/>
                </a:solidFill>
              </a:rPr>
              <a:t>Rebiü’l</a:t>
            </a:r>
            <a:r>
              <a:rPr lang="tr-TR" sz="3600" dirty="0" smtClean="0">
                <a:solidFill>
                  <a:schemeClr val="tx1"/>
                </a:solidFill>
              </a:rPr>
              <a:t>-evvel ayının 12’si) 571 Medine’de dünyaya geldi. 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remove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4">
            <a:extLst>
              <a:ext uri="{FF2B5EF4-FFF2-40B4-BE49-F238E27FC236}">
                <a16:creationId xmlns:a16="http://schemas.microsoft.com/office/drawing/2014/main" id="{C4CC038D-DDF4-4581-9B32-2DF12420CFC3}"/>
              </a:ext>
            </a:extLst>
          </p:cNvPr>
          <p:cNvSpPr/>
          <p:nvPr/>
        </p:nvSpPr>
        <p:spPr>
          <a:xfrm>
            <a:off x="7063677" y="1327148"/>
            <a:ext cx="4514034" cy="4426539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329127" y="4705036"/>
            <a:ext cx="3798417" cy="756170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Mustafa 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7329127" y="2629150"/>
            <a:ext cx="3798417" cy="75617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Ahmed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310803" y="3656385"/>
            <a:ext cx="3816741" cy="756170"/>
          </a:xfrm>
          <a:prstGeom prst="rect">
            <a:avLst/>
          </a:prstGeom>
          <a:solidFill>
            <a:srgbClr val="3399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Mahmud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329127" y="1535232"/>
            <a:ext cx="3798417" cy="756170"/>
          </a:xfrm>
          <a:prstGeom prst="rect">
            <a:avLst/>
          </a:prstGeom>
          <a:solidFill>
            <a:srgbClr val="A7194B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Muhammed (sav) </a:t>
            </a:r>
            <a:endParaRPr kumimoji="0" lang="tr-TR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6682154" y="550432"/>
            <a:ext cx="5317588" cy="81592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Peygamberimizin isimleri</a:t>
            </a:r>
            <a:endParaRPr lang="tr-TR" sz="36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91" y="1458799"/>
            <a:ext cx="6144401" cy="439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860910" y="152841"/>
            <a:ext cx="8265505" cy="633485"/>
          </a:xfrm>
          <a:prstGeom prst="rect">
            <a:avLst/>
          </a:prstGeom>
          <a:solidFill>
            <a:srgbClr val="E92564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3600" dirty="0" smtClean="0">
                <a:solidFill>
                  <a:schemeClr val="bg1"/>
                </a:solidFill>
              </a:rPr>
              <a:t>Peygamberimiz sütannesinin </a:t>
            </a:r>
            <a:r>
              <a:rPr lang="tr-TR" sz="3600" dirty="0">
                <a:solidFill>
                  <a:schemeClr val="bg1"/>
                </a:solidFill>
              </a:rPr>
              <a:t>yanında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015" y="76419"/>
            <a:ext cx="903570" cy="78632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2</a:t>
            </a:r>
            <a:endParaRPr lang="tr-TR" sz="6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663" y="1636819"/>
            <a:ext cx="6999046" cy="4487033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257015" y="1636819"/>
            <a:ext cx="4490831" cy="44870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>
                <a:solidFill>
                  <a:schemeClr val="tx1"/>
                </a:solidFill>
              </a:rPr>
              <a:t>Acaba peygamberimiz neden süt anneye verilmiştir?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257015" y="1423427"/>
            <a:ext cx="4490831" cy="47004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Çünkü; Mekke'nin havası çok sıcaktı. Bebeklere ağır geldiği için, havası ve suyu daha iyi ve serin olan bir yerde bebeklerin büyümeleri için sütanneye verilirdi.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3412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52147" y="347519"/>
            <a:ext cx="6305691" cy="755609"/>
          </a:xfr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dirty="0" smtClean="0"/>
              <a:t>Peygamberimizin Çocukluğu</a:t>
            </a:r>
            <a:endParaRPr lang="tr-TR" sz="4000" dirty="0"/>
          </a:p>
        </p:txBody>
      </p:sp>
      <p:sp>
        <p:nvSpPr>
          <p:cNvPr id="15" name="14 Dikdörtgen"/>
          <p:cNvSpPr/>
          <p:nvPr/>
        </p:nvSpPr>
        <p:spPr>
          <a:xfrm>
            <a:off x="2095212" y="1717535"/>
            <a:ext cx="1639805" cy="5572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– 4 YAŞ</a:t>
            </a:r>
          </a:p>
        </p:txBody>
      </p:sp>
      <p:sp>
        <p:nvSpPr>
          <p:cNvPr id="16" name="15 Aşağı Ok"/>
          <p:cNvSpPr/>
          <p:nvPr/>
        </p:nvSpPr>
        <p:spPr>
          <a:xfrm>
            <a:off x="2672798" y="2336621"/>
            <a:ext cx="484632" cy="16567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17 Dikdörtgen"/>
          <p:cNvSpPr/>
          <p:nvPr/>
        </p:nvSpPr>
        <p:spPr>
          <a:xfrm>
            <a:off x="4789306" y="1702422"/>
            <a:ext cx="1539308" cy="55722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 6 YAŞ</a:t>
            </a:r>
          </a:p>
        </p:txBody>
      </p:sp>
      <p:sp>
        <p:nvSpPr>
          <p:cNvPr id="19" name="18 Aşağı Ok"/>
          <p:cNvSpPr/>
          <p:nvPr/>
        </p:nvSpPr>
        <p:spPr>
          <a:xfrm>
            <a:off x="5316644" y="2340781"/>
            <a:ext cx="484632" cy="16567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7231805" y="1663801"/>
            <a:ext cx="1550853" cy="6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– 8 YAŞ</a:t>
            </a:r>
          </a:p>
        </p:txBody>
      </p:sp>
      <p:sp>
        <p:nvSpPr>
          <p:cNvPr id="22" name="21 Aşağı Ok"/>
          <p:cNvSpPr/>
          <p:nvPr/>
        </p:nvSpPr>
        <p:spPr>
          <a:xfrm>
            <a:off x="7850547" y="2321226"/>
            <a:ext cx="484632" cy="16567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9685849" y="1653220"/>
            <a:ext cx="2387838" cy="621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YAŞINDAN GENÇLİK</a:t>
            </a:r>
          </a:p>
        </p:txBody>
      </p:sp>
      <p:sp>
        <p:nvSpPr>
          <p:cNvPr id="25" name="24 Aşağı Ok"/>
          <p:cNvSpPr/>
          <p:nvPr/>
        </p:nvSpPr>
        <p:spPr>
          <a:xfrm>
            <a:off x="10768192" y="2341014"/>
            <a:ext cx="484632" cy="161721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14 Dikdörtgen"/>
          <p:cNvSpPr/>
          <p:nvPr/>
        </p:nvSpPr>
        <p:spPr>
          <a:xfrm>
            <a:off x="83130" y="1717535"/>
            <a:ext cx="1108891" cy="557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571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ağ Ok 2"/>
          <p:cNvSpPr/>
          <p:nvPr/>
        </p:nvSpPr>
        <p:spPr>
          <a:xfrm>
            <a:off x="1275719" y="1872195"/>
            <a:ext cx="650726" cy="383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Sağ Ok 29"/>
          <p:cNvSpPr/>
          <p:nvPr/>
        </p:nvSpPr>
        <p:spPr>
          <a:xfrm>
            <a:off x="3986150" y="1804179"/>
            <a:ext cx="650726" cy="383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ağ Ok 31"/>
          <p:cNvSpPr/>
          <p:nvPr/>
        </p:nvSpPr>
        <p:spPr>
          <a:xfrm>
            <a:off x="6478660" y="1829696"/>
            <a:ext cx="650726" cy="383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ağ Ok 32"/>
          <p:cNvSpPr/>
          <p:nvPr/>
        </p:nvSpPr>
        <p:spPr>
          <a:xfrm>
            <a:off x="8908890" y="1804179"/>
            <a:ext cx="650726" cy="3839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15 Aşağı Ok"/>
          <p:cNvSpPr/>
          <p:nvPr/>
        </p:nvSpPr>
        <p:spPr>
          <a:xfrm>
            <a:off x="395259" y="2368068"/>
            <a:ext cx="484632" cy="16567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3130" y="4136792"/>
            <a:ext cx="1757496" cy="14241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Mekke'de doğdu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2036365" y="4136792"/>
            <a:ext cx="2067221" cy="1424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Sütannesi Halime'nin yanında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4508810" y="4121630"/>
            <a:ext cx="1969850" cy="142415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annesi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Amine’nin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yanında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771771" y="4136792"/>
            <a:ext cx="2626652" cy="1424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edesi </a:t>
            </a:r>
            <a:r>
              <a:rPr kumimoji="0" lang="tr-TR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tr-T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bdülmuttalib’nin</a:t>
            </a:r>
            <a:r>
              <a:rPr kumimoji="0" lang="tr-T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yanında 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9685849" y="4099806"/>
            <a:ext cx="2392574" cy="14241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mcası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Ebu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Talib’nin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yanında </a:t>
            </a:r>
          </a:p>
        </p:txBody>
      </p:sp>
      <p:sp>
        <p:nvSpPr>
          <p:cNvPr id="23" name="Oval 22"/>
          <p:cNvSpPr/>
          <p:nvPr/>
        </p:nvSpPr>
        <p:spPr>
          <a:xfrm>
            <a:off x="2072195" y="157286"/>
            <a:ext cx="903570" cy="1136073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3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40919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" grpId="0" animBg="1"/>
      <p:bldP spid="30" grpId="0" animBg="1"/>
      <p:bldP spid="32" grpId="0" animBg="1"/>
      <p:bldP spid="33" grpId="0" animBg="1"/>
      <p:bldP spid="34" grpId="0" animBg="1"/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3427095" y="926377"/>
            <a:ext cx="8584106" cy="933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eygamberimiz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 yıl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sütannesinin yanında kaldıktan sonra annesinin yanına dönmüştür.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427095" y="2243508"/>
            <a:ext cx="8634275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 Efendimiz </a:t>
            </a:r>
            <a:r>
              <a:rPr kumimoji="0" lang="tr-TR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yaşına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gelince annesiyle birlikte babasının kabrini ziyarete gittiler.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3427095" y="3850825"/>
            <a:ext cx="8634276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Mekke’ye dönerken, </a:t>
            </a:r>
            <a:r>
              <a:rPr kumimoji="0" lang="tr-TR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tr-TR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bva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köyünde peygamber efendimizin annesi vefat etti.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427095" y="5386135"/>
            <a:ext cx="8584107" cy="1340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Peygamberimiz, annesi vefatından sonra dedesinin yanında kaldı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tr-TR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yaşında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dedesi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Abdülmuttalib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vefat edince amcası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alib’in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yanında kalmaya başladı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45142" y="997308"/>
            <a:ext cx="169168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YAŞINA KADAR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45142" y="2411176"/>
            <a:ext cx="1691680" cy="9623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YAŞINA KADAR  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145142" y="3991226"/>
            <a:ext cx="169168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YAŞINDA 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45142" y="5660475"/>
            <a:ext cx="1691680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7C2E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YAŞINDA </a:t>
            </a:r>
          </a:p>
        </p:txBody>
      </p:sp>
      <p:sp>
        <p:nvSpPr>
          <p:cNvPr id="12" name="11 Sağ Ok"/>
          <p:cNvSpPr/>
          <p:nvPr/>
        </p:nvSpPr>
        <p:spPr>
          <a:xfrm>
            <a:off x="1973943" y="1151036"/>
            <a:ext cx="1244312" cy="484632"/>
          </a:xfrm>
          <a:prstGeom prst="rightArrow">
            <a:avLst>
              <a:gd name="adj1" fmla="val 4401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12 Sağ Ok"/>
          <p:cNvSpPr/>
          <p:nvPr/>
        </p:nvSpPr>
        <p:spPr>
          <a:xfrm>
            <a:off x="1973943" y="2613260"/>
            <a:ext cx="1248897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13 Sağ Ok"/>
          <p:cNvSpPr/>
          <p:nvPr/>
        </p:nvSpPr>
        <p:spPr>
          <a:xfrm>
            <a:off x="1973943" y="4301860"/>
            <a:ext cx="1244312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4 Sağ Ok"/>
          <p:cNvSpPr/>
          <p:nvPr/>
        </p:nvSpPr>
        <p:spPr>
          <a:xfrm>
            <a:off x="1973943" y="5877272"/>
            <a:ext cx="1316320" cy="48463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3006436" y="107504"/>
            <a:ext cx="5969884" cy="660350"/>
          </a:xfr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3600" dirty="0" smtClean="0"/>
              <a:t>Peygamberimizin Çocukluğu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294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ysClr val="window" lastClr="FFFFFF"/>
      </a:lt1>
      <a:dk2>
        <a:srgbClr val="41393B"/>
      </a:dk2>
      <a:lt2>
        <a:srgbClr val="FF0000"/>
      </a:lt2>
      <a:accent1>
        <a:srgbClr val="00B050"/>
      </a:accent1>
      <a:accent2>
        <a:srgbClr val="0070C0"/>
      </a:accent2>
      <a:accent3>
        <a:srgbClr val="FFFF00"/>
      </a:accent3>
      <a:accent4>
        <a:srgbClr val="FC9B00"/>
      </a:accent4>
      <a:accent5>
        <a:srgbClr val="67A3A7"/>
      </a:accent5>
      <a:accent6>
        <a:srgbClr val="6D8B95"/>
      </a:accent6>
      <a:hlink>
        <a:srgbClr val="F4BB93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700</Words>
  <Application>Microsoft Office PowerPoint</Application>
  <PresentationFormat>Geniş ekran</PresentationFormat>
  <Paragraphs>194</Paragraphs>
  <Slides>20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20</vt:i4>
      </vt:variant>
    </vt:vector>
  </HeadingPairs>
  <TitlesOfParts>
    <vt:vector size="43" baseType="lpstr">
      <vt:lpstr>맑은 고딕</vt:lpstr>
      <vt:lpstr>Arial</vt:lpstr>
      <vt:lpstr>Arial Nova</vt:lpstr>
      <vt:lpstr>Arial Unicode MS</vt:lpstr>
      <vt:lpstr>Bahnschrift SemiCondensed</vt:lpstr>
      <vt:lpstr>Calibri</vt:lpstr>
      <vt:lpstr>Calibri Light</vt:lpstr>
      <vt:lpstr>Comfortaa</vt:lpstr>
      <vt:lpstr>Open Sans</vt:lpstr>
      <vt:lpstr>Open Sans Extrabold</vt:lpstr>
      <vt:lpstr>Permanent Marker</vt:lpstr>
      <vt:lpstr>Tahoma</vt:lpstr>
      <vt:lpstr>Wingdings</vt:lpstr>
      <vt:lpstr>Office Teması</vt:lpstr>
      <vt:lpstr>3_Office Teması</vt:lpstr>
      <vt:lpstr>5_Office Theme</vt:lpstr>
      <vt:lpstr>2_Office Teması</vt:lpstr>
      <vt:lpstr>1_Office Teması</vt:lpstr>
      <vt:lpstr>4_Office Teması</vt:lpstr>
      <vt:lpstr>5_Office Teması</vt:lpstr>
      <vt:lpstr>Contents Slide Master</vt:lpstr>
      <vt:lpstr>SKETCH LESSON</vt:lpstr>
      <vt:lpstr>JAY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Peygamberimizin Çocukluğu</vt:lpstr>
      <vt:lpstr>Peygamberimizin Çocukluğu</vt:lpstr>
      <vt:lpstr>PowerPoint Sunusu</vt:lpstr>
      <vt:lpstr>PowerPoint Sunusu</vt:lpstr>
      <vt:lpstr>Hz. Muhammed (sav)’in Hz. Hatice ile Evliliği</vt:lpstr>
      <vt:lpstr>PEYGAMBERİMİZİN ÇOCUKLARI </vt:lpstr>
      <vt:lpstr>PowerPoint Sunusu</vt:lpstr>
      <vt:lpstr>PowerPoint Sunusu</vt:lpstr>
      <vt:lpstr>Peygamberimizin çocuklarını işaretleyelim</vt:lpstr>
      <vt:lpstr>Verilen kelimeleri düzeltelim 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28</cp:revision>
  <dcterms:created xsi:type="dcterms:W3CDTF">2020-02-16T12:46:35Z</dcterms:created>
  <dcterms:modified xsi:type="dcterms:W3CDTF">2021-02-12T12:14:24Z</dcterms:modified>
</cp:coreProperties>
</file>