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9" r:id="rId5"/>
    <p:sldMasterId id="2147483717" r:id="rId6"/>
    <p:sldMasterId id="2147483737" r:id="rId7"/>
    <p:sldMasterId id="2147483752" r:id="rId8"/>
  </p:sldMasterIdLst>
  <p:notesMasterIdLst>
    <p:notesMasterId r:id="rId25"/>
  </p:notesMasterIdLst>
  <p:sldIdLst>
    <p:sldId id="256" r:id="rId9"/>
    <p:sldId id="258" r:id="rId10"/>
    <p:sldId id="259" r:id="rId11"/>
    <p:sldId id="262" r:id="rId12"/>
    <p:sldId id="260" r:id="rId13"/>
    <p:sldId id="261" r:id="rId14"/>
    <p:sldId id="277" r:id="rId15"/>
    <p:sldId id="265" r:id="rId16"/>
    <p:sldId id="273" r:id="rId17"/>
    <p:sldId id="263" r:id="rId18"/>
    <p:sldId id="266" r:id="rId19"/>
    <p:sldId id="271" r:id="rId20"/>
    <p:sldId id="270" r:id="rId21"/>
    <p:sldId id="276" r:id="rId22"/>
    <p:sldId id="274" r:id="rId23"/>
    <p:sldId id="275" r:id="rId24"/>
  </p:sldIdLst>
  <p:sldSz cx="12192000" cy="6858000"/>
  <p:notesSz cx="6858000" cy="9144000"/>
  <p:custDataLst>
    <p:tags r:id="rId26"/>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35D"/>
    <a:srgbClr val="FFE058"/>
    <a:srgbClr val="BA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AE34D-3A40-4A62-8837-926A93968871}" type="datetimeFigureOut">
              <a:rPr lang="tr-TR" smtClean="0"/>
              <a:t>14.02.2021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4B4A5-AA39-42D5-95A0-F90DACD8BF1A}" type="slidenum">
              <a:rPr lang="tr-TR" smtClean="0"/>
              <a:t>‹#›</a:t>
            </a:fld>
            <a:endParaRPr lang="tr-TR"/>
          </a:p>
        </p:txBody>
      </p:sp>
    </p:spTree>
    <p:extLst>
      <p:ext uri="{BB962C8B-B14F-4D97-AF65-F5344CB8AC3E}">
        <p14:creationId xmlns:p14="http://schemas.microsoft.com/office/powerpoint/2010/main" val="381092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1</a:t>
            </a:fld>
            <a:endParaRPr lang="tr-TR"/>
          </a:p>
        </p:txBody>
      </p:sp>
    </p:spTree>
    <p:extLst>
      <p:ext uri="{BB962C8B-B14F-4D97-AF65-F5344CB8AC3E}">
        <p14:creationId xmlns:p14="http://schemas.microsoft.com/office/powerpoint/2010/main" val="297632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10</a:t>
            </a:fld>
            <a:endParaRPr lang="tr-TR"/>
          </a:p>
        </p:txBody>
      </p:sp>
    </p:spTree>
    <p:extLst>
      <p:ext uri="{BB962C8B-B14F-4D97-AF65-F5344CB8AC3E}">
        <p14:creationId xmlns:p14="http://schemas.microsoft.com/office/powerpoint/2010/main" val="276490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11</a:t>
            </a:fld>
            <a:endParaRPr lang="tr-TR"/>
          </a:p>
        </p:txBody>
      </p:sp>
    </p:spTree>
    <p:extLst>
      <p:ext uri="{BB962C8B-B14F-4D97-AF65-F5344CB8AC3E}">
        <p14:creationId xmlns:p14="http://schemas.microsoft.com/office/powerpoint/2010/main" val="297997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12</a:t>
            </a:fld>
            <a:endParaRPr lang="tr-TR"/>
          </a:p>
        </p:txBody>
      </p:sp>
    </p:spTree>
    <p:extLst>
      <p:ext uri="{BB962C8B-B14F-4D97-AF65-F5344CB8AC3E}">
        <p14:creationId xmlns:p14="http://schemas.microsoft.com/office/powerpoint/2010/main" val="323868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13</a:t>
            </a:fld>
            <a:endParaRPr lang="tr-TR"/>
          </a:p>
        </p:txBody>
      </p:sp>
    </p:spTree>
    <p:extLst>
      <p:ext uri="{BB962C8B-B14F-4D97-AF65-F5344CB8AC3E}">
        <p14:creationId xmlns:p14="http://schemas.microsoft.com/office/powerpoint/2010/main" val="378716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118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15</a:t>
            </a:fld>
            <a:endParaRPr lang="tr-TR"/>
          </a:p>
        </p:txBody>
      </p:sp>
    </p:spTree>
    <p:extLst>
      <p:ext uri="{BB962C8B-B14F-4D97-AF65-F5344CB8AC3E}">
        <p14:creationId xmlns:p14="http://schemas.microsoft.com/office/powerpoint/2010/main" val="163803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48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69B0E-AC80-41B1-8E48-78D8612F6B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64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3</a:t>
            </a:fld>
            <a:endParaRPr lang="tr-TR"/>
          </a:p>
        </p:txBody>
      </p:sp>
    </p:spTree>
    <p:extLst>
      <p:ext uri="{BB962C8B-B14F-4D97-AF65-F5344CB8AC3E}">
        <p14:creationId xmlns:p14="http://schemas.microsoft.com/office/powerpoint/2010/main" val="315334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4</a:t>
            </a:fld>
            <a:endParaRPr lang="tr-TR"/>
          </a:p>
        </p:txBody>
      </p:sp>
    </p:spTree>
    <p:extLst>
      <p:ext uri="{BB962C8B-B14F-4D97-AF65-F5344CB8AC3E}">
        <p14:creationId xmlns:p14="http://schemas.microsoft.com/office/powerpoint/2010/main" val="330231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5</a:t>
            </a:fld>
            <a:endParaRPr lang="tr-TR"/>
          </a:p>
        </p:txBody>
      </p:sp>
    </p:spTree>
    <p:extLst>
      <p:ext uri="{BB962C8B-B14F-4D97-AF65-F5344CB8AC3E}">
        <p14:creationId xmlns:p14="http://schemas.microsoft.com/office/powerpoint/2010/main" val="229490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6</a:t>
            </a:fld>
            <a:endParaRPr lang="tr-TR"/>
          </a:p>
        </p:txBody>
      </p:sp>
    </p:spTree>
    <p:extLst>
      <p:ext uri="{BB962C8B-B14F-4D97-AF65-F5344CB8AC3E}">
        <p14:creationId xmlns:p14="http://schemas.microsoft.com/office/powerpoint/2010/main" val="318326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8</a:t>
            </a:fld>
            <a:endParaRPr lang="tr-TR"/>
          </a:p>
        </p:txBody>
      </p:sp>
    </p:spTree>
    <p:extLst>
      <p:ext uri="{BB962C8B-B14F-4D97-AF65-F5344CB8AC3E}">
        <p14:creationId xmlns:p14="http://schemas.microsoft.com/office/powerpoint/2010/main" val="220293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234B4A5-AA39-42D5-95A0-F90DACD8BF1A}" type="slidenum">
              <a:rPr lang="tr-TR" smtClean="0"/>
              <a:t>9</a:t>
            </a:fld>
            <a:endParaRPr lang="tr-TR"/>
          </a:p>
        </p:txBody>
      </p:sp>
    </p:spTree>
    <p:extLst>
      <p:ext uri="{BB962C8B-B14F-4D97-AF65-F5344CB8AC3E}">
        <p14:creationId xmlns:p14="http://schemas.microsoft.com/office/powerpoint/2010/main" val="153372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CE4E262-3227-421F-BECD-AD1A0BA2AFA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315120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E4E262-3227-421F-BECD-AD1A0BA2AFA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14091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E4E262-3227-421F-BECD-AD1A0BA2AFA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367467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875D-2CC5-4184-99BE-83231CA773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5C5B72C-3F3C-4DFF-8BF4-B745AA5BB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D312DEC-2A12-4396-ABE1-4CFB54A53D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3FA23C5-FC41-480A-95E9-D376BBF140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840F330-02EA-43E1-B5D3-BDDCC0651F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531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4DA6-E131-4474-9FDD-7CCFAF26DCF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38C6906-529A-41C1-AB38-A5FA055CF5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20FBC59-E6B4-484D-8C93-534C5565E5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21BFD4-AB44-416A-87AB-4A83263362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CA1E6C-34DA-4FEF-9A87-A8F265B605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76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76DC-B3CB-4765-86DA-1F9070CE91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085E07B-0674-482A-913D-0F6E0FF89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F1E8C0-6E6C-4883-AC67-25BAA1D396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811A1EC-3881-4D23-BC1E-743D09BA04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FAB0C6A-A917-4B12-BBA6-82B7E029E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75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6A35-8BD1-48C8-922A-109AC344ED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B2F93E1-D0CA-49C9-8EC2-01158E7E22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70D49CC-2AE4-4227-A553-A1DB4B44CE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D3A6F33-045E-40D7-AACE-08930BAC70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6EB7E99-A316-4719-93AE-AB8841A82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D75047C-A157-471F-B19D-A45A399B3B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73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CBE9-95EC-4E15-8C87-178F0FBF38D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814E4C-9EA3-4072-BEC5-2FA38AFF2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C50E35-A0DA-4ECC-961B-CE87730716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3D3976E-158C-4155-B2D9-28C5E9BD2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AF7953-B4ED-4622-BD95-488BC91358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24D7173-199D-4511-9DDC-FB461E79DD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8A2286F-3DB9-45EE-9B4B-97F6178323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B9B7AEC-D618-4993-BA57-E2075CEE5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297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DE04-0B49-4DBC-A30F-B7CE961EB24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D3506ED-C7F7-4267-B0F4-4D6181E73D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9C3A0D5-4F3A-4D80-BB78-34F6A9397F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39195C1-42EB-40A7-9878-66CDB16A23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80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B8E7D-600C-4DD8-BDC8-7779A8B40A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031C177-4D06-4BDE-B4B3-5DAE446B4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7DC0D29-0158-45FC-AFBD-FE564EBDD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1865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702C-03A9-4E36-B758-2946947C6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ED5E0A-DFB9-4854-8D68-0BF8C9433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1046F66-0DEF-41E3-AD34-6DE13BFA8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759DD3-916C-40CD-B87D-FE02111254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A7D8A02-4C23-4310-B52E-0C33ED1373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AA3CE03-4FE9-4539-9A59-3961B38373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62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E4E262-3227-421F-BECD-AD1A0BA2AFA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3224839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2CC8-0B10-43AD-B39B-4A583284D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BDFDEBD-B5D8-4F2C-8D51-291287368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9F71D4A-9831-45DB-9A38-55C9CC6DE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CCD80A-B147-4F3D-9D43-04FE8DE3C1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CDA8627-BBD2-412B-947D-222317A48A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01ADC94-B75E-4D72-830D-84676719D2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91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C1B9-48B7-48BD-A683-1A7C32B1BE8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6E73B6-3373-482E-9500-A171FBFCDA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762FD8-18A6-4C51-9986-A7CAC63298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56F0A0-B7F3-4192-9223-937F97AFD8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4002285-F388-4432-8596-12086BD99F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0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80D13-12B7-4E48-868C-2A9E263F5D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A7EF6C2-280C-4604-AAFB-202E11E3B4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84F128-0382-43B4-9368-05FC88FBF9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808B1AB-A65D-4C08-89BA-C44A007E87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8151F62-C353-4868-9842-39A7972DA3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121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D4D-4A74-44E2-A7F5-2345A0EBB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76493-E6F7-4EB7-8C45-7910C6D2C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966C4-FF88-4203-80DC-9487B703E2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57353C-90B2-4BDA-A83E-FD27123E89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183C8-3C05-492A-AF30-9B543F960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2647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4540-9962-4998-B8F7-5BC5A092F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B35F1-1080-4DCE-BB49-4478BEF0A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5981-4815-47D3-87B1-41426DE2E0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20E730-4230-4931-B92B-8C451EA3D8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C26C17-BB25-4475-9466-8649CE4A6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1289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4815-926C-4179-9D0C-7366538EA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758DE-2AB3-42CF-9585-4812B8DBF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F96A3-4778-483E-A265-77611A563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C7CD60-6076-4E4F-BA10-22DDB66A4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11F61C-AEAC-4226-BF92-9A000C845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058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AD6-31F3-473F-B40A-CA82A1AD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6030-5B5A-43EC-919D-9FB26193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1D08F-2FE0-4275-B6A4-C65557773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516-1BFD-428B-8E13-9103F969D5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3BB9D9-92FA-4C85-A96A-3EE265E80D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3B83993-F863-43A0-A868-31E250AB2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898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CFF2-1CEB-4E95-BEE2-F2913C0F5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8F17E-1F83-49A0-9721-2759BE37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97C09-2594-4909-8195-224C76ABC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9989-5C88-4153-9AFC-FD5C188E1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09E69-B079-45D2-841E-5BDCE28F5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060C2-3FE3-4AA6-AC58-F92A43924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E5E39AB-DF3F-4F81-B46E-C4B4E778BE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F492DF-3B01-47CF-95D6-655EAC180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25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E35-549E-44A6-8628-A5D1BAC2A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56B9C-7782-4DAB-9B40-3D950F8B16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FB444A-CE2C-42E3-A4B0-6C18E3990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2659A4-20AA-4D8F-B699-DFA4DB324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755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3E18B-4500-497F-8EF4-E5636F5534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C23530-4767-4459-BB2B-DD7C268632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720EAAC-6764-4834-98DE-77B7F380D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3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CE4E262-3227-421F-BECD-AD1A0BA2AFA0}" type="datetimeFigureOut">
              <a:rPr lang="tr-TR" smtClean="0"/>
              <a:t>14.02.2021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3988109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C7F-3098-4124-992C-C9B16DB6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50ED1-37FC-4FF9-959F-7D48923D5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1C82C-F1FD-4D56-A1A2-82B899C3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8B5A1-9DB9-421F-AFA6-882F0AC1E1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871C0FF-E25D-4BA3-B454-EABD66B4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B03AF-E17E-4ABE-8B01-4E7306B4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04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567-E90E-44EF-B4B1-9D1A5B97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CB357-E68C-472D-A9A3-DA8701F6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9480E-A65C-423A-86CA-0DA66563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A532-6353-4A90-824F-A454FFFA4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BBD082-3DD9-4691-B04B-62C5E726F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D634B5-F73E-4AAA-9348-784288B00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595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90F4-E281-4582-9245-C0DD35096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E288-405B-4F11-92DA-1E7A1908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EDFE6-A535-479C-B701-69DAD9C55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09CE90-C33A-4810-ADC5-3BA2EBF31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7E8B81-94FC-4D9A-8273-1D014B5E5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42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7802-8476-4F0F-8DFF-874A9275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A40C-09D8-4A6F-BACF-4A7C4F1E1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E27-FF4B-4C84-8951-7E9BDA71C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0F9B60-B759-4FA4-B0E5-332CF3C141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43FD78-8116-46A0-9339-9F99CA3D7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616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967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456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777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75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277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8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CE4E262-3227-421F-BECD-AD1A0BA2AFA0}" type="datetimeFigureOut">
              <a:rPr lang="tr-TR" smtClean="0"/>
              <a:t>14.02.2021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1135555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830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164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68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237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730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53937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2" y="3043730"/>
            <a:ext cx="5472863"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9578D6DB-6798-42D2-B9AD-FC6F1C72FC30}"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E5EDE275-BE14-4364-AEA2-5F5667C0FD49}"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Content Placeholder 6"/>
          <p:cNvSpPr>
            <a:spLocks noGrp="1"/>
          </p:cNvSpPr>
          <p:nvPr>
            <p:ph sz="quarter" idx="13"/>
          </p:nvPr>
        </p:nvSpPr>
        <p:spPr>
          <a:xfrm>
            <a:off x="614297" y="5357596"/>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658551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26481690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p>
        </p:txBody>
      </p:sp>
      <p:sp>
        <p:nvSpPr>
          <p:cNvPr id="4" name="Content Placeholder 3"/>
          <p:cNvSpPr>
            <a:spLocks noGrp="1"/>
          </p:cNvSpPr>
          <p:nvPr>
            <p:ph sz="half" idx="2"/>
          </p:nvPr>
        </p:nvSpPr>
        <p:spPr>
          <a:xfrm>
            <a:off x="6197600" y="1600202"/>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136307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294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CE4E262-3227-421F-BECD-AD1A0BA2AFA0}" type="datetimeFigureOut">
              <a:rPr lang="tr-TR" smtClean="0"/>
              <a:t>14.02.2021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3641453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722904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280579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D50D8C-3E41-44C9-BA18-A20060AA20FB}" type="datetime1">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dindersimateryal.com</a:t>
            </a: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54E5-1172-4325-9CAC-636C01DAD392}"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95209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623826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092800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794411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551770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3926426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85335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47598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CE4E262-3227-421F-BECD-AD1A0BA2AFA0}" type="datetimeFigureOut">
              <a:rPr lang="tr-TR" smtClean="0"/>
              <a:t>14.02.2021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123216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554892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3066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284642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303479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709245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102683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218426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405575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611027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8050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CE4E262-3227-421F-BECD-AD1A0BA2AFA0}" type="datetimeFigureOut">
              <a:rPr lang="tr-TR" smtClean="0"/>
              <a:t>14.02.2021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7481828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86037159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1992138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662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03295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94965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03103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48290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3369683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16790863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46442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CE4E262-3227-421F-BECD-AD1A0BA2AFA0}" type="datetimeFigureOut">
              <a:rPr lang="tr-TR" smtClean="0"/>
              <a:t>14.02.2021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545788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779380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539319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42987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335125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195737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10102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663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344854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07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612900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CE4E262-3227-421F-BECD-AD1A0BA2AFA0}" type="datetimeFigureOut">
              <a:rPr lang="tr-TR" smtClean="0"/>
              <a:t>14.02.2021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1E7F5B6-6625-4052-8438-F10B4D7F4C11}" type="slidenum">
              <a:rPr lang="tr-TR" smtClean="0"/>
              <a:t>‹#›</a:t>
            </a:fld>
            <a:endParaRPr lang="tr-TR"/>
          </a:p>
        </p:txBody>
      </p:sp>
    </p:spTree>
    <p:extLst>
      <p:ext uri="{BB962C8B-B14F-4D97-AF65-F5344CB8AC3E}">
        <p14:creationId xmlns:p14="http://schemas.microsoft.com/office/powerpoint/2010/main" val="3786955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999561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182859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4108494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662596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481407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044652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28156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6.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4E262-3227-421F-BECD-AD1A0BA2AFA0}" type="datetimeFigureOut">
              <a:rPr lang="tr-TR" smtClean="0"/>
              <a:t>14.02.2021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7F5B6-6625-4052-8438-F10B4D7F4C11}" type="slidenum">
              <a:rPr lang="tr-TR" smtClean="0"/>
              <a:t>‹#›</a:t>
            </a:fld>
            <a:endParaRPr lang="tr-TR"/>
          </a:p>
        </p:txBody>
      </p:sp>
    </p:spTree>
    <p:extLst>
      <p:ext uri="{BB962C8B-B14F-4D97-AF65-F5344CB8AC3E}">
        <p14:creationId xmlns:p14="http://schemas.microsoft.com/office/powerpoint/2010/main" val="82551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8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509E46-0D86-4FAE-B675-DA354E9B86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7E9D0E5-378D-43FB-B581-6E09A309A7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033216-0875-4CC4-808E-EC03EC9D4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C94AD6-9930-40ED-A38B-79F7FBDE8E6C}"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1F3F168-B622-49E4-ACB3-4389EEB46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98BF37A-DA4C-4656-960F-5BC18D62F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EAC732-EE54-455F-9E38-A55D94F2644C}"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66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4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1DC3-BDFE-4447-900D-C0B2245A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7524-A439-453B-865A-F7957E63D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6B772-4E87-4A2C-98ED-E9A5A2BC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4ED68-3CF0-40BF-8619-01A44A28E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7F6915-4D48-4CF6-B59B-97E33AFCA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655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BACCD8"/>
            </a:gs>
            <a:gs pos="83000">
              <a:srgbClr val="B1C4D2"/>
            </a:gs>
            <a:gs pos="100000">
              <a:srgbClr val="95AFC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3E0BA6-8B55-4770-92E2-50A813E5248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13F1D1-2948-48AC-96E3-48D98A46533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078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2/14/2021</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837801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iming>
    <p:tnLst>
      <p:par>
        <p:cTn id="1" dur="indefinite" restart="never" nodeType="tmRoot"/>
      </p:par>
    </p:tnLst>
  </p:timing>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767273231"/>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86655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iming>
    <p:tnLst>
      <p:par>
        <p:cTn id="1" dur="indefinite" restart="never" nodeType="tmRoot"/>
      </p:par>
    </p:tnLst>
  </p:timing>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157086214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0.xml"/><Relationship Id="rId4" Type="http://schemas.openxmlformats.org/officeDocument/2006/relationships/hyperlink" Target="https://wordwall.net/play/878/587/947"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6.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78.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8.jp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zeBp6bCx1vl7nwF9wHopPyygSE5kkjML/view" TargetMode="External"/><Relationship Id="rId2" Type="http://schemas.openxmlformats.org/officeDocument/2006/relationships/notesSlide" Target="../notesSlides/notesSlide7.xml"/><Relationship Id="rId1" Type="http://schemas.openxmlformats.org/officeDocument/2006/relationships/slideLayout" Target="../slideLayouts/slideLayout7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0.xml"/><Relationship Id="rId4" Type="http://schemas.openxmlformats.org/officeDocument/2006/relationships/hyperlink" Target="https://wordwall.net/play/10930/797/7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3">
            <a:extLst>
              <a:ext uri="{FF2B5EF4-FFF2-40B4-BE49-F238E27FC236}">
                <a16:creationId xmlns:a16="http://schemas.microsoft.com/office/drawing/2014/main" id="{C1E8EE62-8AD5-4D02-8DE0-55A012BA5074}"/>
              </a:ext>
            </a:extLst>
          </p:cNvPr>
          <p:cNvSpPr/>
          <p:nvPr/>
        </p:nvSpPr>
        <p:spPr>
          <a:xfrm>
            <a:off x="398313" y="392735"/>
            <a:ext cx="11583267" cy="960470"/>
          </a:xfrm>
          <a:prstGeom prst="roundRect">
            <a:avLst>
              <a:gd name="adj" fmla="val 50000"/>
            </a:avLst>
          </a:prstGeom>
          <a:solidFill>
            <a:schemeClr val="accent4">
              <a:lumMod val="60000"/>
              <a:lumOff val="40000"/>
            </a:schemeClr>
          </a:solidFill>
          <a:ln w="38100">
            <a:solidFill>
              <a:srgbClr val="1B9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4400" dirty="0">
                <a:solidFill>
                  <a:srgbClr val="F0F0F0"/>
                </a:solidFill>
              </a:rPr>
              <a:t> </a:t>
            </a:r>
            <a:r>
              <a:rPr lang="tr-TR" sz="4400" dirty="0" smtClean="0">
                <a:solidFill>
                  <a:srgbClr val="F0F0F0"/>
                </a:solidFill>
              </a:rPr>
              <a:t>     </a:t>
            </a:r>
            <a:r>
              <a:rPr lang="es-ES" sz="4400" dirty="0" smtClean="0">
                <a:solidFill>
                  <a:schemeClr val="tx1"/>
                </a:solidFill>
              </a:rPr>
              <a:t>Bir </a:t>
            </a:r>
            <a:r>
              <a:rPr lang="es-ES" sz="4400" dirty="0">
                <a:solidFill>
                  <a:schemeClr val="tx1"/>
                </a:solidFill>
              </a:rPr>
              <a:t>Baba Olarak Hz. Muhammed (s.a.v.)</a:t>
            </a:r>
            <a:endParaRPr kumimoji="0" lang="tr-TR" sz="7200" i="0" u="none" strike="noStrike" kern="1200" cap="none" spc="0" normalizeH="0" baseline="0" noProof="0" dirty="0">
              <a:ln>
                <a:noFill/>
              </a:ln>
              <a:solidFill>
                <a:schemeClr val="tx1"/>
              </a:solidFill>
              <a:effectLst/>
              <a:uLnTx/>
              <a:uFillTx/>
              <a:latin typeface="Calibri" panose="020F0502020204030204"/>
            </a:endParaRPr>
          </a:p>
        </p:txBody>
      </p:sp>
      <p:sp>
        <p:nvSpPr>
          <p:cNvPr id="5" name="Oval 4">
            <a:extLst>
              <a:ext uri="{FF2B5EF4-FFF2-40B4-BE49-F238E27FC236}">
                <a16:creationId xmlns:a16="http://schemas.microsoft.com/office/drawing/2014/main" id="{7B569453-9906-4889-9587-6A543B9E9DCF}"/>
              </a:ext>
            </a:extLst>
          </p:cNvPr>
          <p:cNvSpPr/>
          <p:nvPr/>
        </p:nvSpPr>
        <p:spPr>
          <a:xfrm>
            <a:off x="350954" y="363332"/>
            <a:ext cx="1022131" cy="1019275"/>
          </a:xfrm>
          <a:prstGeom prst="ellipse">
            <a:avLst/>
          </a:prstGeom>
          <a:solidFill>
            <a:srgbClr val="20B7B2"/>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3BEB088-3672-4122-BE72-60AD120DE654}"/>
              </a:ext>
            </a:extLst>
          </p:cNvPr>
          <p:cNvSpPr/>
          <p:nvPr/>
        </p:nvSpPr>
        <p:spPr>
          <a:xfrm>
            <a:off x="398313" y="422135"/>
            <a:ext cx="904192" cy="901667"/>
          </a:xfrm>
          <a:prstGeom prst="ellipse">
            <a:avLst/>
          </a:prstGeom>
          <a:solidFill>
            <a:schemeClr val="accent4">
              <a:lumMod val="60000"/>
              <a:lumOff val="40000"/>
            </a:schemeClr>
          </a:soli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1" i="0" u="none" strike="noStrike" kern="1200" cap="none" spc="0" normalizeH="0" baseline="0" noProof="0" dirty="0" smtClean="0">
                <a:ln>
                  <a:noFill/>
                </a:ln>
                <a:solidFill>
                  <a:schemeClr val="tx1"/>
                </a:solidFill>
                <a:effectLst/>
                <a:uLnTx/>
                <a:uFillTx/>
                <a:latin typeface="Calibri" panose="020F0502020204030204"/>
                <a:ea typeface="+mn-ea"/>
                <a:cs typeface="+mn-cs"/>
              </a:rPr>
              <a:t>3</a:t>
            </a:r>
            <a:endParaRPr kumimoji="0" lang="en-IN" sz="60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4" name="İçerik Yer Tutucusu 2"/>
          <p:cNvSpPr txBox="1">
            <a:spLocks/>
          </p:cNvSpPr>
          <p:nvPr/>
        </p:nvSpPr>
        <p:spPr>
          <a:xfrm>
            <a:off x="398313" y="2805545"/>
            <a:ext cx="5093882" cy="2632363"/>
          </a:xfrm>
          <a:prstGeom prst="rect">
            <a:avLst/>
          </a:prstGeom>
          <a:solidFill>
            <a:srgbClr val="72CEE3"/>
          </a:solidFill>
          <a:ln w="28575">
            <a:solidFill>
              <a:srgbClr val="0093C7"/>
            </a:solidFill>
          </a:ln>
        </p:spPr>
        <p:style>
          <a:lnRef idx="1">
            <a:schemeClr val="accent3"/>
          </a:lnRef>
          <a:fillRef idx="2">
            <a:schemeClr val="accent3"/>
          </a:fillRef>
          <a:effectRef idx="1">
            <a:schemeClr val="accent3"/>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gn="just">
              <a:buFont typeface="Wingdings" panose="05000000000000000000" pitchFamily="2" charset="2"/>
              <a:buChar char="Ø"/>
            </a:pPr>
            <a:r>
              <a:rPr lang="tr-TR" sz="3600" dirty="0">
                <a:solidFill>
                  <a:prstClr val="black"/>
                </a:solidFill>
              </a:rPr>
              <a:t>Sizce Hz. Muhammed </a:t>
            </a:r>
            <a:endParaRPr lang="tr-TR" sz="3600" dirty="0" smtClean="0">
              <a:solidFill>
                <a:prstClr val="black"/>
              </a:solidFill>
            </a:endParaRPr>
          </a:p>
          <a:p>
            <a:pPr marL="0" lvl="0" indent="0" algn="just">
              <a:buNone/>
            </a:pPr>
            <a:r>
              <a:rPr lang="tr-TR" sz="3600" dirty="0" smtClean="0">
                <a:solidFill>
                  <a:prstClr val="black"/>
                </a:solidFill>
              </a:rPr>
              <a:t>   (</a:t>
            </a:r>
            <a:r>
              <a:rPr lang="tr-TR" sz="3600" dirty="0">
                <a:solidFill>
                  <a:prstClr val="black"/>
                </a:solidFill>
              </a:rPr>
              <a:t>s.a.v.) nasıl bir babaydı</a:t>
            </a:r>
            <a:r>
              <a:rPr lang="tr-TR" sz="3600" dirty="0" smtClean="0">
                <a:solidFill>
                  <a:prstClr val="black"/>
                </a:solidFill>
              </a:rPr>
              <a:t>?</a:t>
            </a:r>
            <a:endParaRPr kumimoji="0" lang="tr-TR" sz="3600" b="0" i="0" u="none" strike="noStrike" kern="1200" cap="none" spc="0" normalizeH="0" baseline="0" noProof="0" dirty="0">
              <a:ln>
                <a:noFill/>
              </a:ln>
              <a:solidFill>
                <a:prstClr val="black"/>
              </a:solidFill>
              <a:effectLst/>
              <a:uLnTx/>
              <a:uFillTx/>
              <a:latin typeface="Calibri" panose="020F0502020204030204"/>
            </a:endParaRPr>
          </a:p>
        </p:txBody>
      </p:sp>
      <p:pic>
        <p:nvPicPr>
          <p:cNvPr id="3" name="Resim 2"/>
          <p:cNvPicPr>
            <a:picLocks noChangeAspect="1"/>
          </p:cNvPicPr>
          <p:nvPr/>
        </p:nvPicPr>
        <p:blipFill>
          <a:blip r:embed="rId3"/>
          <a:stretch>
            <a:fillRect/>
          </a:stretch>
        </p:blipFill>
        <p:spPr>
          <a:xfrm>
            <a:off x="5798712" y="1801089"/>
            <a:ext cx="6182868" cy="4641273"/>
          </a:xfrm>
          <a:prstGeom prst="rect">
            <a:avLst/>
          </a:prstGeom>
        </p:spPr>
      </p:pic>
    </p:spTree>
    <p:extLst>
      <p:ext uri="{BB962C8B-B14F-4D97-AF65-F5344CB8AC3E}">
        <p14:creationId xmlns:p14="http://schemas.microsoft.com/office/powerpoint/2010/main" val="1501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wipe(left)">
                                      <p:cBhvr>
                                        <p:cTn id="7" dur="500"/>
                                        <p:tgtEl>
                                          <p:spTgt spid="14">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500"/>
                                        <p:tgtEl>
                                          <p:spTgt spid="14">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0836" y="415636"/>
            <a:ext cx="5971309" cy="4946073"/>
          </a:xfrm>
          <a:prstGeom prst="rect">
            <a:avLst/>
          </a:prstGeom>
          <a:solidFill>
            <a:srgbClr val="BAD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3200" dirty="0" smtClean="0">
                <a:solidFill>
                  <a:schemeClr val="tx1"/>
                </a:solidFill>
              </a:rPr>
              <a:t>Peygamberimiz Hz. Muhammed (s.a.v.) kadınlara ve özellikle kız çocuklarına hiç değer verilmeyen bir dönemde peygamber olarak gönderilmiştir. </a:t>
            </a:r>
          </a:p>
          <a:p>
            <a:pPr algn="just">
              <a:lnSpc>
                <a:spcPct val="150000"/>
              </a:lnSpc>
            </a:pPr>
            <a:r>
              <a:rPr lang="tr-TR" sz="3200" dirty="0" smtClean="0">
                <a:solidFill>
                  <a:schemeClr val="tx1"/>
                </a:solidFill>
              </a:rPr>
              <a:t>Hz. Peygamber</a:t>
            </a:r>
            <a:r>
              <a:rPr lang="tr-TR" sz="3200" b="1" dirty="0" smtClean="0">
                <a:solidFill>
                  <a:schemeClr val="tx1"/>
                </a:solidFill>
              </a:rPr>
              <a:t>……….</a:t>
            </a:r>
            <a:endParaRPr lang="tr-TR" sz="3200" b="1" dirty="0">
              <a:solidFill>
                <a:schemeClr val="tx1"/>
              </a:solidFill>
            </a:endParaRPr>
          </a:p>
        </p:txBody>
      </p:sp>
      <p:pic>
        <p:nvPicPr>
          <p:cNvPr id="5" name="Resim 4"/>
          <p:cNvPicPr>
            <a:picLocks noChangeAspect="1"/>
          </p:cNvPicPr>
          <p:nvPr/>
        </p:nvPicPr>
        <p:blipFill rotWithShape="1">
          <a:blip r:embed="rId3"/>
          <a:srcRect l="3637" t="6161" b="4545"/>
          <a:stretch/>
        </p:blipFill>
        <p:spPr>
          <a:xfrm>
            <a:off x="6400799" y="468823"/>
            <a:ext cx="5555674" cy="4892886"/>
          </a:xfrm>
          <a:prstGeom prst="rect">
            <a:avLst/>
          </a:prstGeom>
          <a:ln>
            <a:solidFill>
              <a:srgbClr val="C00000"/>
            </a:solidFill>
          </a:ln>
        </p:spPr>
      </p:pic>
      <p:sp>
        <p:nvSpPr>
          <p:cNvPr id="6" name="Dikdörtgen 5"/>
          <p:cNvSpPr/>
          <p:nvPr/>
        </p:nvSpPr>
        <p:spPr>
          <a:xfrm>
            <a:off x="764498" y="5573162"/>
            <a:ext cx="4646951" cy="983673"/>
          </a:xfrm>
          <a:prstGeom prst="rect">
            <a:avLst/>
          </a:prstGeom>
          <a:solidFill>
            <a:srgbClr val="DDF35D"/>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Parçayı tamamlayınız.</a:t>
            </a:r>
            <a:endParaRPr lang="tr-TR" sz="4000" dirty="0"/>
          </a:p>
        </p:txBody>
      </p:sp>
    </p:spTree>
    <p:extLst>
      <p:ext uri="{BB962C8B-B14F-4D97-AF65-F5344CB8AC3E}">
        <p14:creationId xmlns:p14="http://schemas.microsoft.com/office/powerpoint/2010/main" val="274833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3449" y="554636"/>
            <a:ext cx="5937547" cy="6001643"/>
          </a:xfrm>
          <a:prstGeom prst="rect">
            <a:avLst/>
          </a:prstGeom>
          <a:solidFill>
            <a:schemeClr val="accent4">
              <a:lumMod val="60000"/>
              <a:lumOff val="40000"/>
            </a:schemeClr>
          </a:solidFill>
          <a:ln>
            <a:solidFill>
              <a:srgbClr val="C00000"/>
            </a:solidFill>
          </a:ln>
        </p:spPr>
        <p:txBody>
          <a:bodyPr wrap="square">
            <a:spAutoFit/>
          </a:bodyPr>
          <a:lstStyle/>
          <a:p>
            <a:pPr algn="just">
              <a:lnSpc>
                <a:spcPct val="150000"/>
              </a:lnSpc>
            </a:pPr>
            <a:r>
              <a:rPr lang="tr-TR" sz="3200" dirty="0" smtClean="0"/>
              <a:t>Cahiliye geleneklerine göre çocuklar açıktan sevilmediği gibi kız çocukları, utanç kaynağı olarak kabul edilirdi. Böyle bir ortamda Peygamberimiz bütün çocuklarına ve özellikle de kız çocuklarına karşı sevgisini göstererek cahiliye âdetlerini yıkmaya çalışmıştır.</a:t>
            </a:r>
            <a:endParaRPr lang="tr-TR" sz="3200" dirty="0"/>
          </a:p>
        </p:txBody>
      </p:sp>
      <p:pic>
        <p:nvPicPr>
          <p:cNvPr id="5" name="Resim 4"/>
          <p:cNvPicPr>
            <a:picLocks noChangeAspect="1"/>
          </p:cNvPicPr>
          <p:nvPr/>
        </p:nvPicPr>
        <p:blipFill>
          <a:blip r:embed="rId3"/>
          <a:stretch>
            <a:fillRect/>
          </a:stretch>
        </p:blipFill>
        <p:spPr>
          <a:xfrm>
            <a:off x="6237934" y="1055076"/>
            <a:ext cx="5807528" cy="4671167"/>
          </a:xfrm>
          <a:prstGeom prst="rect">
            <a:avLst/>
          </a:prstGeom>
        </p:spPr>
      </p:pic>
    </p:spTree>
    <p:extLst>
      <p:ext uri="{BB962C8B-B14F-4D97-AF65-F5344CB8AC3E}">
        <p14:creationId xmlns:p14="http://schemas.microsoft.com/office/powerpoint/2010/main" val="42575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60419" y="494675"/>
            <a:ext cx="7319673" cy="4587279"/>
          </a:xfrm>
          <a:solidFill>
            <a:schemeClr val="accent4">
              <a:lumMod val="60000"/>
              <a:lumOff val="40000"/>
            </a:schemeClr>
          </a:solidFill>
        </p:spPr>
        <p:txBody>
          <a:bodyPr>
            <a:noAutofit/>
          </a:bodyPr>
          <a:lstStyle/>
          <a:p>
            <a:pPr lvl="1" algn="just"/>
            <a:r>
              <a:rPr lang="tr-TR" sz="2400" dirty="0" smtClean="0">
                <a:solidFill>
                  <a:schemeClr val="tx1"/>
                </a:solidFill>
                <a:latin typeface="+mn-lt"/>
              </a:rPr>
              <a:t>Mescitte </a:t>
            </a:r>
            <a:r>
              <a:rPr lang="tr-TR" sz="2400" dirty="0">
                <a:solidFill>
                  <a:schemeClr val="tx1"/>
                </a:solidFill>
                <a:latin typeface="+mn-lt"/>
              </a:rPr>
              <a:t>sabah namazını kıldırmaktadır. Genellikle yaptığı uygulama, farz olan iki rekatta, namazın ruhuna uygun bir biçimde, ağır ağır </a:t>
            </a:r>
            <a:r>
              <a:rPr lang="tr-TR" sz="2400" dirty="0" smtClean="0">
                <a:solidFill>
                  <a:schemeClr val="tx1"/>
                </a:solidFill>
                <a:latin typeface="+mn-lt"/>
              </a:rPr>
              <a:t>ve uzun </a:t>
            </a:r>
            <a:r>
              <a:rPr lang="tr-TR" sz="2400" dirty="0">
                <a:solidFill>
                  <a:schemeClr val="tx1"/>
                </a:solidFill>
                <a:latin typeface="+mn-lt"/>
              </a:rPr>
              <a:t>bir namaz kıldırmak iken, o sabah çok kısa sürede namazı tamamlar ve selam verir. Arkadaşları sorar</a:t>
            </a:r>
            <a:r>
              <a:rPr lang="tr-TR" sz="2400" dirty="0" smtClean="0">
                <a:solidFill>
                  <a:schemeClr val="tx1"/>
                </a:solidFill>
                <a:latin typeface="+mn-lt"/>
              </a:rPr>
              <a:t>:</a:t>
            </a:r>
            <a:endParaRPr lang="tr-TR" sz="2400" dirty="0">
              <a:solidFill>
                <a:schemeClr val="tx1"/>
              </a:solidFill>
              <a:latin typeface="+mn-lt"/>
            </a:endParaRPr>
          </a:p>
          <a:p>
            <a:pPr lvl="1"/>
            <a:r>
              <a:rPr lang="tr-TR" sz="2400" dirty="0">
                <a:solidFill>
                  <a:schemeClr val="tx1"/>
                </a:solidFill>
                <a:latin typeface="+mn-lt"/>
              </a:rPr>
              <a:t>– </a:t>
            </a:r>
            <a:r>
              <a:rPr lang="tr-TR" sz="2400" b="1" dirty="0">
                <a:solidFill>
                  <a:schemeClr val="tx1"/>
                </a:solidFill>
                <a:latin typeface="+mn-lt"/>
              </a:rPr>
              <a:t>Ey Allah’ın Elçisi! Bugün neden namazı hızlı kıldırdın</a:t>
            </a:r>
            <a:r>
              <a:rPr lang="tr-TR" sz="2400" b="1" dirty="0" smtClean="0">
                <a:solidFill>
                  <a:schemeClr val="tx1"/>
                </a:solidFill>
                <a:latin typeface="+mn-lt"/>
              </a:rPr>
              <a:t>?</a:t>
            </a:r>
            <a:endParaRPr lang="tr-TR" sz="2400" b="1" dirty="0">
              <a:solidFill>
                <a:schemeClr val="tx1"/>
              </a:solidFill>
              <a:latin typeface="+mn-lt"/>
            </a:endParaRPr>
          </a:p>
          <a:p>
            <a:r>
              <a:rPr lang="tr-TR" sz="2800" dirty="0">
                <a:solidFill>
                  <a:schemeClr val="tx1"/>
                </a:solidFill>
                <a:latin typeface="+mn-lt"/>
              </a:rPr>
              <a:t>– </a:t>
            </a:r>
            <a:r>
              <a:rPr lang="tr-TR" sz="3200" dirty="0" smtClean="0">
                <a:solidFill>
                  <a:schemeClr val="tx1"/>
                </a:solidFill>
                <a:latin typeface="+mn-lt"/>
              </a:rPr>
              <a:t>…………………………………………</a:t>
            </a:r>
          </a:p>
          <a:p>
            <a:pPr algn="r"/>
            <a:r>
              <a:rPr lang="tr-TR" sz="1600" dirty="0" smtClean="0">
                <a:solidFill>
                  <a:schemeClr val="tx1"/>
                </a:solidFill>
                <a:latin typeface="+mn-lt"/>
              </a:rPr>
              <a:t>(</a:t>
            </a:r>
            <a:r>
              <a:rPr lang="tr-TR" sz="1600" dirty="0" err="1">
                <a:solidFill>
                  <a:schemeClr val="tx1"/>
                </a:solidFill>
                <a:latin typeface="+mn-lt"/>
              </a:rPr>
              <a:t>Ebu’ş</a:t>
            </a:r>
            <a:r>
              <a:rPr lang="tr-TR" sz="1600" dirty="0">
                <a:solidFill>
                  <a:schemeClr val="tx1"/>
                </a:solidFill>
                <a:latin typeface="+mn-lt"/>
              </a:rPr>
              <a:t>-Şeyh el-</a:t>
            </a:r>
            <a:r>
              <a:rPr lang="tr-TR" sz="1600" dirty="0" err="1">
                <a:solidFill>
                  <a:schemeClr val="tx1"/>
                </a:solidFill>
                <a:latin typeface="+mn-lt"/>
              </a:rPr>
              <a:t>İsbehani</a:t>
            </a:r>
            <a:r>
              <a:rPr lang="tr-TR" sz="1600" dirty="0">
                <a:solidFill>
                  <a:schemeClr val="tx1"/>
                </a:solidFill>
                <a:latin typeface="+mn-lt"/>
              </a:rPr>
              <a:t>, Hazreti Muhammed’in </a:t>
            </a:r>
            <a:r>
              <a:rPr lang="tr-TR" sz="1600" dirty="0" err="1">
                <a:solidFill>
                  <a:schemeClr val="tx1"/>
                </a:solidFill>
                <a:latin typeface="+mn-lt"/>
              </a:rPr>
              <a:t>Edeb</a:t>
            </a:r>
            <a:r>
              <a:rPr lang="tr-TR" sz="1600" dirty="0">
                <a:solidFill>
                  <a:schemeClr val="tx1"/>
                </a:solidFill>
                <a:latin typeface="+mn-lt"/>
              </a:rPr>
              <a:t> ve Ahlakı, s.71.)</a:t>
            </a:r>
          </a:p>
        </p:txBody>
      </p:sp>
      <p:sp>
        <p:nvSpPr>
          <p:cNvPr id="5" name="Dikdörtgen 4"/>
          <p:cNvSpPr/>
          <p:nvPr/>
        </p:nvSpPr>
        <p:spPr>
          <a:xfrm>
            <a:off x="160420" y="5329218"/>
            <a:ext cx="11726780" cy="834189"/>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Sizce, Peygamberimiz namazı </a:t>
            </a:r>
            <a:r>
              <a:rPr kumimoji="0" lang="tr-T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neden daha hızlı </a:t>
            </a: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kılmıştır?</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134" y="478268"/>
            <a:ext cx="4542866" cy="4546984"/>
          </a:xfrm>
          <a:prstGeom prst="rect">
            <a:avLst/>
          </a:prstGeom>
        </p:spPr>
      </p:pic>
    </p:spTree>
    <p:extLst>
      <p:ext uri="{BB962C8B-B14F-4D97-AF65-F5344CB8AC3E}">
        <p14:creationId xmlns:p14="http://schemas.microsoft.com/office/powerpoint/2010/main" val="40903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50" fill="hold"/>
                                        <p:tgtEl>
                                          <p:spTgt spid="5"/>
                                        </p:tgtEl>
                                        <p:attrNameLst>
                                          <p:attrName>ppt_x</p:attrName>
                                        </p:attrNameLst>
                                      </p:cBhvr>
                                      <p:tavLst>
                                        <p:tav tm="0">
                                          <p:val>
                                            <p:strVal val="#ppt_x"/>
                                          </p:val>
                                        </p:tav>
                                        <p:tav tm="100000">
                                          <p:val>
                                            <p:strVal val="#ppt_x"/>
                                          </p:val>
                                        </p:tav>
                                      </p:tavLst>
                                    </p:anim>
                                    <p:anim calcmode="lin" valueType="num">
                                      <p:cBhvr additive="base">
                                        <p:cTn id="28" dur="25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6187" y="1038958"/>
            <a:ext cx="6787659" cy="5326673"/>
          </a:xfrm>
          <a:solidFill>
            <a:schemeClr val="accent4">
              <a:lumMod val="60000"/>
              <a:lumOff val="40000"/>
            </a:schemeClr>
          </a:solidFill>
        </p:spPr>
        <p:txBody>
          <a:bodyPr>
            <a:noAutofit/>
          </a:bodyPr>
          <a:lstStyle/>
          <a:p>
            <a:pPr algn="just">
              <a:lnSpc>
                <a:spcPct val="150000"/>
              </a:lnSpc>
            </a:pPr>
            <a:r>
              <a:rPr lang="tr-TR" sz="2400" dirty="0" smtClean="0">
                <a:solidFill>
                  <a:schemeClr val="tx1"/>
                </a:solidFill>
                <a:latin typeface="+mn-lt"/>
              </a:rPr>
              <a:t>Mescitte </a:t>
            </a:r>
            <a:r>
              <a:rPr lang="tr-TR" sz="2400" dirty="0">
                <a:solidFill>
                  <a:schemeClr val="tx1"/>
                </a:solidFill>
                <a:latin typeface="+mn-lt"/>
              </a:rPr>
              <a:t>sabah namazını kıldırmaktadır. Genellikle yaptığı uygulama, farz olan iki rekatta, namazın ruhuna uygun bir biçimde, ağır ağır </a:t>
            </a:r>
            <a:r>
              <a:rPr lang="tr-TR" sz="2400" dirty="0" smtClean="0">
                <a:solidFill>
                  <a:schemeClr val="tx1"/>
                </a:solidFill>
                <a:latin typeface="+mn-lt"/>
              </a:rPr>
              <a:t>ve uzun </a:t>
            </a:r>
            <a:r>
              <a:rPr lang="tr-TR" sz="2400" dirty="0">
                <a:solidFill>
                  <a:schemeClr val="tx1"/>
                </a:solidFill>
                <a:latin typeface="+mn-lt"/>
              </a:rPr>
              <a:t>bir namaz kıldırmak iken, o sabah çok kısa sürede namazı tamamlar ve selam verir. Arkadaşları sorar</a:t>
            </a:r>
            <a:r>
              <a:rPr lang="tr-TR" sz="2400" dirty="0" smtClean="0">
                <a:solidFill>
                  <a:schemeClr val="tx1"/>
                </a:solidFill>
                <a:latin typeface="+mn-lt"/>
              </a:rPr>
              <a:t>:</a:t>
            </a:r>
            <a:endParaRPr lang="tr-TR" sz="2400" dirty="0">
              <a:solidFill>
                <a:schemeClr val="tx1"/>
              </a:solidFill>
              <a:latin typeface="+mn-lt"/>
            </a:endParaRPr>
          </a:p>
          <a:p>
            <a:pPr algn="just">
              <a:lnSpc>
                <a:spcPct val="150000"/>
              </a:lnSpc>
            </a:pPr>
            <a:r>
              <a:rPr lang="tr-TR" sz="2400" dirty="0">
                <a:solidFill>
                  <a:schemeClr val="tx1"/>
                </a:solidFill>
                <a:latin typeface="+mn-lt"/>
              </a:rPr>
              <a:t>– Ey Allah’ın Elçisi! Bugün neden namazı hızlı kıldırdın</a:t>
            </a:r>
            <a:r>
              <a:rPr lang="tr-TR" sz="2400" dirty="0" smtClean="0">
                <a:solidFill>
                  <a:schemeClr val="tx1"/>
                </a:solidFill>
                <a:latin typeface="+mn-lt"/>
              </a:rPr>
              <a:t>?</a:t>
            </a:r>
            <a:endParaRPr lang="tr-TR" sz="2400" dirty="0">
              <a:solidFill>
                <a:schemeClr val="tx1"/>
              </a:solidFill>
              <a:latin typeface="+mn-lt"/>
            </a:endParaRPr>
          </a:p>
          <a:p>
            <a:r>
              <a:rPr lang="tr-TR" sz="2800" dirty="0">
                <a:solidFill>
                  <a:schemeClr val="tx1"/>
                </a:solidFill>
                <a:latin typeface="+mn-lt"/>
              </a:rPr>
              <a:t>– </a:t>
            </a:r>
            <a:r>
              <a:rPr lang="tr-TR" sz="2800" b="1" dirty="0">
                <a:solidFill>
                  <a:schemeClr val="tx1"/>
                </a:solidFill>
                <a:latin typeface="+mn-lt"/>
              </a:rPr>
              <a:t>Ağlayan bir çocuğun sesini duydum. Ana-babasının üzüleceğinden endişelendim</a:t>
            </a:r>
            <a:r>
              <a:rPr lang="tr-TR" sz="2800" b="1" dirty="0" smtClean="0">
                <a:solidFill>
                  <a:schemeClr val="tx1"/>
                </a:solidFill>
                <a:latin typeface="+mn-lt"/>
              </a:rPr>
              <a:t>.</a:t>
            </a:r>
            <a:endParaRPr lang="tr-TR" sz="2800" b="1" dirty="0">
              <a:solidFill>
                <a:schemeClr val="tx1"/>
              </a:solidFill>
              <a:latin typeface="+mn-lt"/>
            </a:endParaRPr>
          </a:p>
          <a:p>
            <a:pPr algn="r"/>
            <a:r>
              <a:rPr lang="tr-TR" sz="1600" dirty="0">
                <a:solidFill>
                  <a:schemeClr val="tx1"/>
                </a:solidFill>
                <a:latin typeface="+mn-lt"/>
              </a:rPr>
              <a:t>(</a:t>
            </a:r>
            <a:r>
              <a:rPr lang="tr-TR" sz="1600" dirty="0" err="1">
                <a:solidFill>
                  <a:schemeClr val="tx1"/>
                </a:solidFill>
                <a:latin typeface="+mn-lt"/>
              </a:rPr>
              <a:t>Ebu’ş</a:t>
            </a:r>
            <a:r>
              <a:rPr lang="tr-TR" sz="1600" dirty="0">
                <a:solidFill>
                  <a:schemeClr val="tx1"/>
                </a:solidFill>
                <a:latin typeface="+mn-lt"/>
              </a:rPr>
              <a:t>-Şeyh el-</a:t>
            </a:r>
            <a:r>
              <a:rPr lang="tr-TR" sz="1600" dirty="0" err="1">
                <a:solidFill>
                  <a:schemeClr val="tx1"/>
                </a:solidFill>
                <a:latin typeface="+mn-lt"/>
              </a:rPr>
              <a:t>İsbehani</a:t>
            </a:r>
            <a:r>
              <a:rPr lang="tr-TR" sz="1600" dirty="0">
                <a:solidFill>
                  <a:schemeClr val="tx1"/>
                </a:solidFill>
                <a:latin typeface="+mn-lt"/>
              </a:rPr>
              <a:t>, Hazreti Muhammed’in </a:t>
            </a:r>
            <a:r>
              <a:rPr lang="tr-TR" sz="1600" dirty="0" err="1">
                <a:solidFill>
                  <a:schemeClr val="tx1"/>
                </a:solidFill>
                <a:latin typeface="+mn-lt"/>
              </a:rPr>
              <a:t>Edeb</a:t>
            </a:r>
            <a:r>
              <a:rPr lang="tr-TR" sz="1600" dirty="0">
                <a:solidFill>
                  <a:schemeClr val="tx1"/>
                </a:solidFill>
                <a:latin typeface="+mn-lt"/>
              </a:rPr>
              <a:t> ve Ahlakı, s.71.)</a:t>
            </a:r>
          </a:p>
        </p:txBody>
      </p:sp>
      <p:sp>
        <p:nvSpPr>
          <p:cNvPr id="4" name="Unvan 1"/>
          <p:cNvSpPr>
            <a:spLocks noGrp="1"/>
          </p:cNvSpPr>
          <p:nvPr>
            <p:ph type="title"/>
          </p:nvPr>
        </p:nvSpPr>
        <p:spPr>
          <a:xfrm>
            <a:off x="1422826" y="132747"/>
            <a:ext cx="3619500" cy="693653"/>
          </a:xfrm>
          <a:solidFill>
            <a:srgbClr val="C00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dirty="0" smtClean="0">
                <a:solidFill>
                  <a:schemeClr val="bg1"/>
                </a:solidFill>
              </a:rPr>
              <a:t>Örnek olay</a:t>
            </a:r>
            <a:endParaRPr lang="tr-TR" dirty="0">
              <a:solidFill>
                <a:schemeClr val="bg1"/>
              </a:solidFill>
            </a:endParaRPr>
          </a:p>
        </p:txBody>
      </p:sp>
      <p:pic>
        <p:nvPicPr>
          <p:cNvPr id="5" name="Resim 4"/>
          <p:cNvPicPr>
            <a:picLocks noChangeAspect="1"/>
          </p:cNvPicPr>
          <p:nvPr/>
        </p:nvPicPr>
        <p:blipFill>
          <a:blip r:embed="rId3"/>
          <a:stretch>
            <a:fillRect/>
          </a:stretch>
        </p:blipFill>
        <p:spPr>
          <a:xfrm>
            <a:off x="7209692" y="1038958"/>
            <a:ext cx="4828442" cy="5217758"/>
          </a:xfrm>
          <a:prstGeom prst="rect">
            <a:avLst/>
          </a:prstGeom>
        </p:spPr>
      </p:pic>
    </p:spTree>
    <p:extLst>
      <p:ext uri="{BB962C8B-B14F-4D97-AF65-F5344CB8AC3E}">
        <p14:creationId xmlns:p14="http://schemas.microsoft.com/office/powerpoint/2010/main" val="18613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Peygamberimiz hem kendi çocuklarına hem de arkadaşlarının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çocuklarına </a:t>
            </a:r>
            <a:r>
              <a:rPr lang="tr-TR" sz="2400" dirty="0">
                <a:solidFill>
                  <a:prstClr val="black"/>
                </a:solidFill>
              </a:rPr>
              <a:t>şefkat ve merhametle davranmıştır.</a:t>
            </a: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Peygamberimiz erkek çocuklarına daha çok değer verirdi.</a:t>
            </a: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Peygamberimiz, çocuklarının eğitimiyle yakından ilgilenir, onların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güzel </a:t>
            </a:r>
            <a:r>
              <a:rPr lang="tr-TR" sz="2400" dirty="0">
                <a:solidFill>
                  <a:prstClr val="black"/>
                </a:solidFill>
              </a:rPr>
              <a:t>ahlak sahibi olmaları için özen gösterir</a:t>
            </a:r>
            <a:r>
              <a:rPr lang="tr-TR" sz="2400" dirty="0" smtClean="0">
                <a:solidFill>
                  <a:prstClr val="black"/>
                </a:solidFill>
              </a:rPr>
              <a:t>.</a:t>
            </a:r>
            <a:endParaRPr lang="tr-TR" sz="2400" dirty="0">
              <a:solidFill>
                <a:prstClr val="black"/>
              </a:solidFill>
            </a:endParaRP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smtClean="0">
                <a:solidFill>
                  <a:prstClr val="black"/>
                </a:solidFill>
              </a:rPr>
              <a:t>Peygamberimiz, çocuklarına </a:t>
            </a:r>
            <a:r>
              <a:rPr lang="tr-TR" sz="2400" dirty="0">
                <a:solidFill>
                  <a:prstClr val="black"/>
                </a:solidFill>
              </a:rPr>
              <a:t>“cennetin kokusu” ve “gözümün nuru</a:t>
            </a:r>
            <a:r>
              <a:rPr lang="tr-TR" sz="2400" dirty="0" smtClean="0">
                <a:solidFill>
                  <a:prstClr val="black"/>
                </a:solidFill>
              </a:rPr>
              <a:t>”</a:t>
            </a:r>
          </a:p>
          <a:p>
            <a:pPr lvl="0">
              <a:defRPr/>
            </a:pPr>
            <a:r>
              <a:rPr lang="tr-TR" sz="2400" dirty="0">
                <a:solidFill>
                  <a:prstClr val="black"/>
                </a:solidFill>
              </a:rPr>
              <a:t> </a:t>
            </a:r>
            <a:r>
              <a:rPr lang="tr-TR" sz="2400" dirty="0" smtClean="0">
                <a:solidFill>
                  <a:prstClr val="black"/>
                </a:solidFill>
              </a:rPr>
              <a:t> şeklinde </a:t>
            </a:r>
            <a:r>
              <a:rPr lang="tr-TR" sz="2400" dirty="0">
                <a:solidFill>
                  <a:prstClr val="black"/>
                </a:solidFill>
              </a:rPr>
              <a:t>hitap ederek sevgisini göstermiştir.</a:t>
            </a: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Muhammed’in (s.a.v</a:t>
            </a:r>
            <a:r>
              <a:rPr lang="tr-TR" sz="2400" dirty="0" smtClean="0">
                <a:solidFill>
                  <a:prstClr val="black"/>
                </a:solidFill>
              </a:rPr>
              <a:t>.) bütün </a:t>
            </a:r>
            <a:r>
              <a:rPr lang="tr-TR" sz="2400" dirty="0">
                <a:solidFill>
                  <a:prstClr val="black"/>
                </a:solidFill>
              </a:rPr>
              <a:t>çocukları kendisinden önce vefat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etmiştir</a:t>
            </a:r>
            <a:r>
              <a:rPr lang="tr-TR" sz="2400" dirty="0">
                <a:solidFill>
                  <a:prstClr val="black"/>
                </a:solidFill>
              </a:rPr>
              <a:t>.</a:t>
            </a: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9"/>
            <a:ext cx="9199225" cy="7097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a:t>
            </a:r>
            <a:r>
              <a:rPr lang="tr-TR" sz="2400" dirty="0" smtClean="0">
                <a:solidFill>
                  <a:prstClr val="black"/>
                </a:solidFill>
              </a:rPr>
              <a:t>Muhammed </a:t>
            </a:r>
            <a:r>
              <a:rPr lang="tr-TR" sz="2400" dirty="0">
                <a:solidFill>
                  <a:prstClr val="black"/>
                </a:solidFill>
              </a:rPr>
              <a:t>(s.a.v</a:t>
            </a:r>
            <a:r>
              <a:rPr lang="tr-TR" sz="2400" dirty="0" smtClean="0">
                <a:solidFill>
                  <a:prstClr val="black"/>
                </a:solidFill>
              </a:rPr>
              <a:t>.) çocuklarıyla </a:t>
            </a:r>
            <a:r>
              <a:rPr lang="tr-TR" sz="2400" dirty="0">
                <a:solidFill>
                  <a:prstClr val="black"/>
                </a:solidFill>
              </a:rPr>
              <a:t>oyunlar </a:t>
            </a:r>
            <a:r>
              <a:rPr lang="tr-TR" sz="2400" dirty="0" smtClean="0">
                <a:solidFill>
                  <a:prstClr val="black"/>
                </a:solidFill>
              </a:rPr>
              <a:t>oynamış,   </a:t>
            </a:r>
          </a:p>
          <a:p>
            <a:pPr lvl="0">
              <a:defRPr/>
            </a:pPr>
            <a:r>
              <a:rPr lang="tr-TR" sz="2400" dirty="0">
                <a:solidFill>
                  <a:prstClr val="black"/>
                </a:solidFill>
              </a:rPr>
              <a:t> </a:t>
            </a:r>
            <a:r>
              <a:rPr lang="tr-TR" sz="2400" dirty="0" smtClean="0">
                <a:solidFill>
                  <a:prstClr val="black"/>
                </a:solidFill>
              </a:rPr>
              <a:t> onların sevinçlerine </a:t>
            </a:r>
            <a:r>
              <a:rPr lang="tr-TR" sz="2400" dirty="0">
                <a:solidFill>
                  <a:prstClr val="black"/>
                </a:solidFill>
              </a:rPr>
              <a:t>ortak olmuştur.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48126" cy="75450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1285669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52877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321113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 20"/>
          <p:cNvGrpSpPr/>
          <p:nvPr/>
        </p:nvGrpSpPr>
        <p:grpSpPr>
          <a:xfrm>
            <a:off x="536050" y="1241259"/>
            <a:ext cx="5293251" cy="786062"/>
            <a:chOff x="946484" y="753981"/>
            <a:chExt cx="5293251" cy="786062"/>
          </a:xfrm>
        </p:grpSpPr>
        <p:sp>
          <p:nvSpPr>
            <p:cNvPr id="13" name="Serbest Form 1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14" name="Dikdörtgen 13"/>
            <p:cNvSpPr/>
            <p:nvPr/>
          </p:nvSpPr>
          <p:spPr>
            <a:xfrm>
              <a:off x="1828801" y="753981"/>
              <a:ext cx="4410934"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Merhametli</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Dikdörtgen 19"/>
          <p:cNvSpPr/>
          <p:nvPr/>
        </p:nvSpPr>
        <p:spPr>
          <a:xfrm>
            <a:off x="324781"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22" name="Grup 21"/>
          <p:cNvGrpSpPr/>
          <p:nvPr/>
        </p:nvGrpSpPr>
        <p:grpSpPr>
          <a:xfrm>
            <a:off x="536050" y="2596817"/>
            <a:ext cx="5293251" cy="786062"/>
            <a:chOff x="946484" y="753981"/>
            <a:chExt cx="5293251" cy="786062"/>
          </a:xfrm>
        </p:grpSpPr>
        <p:sp>
          <p:nvSpPr>
            <p:cNvPr id="23" name="Serbest Form 2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4" name="Dikdörtgen 23"/>
            <p:cNvSpPr/>
            <p:nvPr/>
          </p:nvSpPr>
          <p:spPr>
            <a:xfrm>
              <a:off x="1828800" y="753981"/>
              <a:ext cx="4410935"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Ayrımcılık</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Dikdörtgen 24"/>
          <p:cNvSpPr/>
          <p:nvPr/>
        </p:nvSpPr>
        <p:spPr>
          <a:xfrm>
            <a:off x="602746" y="2457630"/>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26" name="Unvan 1"/>
          <p:cNvSpPr>
            <a:spLocks noGrp="1"/>
          </p:cNvSpPr>
          <p:nvPr>
            <p:ph type="title"/>
          </p:nvPr>
        </p:nvSpPr>
        <p:spPr>
          <a:xfrm>
            <a:off x="152400" y="153374"/>
            <a:ext cx="11831782" cy="809295"/>
          </a:xfrm>
          <a:solidFill>
            <a:srgbClr val="C00000"/>
          </a:solidFill>
          <a:ln>
            <a:noFill/>
          </a:ln>
        </p:spPr>
        <p:txBody>
          <a:bodyPr>
            <a:normAutofit fontScale="90000"/>
          </a:bodyPr>
          <a:lstStyle/>
          <a:p>
            <a:pPr algn="ctr"/>
            <a:r>
              <a:rPr lang="tr-TR" sz="4000" b="1" dirty="0">
                <a:solidFill>
                  <a:schemeClr val="bg1"/>
                </a:solidFill>
              </a:rPr>
              <a:t>Peygamberimizin </a:t>
            </a:r>
            <a:r>
              <a:rPr lang="tr-TR" sz="4000" b="1" dirty="0" smtClean="0">
                <a:solidFill>
                  <a:schemeClr val="bg1"/>
                </a:solidFill>
              </a:rPr>
              <a:t>çocuklarına karşı davranışlarını işaretleyelim</a:t>
            </a:r>
            <a:endParaRPr lang="tr-TR" sz="4000" b="1" dirty="0">
              <a:solidFill>
                <a:schemeClr val="bg1"/>
              </a:solidFill>
            </a:endParaRPr>
          </a:p>
        </p:txBody>
      </p:sp>
      <p:grpSp>
        <p:nvGrpSpPr>
          <p:cNvPr id="27" name="Grup 26"/>
          <p:cNvGrpSpPr/>
          <p:nvPr/>
        </p:nvGrpSpPr>
        <p:grpSpPr>
          <a:xfrm>
            <a:off x="602746" y="3833063"/>
            <a:ext cx="5226555" cy="786062"/>
            <a:chOff x="946484" y="753981"/>
            <a:chExt cx="5226555" cy="786062"/>
          </a:xfrm>
        </p:grpSpPr>
        <p:sp>
          <p:nvSpPr>
            <p:cNvPr id="28" name="Serbest Form 2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9" name="Dikdörtgen 2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Sevgi-saygılı</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 name="Dikdörtgen 29"/>
          <p:cNvSpPr/>
          <p:nvPr/>
        </p:nvSpPr>
        <p:spPr>
          <a:xfrm>
            <a:off x="391477" y="3641971"/>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1" name="Grup 30"/>
          <p:cNvGrpSpPr/>
          <p:nvPr/>
        </p:nvGrpSpPr>
        <p:grpSpPr>
          <a:xfrm>
            <a:off x="602746" y="5188621"/>
            <a:ext cx="5226555" cy="786062"/>
            <a:chOff x="946484" y="753981"/>
            <a:chExt cx="5226555" cy="786062"/>
          </a:xfrm>
        </p:grpSpPr>
        <p:sp>
          <p:nvSpPr>
            <p:cNvPr id="32" name="Serbest Form 31"/>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3" name="Dikdörtgen 32"/>
            <p:cNvSpPr/>
            <p:nvPr/>
          </p:nvSpPr>
          <p:spPr>
            <a:xfrm>
              <a:off x="1828800" y="753981"/>
              <a:ext cx="4344239"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dirty="0" smtClean="0">
                  <a:solidFill>
                    <a:prstClr val="black"/>
                  </a:solidFill>
                  <a:latin typeface="Calibri" panose="020F0502020204030204"/>
                </a:rPr>
                <a:t>Oyun oynamaz</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4" name="Dikdörtgen 33"/>
          <p:cNvSpPr/>
          <p:nvPr/>
        </p:nvSpPr>
        <p:spPr>
          <a:xfrm>
            <a:off x="669442" y="504943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35" name="Grup 34"/>
          <p:cNvGrpSpPr/>
          <p:nvPr/>
        </p:nvGrpSpPr>
        <p:grpSpPr>
          <a:xfrm>
            <a:off x="6573174" y="1241259"/>
            <a:ext cx="5226555" cy="786062"/>
            <a:chOff x="946484" y="753981"/>
            <a:chExt cx="5226555" cy="786062"/>
          </a:xfrm>
        </p:grpSpPr>
        <p:sp>
          <p:nvSpPr>
            <p:cNvPr id="36" name="Serbest Form 35"/>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7" name="Dikdörtgen 36"/>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Adaletli</a:t>
              </a:r>
              <a:endParaRPr kumimoji="0" lang="tr-TR"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8" name="Dikdörtgen 37"/>
          <p:cNvSpPr/>
          <p:nvPr/>
        </p:nvSpPr>
        <p:spPr>
          <a:xfrm>
            <a:off x="6361905"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9" name="Grup 38"/>
          <p:cNvGrpSpPr/>
          <p:nvPr/>
        </p:nvGrpSpPr>
        <p:grpSpPr>
          <a:xfrm>
            <a:off x="6610351" y="3873491"/>
            <a:ext cx="5189379" cy="786062"/>
            <a:chOff x="946484" y="753981"/>
            <a:chExt cx="5189379" cy="786062"/>
          </a:xfrm>
        </p:grpSpPr>
        <p:sp>
          <p:nvSpPr>
            <p:cNvPr id="40" name="Serbest Form 39"/>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1" name="Dikdörtgen 40"/>
            <p:cNvSpPr/>
            <p:nvPr/>
          </p:nvSpPr>
          <p:spPr>
            <a:xfrm>
              <a:off x="1828801" y="753981"/>
              <a:ext cx="4307062"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Görmezden</a:t>
              </a:r>
              <a:r>
                <a:rPr kumimoji="0" lang="tr-TR" sz="3600" b="0" i="0" u="none" strike="noStrike" kern="1200" cap="none" spc="0" normalizeH="0" noProof="0" dirty="0" smtClean="0">
                  <a:ln>
                    <a:noFill/>
                  </a:ln>
                  <a:solidFill>
                    <a:prstClr val="black"/>
                  </a:solidFill>
                  <a:effectLst/>
                  <a:uLnTx/>
                  <a:uFillTx/>
                  <a:latin typeface="Calibri" panose="020F0502020204030204"/>
                  <a:ea typeface="+mn-ea"/>
                  <a:cs typeface="+mn-cs"/>
                </a:rPr>
                <a:t> gelmek</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Dikdörtgen 41"/>
          <p:cNvSpPr/>
          <p:nvPr/>
        </p:nvSpPr>
        <p:spPr>
          <a:xfrm>
            <a:off x="6677047" y="373430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43" name="Grup 42"/>
          <p:cNvGrpSpPr/>
          <p:nvPr/>
        </p:nvGrpSpPr>
        <p:grpSpPr>
          <a:xfrm>
            <a:off x="6573174" y="2521119"/>
            <a:ext cx="5226555" cy="786062"/>
            <a:chOff x="946484" y="753981"/>
            <a:chExt cx="5226555" cy="786062"/>
          </a:xfrm>
        </p:grpSpPr>
        <p:sp>
          <p:nvSpPr>
            <p:cNvPr id="44" name="Serbest Form 43"/>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5" name="Dikdörtgen 44"/>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Değer vermek</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Dikdörtgen 45"/>
          <p:cNvSpPr/>
          <p:nvPr/>
        </p:nvSpPr>
        <p:spPr>
          <a:xfrm>
            <a:off x="6361905" y="233002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47" name="Grup 46"/>
          <p:cNvGrpSpPr/>
          <p:nvPr/>
        </p:nvGrpSpPr>
        <p:grpSpPr>
          <a:xfrm>
            <a:off x="6610351" y="5237340"/>
            <a:ext cx="5226555" cy="786062"/>
            <a:chOff x="946484" y="753981"/>
            <a:chExt cx="5226555" cy="786062"/>
          </a:xfrm>
        </p:grpSpPr>
        <p:sp>
          <p:nvSpPr>
            <p:cNvPr id="48" name="Serbest Form 4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9" name="Dikdörtgen 4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Önemsemek</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 name="Dikdörtgen 49"/>
          <p:cNvSpPr/>
          <p:nvPr/>
        </p:nvSpPr>
        <p:spPr>
          <a:xfrm>
            <a:off x="6399082" y="5046248"/>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sp>
        <p:nvSpPr>
          <p:cNvPr id="54" name="Rectangle 6">
            <a:extLst>
              <a:ext uri="{FF2B5EF4-FFF2-40B4-BE49-F238E27FC236}">
                <a16:creationId xmlns:a16="http://schemas.microsoft.com/office/drawing/2014/main" id="{9007CF10-9BCC-4C67-A2C9-6EDAD53EEC34}"/>
              </a:ext>
            </a:extLst>
          </p:cNvPr>
          <p:cNvSpPr/>
          <p:nvPr/>
        </p:nvSpPr>
        <p:spPr>
          <a:xfrm>
            <a:off x="0" y="643939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Komut Düğmesi: Geri veya Önceki 54">
            <a:hlinkClick r:id="" action="ppaction://hlinkshowjump?jump=previousslide" highlightClick="1"/>
          </p:cNvPr>
          <p:cNvSpPr/>
          <p:nvPr/>
        </p:nvSpPr>
        <p:spPr>
          <a:xfrm>
            <a:off x="10619874" y="6439394"/>
            <a:ext cx="437317" cy="38837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Komut Düğmesi: İleri veya Sonraki 55">
            <a:hlinkClick r:id="" action="ppaction://hlinkshowjump?jump=nextslide" highlightClick="1"/>
          </p:cNvPr>
          <p:cNvSpPr/>
          <p:nvPr/>
        </p:nvSpPr>
        <p:spPr>
          <a:xfrm>
            <a:off x="11743376" y="643939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Komut Düğmesi: Giriş 56">
            <a:hlinkClick r:id="" action="ppaction://hlinkshowjump?jump=firstslide" highlightClick="1"/>
          </p:cNvPr>
          <p:cNvSpPr/>
          <p:nvPr/>
        </p:nvSpPr>
        <p:spPr>
          <a:xfrm>
            <a:off x="11137184" y="643939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79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epic-fail-sound-effects (mp3cut.net).wav"/>
                                        </p:tgtEl>
                                      </p:cMediaNode>
                                    </p:audio>
                                  </p:sub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subTnLst>
                                    <p:audio>
                                      <p:cMediaNode>
                                        <p:cTn display="0" masterRel="sameClick">
                                          <p:stCondLst>
                                            <p:cond evt="begin" delay="0">
                                              <p:tn val="23"/>
                                            </p:cond>
                                          </p:stCondLst>
                                          <p:endCondLst>
                                            <p:cond evt="onStopAudio" delay="0">
                                              <p:tgtEl>
                                                <p:sldTgt/>
                                              </p:tgtEl>
                                            </p:cond>
                                          </p:endCondLst>
                                        </p:cTn>
                                        <p:tgtEl>
                                          <p:sndTgt r:embed="rId4" name="epic-fail-sound-effects (mp3cut.net).wav"/>
                                        </p:tgtEl>
                                      </p:cMediaNode>
                                    </p:audio>
                                  </p:sub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4" name="epic-fail-sound-effects (mp3cut.net).wav"/>
                                        </p:tgtEl>
                                      </p:cMediaNode>
                                    </p:audio>
                                  </p:sub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7"/>
                  </p:tgtEl>
                </p:cond>
              </p:nextCondLst>
            </p:seq>
          </p:childTnLst>
        </p:cTn>
      </p:par>
    </p:tnLst>
    <p:bldLst>
      <p:bldP spid="20" grpId="0"/>
      <p:bldP spid="25" grpId="0"/>
      <p:bldP spid="30" grpId="0"/>
      <p:bldP spid="34" grpId="0"/>
      <p:bldP spid="38" grpId="0"/>
      <p:bldP spid="42" grpId="0"/>
      <p:bldP spid="46"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21673" y="138545"/>
            <a:ext cx="11748654" cy="505691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smtClean="0">
                <a:solidFill>
                  <a:schemeClr val="tx1"/>
                </a:solidFill>
              </a:rPr>
              <a:t>Şöyle aktarıyor Hz. Enes (</a:t>
            </a:r>
            <a:r>
              <a:rPr lang="tr-TR" sz="3200" dirty="0" err="1" smtClean="0">
                <a:solidFill>
                  <a:schemeClr val="tx1"/>
                </a:solidFill>
              </a:rPr>
              <a:t>ra</a:t>
            </a:r>
            <a:r>
              <a:rPr lang="tr-TR" sz="3200" dirty="0" smtClean="0">
                <a:solidFill>
                  <a:schemeClr val="tx1"/>
                </a:solidFill>
              </a:rPr>
              <a:t>): </a:t>
            </a:r>
          </a:p>
          <a:p>
            <a:pPr algn="just">
              <a:lnSpc>
                <a:spcPct val="150000"/>
              </a:lnSpc>
            </a:pPr>
            <a:r>
              <a:rPr lang="tr-TR" sz="2400" dirty="0" smtClean="0">
                <a:solidFill>
                  <a:schemeClr val="tx1"/>
                </a:solidFill>
              </a:rPr>
              <a:t>"Çocuklarına karşı Peygamberimizden daha şefkatli bir kimse görmedim. Oğlu İbrahim dünyaya geldiğinde, Peygamberimiz çok sevinmiş ve kendisine bu müjdeyi getiren kişiye büyük bir ödül vermişti. Daha sonra oğlu İbrahim'i, </a:t>
            </a:r>
            <a:r>
              <a:rPr lang="tr-TR" sz="2400" dirty="0" err="1" smtClean="0">
                <a:solidFill>
                  <a:schemeClr val="tx1"/>
                </a:solidFill>
              </a:rPr>
              <a:t>Ümmü</a:t>
            </a:r>
            <a:r>
              <a:rPr lang="tr-TR" sz="2400" dirty="0" smtClean="0">
                <a:solidFill>
                  <a:schemeClr val="tx1"/>
                </a:solidFill>
              </a:rPr>
              <a:t> Seyfe denilen bir sütanneye teslim etmişti. Medine'nin kenar mahallesinde oturan bu sütannenin kocası demircilik yapmaktaydı. Sık sık Peygamberimizle (sav) birlikte oraya gider ve duman dolu evlerine girerdik. Peygamberimiz, oğlu İbrahim'i ziyaret eder, kucaklayarak öper ve bağrına basardı. Sonra birlikte geri dönerdik.</a:t>
            </a:r>
            <a:endParaRPr lang="tr-TR" sz="2400" dirty="0">
              <a:solidFill>
                <a:schemeClr val="tx1"/>
              </a:solidFill>
            </a:endParaRPr>
          </a:p>
        </p:txBody>
      </p:sp>
      <p:sp>
        <p:nvSpPr>
          <p:cNvPr id="7" name="Dikdörtgen 6"/>
          <p:cNvSpPr/>
          <p:nvPr/>
        </p:nvSpPr>
        <p:spPr>
          <a:xfrm>
            <a:off x="221673" y="5430982"/>
            <a:ext cx="11707091" cy="103909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Ø"/>
            </a:pPr>
            <a:r>
              <a:rPr lang="tr-TR" sz="3400" dirty="0" smtClean="0">
                <a:solidFill>
                  <a:schemeClr val="tx1"/>
                </a:solidFill>
              </a:rPr>
              <a:t>Parçaya göre Peygamberimizin çocuklarına nasıl </a:t>
            </a:r>
            <a:r>
              <a:rPr lang="tr-TR" sz="3400" b="1" dirty="0" smtClean="0">
                <a:solidFill>
                  <a:schemeClr val="tx1"/>
                </a:solidFill>
              </a:rPr>
              <a:t>davranmıştır?</a:t>
            </a:r>
            <a:endParaRPr lang="tr-TR" sz="3400" dirty="0">
              <a:solidFill>
                <a:schemeClr val="tx1"/>
              </a:solidFill>
            </a:endParaRPr>
          </a:p>
        </p:txBody>
      </p:sp>
    </p:spTree>
    <p:extLst>
      <p:ext uri="{BB962C8B-B14F-4D97-AF65-F5344CB8AC3E}">
        <p14:creationId xmlns:p14="http://schemas.microsoft.com/office/powerpoint/2010/main" val="17750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17714" y="174172"/>
            <a:ext cx="11764085" cy="928914"/>
          </a:xfrm>
          <a:solidFill>
            <a:srgbClr val="33C0C2"/>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sz="3600" dirty="0" smtClean="0"/>
              <a:t>Aşağıda bazı cümleler karışık olarak verilmiştir. </a:t>
            </a:r>
            <a:br>
              <a:rPr lang="tr-TR" sz="3600" dirty="0" smtClean="0"/>
            </a:br>
            <a:r>
              <a:rPr lang="tr-TR" sz="3600" dirty="0" smtClean="0"/>
              <a:t>Cümleleri uygun bir şekilde düzeltin</a:t>
            </a:r>
            <a:endParaRPr lang="tr-TR" sz="3600" dirty="0"/>
          </a:p>
        </p:txBody>
      </p:sp>
      <p:sp>
        <p:nvSpPr>
          <p:cNvPr id="5" name="Dikdörtgen 4"/>
          <p:cNvSpPr/>
          <p:nvPr/>
        </p:nvSpPr>
        <p:spPr>
          <a:xfrm>
            <a:off x="217714" y="1916924"/>
            <a:ext cx="11764085" cy="566057"/>
          </a:xfrm>
          <a:prstGeom prst="rect">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solidFill>
                  <a:schemeClr val="tx1"/>
                </a:solidFill>
              </a:rPr>
              <a:t>Hz. Peygamber (s.a.v.), çocuklarına güzel isimler koymuş.</a:t>
            </a:r>
            <a:endParaRPr lang="tr-TR" sz="3200" dirty="0">
              <a:solidFill>
                <a:schemeClr val="tx1"/>
              </a:solidFill>
            </a:endParaRPr>
          </a:p>
        </p:txBody>
      </p:sp>
      <p:sp>
        <p:nvSpPr>
          <p:cNvPr id="6" name="Dikdörtgen 5"/>
          <p:cNvSpPr/>
          <p:nvPr/>
        </p:nvSpPr>
        <p:spPr>
          <a:xfrm>
            <a:off x="217714" y="1245119"/>
            <a:ext cx="11764085" cy="529772"/>
          </a:xfrm>
          <a:prstGeom prst="rect">
            <a:avLst/>
          </a:prstGeom>
          <a:solidFill>
            <a:schemeClr val="accent4">
              <a:lumMod val="60000"/>
              <a:lumOff val="4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r>
              <a:rPr lang="tr-TR" sz="2800" dirty="0" smtClean="0">
                <a:solidFill>
                  <a:schemeClr val="tx1"/>
                </a:solidFill>
              </a:rPr>
              <a:t>1. çocuklarına/Hz. Peygamber/güzel/isimler</a:t>
            </a:r>
            <a:endParaRPr lang="tr-TR" sz="2800" dirty="0">
              <a:solidFill>
                <a:schemeClr val="tx1"/>
              </a:solidFill>
            </a:endParaRPr>
          </a:p>
        </p:txBody>
      </p:sp>
      <p:sp>
        <p:nvSpPr>
          <p:cNvPr id="7" name="Dikdörtgen 6"/>
          <p:cNvSpPr/>
          <p:nvPr/>
        </p:nvSpPr>
        <p:spPr>
          <a:xfrm>
            <a:off x="217714" y="3296819"/>
            <a:ext cx="11764085" cy="566057"/>
          </a:xfrm>
          <a:prstGeom prst="rect">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solidFill>
                  <a:schemeClr val="tx1"/>
                </a:solidFill>
              </a:rPr>
              <a:t>Çocuklarına sevgi, şefkat ve merhamet ile davranmıştır.</a:t>
            </a:r>
            <a:endParaRPr lang="tr-TR" sz="3200" dirty="0">
              <a:solidFill>
                <a:schemeClr val="tx1"/>
              </a:solidFill>
            </a:endParaRPr>
          </a:p>
        </p:txBody>
      </p:sp>
      <p:sp>
        <p:nvSpPr>
          <p:cNvPr id="8" name="Dikdörtgen 7"/>
          <p:cNvSpPr/>
          <p:nvPr/>
        </p:nvSpPr>
        <p:spPr>
          <a:xfrm>
            <a:off x="217714" y="2625014"/>
            <a:ext cx="11764085" cy="529772"/>
          </a:xfrm>
          <a:prstGeom prst="rect">
            <a:avLst/>
          </a:prstGeom>
          <a:solidFill>
            <a:schemeClr val="accent4">
              <a:lumMod val="60000"/>
              <a:lumOff val="4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r>
              <a:rPr lang="tr-TR" sz="2800" dirty="0" smtClean="0">
                <a:solidFill>
                  <a:schemeClr val="tx1"/>
                </a:solidFill>
              </a:rPr>
              <a:t>2. davranmıştır/sevgi/ile/şefkat/çocuklarına/merhamet</a:t>
            </a:r>
            <a:endParaRPr lang="tr-TR" sz="2800" dirty="0">
              <a:solidFill>
                <a:schemeClr val="tx1"/>
              </a:solidFill>
            </a:endParaRPr>
          </a:p>
        </p:txBody>
      </p:sp>
      <p:sp>
        <p:nvSpPr>
          <p:cNvPr id="9" name="Dikdörtgen 8"/>
          <p:cNvSpPr/>
          <p:nvPr/>
        </p:nvSpPr>
        <p:spPr>
          <a:xfrm>
            <a:off x="217714" y="4676714"/>
            <a:ext cx="11764085" cy="566057"/>
          </a:xfrm>
          <a:prstGeom prst="rect">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tr-TR" sz="3200" dirty="0">
                <a:solidFill>
                  <a:schemeClr val="tx1"/>
                </a:solidFill>
              </a:rPr>
              <a:t>Ç</a:t>
            </a:r>
            <a:r>
              <a:rPr lang="tr-TR" sz="3200" dirty="0" smtClean="0">
                <a:solidFill>
                  <a:schemeClr val="tx1"/>
                </a:solidFill>
              </a:rPr>
              <a:t>ocuklarının bakımı ve yetiştirilmesiyle yakından ilgilenirdi.</a:t>
            </a:r>
            <a:endParaRPr lang="tr-TR" sz="3200" dirty="0">
              <a:solidFill>
                <a:schemeClr val="tx1"/>
              </a:solidFill>
            </a:endParaRPr>
          </a:p>
        </p:txBody>
      </p:sp>
      <p:sp>
        <p:nvSpPr>
          <p:cNvPr id="10" name="Dikdörtgen 9"/>
          <p:cNvSpPr/>
          <p:nvPr/>
        </p:nvSpPr>
        <p:spPr>
          <a:xfrm>
            <a:off x="217714" y="4004909"/>
            <a:ext cx="11764085" cy="529772"/>
          </a:xfrm>
          <a:prstGeom prst="rect">
            <a:avLst/>
          </a:prstGeom>
          <a:solidFill>
            <a:schemeClr val="accent4">
              <a:lumMod val="60000"/>
              <a:lumOff val="4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r>
              <a:rPr lang="tr-TR" sz="2800" dirty="0" smtClean="0">
                <a:solidFill>
                  <a:schemeClr val="tx1"/>
                </a:solidFill>
              </a:rPr>
              <a:t>3. yetiştirilmesiyle/ilgilenirdi/bakımı ve/yakından/çocuklarının</a:t>
            </a:r>
            <a:endParaRPr lang="tr-TR" sz="2800" dirty="0">
              <a:solidFill>
                <a:schemeClr val="tx1"/>
              </a:solidFill>
            </a:endParaRPr>
          </a:p>
        </p:txBody>
      </p:sp>
      <p:sp>
        <p:nvSpPr>
          <p:cNvPr id="11" name="Dikdörtgen 10"/>
          <p:cNvSpPr/>
          <p:nvPr/>
        </p:nvSpPr>
        <p:spPr>
          <a:xfrm>
            <a:off x="217714" y="6056609"/>
            <a:ext cx="11764085" cy="566057"/>
          </a:xfrm>
          <a:prstGeom prst="rect">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tr-TR" sz="3200" dirty="0" smtClean="0">
                <a:solidFill>
                  <a:schemeClr val="tx1"/>
                </a:solidFill>
              </a:rPr>
              <a:t>Çocukları arasında ayrımcılık yapmazdı.</a:t>
            </a:r>
            <a:endParaRPr lang="tr-TR" sz="3200" dirty="0">
              <a:solidFill>
                <a:schemeClr val="tx1"/>
              </a:solidFill>
            </a:endParaRPr>
          </a:p>
        </p:txBody>
      </p:sp>
      <p:sp>
        <p:nvSpPr>
          <p:cNvPr id="12" name="Dikdörtgen 11"/>
          <p:cNvSpPr/>
          <p:nvPr/>
        </p:nvSpPr>
        <p:spPr>
          <a:xfrm>
            <a:off x="217714" y="5384804"/>
            <a:ext cx="11764085" cy="529772"/>
          </a:xfrm>
          <a:prstGeom prst="rect">
            <a:avLst/>
          </a:prstGeom>
          <a:solidFill>
            <a:schemeClr val="accent4">
              <a:lumMod val="60000"/>
              <a:lumOff val="4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r>
              <a:rPr lang="tr-TR" sz="2800" dirty="0" smtClean="0">
                <a:solidFill>
                  <a:schemeClr val="tx1"/>
                </a:solidFill>
              </a:rPr>
              <a:t>4. yapmazdı/çocukları/arasında/ayrımcılık</a:t>
            </a:r>
            <a:endParaRPr lang="tr-TR" sz="2800" dirty="0">
              <a:solidFill>
                <a:schemeClr val="tx1"/>
              </a:solidFill>
            </a:endParaRPr>
          </a:p>
        </p:txBody>
      </p:sp>
    </p:spTree>
    <p:extLst>
      <p:ext uri="{BB962C8B-B14F-4D97-AF65-F5344CB8AC3E}">
        <p14:creationId xmlns:p14="http://schemas.microsoft.com/office/powerpoint/2010/main" val="218493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oğru.wav"/>
                                        </p:tgtEl>
                                      </p:cMediaNode>
                                    </p:audio>
                                  </p:sub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doğru.wav"/>
                                        </p:tgtEl>
                                      </p:cMediaNode>
                                    </p:audio>
                                  </p:sub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doğru.wav"/>
                                        </p:tgtEl>
                                      </p:cMediaNode>
                                    </p:audio>
                                  </p:sub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doğru.wav"/>
                                        </p:tgtEl>
                                      </p:cMediaNode>
                                    </p:audio>
                                  </p:subTnLst>
                                </p:cTn>
                              </p:par>
                            </p:childTnLst>
                          </p:cTn>
                        </p:par>
                      </p:childTnLst>
                    </p:cTn>
                  </p:par>
                </p:childTnLst>
              </p:cTn>
              <p:nextCondLst>
                <p:cond evt="onClick" delay="0">
                  <p:tgtEl>
                    <p:spTgt spid="10"/>
                  </p:tgtEl>
                </p:cond>
              </p:nextCondLst>
            </p:seq>
          </p:childTnLst>
        </p:cTn>
      </p:par>
    </p:tnLst>
    <p:bldLst>
      <p:bldP spid="5" grpId="0" animBg="1"/>
      <p:bldP spid="7"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4489" y="72524"/>
            <a:ext cx="6400799" cy="693653"/>
          </a:xfrm>
          <a:solidFill>
            <a:srgbClr val="C00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dirty="0" smtClean="0">
                <a:solidFill>
                  <a:schemeClr val="bg1"/>
                </a:solidFill>
              </a:rPr>
              <a:t>Örnek olay tamamlama </a:t>
            </a:r>
            <a:endParaRPr lang="tr-TR" dirty="0">
              <a:solidFill>
                <a:schemeClr val="bg1"/>
              </a:solidFill>
            </a:endParaRPr>
          </a:p>
        </p:txBody>
      </p:sp>
      <p:sp>
        <p:nvSpPr>
          <p:cNvPr id="3" name="İçerik Yer Tutucusu 2"/>
          <p:cNvSpPr>
            <a:spLocks noGrp="1"/>
          </p:cNvSpPr>
          <p:nvPr>
            <p:ph idx="1"/>
          </p:nvPr>
        </p:nvSpPr>
        <p:spPr>
          <a:xfrm>
            <a:off x="160420" y="882315"/>
            <a:ext cx="11898230" cy="4459705"/>
          </a:xfrm>
          <a:noFill/>
          <a:ln w="38100">
            <a:solidFill>
              <a:srgbClr val="C00000"/>
            </a:solidFill>
          </a:ln>
        </p:spPr>
        <p:style>
          <a:lnRef idx="2">
            <a:schemeClr val="accent3"/>
          </a:lnRef>
          <a:fillRef idx="1">
            <a:schemeClr val="lt1"/>
          </a:fillRef>
          <a:effectRef idx="0">
            <a:schemeClr val="accent3"/>
          </a:effectRef>
          <a:fontRef idx="minor">
            <a:schemeClr val="dk1"/>
          </a:fontRef>
        </p:style>
        <p:txBody>
          <a:bodyPr>
            <a:normAutofit/>
          </a:bodyPr>
          <a:lstStyle/>
          <a:p>
            <a:pPr marL="0" indent="0" algn="just">
              <a:lnSpc>
                <a:spcPct val="150000"/>
              </a:lnSpc>
              <a:buNone/>
            </a:pPr>
            <a:r>
              <a:rPr lang="tr-TR" dirty="0"/>
              <a:t>Hicretin 8 (m. 629) </a:t>
            </a:r>
            <a:r>
              <a:rPr lang="tr-TR" dirty="0" smtClean="0"/>
              <a:t>yılında </a:t>
            </a:r>
            <a:r>
              <a:rPr lang="tr-TR" dirty="0"/>
              <a:t>Peygamber efendimizin </a:t>
            </a:r>
            <a:r>
              <a:rPr lang="tr-TR" dirty="0" smtClean="0"/>
              <a:t>(</a:t>
            </a:r>
            <a:r>
              <a:rPr lang="tr-TR" dirty="0" err="1" smtClean="0"/>
              <a:t>aleyhisselâm</a:t>
            </a:r>
            <a:r>
              <a:rPr lang="tr-TR" dirty="0" smtClean="0"/>
              <a:t>) oğlu </a:t>
            </a:r>
            <a:r>
              <a:rPr lang="tr-TR" dirty="0"/>
              <a:t>Hazreti </a:t>
            </a:r>
            <a:r>
              <a:rPr lang="tr-TR" dirty="0" smtClean="0"/>
              <a:t>İbrahim, </a:t>
            </a:r>
            <a:r>
              <a:rPr lang="tr-TR" dirty="0"/>
              <a:t>bir buçuk yaşında iken </a:t>
            </a:r>
            <a:r>
              <a:rPr lang="tr-TR" dirty="0" smtClean="0"/>
              <a:t>çok ağır hastalanmıştı. Peygamber efendimiz oğlu Hazreti İbrahim'in kucağına </a:t>
            </a:r>
            <a:r>
              <a:rPr lang="tr-TR" dirty="0"/>
              <a:t>aldıklarında can vermek üzereydi. Peygamberimizin </a:t>
            </a:r>
            <a:r>
              <a:rPr lang="tr-TR" dirty="0" smtClean="0"/>
              <a:t>mübarek </a:t>
            </a:r>
            <a:r>
              <a:rPr lang="tr-TR" dirty="0"/>
              <a:t>gözlerinden yaşlar akmaya </a:t>
            </a:r>
            <a:r>
              <a:rPr lang="tr-TR" dirty="0" smtClean="0"/>
              <a:t>başladı. </a:t>
            </a:r>
            <a:r>
              <a:rPr lang="tr-TR" i="1" dirty="0" smtClean="0"/>
              <a:t>“Sen </a:t>
            </a:r>
            <a:r>
              <a:rPr lang="tr-TR" i="1" dirty="0"/>
              <a:t>de mi ağlıyorsun, </a:t>
            </a:r>
            <a:r>
              <a:rPr lang="tr-TR" i="1" dirty="0" err="1"/>
              <a:t>Yâ</a:t>
            </a:r>
            <a:r>
              <a:rPr lang="tr-TR" i="1" dirty="0"/>
              <a:t> </a:t>
            </a:r>
            <a:r>
              <a:rPr lang="tr-TR" i="1" dirty="0" err="1"/>
              <a:t>Resûlallah</a:t>
            </a:r>
            <a:r>
              <a:rPr lang="tr-TR" i="1" dirty="0"/>
              <a:t>” diyen arkadaşı </a:t>
            </a:r>
            <a:r>
              <a:rPr lang="tr-TR" i="1" dirty="0" err="1"/>
              <a:t>Abdurrahmân</a:t>
            </a:r>
            <a:r>
              <a:rPr lang="tr-TR" i="1" dirty="0"/>
              <a:t> bin </a:t>
            </a:r>
            <a:r>
              <a:rPr lang="tr-TR" i="1" dirty="0" err="1"/>
              <a:t>Avf’a</a:t>
            </a:r>
            <a:r>
              <a:rPr lang="tr-TR" i="1" dirty="0"/>
              <a:t> cevaben şöyle dedi: </a:t>
            </a:r>
            <a:r>
              <a:rPr lang="tr-TR" dirty="0" smtClean="0"/>
              <a:t> ………………………</a:t>
            </a:r>
            <a:endParaRPr lang="tr-TR" dirty="0"/>
          </a:p>
        </p:txBody>
      </p:sp>
      <p:sp>
        <p:nvSpPr>
          <p:cNvPr id="4" name="Dikdörtgen 3"/>
          <p:cNvSpPr/>
          <p:nvPr/>
        </p:nvSpPr>
        <p:spPr>
          <a:xfrm>
            <a:off x="160420" y="5680911"/>
            <a:ext cx="11898230" cy="834189"/>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Sizce, olayın devamında Peygamberimiz nasıl </a:t>
            </a:r>
            <a:r>
              <a:rPr kumimoji="0" lang="tr-T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cevap</a:t>
            </a:r>
            <a:r>
              <a:rPr kumimoji="0" lang="tr-TR" sz="3600" b="0" i="0" u="none" strike="noStrike" kern="1200" cap="none" spc="0" normalizeH="0" baseline="0" noProof="0" dirty="0" smtClean="0">
                <a:ln>
                  <a:noFill/>
                </a:ln>
                <a:solidFill>
                  <a:prstClr val="black"/>
                </a:solidFill>
                <a:effectLst/>
                <a:uLnTx/>
                <a:uFillTx/>
                <a:latin typeface="Calibri" panose="020F0502020204030204"/>
                <a:ea typeface="+mn-ea"/>
                <a:cs typeface="+mn-cs"/>
              </a:rPr>
              <a:t> vermiştir?</a:t>
            </a:r>
            <a:endParaRPr kumimoji="0" lang="tr-T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72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9785" y="57150"/>
            <a:ext cx="3619500" cy="693653"/>
          </a:xfrm>
          <a:solidFill>
            <a:srgbClr val="C00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dirty="0" smtClean="0">
                <a:solidFill>
                  <a:schemeClr val="bg1"/>
                </a:solidFill>
              </a:rPr>
              <a:t>Örnek olay</a:t>
            </a:r>
            <a:endParaRPr lang="tr-TR" dirty="0">
              <a:solidFill>
                <a:schemeClr val="bg1"/>
              </a:solidFill>
            </a:endParaRPr>
          </a:p>
        </p:txBody>
      </p:sp>
      <p:sp>
        <p:nvSpPr>
          <p:cNvPr id="3" name="İçerik Yer Tutucusu 2"/>
          <p:cNvSpPr>
            <a:spLocks noGrp="1"/>
          </p:cNvSpPr>
          <p:nvPr>
            <p:ph idx="1"/>
          </p:nvPr>
        </p:nvSpPr>
        <p:spPr>
          <a:xfrm>
            <a:off x="160420" y="882315"/>
            <a:ext cx="11898230" cy="5632785"/>
          </a:xfrm>
          <a:noFill/>
          <a:ln w="38100">
            <a:solidFill>
              <a:srgbClr val="C00000"/>
            </a:solidFill>
          </a:ln>
        </p:spPr>
        <p:style>
          <a:lnRef idx="2">
            <a:schemeClr val="accent3"/>
          </a:lnRef>
          <a:fillRef idx="1">
            <a:schemeClr val="lt1"/>
          </a:fillRef>
          <a:effectRef idx="0">
            <a:schemeClr val="accent3"/>
          </a:effectRef>
          <a:fontRef idx="minor">
            <a:schemeClr val="dk1"/>
          </a:fontRef>
        </p:style>
        <p:txBody>
          <a:bodyPr>
            <a:normAutofit fontScale="92500"/>
          </a:bodyPr>
          <a:lstStyle/>
          <a:p>
            <a:pPr marL="0" indent="0" algn="just">
              <a:lnSpc>
                <a:spcPct val="150000"/>
              </a:lnSpc>
              <a:buNone/>
            </a:pPr>
            <a:r>
              <a:rPr lang="tr-TR" sz="2400" dirty="0"/>
              <a:t>Hicretin 8 (m. 629) </a:t>
            </a:r>
            <a:r>
              <a:rPr lang="tr-TR" sz="2400" dirty="0" smtClean="0"/>
              <a:t>yılında </a:t>
            </a:r>
            <a:r>
              <a:rPr lang="tr-TR" sz="2400" dirty="0"/>
              <a:t>Peygamber efendimizin </a:t>
            </a:r>
            <a:r>
              <a:rPr lang="tr-TR" sz="2400" dirty="0" smtClean="0"/>
              <a:t>(</a:t>
            </a:r>
            <a:r>
              <a:rPr lang="tr-TR" sz="2400" dirty="0" err="1" smtClean="0"/>
              <a:t>aleyhisselâm</a:t>
            </a:r>
            <a:r>
              <a:rPr lang="tr-TR" sz="2400" dirty="0" smtClean="0"/>
              <a:t>) oğlu </a:t>
            </a:r>
            <a:r>
              <a:rPr lang="tr-TR" sz="2400" dirty="0"/>
              <a:t>Hazreti </a:t>
            </a:r>
            <a:r>
              <a:rPr lang="tr-TR" sz="2400" dirty="0" smtClean="0"/>
              <a:t>İbrahim, </a:t>
            </a:r>
            <a:r>
              <a:rPr lang="tr-TR" sz="2400" dirty="0"/>
              <a:t>bir buçuk yaşında iken </a:t>
            </a:r>
            <a:r>
              <a:rPr lang="tr-TR" sz="2400" dirty="0" smtClean="0"/>
              <a:t>çok ağır hastalanmıştı. Peygamber efendimiz oğlu Hazreti İbrahim'in kucağına </a:t>
            </a:r>
            <a:r>
              <a:rPr lang="tr-TR" sz="2400" dirty="0"/>
              <a:t>aldıklarında can vermek üzereydi. Peygamberimizin </a:t>
            </a:r>
            <a:r>
              <a:rPr lang="tr-TR" sz="2400" dirty="0" smtClean="0"/>
              <a:t>mübarek </a:t>
            </a:r>
            <a:r>
              <a:rPr lang="tr-TR" sz="2400" dirty="0"/>
              <a:t>gözlerinden yaşlar akmaya </a:t>
            </a:r>
            <a:r>
              <a:rPr lang="tr-TR" sz="2400" dirty="0" smtClean="0"/>
              <a:t>başladı. </a:t>
            </a:r>
            <a:r>
              <a:rPr lang="tr-TR" sz="2400" i="1" dirty="0" smtClean="0"/>
              <a:t>“Sen </a:t>
            </a:r>
            <a:r>
              <a:rPr lang="tr-TR" sz="2400" i="1" dirty="0"/>
              <a:t>de mi ağlıyorsun, </a:t>
            </a:r>
            <a:r>
              <a:rPr lang="tr-TR" sz="2400" i="1" dirty="0" err="1"/>
              <a:t>Yâ</a:t>
            </a:r>
            <a:r>
              <a:rPr lang="tr-TR" sz="2400" i="1" dirty="0"/>
              <a:t> </a:t>
            </a:r>
            <a:r>
              <a:rPr lang="tr-TR" sz="2400" i="1" dirty="0" err="1"/>
              <a:t>Resûlallah</a:t>
            </a:r>
            <a:r>
              <a:rPr lang="tr-TR" sz="2400" i="1" dirty="0"/>
              <a:t>” diyen arkadaşı </a:t>
            </a:r>
            <a:r>
              <a:rPr lang="tr-TR" sz="2400" i="1" dirty="0" err="1"/>
              <a:t>Abdurrahmân</a:t>
            </a:r>
            <a:r>
              <a:rPr lang="tr-TR" sz="2400" i="1" dirty="0"/>
              <a:t> bin </a:t>
            </a:r>
            <a:r>
              <a:rPr lang="tr-TR" sz="2400" i="1" dirty="0" err="1"/>
              <a:t>Avf’a</a:t>
            </a:r>
            <a:r>
              <a:rPr lang="tr-TR" sz="2400" i="1" dirty="0"/>
              <a:t> cevaben şöyle dedi: </a:t>
            </a:r>
            <a:r>
              <a:rPr lang="tr-TR" sz="2400" dirty="0" smtClean="0"/>
              <a:t> ………………………</a:t>
            </a:r>
          </a:p>
          <a:p>
            <a:pPr marL="0" lvl="1" indent="0" algn="just">
              <a:lnSpc>
                <a:spcPct val="150000"/>
              </a:lnSpc>
              <a:spcBef>
                <a:spcPts val="1000"/>
              </a:spcBef>
              <a:buNone/>
            </a:pPr>
            <a:r>
              <a:rPr lang="tr-TR" sz="3000" b="1" dirty="0"/>
              <a:t>“Bizim bu yaptığımız merhamettir. Merhamet etmeyene merhamet olunmaz. Ey İbrahim! Eğer bu (ölüm) hak, gerçek bir vaat, herkesçe geçilecek bir yol olmasaydı ve sonrakiler öncekilere kavuşacak olmasaydı, sana bundan daha çok üzülürdük. Doğrusu vefatından dolayı hüzünlüyüz. Göz ağlar, kalp hüzünlenir, ancak Allah’ın hoşuna gitmeyecek bir şey </a:t>
            </a:r>
            <a:r>
              <a:rPr lang="tr-TR" sz="3000" b="1" dirty="0" smtClean="0"/>
              <a:t>söylememeliyiz."</a:t>
            </a:r>
            <a:endParaRPr lang="tr-TR" sz="3000" b="1" dirty="0"/>
          </a:p>
        </p:txBody>
      </p:sp>
    </p:spTree>
    <p:extLst>
      <p:ext uri="{BB962C8B-B14F-4D97-AF65-F5344CB8AC3E}">
        <p14:creationId xmlns:p14="http://schemas.microsoft.com/office/powerpoint/2010/main" val="1395560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30" name="Google Shape;1030;p35"/>
          <p:cNvGrpSpPr/>
          <p:nvPr/>
        </p:nvGrpSpPr>
        <p:grpSpPr>
          <a:xfrm>
            <a:off x="5575254" y="1519267"/>
            <a:ext cx="5046981" cy="3184328"/>
            <a:chOff x="238100" y="603575"/>
            <a:chExt cx="7144650" cy="4507825"/>
          </a:xfrm>
        </p:grpSpPr>
        <p:sp>
          <p:nvSpPr>
            <p:cNvPr id="1031" name="Google Shape;1031;p35">
              <a:hlinkClick r:id="" action="ppaction://hlinkshowjump?jump=nextslide"/>
            </p:cNvPr>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5"/>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50" name="Google Shape;1050;p35"/>
          <p:cNvSpPr txBox="1">
            <a:spLocks noGrp="1"/>
          </p:cNvSpPr>
          <p:nvPr>
            <p:ph type="subTitle" idx="4294967295"/>
          </p:nvPr>
        </p:nvSpPr>
        <p:spPr>
          <a:xfrm>
            <a:off x="1666267" y="2652950"/>
            <a:ext cx="3290800"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841251" y="4001400"/>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841251" y="2265867"/>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339621" y="4867541"/>
            <a:ext cx="5876901"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lvl="0" indent="0" algn="ctr">
              <a:spcAft>
                <a:spcPts val="2133"/>
              </a:spcAft>
              <a:buNone/>
            </a:pPr>
            <a:r>
              <a:rPr lang="tr-TR" sz="2000" kern="0" dirty="0">
                <a:solidFill>
                  <a:prstClr val="black"/>
                </a:solidFill>
                <a:latin typeface="Calibri" panose="020F0502020204030204" pitchFamily="34" charset="0"/>
                <a:cs typeface="Calibri" panose="020F0502020204030204" pitchFamily="34" charset="0"/>
                <a:hlinkClick r:id="rId3"/>
              </a:rPr>
              <a:t>https://</a:t>
            </a:r>
            <a:r>
              <a:rPr lang="tr-TR" sz="2000" kern="0" dirty="0" smtClean="0">
                <a:solidFill>
                  <a:prstClr val="black"/>
                </a:solidFill>
                <a:latin typeface="Calibri" panose="020F0502020204030204" pitchFamily="34" charset="0"/>
                <a:cs typeface="Calibri" panose="020F0502020204030204" pitchFamily="34" charset="0"/>
                <a:hlinkClick r:id="rId3"/>
              </a:rPr>
              <a:t>drive.google.com/file/d/1zeBp6bCx1vl7nwF9wHopPyygSE5kkjML/view</a:t>
            </a:r>
            <a:r>
              <a:rPr lang="tr-TR" sz="2000" kern="0" dirty="0" smtClean="0">
                <a:solidFill>
                  <a:prstClr val="black"/>
                </a:solidFill>
                <a:latin typeface="Calibri" panose="020F0502020204030204" pitchFamily="34" charset="0"/>
                <a:cs typeface="Calibri" panose="020F0502020204030204" pitchFamily="34" charset="0"/>
              </a:rPr>
              <a:t> </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pic>
        <p:nvPicPr>
          <p:cNvPr id="2050" name="Picture 2" descr="https://lh3.googleusercontent.com/8P_KIzdtWNClKZx5kKR8CyG6uqb1KMd9SSSrVDA4AI-ioBsmS0NhuGLUaHLHdOLepGaVM3gKA9HSO_yaqL0oJoPXuJPLssEKYStDNBtiHnqxQZw5c9tez65zWzzlFunMvRFIkkCNR2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393" y="0"/>
            <a:ext cx="1455607" cy="14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10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fontScale="92500" lnSpcReduction="10000"/>
          </a:bodyPr>
          <a:lstStyle/>
          <a:p>
            <a:endParaRPr lang="tr-TR"/>
          </a:p>
        </p:txBody>
      </p:sp>
      <p:pic>
        <p:nvPicPr>
          <p:cNvPr id="3" name="Şefkatli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20782"/>
            <a:ext cx="12192000" cy="6899564"/>
          </a:xfrm>
          <a:prstGeom prst="rect">
            <a:avLst/>
          </a:prstGeom>
        </p:spPr>
      </p:pic>
    </p:spTree>
    <p:extLst>
      <p:ext uri="{BB962C8B-B14F-4D97-AF65-F5344CB8AC3E}">
        <p14:creationId xmlns:p14="http://schemas.microsoft.com/office/powerpoint/2010/main" val="8067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40747788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5.4.3. Bir Baba Olarak Hz. Muhammed (s.a.v.)"/>
  <p:tag name="ISPRING_PLAYERS_CUSTOMIZATION_2" val="UEsDBBQAAgAIAOIO1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WkU5S6/wc2SQGAACeFAAAHQAAAHVuaXZlcnNhbC9jb21tb25fbWVzc2FnZXMubG5nrVjNbttGEL4HyDssCARogdROCsQoAlsBJa0lwhSpkJQdtyiItbiWF16SKn/sSKfe8gY9FfWtvtqXnHyT/CJ9kn6kKEVyfki6PdggTc83szPzzc/uvnnvS3LBo1iEwZ7ycuuFQngwDD0RjPaUgbP/w08KiRMWeEyGAd9TglAhbxpPn+xKFoxSNuJ4fvqEkF2fxzFe40b29umdCG9P6Tfdpto6cB3TVft9tzlwHNNwdbVJdaXR4ZHY3S7+/SvSLbPXV41jVzc7ptvUOkqjFfpjFkyIHo7C737c2Xn/8tXO97Vg7J6q65tAJEd69aICkOFYpu4CjequQd85SsMOg4idi3qi5sDRNYMqjeKhnnTfoodKY/ZHMOQVFA8sixqOa+tam7qa7Rqmk3tEpw5tK402v2A+4YnPz4mYXYuAxJJNvPltQBLmMx8P81symn2MZndBMruT3OeBmJIRj6B9EkZlBrTNnqoZrkVtx9JajmYaSqPHmOQxP31OJmzKInKSEiazbDsXJE6D1E8faJwI4vGLiBMYdn8Fg07mt3B7Mr/dKtd/ZOim2s5zsEdtW+3A8U5ILgS/JMmZiMk4gjFBwhKwgVyK5AzfPB4+J154GciQeeQ04gA0bcLGYymGi/8U9jgCYUgfDiu1wlKPNKMDLpi67VKjvfwLAvlBTIUvCDIp8wEOVhPMUm1qIROFHIlHiLo5IZzZnQ9/z+5ILGQ9lK7W6er4cTIr5jf3VyziiUTMhjXN6VPkxgFSwy+TQ0ZTC3Sw7SPTQhbbX0qaZUKfiIjcXwnEkIwEIlYGrhktE6RpOWsK7v/K5ScskFkGlkPAPjXP9oJ5OCYy0XXyotFMc5YlqLCETaL5rfSZh+fZR3AaZDwXksNiJEXOQYlfYOGSdFFpzuvqwGh13aazKrc6S4PhWUU50PWLZFmnRhrzDQKU2lSguU3zHWqQ0uiySYVUX5cyD2BK5o86QsfUVhr0gidlQoZ6qHXUPGKokstylZXIYyYz7w/ZIj4eDzYSLeCLmplIFjGCtnZ/xU+EFGiuKJRb9fTa9O0Aya2piJldgKLcoVUjJaAnK3se+2o9Lk8NNI8WbWecezvQfnb3VU2n7c3sPA5T4rMJCcKEMO+CZTl5wocsC/kE3zzh5d/GLI5RQDn5LYUBLIEXkBvkWdFqjDZ996yuPRvdadOsZyQHXvgabQlugDsCdgH/ICbwgxS5yx+hMiP6Q33zG8mj9Tqy1FYYUpxw3Z4Rn12vzKhxdLtFDdXSzC+GwxYozJLFkzBIv60atnpifpUpL0wW+REm+DB9tE3fCMnnLqpk60a0HmtStZBV9l0te+xF/6GYbMBT6rPylvlJqpsZ0dRQAjtiKnl1Qc3Yh1B/MazwiGjBaVhd2jALgF6Kyf6UkWNNb2uW1qsOYXfh6dzyNjtj5JRN5aIUVYc4xOE3DnGYtZPq8ke0aWsOetJZkozj19vbl5eXW1hbvGyX8RkQJ0xuDcPSHpFTv3ZrXhWcx/XltSF4o0k5mqPTbCeaisBfaEGhx6RRZRoE6KBHlz5adJLNAoLhaJI+/7xphcGns3rFHpCIKKdPnAXHX1DizX8xYXG0fEBj5JxJHGl+lR9wSiY8yrppodsTEuqgtFTfqhDUD+BaQXhkEG2qWhiSWqrRyiar+c04YbKiEEiY+Up37OVg1kWhygZUBCOdXWMTkmkAi+ClipCLnbBN91XAFj7AIOKzivIP7FEttacS2zQGsw86fPy6Fkw2OqI40xXcL0aY8PjX2iDZOZYYxYq9CGsZkqM2Ny3AC85RRaxYxpeC85ushXg8G8ZLSehoyP+NHXf253SUL1TT5ZZ7f4U1Nx9b/ucVN+dYkQiq46itbg80xNz72OK4DrjMrJY5sLAsFnxuhWmEcdARWPQIfc/8cXknW0ftqdYBynm+9yHpIja7xqRbByEPMsIbJjUFV5cvCPCH+Q2mgYP5jU6tOhgPm3KpLM7paH1Xbbfzayg4UIrhOUlCTNgeYWRY3EfJcBRWBWt1VQMN5AEeymhSF9CidHXHlN2V5PcSesiy+8B/fv+7TD5v6ssqjBK3eF/yL1ysjJsgq7c4v0nc3V67WPwXUEsDBBQAAgAIAJaRTlI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pFOUoJd9YRqBQAAnxkAACcAAAB1bml2ZXJzYWwvZmxhc2hfcHVibGlzaGluZ19zZXR0aW5ncy54bWzlWU1zGjcYvvtXaLaTWwN24jSJB8gQWGomGFJYd+LpdDyCfQ0qknYrae0sp97yD3r1rb7Gl5x8W/JH+kv6isUY/BHL+eikzcEfSHofvXo/nn1WlJ69FpwcgtIskmVvo7DuEZCDKGRyWPZ2g8b9Jx7RhsqQ8khC2ZORR55V1kpx0udMj3pgDC7VBGGk3opN2RsZE28Vi0dHRwWmY2VnI54YxNeFQSSKsQIN0oAqxpym+MekMWhvjuAAgD8iknOzytoaIaUcaScKEw6Ehei5ZPZQlDc41SOvmC/r08F4qKJEhrWIR4qoYb/sfVfz6xv1h+drcqg6EyBtTHQFB+2w2aJhyKwXlPfYBMgI2HCE7m6sb3rkiIVmVPYebFoYXF68CjMDz89OLUwtwiBIM8cXYGhIDc0/5hsqOACF2QBdMSoBBF0ZW1pp4LVZDORDYSqpYIMAZ4gNVdmrB/tdv+F3/XbN39/ttnJXnS2CZtDynWx6rWbd3293Ar+3vx3stO5sFPivgjsY3dUzZ/haZ7fbuwv+9t5Lv9tqtl/sB51OK2i+vLCaZW8pT6XiaspLWBpRopYTa0aJ6EvKOHbZpexqMNinnKohBFGDYRkeUK7BI7/FMPwpoZyZ1JYmtvMYIK7qGAama+uu7Nla8i7gckB0DItxUdSPni5q+vGTlaMX890vjnWtlyVqDB2MsPrNefEuj5yvYpYH6MCwQ+wsuHTGg4TzXhLHkTIX9b88uHDhBpjSQSRXAmc/k37Ew0W4QPQhbFMBS5TRGzPZwJUbHjnAFHMMZCcGSXpUIk0xg8EdLAB00teGmRk9Nearq4pRThAPeRTITu9KsAcjqvRKThd5tdwwqPzSjgzoX/Ng50M3Le1FUtExIxoJx7gYZG/YhAlG0JAjr09PlYvVC8pBuCycvn1/TBUYDikbMKcTMD50WhhkZyI7k9kZ0Yw7IScySZPvyTB7p9DQZGccJGZSRzKPFz7YSAiHVBD7HFMCxoRprCUimGaSTZ657PI8uQCjqZqecoF9LUn2Dmma6OmppIfTU2KooILjLzk9nZAhsviYqYJbSDkoDL/1LjthcoF5j+SE1mzX/Vf3ci9wKqQIn50I4PkpnDaZYy2DLFwPMWoLNBewvSghgqZERobQ8JDaQPRhQBMNJMW5kIWzuZhqTcwIyO8JmxBqcHeGLXNv+ViFT88BmDHj8P7Ylv3Hp+GWPDOsTRQbaSSTz5rrJdzPme+P3GilFApu7e16AAQO2fTYIs99YjMfU5yYuG9Ynzf00tFwHyQ6mecF/8GaXuYEfCix8zSlkRMf7lFuczugefoxLFdZxp4OH9GUgGLvj6HPOFN3iNvcHH3F5xJGYtb3itpg3eC7W4mtbzx4uPnoh8dPnm4Vin//8df9DxrNdc5LTjGQc6FT+6AudLa8pEFvsbtB67lZXVJ8txjdpPtuMfuA+rti24iUQEUE4RVfr5fADubNduB3q7Wg+XMz2LsGYJbmq9KjVLSy6HqVNJOKX6tIqnarO1XS67R3szetare55VL828gIfaasBEiyE9JPeIIBpcgOTtrpT+z1MbuDLnNZ6h+Ck3LbpqmjWgssz7kqJEHJmHKMwPR4Ro0Tgm+ultDmyihkHFkLJZGTGvoRJkyKXPegt3x66ioxPwsvfQpLOHXeRxHMf6PbP/mdKKeLL9Pt+BwV9IuV0bdBx18yP//jsH/ddwXf0Pu8vRIOmQztdTUmHlRKub0SdrGtKpqdoJx2O3P2ZvoW31FeTN+2/O6/yjqr9dvzd5rPO636N0DwX2kE80+LS9uVW9pS8doLfTsj8D1PYFjtfcbiW4DKo831UvH6qbU1RFv9UqWy9g9QSwMEFAACAAgAlpFOUnUvXvNpAwAAmwwAACEAAAB1bml2ZXJzYWwvZmxhc2hfc2tpbl9zZXR0aW5ncy54bWyVV9tO4zAQfecrqu47XQq7BSlUKm2R0HYBLSzvTjNtLRw7sp2y/fsdX9LYbUIKERKeOceey/FYJOqd8t4WpKKC3/aH/fFZr5csSymB61fIC0Y09FKi4CG77d//XSz6AwcRTMgX0JrytTKWytajCExLrQU/XwqucZ9zLmROWH/87d7+JAOL7GIJDOtUzoosoT7mx/D6bnYSxZ9xdTeaTW/aCEuRF4TvFmItzlOyfF9LUfLMhHZpvjbaZleAZJS/d0bEqNIPGvIopvnFfDgfnkYpJCgFJqSb2WQ4+dnJYiQFts9+dHV9NTmRUx/1eWMOaFuqqLa00XB0ObpqoxVkDXGRp/PZxeyyHc9x97grn8blCBr+6c7MUfw7kF/aXBRl8RWNFFKsTUEPOCPzdXKYIBlePyTMbszXSTAJmYM6BakYzbANQmZOit/N1wZuq6X/MxwSibnbUrBn04SD6WEUkjIYa1lCMqhWzqc24uOp1HiZYLwiTCEgNNWgZ8zwmZSq2ia21bg/8EF5FoC8oUa8CVbmMHXxBsDYXuOn0zs7V8L49rYgQAlbbwwirI018hHLeoQMjDXyxXTribPdEfzQ4ziVHu6Ib+bn1UcvcILLql7VqvKakxbmlqvgaG+oMLnIYGxl9UpzMF1LBtbmQhocxZRwsqVrovFd+m1w6c4mo5LBgcMrrVlXiaaaQZPclqKUCoNB91uUe4PDMdy7oSZ6AStdtTk21j0xj0UoBbvuFrrfbl82t+5pfEpu+zmR7yBfhWCq3/M8vH64jXuUjxlmWONTCvKBr0TAsYG1kbjQoE4FC3cFT4yHaE2WmxxDastgX1HX1+b2Jf7Upr7yMk9BzlEOFCo9xjaH29D1huGvfqPwAVlMaHE6pt7gdpzQvdwDgxcAELncVJfBLZwnL5mmDLZQjZTAYBNuyyxRKP6mfI24YkkGlpP06CdQLZQQFzsaCG8Yl4hnWeiIJe83jjWvSapsZtFA6Rr31ZQ0Yg0HpF17KUU7o7+phNisqJ6k1OJFE6n9pvXaJ0+2MOE0twMIHcHxDR7HYUIUvi7WWSV1ZK9DMI/WfjNVERo8bRQzZsfDJor1HM7YV7yf45UECOerNZ4FL8Av2KWCyOxxD4mehAa3Y2OO+GjacY2DPi90MghMrjn7NuDf+E/J+D9QSwMEFAACAAgAlpFOUp6n1DBmBQAAKRkAACYAAAB1bml2ZXJzYWwvaHRtbF9wdWJsaXNoaW5nX3NldHRpbmdzLnhtbOVZTVMbNxi+8ys028mtsUM+moSxyTj2UjwxNrWXTphOh5G9wn5rSbuRtJD1qbf8g165lWu45MRtnT/SX9JXXmNsMCASkkzaA2Br9T569X48elaUXrwVnBwwpSGSZW+18MAjTPaiEGS/7O0EG/efeUQbKkPKI8nKnow88mJ9pRQnXQ560GHG4FRNEEbqtdiUvYEx8VqxeHh4WAAdK/s04olBfF3oRaIYK6aZNEwVY05T/GPSmGlviuAAgD8iklOz9ZUVQko50lYUJpwRCNFzCXZTlG8awb1iPqtLe8O+ihIZViMeKaL63bL3Q9WvrdYenc3JkWogmLQh0es4aIfNGg1DsE5Q3oERIwMG/QF6u/rgsUcOITSDsvfwsYXB6cXLMBPwfOvUwlQjjIE0U3zBDA2pofnXfEHF9pnCZDC9blTCEHRhbG6mYW/NbCAfClNJBfQCfEJspMpeLdhr+xt+229W/b2ddiN31dkiqAcN38mm06jX/L1mK/A7e5vBVuPWRoH/OriF0W09c4avtnbandvgb+5u++1GvflqL2i1GkF9+9xqkr25PJWKiykvYWlEiZpPrBkkoispcGyyC9nVzGCbcqr6LIg2AMtwn3LNPPJHzPq/JJSDSW1pYjcPGYsrOmY907Z1V/ZsLXnncDkgOobFOCvqJ89nNf302cLWi/nq59ta6mWJGkN7A6x+c1a88yNns8DSAO0ZOMDOYhf2uJ9w3kniOFLmvP7nB2cuXAFT2o/kQuDsd9KNeDgLFxNdFjapwPRtb0iP7GNOOUauFTNJOlQiLYHBaPZmFjrpagNmQkcb09kVBZQTpBzkTUa2Opei2xtQpReSOEukJYPe+m/NyDD9ex7dfOiqqZ1IKjoEopFhjItB9g5GIICgIUceH58oF6tXlDPhMnH8/uMRVcxwlkIPnHYAvO80MchORXYqs1OigTshJzJJkx9JP/ug0NBkp5xJzKSOZB4vPMhIyA6oIPbcUoINCWgsHiJAg4TRC5dVXibnYDRV4xMusJElyT4gLxM9PpH0YHxCDBVUcPwlxycj0kfaHoIquIWUM4Xht95lxyBnmPdIzmD1Zs1/fS/3Ah+FFOGzY8F4vgunRaZY8yAz10OM2gzNBWw3SoigKZGRITQ8oDYQXdajiWYkxWchhJNnMdWamAEjbxIYEWpwdcCWuTe/rcLn54CZIXD28ciW/aen4YY8A9YmpzqNZHKnuZ7Dvct8f+JCC6VQcGtv1w0gcAjjI4s89QkmPqb4YOS+YG3a0HNbw3WQ6GSeF/yANT3PCXgKwVma0siJD3cpt7nt0Tz9GJbLLGN3h2cyJUzBxyPWBQ7qFnGbmqOvKF0xEpO+V9QG6wrf3UrswerDR4+f/PT02fO1QvGfP/++f63RVNhsc4qBnCqb6rVC0Nnygui8we4KcedmdUHi3WB0ldC7wewauXfJdiNSAiUQCy/5ulzzOpjXm4HfrlSD+q/1YHcJwCTNl6VHqWh10HJZNNGGF1RR99vJokq7slUhnVZzJ3vXqLTray7lvokc0AVlD/0kOybdhCcYQop84KSW/sLuHsItlJjLVP+AOWm1TZo66rPAMpurJhKUDCnHCIyPJmQ4IvhyailsqoVC4MhTKIKc9M/PbARS5EoHveXjE1dReSdM9Dm84NRrn0Qp30d/L33tgWsbPKeEL9PfeFYK+sUK5zum3G+Xkv9wpJcWv152vJEOE2CNvtI59z96Rbe3uiHI0N44Y9KZSim3t7outhVFs2NUyG57zt6N3+Nrx6vx+4bf/qoks1i7HX+r/rLVqH3RIga3Kv4umONuw5d/m926LlyzlopLb+RXcHzx3xvrK/8CUEsDBBQAAgAIAJaRTlK6KQ74tgEAAHUGAAAfAAAAdW5pdmVyc2FsL2h0bWxfc2tpbl9zZXR0aW5ncy5qc42UT2+CMBjG734Kw66LmeiG7qbikiUelszbskPBVySWtmkL0xm/+yg6LfB2k17ow4/n/QN9D51ueXmx133uHqr7av9W31caGE3LHO7rOnXomdE9RdMVLNMMaMrAayDF76sX+XglMGOPVabR/t3YKsvP4+bJmlBl4wKxkIimEK1AtC9E22GBv2uVnas6VWS1Ocq15qwXc6aB6R7jMiMV4929VJddYAPmBch/0DWJoWb66I+moZO8Og6nQTgb21zMM0HYfsET3otIvE0kz9nqHH9glk1v9gJk+cG3rrA0VfpVQ9YMPO/P/bnvJoUEpeAcdxxO/MkTClMSAbULCoaj4eQPtGbcbmiDLlKV6l868INBMLRpQRJodWk2D/vhoI6x0qvVzVbwE6dhp13FCEr2IG+x4iIXN3xAIXliOtJGA7NQlHKySlly4sKxWShnkjW2rn+jmhi9iMvV5a94MMtmWs2oHTPeOGYb5NRmruFyw2TQ6OFWjagLbC5QTMTiusdZUywuYi0d3Zw1Zv9RFk7kFuSSc1qOzzJOrk+TuesRrUm8ycrhUpbyaQ8JNOsYyZo6E7y2q3P8AVBLAwQUAAIACACWkU5SlBOzImkAAABuAAAAHAAAAHVuaXZlcnNhbC9sb2NhbF9zZXR0aW5ncy54bWwNzDEOgzAMQNGdU1jeKe3WgcDGVpbSA1jERZEcG5GA4PZk+8PTb/szChy8pWDq8PV4IrDO5oMuDn/TUL8RUib1JKbsUA2h76pWbCb5cs4FJliFLt4mjiUyjxSLHHYRqOFTXv/AHpuuugFQSwMEFAACAAgAl5FOUn3a+ECTGwAATikAABcAAAB1bml2ZXJzYWwvdW5pdmVyc2FsLnBuZ+16eViSeds2aoO26qyOpWI1TU2mNvmauWLLZOWUleIuOI/bk0qmDpoiS9k8zkwzUlPKWCo1pSSI5ALkAthslBuWIgkKlgsJ3mAikKwvzjPPO993HM/xHe/3/vke/QGc933/uO9r+13XeR7wzckT4evXbFwDAoHWHz1y6DQIZGcDAtkSHMDWM35Pf19t/bApOB1+ANQ86DpnPViVuf/4fhCohbDW+MVb1uPV547EF4BAG35Zednwcu+lgUA7po4e2h99Hg5MDFB3KVCQSWPRXvfe81UO/IvAN5++o+2xOerhEDfaY5d81Om9j9b+xzfBu1d9dG3doeaW7+w5Do67ENuP/eTxjcc7it/f2fJrkN6NhGKfnQMIckKboUYTfP/ZBCyXrRFMaMxZulAZKcRq8B0H69vu75ysBv3yb2DPL/py3OvyUwxG1p2zibwmkadmB8prMwhf3t758vi9xwZzDSxGfb1kqfOSdfHBhOSXH49MY3CD+eMCBRy92gYUXCN468Qn9SOvRAcdQJPPm7zPHvukvkLofgAEcjyDunDz5DWdKaAvL5aOBratAi1ciXHuWO1XLCW1uRZpOoXwfy67evPkKyHOBMwEo7h/3fmu4LOzB37bVvbE0bRID8ao0NLEQfFoHVPXHD5WFUHoOk04bV0X3m1QSkPZOgnah8SWSO5ibDLikqfrurBLdyAhpgFpd1dNEfXbCPAdNFMhMdwnu6cneocoCdEBVcXfN88CjVxjX1HV8PbYi/I7q2QHGULB5kmAZVmauwMxAY7R4BrCCwXCco0k5lBef4Uw1jtDpwxSi7kv3LIDKSmW1RL5g+rRTCgriV/QlYYA1Q3LtxSdNXXRzU+SwXvm1FuhhuDkgS7YihssiX7eHjzisi4jEY0BshGWDma19jcf03NDH6z+eMiJm/KtyCjLHMDCNWMQsZRZDa9xKdaUy6pntsTO5hqaCxlIiOHZdomUGQH+meiuC6e4lpdMCFueMQPIe/YmHOe26wsnKPkVuW+fH6RlV8ioFHbzGpuOtpqH6RfDwD8uL9eT3G6FMzY66GQQw+vt8FB9OHFdDQR132sViH5T8JlyXO8MMQucy34WdGfLrx7sKbxVaeKDAoZPY851u+2a9QzAjGVFEbJB12eGvU1mEd3yuz14ngcuwZys3huvHWLepSBhszpgjjHBXGNHZfLkT6fMRwSEGb+i5lw327OaTd/CdWv05fKhbPXVLDr1QBh4gKfUy7xLD+yXU6FB8RrU9V0rwdS9yHvswUiDizI6Nv6YWS2nOmYYljgVlYKwB6M3kQOXQ/nZIiZGj0AeZCWEl8qjuJYtH1WKJEcM85mitBLT4S2GKoByDqaYCFUhHd3IEdq3JgNo3vmyaHBDR5zuQsZxfspHZeVSw5gMCT5STWK6BM9kQkYysA0zJ1AM6YbDw6H84QZHpxgFpZi8s3m9TXxulriBwhooJCMvRkHhGOhwgwqx0/Djwkk+miSm7E+vODo6TOAVJjIVR5EENB3YwxO5UyMq0KNiXYCsExrpMVZ3GVAvXZXFMxvqCeZgLirejejKF1mWrgpLaVAZGc5frp47EwW05WiuLfuFENAO93RHYLVdu0jMMWa3OTs5PlKUnsyo6FcR0KQzsSoGpT3CrQSX4Vbslo7zpeuVhljeZpiCXhzgY2LUaYTHy3YReQHmM4mGxL7RPWy5Ma26idqgm7qBpKK0qbHqNgmglsvGRQqK05Uy3BFw1fK5Rym+BN9HA/i2WUFY1/RbsXvoYJrLSAOhyZMf5Xd+EA8d9n09sLTxEKR14y2dRst7Is6sHSsX/WNevPNcWrVIFs2E6vdUjxL5tzjazYp7k1F9aVh3rqbt3HVkPz+YvwdiHrt5i0XDtn6O4G0z2C7UWDtBwU7hV0lpBU+OC5aS4nx9nEWdPaMeW/kFpwZlX6zfsefBo8XqWEDd5rjbF2qqf1pEy2U0F3haE1I8bh8gliOzLdZrwQZsBpxSF5sOMQQaXlGmfuxleIqvXUgkwfs0yHjadnV2MoyBE6fnuxuwNYlEV918Li2o7Ddn4UtiWU8Ogl2nb2l6mB3Cn2o/Kr5RBdBTq2RzbfBENpMX3DedOauZ+oEUn8ugyqpjxfF0gSt3KUrxCL9Pwe9uomq38YfD9b1TS1FlMvl2TAMSyitOQp6OL6rYL5IVz8ryRA18OXSYqeLLfSuRfXo0F2VshQoiB4e152fz2BmtAwyvOZ/KufhQWF90ulvABpQxy5C1SW68S0rgzAr2jNWVANPFowhZZiSAynN4NPmpXd/BPY/68e3TysLCfTF9GbKI2XSnxKeRcI9El37tfksjUm73/KlQDAnPRYjhMZjPGjIT1b6aGMP34UxGA73qe45j8bgObQjOuumb22Va/dn7P+oD+RPOeFl756NaShJeHVDNQ+U1F3eAZFsS+bEwu8tAD22nOmY4CnPl3GDnBljSJtv8kGeDKoE4I1GRV5EMeQAzcHLZJdDimhm1r0AHFV/bf1LVRtHl/T2kmpQdq6mlPIwRyYKFS8HNxWj5D1N1mhGPT8vYORFs854r1GJNYJP2zDVhJvjuGL2/b0mkbOe/oha0iMjBdCy11UJNrSaJhansw3rQ+SAfMTE0Vt1aJxJSltpKJnRA75SILlBzJsQibRQhCuVK1RtzCt66OKJ9Vg9oXze0ls7OvLoNUNSc2jp1/BcfC/goPcA7awiG8YqtEWU53d8Yl1H+N0bOwGVBq0v/LGhb0ogwfc+9wdqFdnpJttrvzllBLiIX58rGzGo0d+XeOCEx/vHaW8qlcGVP5n04JgOi9mXyzhiCK9yGXUlrjlaziv4cAZQ9Do9/C3FWRocWKF5wOr/OXDiFpGK8H5leSKmRkdyOIWFrfK6GmyDseJ//vu2iL8/DrkHEz2oTkZLa5K+1oaxK4GjXOieWKYeVzqjrV4mHPQHFYP4gL2u5wNpW4WUsY3+YD73MlZsTAf66mghQg4ZcPpwthqMxoDpeNXGuuop3hjQVU8aDU1PzX8ZpeTDNxoC9Ppj0iTlW7ACVBxtT5RRU7MeOLrVTATkhlm/Qupbgmqv69uqYjSXIZoljACI+VJx0wYNQMJ+93P6Y35/oRk4dbkuScqKhzQKVvDiLMUC2tnHOhuvXWkzOqF5t0ILLfAPGdVP/4VkBHuU5PBxpbSGTHFTaEJchZ9FZ0ApJqHpwube/Bcl/9WjtThjP64IHj5I2FrjXlJdDCkeqs+AVA3J/G5lybU9BQvJ0Bcx7crkUGM7qqeSJL6PADsvB/ZNNDYKvghiAp8BntOMDTRCGbQE6tdHWumQWbWZZyzJIkbezjLXG3w/JgAZg/c4f01ijOZVEKEhCdwHMporElRElIDZ20Uw1dYnWObpxSKjYxvOx03PcApyrY2w2AwXfGYqPiYPp5qfemKVbQ568NMPGkC93GaYogdurJfbzGEmWG4w3eJSi9ScYCjU8qoxB40lI1Jmne3lNdTo5nUtx1QWax0Y/p04hkE9xo9d41NS4YRbPByZrqRMu909J/oqfdQxWF+c1Kbdk9ohVoszdCWUT+hOljyf/IyhRj/fbk0Lbn42dVeJmySrrDirG7rj+K1P6UjEwxSnNlXIT3hVjj1Ud7eqnfysanUfv5Hm9k6bPBS/uwxyqovFaMO4MUzWRh/KW7xOYk1p9QHwr2QqK6biS6/O0Y2E0LA31Nl+WMeHVtD98/a7WJO7XZP1vgdDshZOKRnOsIpD1QuR0BRhEFXaZYGwks82dnIXI6jmN1Jub9PSpqxyKNV/ZIYO3vE1CPLLLyyVYE/rUG1owMT+cfe7BBDN4MKW5jrQS4nVbCnbJGSef74Ahs0iGwvTqzxVl40D+GZLs/fdOYxC+dDg34MScL69BBBObH1AGjyITj/MXTaVI4SnCsLesWVSv54wYPiEYApQrpcrMWE5AaISGxtS6XkUDVIXRmhp7OWkl8FgTY4R/yl0YqgWOSQU4Ny5H1djt31p6nM+E9TxqFfyfUZ826F1StDtXr/bzsuNvbAoH3/bzIQwzp/McP7B2cSr9h/tPZBruwWci7ab4hiXkt5JQcZ1m1MhJEuo6WH0pXEvGR4pe9ZKY+BgfzN+qaF6JtgBX1be248AhCt2nD/izrbpRk1JYzi+ivcc7HmV4COyjGjtPymyNo31BDzBDV4td4tKxdeSnzbOZtdXEQrZF0DlIe5C2+wZAQUamk9qSXW6lbcqGMJFttZiOhL2AolgUDWlcurkXU700Jr6bBcfV9ObRbQRW8oFJg2cFsStysaNT0eCiam6Jlys1goAebUtGVEQCCNLowajZzITca2cwHe1Sbe3DL0JUvHrwQ1Oce+Dhxl1WYhfS2MSFT1lJJ10dPdC3JPGuREV3RdPaSFPm85ruXEWLLpN9OKq6Si1h+cIwWh6bggmJhMRHepFQ08WzGqD3095WRhIUy+ZKYkVky+d8bQyXKmuU8DtWaDWed8UpZbdj91Hr4I9N9nNovKyj3rN6WnKv1YS2//VdxSgvOQSbngK3M/jf1r5jK3E6AFpoiLdy+Tv5uhZpLbvoNy/7O6jMUr9IU9SE/gGVRxt/zp+ESm/FDeCSs302T65v0VOcehQ5qKtoQSXiCXeQu/pR2HabW7iJAzRFlfXuhYLYLyXtut/+kh1f7NbL/xvq5L8pYv4/llGbZj/RvEStXpFajM5n7McC2izVMNJLqT1NiBE62YJAKR9utiq1f7z9b+HY+7Ycda1qR/3101a95d6kFblZL+J5m1eBQD27rU8Crdv6Br6Bb+Ab+Aa+gW/gG/gGvoFv4P9OSP9o1b+0ABn7+hcIx5VGyo11sC6A4/4fXy445fAaCl3GRSKKDbgQE5VeqppDYJVcKOalztz3SyzTV3wTGNTagVgaEm5hmAx9rbOof9NoWWbAEgcnCDAKkuUhDpNnjMIZnXG6xf6kj6fqcWoI9jUWR9U0yhoDtwdAiRXZReV4iFFlMbx4iym6JaxvNY05gib3mufFOG73LEVGu9QS8dEQWznF/qRSfV3NECqdrlziivBCWisE1IP8cHfo2eTFTRdwpnBonLbevS2fs6J3JNf9i62mPZCwzOLIKmGC5sNK+vfzDHl4SCHACFrVFKPv/AB0LgTxVsl857Tnfip2JHVFhC3sOmtyXJek51mYds0yfxtC8vKuZ9kCQsm8KMIBBO9AW+zs5gw1UDPL7dymAz2pRKfdd6xyFB+rhBnt7GTGV1wAL3ayde+6hHdhEJ3OpUotZh0pVPsqMphtUEo5NfkicqjG4FOlkGANkYgl9ROCWXtZL4+1vJxxPQvUFkmKLXGyTKgzwqIndeM2SPTzsjoJWsUmFoS+jOsqMDxLYHu3zhM5S+UqnRDhfOZmehZcmz0T3dW0VVwNcIhoiaa5N/BEy/9l3tkdZY0Ig0Z6Xr9QjtNMgnI8v9jcl5N+juhxxSZer1/56Sr54UX1TOlMnGyf7EEm3tVll7Dj820eTeDfeaJaMW/0tvCzquMQAUKU5nYVOBH2aGk+crQrvylZf8wy549Upmuw3eG1rQmz7qjerGr0e+N9d77CG49/bnb/GGqYgolXb1vVf499Cb+pF7+zYuKriV43YYFyUTV3TT1Tkz4kxrwk4mZMXc9N40sXisF9fkdCR5XPulM3WF3NcSw7c405JskpIpoowrSfD8KhZNFMpihNegkvFnyCruqYpR4850P4wHaRe+8w2GJ6RQEuvWObMQI/0OM273JfiFdfH6cBZdCzqX7PaGpWIGH5+8+nk6LP7/vXI5h9WqCf36xKvHgA/JosqhS0JyawIaxKy+uPLPMpYGfihtLIeK8CQuDMeHqzSWzzgJhYjl+K9Z4LQuD6evz/8C/2VDzuwKMW3TlkpjmALzBmH3N4FqsLRAg5zZECON/dljlYW3S5kyjoyd1WlKmgbudNn1Vpz/qxWjbOa/drtMHN4IWVQIcXzaPyzjjskDETj3fVCwwtOyH3xBaz8WnQeXJTVQCsnDkThyPXtPV7Kf/2M3s8PyyqSLnV0g1sQ0w9NmwTjyg+UN2O8FRUpPIaRb9mmf00Dps9ZJ+WyedlOOMo2qfiN4b/XiXMalgA2ETKGczGCJRPrYX9oMxqWD1u/dSV8YcTG0QPagUpLEcKS/YKdgmfSr/sH7JqevCYhbxLfR51+5F95my6vqULvWJQdHwkc2Yov7yBfCIgszppXzP7oIMuP+d+O5lpaYRhtz7IKmpi+r/d2Z/oVaAKzDxZjRkwoo28bIKT7Z4FRPGvHuf46sqZzkTzbKbP5skNMXZcmr7sSWp++D6pDVSmOJD0cRkA5MYPLt/EK1eqfwcZ7kw0Hw8LYE0UfIUvvVVV6kAX3V28LZ550ar3CEkXm0/O2IpUkqViTTe2WX49tW9pbSbzedzLANg5Hx44Ak1xnPRxWafrauuIv6I7S7EU3nYMVHdcXWYT0CNZJ+MR24/O5OEkRPZn9Xx2jCkpIWRcUPy4+FHemPpmXeBhctVjI5A37vuMo1uWC+8ngoetNR20b/uqkUngyhrQHJniaH5Qu+5bxbOM3UlFvb5edotrvtDQ5YfAioDwvKaJlmJPqwPV0oMR7MNbhj3PpRn00vfTEn29Khie/Ldt8/fvcHndLIp2a12/gbzEFAdmiJstSYJPyqsaHx6D7u1ImX7RhsSdeMge37JqycZYf4H1s35nWPQtpfgG7+qFM456saXHpyjXYAxWKl6K4XrZk8KT1RzPhRFZMvhafVUXTMPhM+Syp3IFdC+erj612F3OlG/ncRzvbpXdFwleDfZwKwpq6U04DWk7p1ddadYrGumGG38UyLoXJ9Y/8/2waf/YMfBP4sC9+6bzAxxdPpR9KMuEOGXi2YHmaonqHiTLmTeLrC1JPgReECDeuvqokGy5IUSUFcPtLKnAMT2AkYrkpjjIS/FlFZPJPTZgfyY0LNa5KooJoN2i1LHQ2JX+gX0eMfO3KsxxoOOOYK2yHhxBHC28ckNGLeRRdFf536SqsxPWByqo5X5Dl6Hmy1z0kwbHZ0+9y3raaRcSuX21Zxo3po1i0xJG8ij8ro0/NsSIi6hyDClbwPcTEJ5r1V4wLq2x4ColnYKREpA372WHu6lC6XRfXojMH1hsG0FNw2roQMBjNawrxNrDQd35PAkB9TwkGuVPn/6JnUUMTGd8LvjUD6cpgFk3QTwMvIkIxr83HrG+ypsW+lppRwsR2MOoNoKsoSqggmPy29F0xiX4MJhM3fQeVbp7pF1E3Bg9WzzQF6oz/2nbVkOnXHaDssllm+IlKbPYPSDGD4l2jZXt490faXe3jZHlJKZ3Gdn8WL0PrzldNroyqXrd0FDt2h7KHmjRsvxgYAxw2mpMY2DDLH2l8gV7ZKMtCFruWuWMyGmI20a6IK4TogRZ+PN/xx6nOg3lho5kRgDD2mUmhVCJhITM59iZvMCV5RQdpuKgoQQ50629kDuSt8PE2idOleruOD6KqNWlynYp+npC1TvPXwcWdcGIgA9C3tPQfZMT0KttejyL5k3n5f42MFPsA+pyY1RMX/RfKS3Y6dyadIjpTAbUO60NdN1GOttTpHLIdGLVIvbf0dUCFRJsED54763PYZDlaiZb7rlDEM6a4GXbV1qTjmmGQVmUGupGvDDZfNruVbQbK1BbXnGqMZ3Vp6FoZl+Tk1UFXaVFCmvNHnMry8722ZxSrsLquiIRy72xdaHqan7prT1eary6yZrJzQP2S1lmptzuS8PDcYU1UjBejlhDolrT2t8od77lvmrRl88Cos75UB+OSnp77ktdBsJyBMo42JUjUBNrNWaoeiFpWFFApmcH4ZvodvV8rK6DcvbIEpYFw2Rs0rtNYoenRPtnWv5ZdPWVU8yQQtS4fJ8wswTqrIHVBJ6w2v7YGCyt+wUmXvP35f5d4hkVikOx7Fvq7LxrndeDV2ywYAPJvEQmmY18i3FuokhqCsNMbbJO8Ont0OWfvt8NItOsrtz+Hvt2HMwyNZnKPRBiNZ+ity/8V++zVkA0NKPjynRxclMM8Bx+9m3b02KoEbqUSDsI27xv0VdcSQFdORPimgZf4teUcIWh9ZijUEHmBBsoe7junbbSnUjH9ccMezQaYja4kvzPLBBjaFwI9zTpeUgOUjySF/zld8cYYncVXKN/tBzRhQ03Dy1i2MI6unvgTzjTnMjaOvY950HNry5bHdLz7iZ/dSEYvCGRDYlC3a5Y6d3Tdm2IacLE/gCr8bd77bG0Ij/L0NLIJ9T0QZr7qk5Y4gOiIEXxlNLFvWojknTddWnXXUh+3O4OOu03NE/yp9pMyzGjKqOOX/8Dv23Np9TQ7ISqvsLkwHvB5BKpLEFTcEZzLmaxWxofqSmAnBm2f/zPyCPcVBT9+kNHP7wn9XBLNH8g86TPmEXBWvGdiCzrILrkU/p8rQ9HWdDsg1vuiyRZjDISdvEaaYfm8GgkTq92FrJjVLwR7YGrjn2lCzECe1QAyn7GGnHeTsgk9fIxuXVIN1WNRaHy5DHAJHwD28e7sZuvX38BCHs13utBE1IG6igXEBSwjt06wUqSenmK24QUUjYVQkJ6UOW8VydvZnvK6KMtN3B0uc1H9FfzCspEPUPYVo6XNUUtwkjjY1LFFMTyehhhEiC87E8eY69G0f6gC3pq1/nkiz8HQCRWCzr+4GTjCRNfXF6JZOI/QChDr2wG/ifb7Xl7eX2YGZziKUVQV8VbRGG6gVyseu4ywvgif+HuyM2TQisRQs8oj0gSTWdTpouVd2vQRS+tburuWXd3TVS5bViT6Be2g5UlH+j5biXXL4pwuiKSVWM4bliMlUpF2HKvPuOgyjj45/1EnHIl7L8Mc39Lt2VVcOFqG9+VoH9NKJ3e6gMxXYNBG2lS44A0aUPd9ZJ35Qkss/s0pbUiKsd+/B9OC8/+pJJbL4HqR1E0Y8Qmqu6Jl2KIe2N4bMOD9ZsnWyIcfjy18t+vJs6Gdr3/YxbOeVIRJj9Oz56YQnz2spLDwkXe/1vQ5N5LeJ735pTDwLZVrldx7l9qyh+amifkygTz7mfQdymS6c6vjGvDOnZrdNNeOzF1euFXgWIb4btWbr8YcF9IgWierRD8X1kcDc3ZErEAj/+4z7Zn1b9It1WCKJc9FbHxY4SCtDCcHLdW+VT7wyQIRKeWTuSgaDDCKaLx+BDbfMcbRepdFmUXOZx/H9ej3Skf9z/EkZK461+LhBxtfq+IgDNOOSNjcOEgUG5g2e88GgBNx1b4p3f713uvLuk62MO24AHYiAT6Q9+tUBzkSq9lSzcMsam31AaE/+YvFWUkXySef/d3dFSW6gFzfoNNHh2agn4fNQB5PEO4BLV2yO7X5IPodJHc8WublB9W2XDfPl/TO/H8oIX6OgAueyW53pmRhD71h2hE/M906I7ISAsk5Zs7ukzvTk/rWdDRz04caj6QcvE/AVBLAwQUAAIACACXkU5S5xFZ1E0AAABqAAAAGwAAAHVuaXZlcnNhbC91bml2ZXJzYWwucG5nLnhtbLOxr8jNUShLLSrOzM+zVTLUM1Cyt+PlsikoSi3LTC1XqACKGekZQICSQqWtkgkStzwzpSTDVsncxBQhlpGamZ5RYqtkamoJF9QHGgkAUEsBAgAAFAACAAgA4g7UTjZhWAJHAwAA4QkAABQAAAAAAAAAAQAAAAAAAAAAAHVuaXZlcnNhbC9wbGF5ZXIueG1sUEsBAgAAFAACAAgAlpFOUuv8HNkkBgAAnhQAAB0AAAAAAAAAAQAAAAAAeQMAAHVuaXZlcnNhbC9jb21tb25fbWVzc2FnZXMubG5nUEsBAgAAFAACAAgAlpFOUhUeYBujAAAAfwEAAC4AAAAAAAAAAQAAAAAA2AkAAHVuaXZlcnNhbC9wbGF5YmFja19hbmRfbmF2aWdhdGlvbl9zZXR0aW5ncy54bWxQSwECAAAUAAIACACWkU5Sgl31hGoFAACfGQAAJwAAAAAAAAABAAAAAADHCgAAdW5pdmVyc2FsL2ZsYXNoX3B1Ymxpc2hpbmdfc2V0dGluZ3MueG1sUEsBAgAAFAACAAgAlpFOUnUvXvNpAwAAmwwAACEAAAAAAAAAAQAAAAAAdhAAAHVuaXZlcnNhbC9mbGFzaF9za2luX3NldHRpbmdzLnhtbFBLAQIAABQAAgAIAJaRTlKep9QwZgUAACkZAAAmAAAAAAAAAAEAAAAAAB4UAAB1bml2ZXJzYWwvaHRtbF9wdWJsaXNoaW5nX3NldHRpbmdzLnhtbFBLAQIAABQAAgAIAJaRTlK6KQ74tgEAAHUGAAAfAAAAAAAAAAEAAAAAAMgZAAB1bml2ZXJzYWwvaHRtbF9za2luX3NldHRpbmdzLmpzUEsBAgAAFAACAAgAlpFOUpQTsyJpAAAAbgAAABwAAAAAAAAAAQAAAAAAuxsAAHVuaXZlcnNhbC9sb2NhbF9zZXR0aW5ncy54bWxQSwECAAAUAAIACACXkU5Sfdr4QJMbAABOKQAAFwAAAAAAAAAAAAAAAABeHAAAdW5pdmVyc2FsL3VuaXZlcnNhbC5wbmdQSwECAAAUAAIACACXkU5S5xFZ1E0AAABqAAAAGwAAAAAAAAABAAAAAAAmOAAAdW5pdmVyc2FsL3VuaXZlcnNhbC5wbmcueG1sUEsFBgAAAAAKAAoABgMAAKw4AAAAAA=="/>
  <p:tag name="ISPRING_CURRENT_PLAYER_ID" val="universal"/>
  <p:tag name="ISPRING_LMS_API_VERSION" val="SCORM 1.2"/>
  <p:tag name="ISPRING_ULTRA_SCORM_COURSE_ID" val="D842B606-0F88-4DE4-B815-A9B43492878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0"/>
  <p:tag name="İSPRİNGONLİNEFOLDERID" val="1"/>
  <p:tag name="ISPRING_OUTPUT_FOLDER" val="[[&quot;\uFFFD\/\uFFFDf{0E6EF7E3-5697-4B8B-B200-FBDA7933B2F2}&quot;,&quot;C:\\Users\\Samsung\\Desktop\\Sunumlar 2019\\5. Sınıf\\4. Ünite\\Sunumlar&quot;]]"/>
  <p:tag name="ISPRING_PUBLISH_SETTINGS" val="{&quot;commonSettings&quot;:{&quot;webSettings&quot;:{&quot;useMobileViewer&quot;:&quot;T_TRU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wordSettings&quot;:{&quot;printCopies&quot;:1}}"/>
  <p:tag name="ISPRING_SCORM_RATE_SLIDES" val="0"/>
  <p:tag name="ISPRING_SCORM_RATE_QUIZZES" val="0"/>
  <p:tag name="ISPRING_SCORM_PASSING_SCORE" val="0.000000"/>
  <p:tag name="ISPRING_PRESENTATION_TITLE" val="5.4.3. Bir Baba Olarak Hz. Muhammed (s.a.v.)"/>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1">
      <a:dk1>
        <a:srgbClr val="000000"/>
      </a:dk1>
      <a:lt1>
        <a:sysClr val="window" lastClr="FFFFFF"/>
      </a:lt1>
      <a:dk2>
        <a:srgbClr val="41393B"/>
      </a:dk2>
      <a:lt2>
        <a:srgbClr val="FF0000"/>
      </a:lt2>
      <a:accent1>
        <a:srgbClr val="00B050"/>
      </a:accent1>
      <a:accent2>
        <a:srgbClr val="0070C0"/>
      </a:accent2>
      <a:accent3>
        <a:srgbClr val="FFFF00"/>
      </a:accent3>
      <a:accent4>
        <a:srgbClr val="FC9B00"/>
      </a:accent4>
      <a:accent5>
        <a:srgbClr val="67A3A7"/>
      </a:accent5>
      <a:accent6>
        <a:srgbClr val="6D8B95"/>
      </a:accent6>
      <a:hlink>
        <a:srgbClr val="F4BB93"/>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816</Words>
  <Application>Microsoft Office PowerPoint</Application>
  <PresentationFormat>Geniş ekran</PresentationFormat>
  <Paragraphs>116</Paragraphs>
  <Slides>16</Slides>
  <Notes>16</Notes>
  <HiddenSlides>0</HiddenSlides>
  <MMClips>1</MMClips>
  <ScaleCrop>false</ScaleCrop>
  <HeadingPairs>
    <vt:vector size="6" baseType="variant">
      <vt:variant>
        <vt:lpstr>Kullanılan Yazı Tipleri</vt:lpstr>
      </vt:variant>
      <vt:variant>
        <vt:i4>11</vt:i4>
      </vt:variant>
      <vt:variant>
        <vt:lpstr>Tema</vt:lpstr>
      </vt:variant>
      <vt:variant>
        <vt:i4>8</vt:i4>
      </vt:variant>
      <vt:variant>
        <vt:lpstr>Slayt Başlıkları</vt:lpstr>
      </vt:variant>
      <vt:variant>
        <vt:i4>16</vt:i4>
      </vt:variant>
    </vt:vector>
  </HeadingPairs>
  <TitlesOfParts>
    <vt:vector size="35" baseType="lpstr">
      <vt:lpstr>맑은 고딕</vt:lpstr>
      <vt:lpstr>Arial</vt:lpstr>
      <vt:lpstr>Arial Unicode MS</vt:lpstr>
      <vt:lpstr>Bahnschrift SemiCondensed</vt:lpstr>
      <vt:lpstr>Calibri</vt:lpstr>
      <vt:lpstr>Calibri Light</vt:lpstr>
      <vt:lpstr>Comfortaa</vt:lpstr>
      <vt:lpstr>Open Sans</vt:lpstr>
      <vt:lpstr>Permanent Marker</vt:lpstr>
      <vt:lpstr>Rockwell Extra Bold</vt:lpstr>
      <vt:lpstr>Wingdings</vt:lpstr>
      <vt:lpstr>Office Teması</vt:lpstr>
      <vt:lpstr>1_Office Theme</vt:lpstr>
      <vt:lpstr>Office Theme</vt:lpstr>
      <vt:lpstr>5_Office Teması</vt:lpstr>
      <vt:lpstr>5_Office Theme</vt:lpstr>
      <vt:lpstr>SKETCH LESSON</vt:lpstr>
      <vt:lpstr>Contents Slide Master</vt:lpstr>
      <vt:lpstr>JAY DESIGN</vt:lpstr>
      <vt:lpstr>PowerPoint Sunusu</vt:lpstr>
      <vt:lpstr>Peygamberimizin çocuklarına karşı davranışlarını işaretleyelim</vt:lpstr>
      <vt:lpstr>PowerPoint Sunusu</vt:lpstr>
      <vt:lpstr>Aşağıda bazı cümleler karışık olarak verilmiştir.  Cümleleri uygun bir şekilde düzeltin</vt:lpstr>
      <vt:lpstr>Örnek olay tamamlama </vt:lpstr>
      <vt:lpstr>Örnek olay</vt:lpstr>
      <vt:lpstr>PowerPoint Sunusu</vt:lpstr>
      <vt:lpstr>PowerPoint Sunusu</vt:lpstr>
      <vt:lpstr>PowerPoint Sunusu</vt:lpstr>
      <vt:lpstr>PowerPoint Sunusu</vt:lpstr>
      <vt:lpstr>PowerPoint Sunusu</vt:lpstr>
      <vt:lpstr>PowerPoint Sunusu</vt:lpstr>
      <vt:lpstr>Örnek olay</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5.4.3. Bir Baba Olarak Hz. Muhammed (s.a.v.)</dc:title>
  <dc:creator>Mustafa Yıldırım</dc:creator>
  <cp:lastModifiedBy>Mustafa Yıldırım</cp:lastModifiedBy>
  <cp:revision>25</cp:revision>
  <dcterms:created xsi:type="dcterms:W3CDTF">2020-03-10T07:21:55Z</dcterms:created>
  <dcterms:modified xsi:type="dcterms:W3CDTF">2021-02-14T15:25:31Z</dcterms:modified>
</cp:coreProperties>
</file>