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3" r:id="rId3"/>
    <p:sldMasterId id="2147483705" r:id="rId4"/>
    <p:sldMasterId id="2147483718" r:id="rId5"/>
    <p:sldMasterId id="2147483755" r:id="rId6"/>
    <p:sldMasterId id="2147483770" r:id="rId7"/>
    <p:sldMasterId id="2147483782" r:id="rId8"/>
    <p:sldMasterId id="2147483802" r:id="rId9"/>
    <p:sldMasterId id="2147483814" r:id="rId10"/>
  </p:sldMasterIdLst>
  <p:notesMasterIdLst>
    <p:notesMasterId r:id="rId38"/>
  </p:notesMasterIdLst>
  <p:sldIdLst>
    <p:sldId id="257" r:id="rId11"/>
    <p:sldId id="258" r:id="rId12"/>
    <p:sldId id="259" r:id="rId13"/>
    <p:sldId id="260" r:id="rId14"/>
    <p:sldId id="261" r:id="rId15"/>
    <p:sldId id="262" r:id="rId16"/>
    <p:sldId id="263" r:id="rId17"/>
    <p:sldId id="277" r:id="rId18"/>
    <p:sldId id="278" r:id="rId19"/>
    <p:sldId id="264" r:id="rId20"/>
    <p:sldId id="297" r:id="rId21"/>
    <p:sldId id="266" r:id="rId22"/>
    <p:sldId id="267" r:id="rId23"/>
    <p:sldId id="291" r:id="rId24"/>
    <p:sldId id="280" r:id="rId25"/>
    <p:sldId id="292" r:id="rId26"/>
    <p:sldId id="270" r:id="rId27"/>
    <p:sldId id="293" r:id="rId28"/>
    <p:sldId id="274" r:id="rId29"/>
    <p:sldId id="276" r:id="rId30"/>
    <p:sldId id="282" r:id="rId31"/>
    <p:sldId id="283" r:id="rId32"/>
    <p:sldId id="298" r:id="rId33"/>
    <p:sldId id="294" r:id="rId34"/>
    <p:sldId id="295" r:id="rId35"/>
    <p:sldId id="296" r:id="rId36"/>
    <p:sldId id="290" r:id="rId37"/>
  </p:sldIdLst>
  <p:sldSz cx="12192000" cy="6858000"/>
  <p:notesSz cx="6858000" cy="9144000"/>
  <p:custDataLst>
    <p:tags r:id="rId39"/>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0FC"/>
    <a:srgbClr val="FFD798"/>
    <a:srgbClr val="2F528F"/>
    <a:srgbClr val="F0F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gs" Target="tags/tag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6F57D-A741-4674-B139-06C15D5387C0}" type="datetimeFigureOut">
              <a:rPr lang="tr-TR" smtClean="0"/>
              <a:t>14.02.2021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69B0E-AC80-41B1-8E48-78D8612F6BDE}" type="slidenum">
              <a:rPr lang="tr-TR" smtClean="0"/>
              <a:t>‹#›</a:t>
            </a:fld>
            <a:endParaRPr lang="tr-TR"/>
          </a:p>
        </p:txBody>
      </p:sp>
    </p:spTree>
    <p:extLst>
      <p:ext uri="{BB962C8B-B14F-4D97-AF65-F5344CB8AC3E}">
        <p14:creationId xmlns:p14="http://schemas.microsoft.com/office/powerpoint/2010/main" val="186923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C29F0-5EF6-45E1-91F1-4628019EA5DF}"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7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DF69B0E-AC80-41B1-8E48-78D8612F6BDE}" type="slidenum">
              <a:rPr lang="tr-TR" smtClean="0"/>
              <a:t>2</a:t>
            </a:fld>
            <a:endParaRPr lang="tr-TR"/>
          </a:p>
        </p:txBody>
      </p:sp>
    </p:spTree>
    <p:extLst>
      <p:ext uri="{BB962C8B-B14F-4D97-AF65-F5344CB8AC3E}">
        <p14:creationId xmlns:p14="http://schemas.microsoft.com/office/powerpoint/2010/main" val="176100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DF69B0E-AC80-41B1-8E48-78D8612F6BDE}" type="slidenum">
              <a:rPr lang="tr-TR" smtClean="0"/>
              <a:t>10</a:t>
            </a:fld>
            <a:endParaRPr lang="tr-TR"/>
          </a:p>
        </p:txBody>
      </p:sp>
    </p:spTree>
    <p:extLst>
      <p:ext uri="{BB962C8B-B14F-4D97-AF65-F5344CB8AC3E}">
        <p14:creationId xmlns:p14="http://schemas.microsoft.com/office/powerpoint/2010/main" val="94870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1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DF69B0E-AC80-41B1-8E48-78D8612F6BDE}" type="slidenum">
              <a:rPr lang="tr-TR" smtClean="0"/>
              <a:t>15</a:t>
            </a:fld>
            <a:endParaRPr lang="tr-TR"/>
          </a:p>
        </p:txBody>
      </p:sp>
    </p:spTree>
    <p:extLst>
      <p:ext uri="{BB962C8B-B14F-4D97-AF65-F5344CB8AC3E}">
        <p14:creationId xmlns:p14="http://schemas.microsoft.com/office/powerpoint/2010/main" val="182257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16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07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5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977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285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792775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8194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1511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73531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79733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33239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69827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56517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205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185029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6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78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133050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74232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64477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57054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99971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14757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081582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38503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670194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538947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0800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341149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169821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98083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1315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7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510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5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084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2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152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90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6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363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849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6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529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3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921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05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773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510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105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552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635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877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02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85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12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01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734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15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370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45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72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689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963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62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9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74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222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647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848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447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75771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36169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46427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7202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416049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08366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07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88361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54918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45557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46324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30502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22087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93092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45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8224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029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76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87883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19476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256856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91339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6013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75457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06984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53892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59456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354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412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887292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850817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3827433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791069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15024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87171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101191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538208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00362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3041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506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876448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10538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888086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732486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9931942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1180196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744886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52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14792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58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038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71168392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968979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iming>
    <p:tnLst>
      <p:par>
        <p:cTn id="1" dur="indefinite" restart="never" nodeType="tmRoot"/>
      </p:par>
    </p:tnLst>
  </p:timing>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B4672F-CCEF-4543-8428-6B066AECEF5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091218-C6F0-4050-BC65-4561EEE36C6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759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100000">
              <a:schemeClr val="tx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420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981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2531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118287102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03444529"/>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96775952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hyperlink" Target="https://wordwall.net/play/850/145/267" TargetMode="External"/><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open?id=1JzSvEYrgsj-0dMkVDWLIVrHZFLk91nWY" TargetMode="External"/><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ordwall.net/play/3916/493/167" TargetMode="External"/><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0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14.xml"/><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114.xml"/><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59.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0.jp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100000">
              <a:schemeClr val="bg2">
                <a:lumMod val="50000"/>
              </a:schemeClr>
            </a:gs>
          </a:gsLst>
          <a:lin ang="16200000" scaled="1"/>
          <a:tileRect/>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9AD2F4-18AA-4661-AC1D-396E0D31BA3F}"/>
              </a:ext>
            </a:extLst>
          </p:cNvPr>
          <p:cNvGrpSpPr/>
          <p:nvPr/>
        </p:nvGrpSpPr>
        <p:grpSpPr>
          <a:xfrm>
            <a:off x="6023925" y="4363770"/>
            <a:ext cx="5422374" cy="954107"/>
            <a:chOff x="6023925" y="4363770"/>
            <a:chExt cx="5422374" cy="954107"/>
          </a:xfrm>
        </p:grpSpPr>
        <p:sp>
          <p:nvSpPr>
            <p:cNvPr id="18" name="Freeform: Shape 17">
              <a:extLst>
                <a:ext uri="{FF2B5EF4-FFF2-40B4-BE49-F238E27FC236}">
                  <a16:creationId xmlns:a16="http://schemas.microsoft.com/office/drawing/2014/main" id="{8AC2D4E0-03DC-4925-A0E2-6A090E204125}"/>
                </a:ext>
              </a:extLst>
            </p:cNvPr>
            <p:cNvSpPr/>
            <p:nvPr/>
          </p:nvSpPr>
          <p:spPr>
            <a:xfrm>
              <a:off x="6023925" y="4415888"/>
              <a:ext cx="5422374" cy="815926"/>
            </a:xfrm>
            <a:custGeom>
              <a:avLst/>
              <a:gdLst>
                <a:gd name="connsiteX0" fmla="*/ 562091 w 5422374"/>
                <a:gd name="connsiteY0" fmla="*/ 0 h 815926"/>
                <a:gd name="connsiteX1" fmla="*/ 5014411 w 5422374"/>
                <a:gd name="connsiteY1" fmla="*/ 0 h 815926"/>
                <a:gd name="connsiteX2" fmla="*/ 5422374 w 5422374"/>
                <a:gd name="connsiteY2" fmla="*/ 407963 h 815926"/>
                <a:gd name="connsiteX3" fmla="*/ 5014411 w 5422374"/>
                <a:gd name="connsiteY3" fmla="*/ 815926 h 815926"/>
                <a:gd name="connsiteX4" fmla="*/ 0 w 5422374"/>
                <a:gd name="connsiteY4" fmla="*/ 815926 h 815926"/>
                <a:gd name="connsiteX5" fmla="*/ 562091 w 5422374"/>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2374" h="815926">
                  <a:moveTo>
                    <a:pt x="562091" y="0"/>
                  </a:moveTo>
                  <a:lnTo>
                    <a:pt x="5014411" y="0"/>
                  </a:lnTo>
                  <a:cubicBezTo>
                    <a:pt x="5239723" y="0"/>
                    <a:pt x="5422374" y="182651"/>
                    <a:pt x="5422374" y="407963"/>
                  </a:cubicBezTo>
                  <a:cubicBezTo>
                    <a:pt x="5422374" y="633275"/>
                    <a:pt x="5239723" y="815926"/>
                    <a:pt x="5014411" y="815926"/>
                  </a:cubicBezTo>
                  <a:lnTo>
                    <a:pt x="0" y="815926"/>
                  </a:lnTo>
                  <a:lnTo>
                    <a:pt x="562091" y="0"/>
                  </a:lnTo>
                  <a:close/>
                </a:path>
              </a:pathLst>
            </a:cu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65AD708-B1BC-4445-AE5C-BE8DEFFA0B62}"/>
                </a:ext>
              </a:extLst>
            </p:cNvPr>
            <p:cNvSpPr txBox="1"/>
            <p:nvPr/>
          </p:nvSpPr>
          <p:spPr>
            <a:xfrm>
              <a:off x="6325564" y="4363770"/>
              <a:ext cx="4839866" cy="954107"/>
            </a:xfrm>
            <a:prstGeom prst="rect">
              <a:avLst/>
            </a:prstGeom>
            <a:noFill/>
          </p:spPr>
          <p:txBody>
            <a:bodyPr wrap="square" rtlCol="0">
              <a:spAutoFit/>
            </a:bodyPr>
            <a:lstStyle/>
            <a:p>
              <a:pPr lvl="0" algn="ct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Hz</a:t>
              </a:r>
              <a:r>
                <a:rPr lang="tr-TR" sz="2800" dirty="0">
                  <a:solidFill>
                    <a:prstClr val="black"/>
                  </a:solidFill>
                </a:rPr>
                <a:t>. Allah’ın (</a:t>
              </a:r>
              <a:r>
                <a:rPr lang="tr-TR" sz="2800" dirty="0" err="1">
                  <a:solidFill>
                    <a:prstClr val="black"/>
                  </a:solidFill>
                </a:rPr>
                <a:t>c.c</a:t>
              </a:r>
              <a:r>
                <a:rPr lang="tr-TR" sz="2800" dirty="0">
                  <a:solidFill>
                    <a:prstClr val="black"/>
                  </a:solidFill>
                </a:rPr>
                <a:t>.) </a:t>
              </a:r>
              <a:r>
                <a:rPr lang="tr-TR" sz="2800" dirty="0" smtClean="0">
                  <a:solidFill>
                    <a:prstClr val="black"/>
                  </a:solidFill>
                </a:rPr>
                <a:t>Elçisi </a:t>
              </a:r>
              <a:r>
                <a:rPr lang="tr-TR" sz="2800" dirty="0">
                  <a:solidFill>
                    <a:prstClr val="black"/>
                  </a:solidFill>
                </a:rPr>
                <a:t>Hz. Muhammed (s.a.v</a:t>
              </a:r>
              <a:r>
                <a:rPr lang="tr-TR" sz="2800" dirty="0" smtClean="0">
                  <a:solidFill>
                    <a:prstClr val="black"/>
                  </a:solidFill>
                </a:rPr>
                <a:t>.)</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444AA60E-AFEE-4129-A2A7-59965EF18D4A}"/>
              </a:ext>
            </a:extLst>
          </p:cNvPr>
          <p:cNvGrpSpPr/>
          <p:nvPr/>
        </p:nvGrpSpPr>
        <p:grpSpPr>
          <a:xfrm>
            <a:off x="5162843" y="5594403"/>
            <a:ext cx="5419768" cy="954107"/>
            <a:chOff x="5162843" y="5594403"/>
            <a:chExt cx="5419768" cy="954107"/>
          </a:xfrm>
        </p:grpSpPr>
        <p:sp>
          <p:nvSpPr>
            <p:cNvPr id="17" name="Freeform: Shape 16">
              <a:extLst>
                <a:ext uri="{FF2B5EF4-FFF2-40B4-BE49-F238E27FC236}">
                  <a16:creationId xmlns:a16="http://schemas.microsoft.com/office/drawing/2014/main" id="{2EBF0431-154A-498B-B9A0-76EF8862D5F1}"/>
                </a:ext>
              </a:extLst>
            </p:cNvPr>
            <p:cNvSpPr/>
            <p:nvPr/>
          </p:nvSpPr>
          <p:spPr>
            <a:xfrm>
              <a:off x="5162843" y="5643978"/>
              <a:ext cx="5419768" cy="815926"/>
            </a:xfrm>
            <a:custGeom>
              <a:avLst/>
              <a:gdLst>
                <a:gd name="connsiteX0" fmla="*/ 562091 w 5419768"/>
                <a:gd name="connsiteY0" fmla="*/ 0 h 815926"/>
                <a:gd name="connsiteX1" fmla="*/ 5011805 w 5419768"/>
                <a:gd name="connsiteY1" fmla="*/ 0 h 815926"/>
                <a:gd name="connsiteX2" fmla="*/ 5419768 w 5419768"/>
                <a:gd name="connsiteY2" fmla="*/ 407963 h 815926"/>
                <a:gd name="connsiteX3" fmla="*/ 5011805 w 5419768"/>
                <a:gd name="connsiteY3" fmla="*/ 815926 h 815926"/>
                <a:gd name="connsiteX4" fmla="*/ 0 w 5419768"/>
                <a:gd name="connsiteY4" fmla="*/ 815926 h 815926"/>
                <a:gd name="connsiteX5" fmla="*/ 562091 w 5419768"/>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768" h="815926">
                  <a:moveTo>
                    <a:pt x="562091" y="0"/>
                  </a:moveTo>
                  <a:lnTo>
                    <a:pt x="5011805" y="0"/>
                  </a:lnTo>
                  <a:cubicBezTo>
                    <a:pt x="5237117" y="0"/>
                    <a:pt x="5419768" y="182651"/>
                    <a:pt x="5419768" y="407963"/>
                  </a:cubicBezTo>
                  <a:cubicBezTo>
                    <a:pt x="5419768" y="633275"/>
                    <a:pt x="5237117" y="815926"/>
                    <a:pt x="5011805" y="815926"/>
                  </a:cubicBezTo>
                  <a:lnTo>
                    <a:pt x="0" y="815926"/>
                  </a:lnTo>
                  <a:lnTo>
                    <a:pt x="562091" y="0"/>
                  </a:lnTo>
                  <a:close/>
                </a:path>
              </a:pathLst>
            </a:custGeom>
            <a:solidFill>
              <a:srgbClr val="F0F7F4"/>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9AEEA49-8DDC-4608-87AA-863EEE5C2C99}"/>
                </a:ext>
              </a:extLst>
            </p:cNvPr>
            <p:cNvSpPr txBox="1"/>
            <p:nvPr/>
          </p:nvSpPr>
          <p:spPr>
            <a:xfrm>
              <a:off x="5716271" y="5594403"/>
              <a:ext cx="4839866" cy="954107"/>
            </a:xfrm>
            <a:prstGeom prst="rect">
              <a:avLst/>
            </a:prstGeom>
            <a:noFill/>
          </p:spPr>
          <p:txBody>
            <a:bodyPr wrap="square" rtlCol="0">
              <a:spAutoFit/>
            </a:bodyPr>
            <a:lstStyle/>
            <a:p>
              <a:pPr lvl="0"/>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Bir </a:t>
              </a:r>
              <a:r>
                <a:rPr lang="tr-TR" sz="2800" dirty="0">
                  <a:solidFill>
                    <a:prstClr val="black"/>
                  </a:solidFill>
                </a:rPr>
                <a:t>Sure Tanıyorum</a:t>
              </a:r>
              <a:r>
                <a:rPr lang="tr-TR" sz="2800" dirty="0" smtClean="0">
                  <a:solidFill>
                    <a:prstClr val="black"/>
                  </a:solidFill>
                </a:rPr>
                <a:t>: Kâfirûn </a:t>
              </a:r>
              <a:r>
                <a:rPr lang="tr-TR" sz="2800" dirty="0">
                  <a:solidFill>
                    <a:prstClr val="black"/>
                  </a:solidFill>
                </a:rPr>
                <a:t>Suresi ve Anlamı </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D5115E09-27FF-4DA7-BCAD-C8E8860AC5AD}"/>
              </a:ext>
            </a:extLst>
          </p:cNvPr>
          <p:cNvGrpSpPr/>
          <p:nvPr/>
        </p:nvGrpSpPr>
        <p:grpSpPr>
          <a:xfrm>
            <a:off x="6037944" y="1590083"/>
            <a:ext cx="5415106" cy="815926"/>
            <a:chOff x="6037944" y="1590083"/>
            <a:chExt cx="5415106" cy="815926"/>
          </a:xfrm>
        </p:grpSpPr>
        <p:sp>
          <p:nvSpPr>
            <p:cNvPr id="20" name="Freeform: Shape 19">
              <a:extLst>
                <a:ext uri="{FF2B5EF4-FFF2-40B4-BE49-F238E27FC236}">
                  <a16:creationId xmlns:a16="http://schemas.microsoft.com/office/drawing/2014/main" id="{2D47F125-88DB-418F-84F0-25B6E7C5ACD3}"/>
                </a:ext>
              </a:extLst>
            </p:cNvPr>
            <p:cNvSpPr/>
            <p:nvPr/>
          </p:nvSpPr>
          <p:spPr>
            <a:xfrm>
              <a:off x="6037944" y="1590083"/>
              <a:ext cx="5415106" cy="815926"/>
            </a:xfrm>
            <a:custGeom>
              <a:avLst/>
              <a:gdLst>
                <a:gd name="connsiteX0" fmla="*/ 0 w 5415106"/>
                <a:gd name="connsiteY0" fmla="*/ 0 h 815926"/>
                <a:gd name="connsiteX1" fmla="*/ 5007143 w 5415106"/>
                <a:gd name="connsiteY1" fmla="*/ 0 h 815926"/>
                <a:gd name="connsiteX2" fmla="*/ 5415106 w 5415106"/>
                <a:gd name="connsiteY2" fmla="*/ 407963 h 815926"/>
                <a:gd name="connsiteX3" fmla="*/ 5007143 w 5415106"/>
                <a:gd name="connsiteY3" fmla="*/ 815926 h 815926"/>
                <a:gd name="connsiteX4" fmla="*/ 562092 w 5415106"/>
                <a:gd name="connsiteY4" fmla="*/ 815926 h 815926"/>
                <a:gd name="connsiteX5" fmla="*/ 0 w 5415106"/>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106" h="815926">
                  <a:moveTo>
                    <a:pt x="0" y="0"/>
                  </a:moveTo>
                  <a:lnTo>
                    <a:pt x="5007143" y="0"/>
                  </a:lnTo>
                  <a:cubicBezTo>
                    <a:pt x="5232455" y="0"/>
                    <a:pt x="5415106" y="182651"/>
                    <a:pt x="5415106" y="407963"/>
                  </a:cubicBezTo>
                  <a:cubicBezTo>
                    <a:pt x="5415106" y="633275"/>
                    <a:pt x="5232455" y="815926"/>
                    <a:pt x="5007143" y="815926"/>
                  </a:cubicBezTo>
                  <a:lnTo>
                    <a:pt x="562092" y="815926"/>
                  </a:lnTo>
                  <a:lnTo>
                    <a:pt x="0" y="0"/>
                  </a:lnTo>
                  <a:close/>
                </a:path>
              </a:pathLst>
            </a:custGeom>
            <a:solidFill>
              <a:srgbClr val="F0F7F4"/>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8C1AEA3-3DF9-4507-8346-1AEA5C137921}"/>
                </a:ext>
              </a:extLst>
            </p:cNvPr>
            <p:cNvSpPr txBox="1"/>
            <p:nvPr/>
          </p:nvSpPr>
          <p:spPr>
            <a:xfrm>
              <a:off x="7413411" y="1662242"/>
              <a:ext cx="32921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Ünite Konuları</a:t>
              </a:r>
              <a:endPar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sp>
        <p:nvSpPr>
          <p:cNvPr id="6" name="Arrow: Pentagon 5">
            <a:extLst>
              <a:ext uri="{FF2B5EF4-FFF2-40B4-BE49-F238E27FC236}">
                <a16:creationId xmlns:a16="http://schemas.microsoft.com/office/drawing/2014/main" id="{2730B147-0950-4299-BDF7-CE81A2529A62}"/>
              </a:ext>
            </a:extLst>
          </p:cNvPr>
          <p:cNvSpPr/>
          <p:nvPr/>
        </p:nvSpPr>
        <p:spPr>
          <a:xfrm>
            <a:off x="0" y="0"/>
            <a:ext cx="7301132" cy="6858000"/>
          </a:xfrm>
          <a:prstGeom prst="homePlate">
            <a:avLst>
              <a:gd name="adj" fmla="val 34445"/>
            </a:avLst>
          </a:prstGeom>
          <a:solidFill>
            <a:srgbClr val="064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Pentagon 4">
            <a:extLst>
              <a:ext uri="{FF2B5EF4-FFF2-40B4-BE49-F238E27FC236}">
                <a16:creationId xmlns:a16="http://schemas.microsoft.com/office/drawing/2014/main" id="{C1BDBCC0-A49A-4500-9B24-7AE9A7A587B3}"/>
              </a:ext>
            </a:extLst>
          </p:cNvPr>
          <p:cNvSpPr/>
          <p:nvPr/>
        </p:nvSpPr>
        <p:spPr>
          <a:xfrm>
            <a:off x="112279" y="0"/>
            <a:ext cx="5655213" cy="6858000"/>
          </a:xfrm>
          <a:prstGeom prst="homePlate">
            <a:avLst>
              <a:gd name="adj" fmla="val 45522"/>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179993C-AEC5-4F68-B43B-C327177FD478}"/>
              </a:ext>
            </a:extLst>
          </p:cNvPr>
          <p:cNvSpPr/>
          <p:nvPr/>
        </p:nvSpPr>
        <p:spPr>
          <a:xfrm>
            <a:off x="5162844" y="4531555"/>
            <a:ext cx="1378739" cy="815926"/>
          </a:xfrm>
          <a:custGeom>
            <a:avLst/>
            <a:gdLst>
              <a:gd name="connsiteX0" fmla="*/ 407963 w 1378739"/>
              <a:gd name="connsiteY0" fmla="*/ 0 h 815926"/>
              <a:gd name="connsiteX1" fmla="*/ 1378739 w 1378739"/>
              <a:gd name="connsiteY1" fmla="*/ 0 h 815926"/>
              <a:gd name="connsiteX2" fmla="*/ 816648 w 1378739"/>
              <a:gd name="connsiteY2" fmla="*/ 815926 h 815926"/>
              <a:gd name="connsiteX3" fmla="*/ 407963 w 1378739"/>
              <a:gd name="connsiteY3" fmla="*/ 815926 h 815926"/>
              <a:gd name="connsiteX4" fmla="*/ 0 w 1378739"/>
              <a:gd name="connsiteY4" fmla="*/ 407963 h 815926"/>
              <a:gd name="connsiteX5" fmla="*/ 407963 w 1378739"/>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739" h="815926">
                <a:moveTo>
                  <a:pt x="407963" y="0"/>
                </a:moveTo>
                <a:lnTo>
                  <a:pt x="1378739" y="0"/>
                </a:lnTo>
                <a:lnTo>
                  <a:pt x="816648" y="815926"/>
                </a:lnTo>
                <a:lnTo>
                  <a:pt x="407963" y="815926"/>
                </a:lnTo>
                <a:cubicBezTo>
                  <a:pt x="182651" y="815926"/>
                  <a:pt x="0" y="633275"/>
                  <a:pt x="0" y="407963"/>
                </a:cubicBezTo>
                <a:cubicBezTo>
                  <a:pt x="0" y="182651"/>
                  <a:pt x="182651" y="0"/>
                  <a:pt x="407963" y="0"/>
                </a:cubicBezTo>
                <a:close/>
              </a:path>
            </a:pathLst>
          </a:cu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4C6A459-0D2A-4F9F-831B-F88D89BAD618}"/>
              </a:ext>
            </a:extLst>
          </p:cNvPr>
          <p:cNvSpPr/>
          <p:nvPr/>
        </p:nvSpPr>
        <p:spPr>
          <a:xfrm>
            <a:off x="4332849" y="5732584"/>
            <a:ext cx="1381345" cy="815926"/>
          </a:xfrm>
          <a:custGeom>
            <a:avLst/>
            <a:gdLst>
              <a:gd name="connsiteX0" fmla="*/ 407963 w 1381345"/>
              <a:gd name="connsiteY0" fmla="*/ 0 h 815926"/>
              <a:gd name="connsiteX1" fmla="*/ 1381345 w 1381345"/>
              <a:gd name="connsiteY1" fmla="*/ 0 h 815926"/>
              <a:gd name="connsiteX2" fmla="*/ 819254 w 1381345"/>
              <a:gd name="connsiteY2" fmla="*/ 815926 h 815926"/>
              <a:gd name="connsiteX3" fmla="*/ 407963 w 1381345"/>
              <a:gd name="connsiteY3" fmla="*/ 815926 h 815926"/>
              <a:gd name="connsiteX4" fmla="*/ 0 w 1381345"/>
              <a:gd name="connsiteY4" fmla="*/ 407963 h 815926"/>
              <a:gd name="connsiteX5" fmla="*/ 407963 w 1381345"/>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345" h="815926">
                <a:moveTo>
                  <a:pt x="407963" y="0"/>
                </a:moveTo>
                <a:lnTo>
                  <a:pt x="1381345" y="0"/>
                </a:lnTo>
                <a:lnTo>
                  <a:pt x="819254" y="815926"/>
                </a:lnTo>
                <a:lnTo>
                  <a:pt x="407963" y="815926"/>
                </a:lnTo>
                <a:cubicBezTo>
                  <a:pt x="182651" y="815926"/>
                  <a:pt x="0" y="633275"/>
                  <a:pt x="0" y="407963"/>
                </a:cubicBezTo>
                <a:cubicBezTo>
                  <a:pt x="0" y="182651"/>
                  <a:pt x="182651" y="0"/>
                  <a:pt x="407963" y="0"/>
                </a:cubicBezTo>
                <a:close/>
              </a:path>
            </a:pathLst>
          </a:custGeom>
          <a:solidFill>
            <a:srgbClr val="33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 14"/>
          <p:cNvGrpSpPr/>
          <p:nvPr/>
        </p:nvGrpSpPr>
        <p:grpSpPr>
          <a:xfrm>
            <a:off x="5899178" y="2877828"/>
            <a:ext cx="5893078" cy="1107996"/>
            <a:chOff x="5899178" y="2877828"/>
            <a:chExt cx="5893078" cy="1107996"/>
          </a:xfrm>
        </p:grpSpPr>
        <p:sp>
          <p:nvSpPr>
            <p:cNvPr id="19" name="Freeform: Shape 18">
              <a:hlinkClick r:id="" action="ppaction://hlinkshowjump?jump=nextslide"/>
              <a:extLst>
                <a:ext uri="{FF2B5EF4-FFF2-40B4-BE49-F238E27FC236}">
                  <a16:creationId xmlns:a16="http://schemas.microsoft.com/office/drawing/2014/main" id="{C43F14C2-DD9A-47F5-9873-F9FA2BF8BD04}"/>
                </a:ext>
              </a:extLst>
            </p:cNvPr>
            <p:cNvSpPr/>
            <p:nvPr/>
          </p:nvSpPr>
          <p:spPr>
            <a:xfrm>
              <a:off x="6756330" y="2906394"/>
              <a:ext cx="5035926" cy="1045212"/>
            </a:xfrm>
            <a:custGeom>
              <a:avLst/>
              <a:gdLst>
                <a:gd name="connsiteX0" fmla="*/ 0 w 5035926"/>
                <a:gd name="connsiteY0" fmla="*/ 0 h 815926"/>
                <a:gd name="connsiteX1" fmla="*/ 4627963 w 5035926"/>
                <a:gd name="connsiteY1" fmla="*/ 0 h 815926"/>
                <a:gd name="connsiteX2" fmla="*/ 5035926 w 5035926"/>
                <a:gd name="connsiteY2" fmla="*/ 407963 h 815926"/>
                <a:gd name="connsiteX3" fmla="*/ 4627963 w 5035926"/>
                <a:gd name="connsiteY3" fmla="*/ 815926 h 815926"/>
                <a:gd name="connsiteX4" fmla="*/ 0 w 5035926"/>
                <a:gd name="connsiteY4" fmla="*/ 815926 h 815926"/>
                <a:gd name="connsiteX5" fmla="*/ 281045 w 5035926"/>
                <a:gd name="connsiteY5" fmla="*/ 407963 h 815926"/>
                <a:gd name="connsiteX6" fmla="*/ 0 w 5035926"/>
                <a:gd name="connsiteY6"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5926" h="815926">
                  <a:moveTo>
                    <a:pt x="0" y="0"/>
                  </a:moveTo>
                  <a:lnTo>
                    <a:pt x="4627963" y="0"/>
                  </a:lnTo>
                  <a:cubicBezTo>
                    <a:pt x="4853275" y="0"/>
                    <a:pt x="5035926" y="182651"/>
                    <a:pt x="5035926" y="407963"/>
                  </a:cubicBezTo>
                  <a:cubicBezTo>
                    <a:pt x="5035926" y="633275"/>
                    <a:pt x="4853275" y="815926"/>
                    <a:pt x="4627963" y="815926"/>
                  </a:cubicBezTo>
                  <a:lnTo>
                    <a:pt x="0" y="815926"/>
                  </a:lnTo>
                  <a:lnTo>
                    <a:pt x="281045" y="407963"/>
                  </a:lnTo>
                  <a:lnTo>
                    <a:pt x="0" y="0"/>
                  </a:lnTo>
                  <a:close/>
                </a:path>
              </a:pathLst>
            </a:custGeom>
            <a:solidFill>
              <a:srgbClr val="F0F7F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tr-TR" sz="2800" dirty="0">
                  <a:solidFill>
                    <a:schemeClr val="tx1"/>
                  </a:solidFill>
                </a:rPr>
                <a:t>Allah’ın (</a:t>
              </a:r>
              <a:r>
                <a:rPr lang="tr-TR" sz="2800" dirty="0" err="1">
                  <a:solidFill>
                    <a:schemeClr val="tx1"/>
                  </a:solidFill>
                </a:rPr>
                <a:t>c.c</a:t>
              </a:r>
              <a:r>
                <a:rPr lang="tr-TR" sz="2800" dirty="0">
                  <a:solidFill>
                    <a:schemeClr val="tx1"/>
                  </a:solidFill>
                </a:rPr>
                <a:t>.) Kulu Hz. Muhammed (s.a.v</a:t>
              </a:r>
              <a:r>
                <a:rPr lang="tr-TR" sz="2800" dirty="0" smtClean="0">
                  <a:solidFill>
                    <a:schemeClr val="tx1"/>
                  </a:solidFill>
                </a:rPr>
                <a:t>.)</a:t>
              </a:r>
              <a:endParaRPr lang="en-US" sz="2800" dirty="0">
                <a:solidFill>
                  <a:schemeClr val="tx1"/>
                </a:solidFill>
              </a:endParaRPr>
            </a:p>
          </p:txBody>
        </p:sp>
        <p:sp>
          <p:nvSpPr>
            <p:cNvPr id="25" name="Freeform: Shape 24">
              <a:hlinkClick r:id="" action="ppaction://hlinkshowjump?jump=nextslide"/>
              <a:extLst>
                <a:ext uri="{FF2B5EF4-FFF2-40B4-BE49-F238E27FC236}">
                  <a16:creationId xmlns:a16="http://schemas.microsoft.com/office/drawing/2014/main" id="{035E821D-D4A8-4939-9018-AB74B8E00131}"/>
                </a:ext>
              </a:extLst>
            </p:cNvPr>
            <p:cNvSpPr/>
            <p:nvPr/>
          </p:nvSpPr>
          <p:spPr>
            <a:xfrm>
              <a:off x="5899178" y="2896328"/>
              <a:ext cx="1299157" cy="1055278"/>
            </a:xfrm>
            <a:custGeom>
              <a:avLst/>
              <a:gdLst>
                <a:gd name="connsiteX0" fmla="*/ 407963 w 1484141"/>
                <a:gd name="connsiteY0" fmla="*/ 0 h 815926"/>
                <a:gd name="connsiteX1" fmla="*/ 1203096 w 1484141"/>
                <a:gd name="connsiteY1" fmla="*/ 0 h 815926"/>
                <a:gd name="connsiteX2" fmla="*/ 1484141 w 1484141"/>
                <a:gd name="connsiteY2" fmla="*/ 407963 h 815926"/>
                <a:gd name="connsiteX3" fmla="*/ 1203096 w 1484141"/>
                <a:gd name="connsiteY3" fmla="*/ 815926 h 815926"/>
                <a:gd name="connsiteX4" fmla="*/ 407963 w 1484141"/>
                <a:gd name="connsiteY4" fmla="*/ 815926 h 815926"/>
                <a:gd name="connsiteX5" fmla="*/ 0 w 1484141"/>
                <a:gd name="connsiteY5" fmla="*/ 407963 h 815926"/>
                <a:gd name="connsiteX6" fmla="*/ 407963 w 1484141"/>
                <a:gd name="connsiteY6"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141" h="815926">
                  <a:moveTo>
                    <a:pt x="407963" y="0"/>
                  </a:moveTo>
                  <a:lnTo>
                    <a:pt x="1203096" y="0"/>
                  </a:lnTo>
                  <a:lnTo>
                    <a:pt x="1484141" y="407963"/>
                  </a:lnTo>
                  <a:lnTo>
                    <a:pt x="1203096" y="815926"/>
                  </a:lnTo>
                  <a:lnTo>
                    <a:pt x="407963" y="815926"/>
                  </a:lnTo>
                  <a:cubicBezTo>
                    <a:pt x="182651" y="815926"/>
                    <a:pt x="0" y="633275"/>
                    <a:pt x="0" y="407963"/>
                  </a:cubicBezTo>
                  <a:cubicBezTo>
                    <a:pt x="0" y="182651"/>
                    <a:pt x="182651" y="0"/>
                    <a:pt x="407963" y="0"/>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4358C14-9E03-4648-A2A8-37453A460512}"/>
                </a:ext>
              </a:extLst>
            </p:cNvPr>
            <p:cNvSpPr txBox="1"/>
            <p:nvPr/>
          </p:nvSpPr>
          <p:spPr>
            <a:xfrm>
              <a:off x="6100381" y="2877828"/>
              <a:ext cx="65594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prstClr val="white"/>
                  </a:solidFill>
                  <a:effectLst/>
                  <a:uLnTx/>
                  <a:uFillTx/>
                  <a:latin typeface="Arial Nova" panose="020B0504020202020204" pitchFamily="34" charset="0"/>
                  <a:ea typeface="+mn-ea"/>
                  <a:cs typeface="+mn-cs"/>
                </a:rPr>
                <a:t>1</a:t>
              </a:r>
              <a:endParaRPr kumimoji="0" lang="en-US" sz="66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grpSp>
      <p:sp>
        <p:nvSpPr>
          <p:cNvPr id="29" name="TextBox 28">
            <a:extLst>
              <a:ext uri="{FF2B5EF4-FFF2-40B4-BE49-F238E27FC236}">
                <a16:creationId xmlns:a16="http://schemas.microsoft.com/office/drawing/2014/main" id="{83279524-ECE9-4AE2-BC31-3DB6DF3862ED}"/>
              </a:ext>
            </a:extLst>
          </p:cNvPr>
          <p:cNvSpPr txBox="1"/>
          <p:nvPr/>
        </p:nvSpPr>
        <p:spPr>
          <a:xfrm>
            <a:off x="5437759" y="447825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5400" b="1" dirty="0">
                <a:solidFill>
                  <a:prstClr val="white"/>
                </a:solidFill>
                <a:latin typeface="Arial Nova" panose="020B0504020202020204" pitchFamily="34" charset="0"/>
              </a:rPr>
              <a:t>2</a:t>
            </a:r>
            <a:endParaRPr kumimoji="0" lang="en-US" sz="5400" b="1" i="0" u="none" strike="noStrike" kern="1200" cap="none" spc="0" normalizeH="0" baseline="0" noProof="0" dirty="0">
              <a:ln>
                <a:noFill/>
              </a:ln>
              <a:solidFill>
                <a:prstClr val="white"/>
              </a:solidFill>
              <a:effectLst/>
              <a:uLnTx/>
              <a:uFillTx/>
              <a:latin typeface="Arial Nova" panose="020B0504020202020204" pitchFamily="34" charset="0"/>
            </a:endParaRPr>
          </a:p>
        </p:txBody>
      </p:sp>
      <p:sp>
        <p:nvSpPr>
          <p:cNvPr id="30" name="TextBox 29">
            <a:extLst>
              <a:ext uri="{FF2B5EF4-FFF2-40B4-BE49-F238E27FC236}">
                <a16:creationId xmlns:a16="http://schemas.microsoft.com/office/drawing/2014/main" id="{7BEE963A-A96D-439D-AB1F-38B6BC22E5E4}"/>
              </a:ext>
            </a:extLst>
          </p:cNvPr>
          <p:cNvSpPr txBox="1"/>
          <p:nvPr/>
        </p:nvSpPr>
        <p:spPr>
          <a:xfrm>
            <a:off x="4715225" y="5682343"/>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prstClr val="white"/>
                </a:solidFill>
                <a:effectLst/>
                <a:uLnTx/>
                <a:uFillTx/>
                <a:latin typeface="Arial Nova" panose="020B0504020202020204" pitchFamily="34" charset="0"/>
                <a:ea typeface="+mn-ea"/>
                <a:cs typeface="+mn-cs"/>
              </a:rPr>
              <a:t>3</a:t>
            </a:r>
            <a:endParaRPr kumimoji="0" lang="en-US" sz="54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36" name="Arrow: Pentagon 4">
            <a:extLst>
              <a:ext uri="{FF2B5EF4-FFF2-40B4-BE49-F238E27FC236}">
                <a16:creationId xmlns:a16="http://schemas.microsoft.com/office/drawing/2014/main" id="{C1BDBCC0-A49A-4500-9B24-7AE9A7A587B3}"/>
              </a:ext>
            </a:extLst>
          </p:cNvPr>
          <p:cNvSpPr/>
          <p:nvPr/>
        </p:nvSpPr>
        <p:spPr>
          <a:xfrm>
            <a:off x="-131686" y="0"/>
            <a:ext cx="5336806" cy="6858000"/>
          </a:xfrm>
          <a:prstGeom prst="homePlate">
            <a:avLst>
              <a:gd name="adj" fmla="val 45522"/>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kdörtgen 3"/>
          <p:cNvSpPr/>
          <p:nvPr/>
        </p:nvSpPr>
        <p:spPr>
          <a:xfrm>
            <a:off x="5879771" y="192926"/>
            <a:ext cx="6176242" cy="902809"/>
          </a:xfrm>
          <a:prstGeom prst="rect">
            <a:avLst/>
          </a:prstGeom>
          <a:solidFill>
            <a:srgbClr val="F0F7F4"/>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solidFill>
                  <a:schemeClr val="tx1"/>
                </a:solidFill>
              </a:rPr>
              <a:t>7. SINIF 4</a:t>
            </a:r>
            <a:r>
              <a:rPr lang="tr-TR" sz="2400" dirty="0">
                <a:solidFill>
                  <a:schemeClr val="tx1"/>
                </a:solidFill>
              </a:rPr>
              <a:t>. ÜNİTE</a:t>
            </a:r>
          </a:p>
          <a:p>
            <a:pPr algn="ctr"/>
            <a:r>
              <a:rPr lang="tr-TR" sz="2400" dirty="0">
                <a:solidFill>
                  <a:schemeClr val="tx1"/>
                </a:solidFill>
              </a:rPr>
              <a:t>ALLAH’IN KULU VE ELÇİSİ HZ. MUHAMMED </a:t>
            </a:r>
            <a:r>
              <a:rPr lang="tr-TR" sz="1600" dirty="0">
                <a:solidFill>
                  <a:schemeClr val="tx1"/>
                </a:solidFill>
              </a:rPr>
              <a:t>(S.A.V</a:t>
            </a:r>
            <a:r>
              <a:rPr lang="tr-TR" sz="1600" dirty="0" smtClean="0">
                <a:solidFill>
                  <a:schemeClr val="tx1"/>
                </a:solidFill>
              </a:rPr>
              <a:t>.)</a:t>
            </a:r>
            <a:endParaRPr lang="tr-TR" sz="1600" dirty="0">
              <a:solidFill>
                <a:schemeClr val="tx1"/>
              </a:solidFill>
            </a:endParaRPr>
          </a:p>
        </p:txBody>
      </p:sp>
    </p:spTree>
    <p:extLst>
      <p:ext uri="{BB962C8B-B14F-4D97-AF65-F5344CB8AC3E}">
        <p14:creationId xmlns:p14="http://schemas.microsoft.com/office/powerpoint/2010/main" val="2518200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Yorulduğunda dinlenmesi</a:t>
              </a:r>
            </a:p>
          </p:txBody>
        </p:sp>
      </p:grpSp>
      <p:sp>
        <p:nvSpPr>
          <p:cNvPr id="20" name="Dikdörtgen 19"/>
          <p:cNvSpPr/>
          <p:nvPr/>
        </p:nvSpPr>
        <p:spPr>
          <a:xfrm>
            <a:off x="324781" y="1050167"/>
            <a:ext cx="1304854" cy="1200329"/>
          </a:xfrm>
          <a:prstGeom prst="rect">
            <a:avLst/>
          </a:prstGeom>
        </p:spPr>
        <p:txBody>
          <a:bodyPr wrap="square">
            <a:spAutoFit/>
          </a:bodyPr>
          <a:lstStyle/>
          <a:p>
            <a:pPr algn="ctr"/>
            <a:r>
              <a:rPr lang="tr-TR" sz="7200" b="1" dirty="0">
                <a:solidFill>
                  <a:srgbClr val="00B050"/>
                </a:solidFill>
                <a:latin typeface="Rockwell Extra Bold" panose="02060903040505020403" pitchFamily="18" charset="0"/>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Allah’tan vahiy alması</a:t>
              </a:r>
            </a:p>
          </p:txBody>
        </p:sp>
      </p:grpSp>
      <p:sp>
        <p:nvSpPr>
          <p:cNvPr id="25" name="Dikdörtgen 24"/>
          <p:cNvSpPr/>
          <p:nvPr/>
        </p:nvSpPr>
        <p:spPr>
          <a:xfrm>
            <a:off x="602746" y="2457630"/>
            <a:ext cx="748923" cy="1107996"/>
          </a:xfrm>
          <a:prstGeom prst="rect">
            <a:avLst/>
          </a:prstGeom>
        </p:spPr>
        <p:txBody>
          <a:bodyPr wrap="none">
            <a:spAutoFit/>
          </a:bodyPr>
          <a:lstStyle/>
          <a:p>
            <a:pPr algn="ctr"/>
            <a:r>
              <a:rPr lang="tr-TR" sz="6600" b="1" dirty="0">
                <a:solidFill>
                  <a:srgbClr val="FF0000"/>
                </a:solidFill>
                <a:latin typeface="Open Sans" panose="020B0606030504020204" pitchFamily="34" charset="0"/>
              </a:rPr>
              <a:t>X</a:t>
            </a:r>
          </a:p>
        </p:txBody>
      </p:sp>
      <p:sp>
        <p:nvSpPr>
          <p:cNvPr id="26" name="Unvan 1"/>
          <p:cNvSpPr>
            <a:spLocks noGrp="1"/>
          </p:cNvSpPr>
          <p:nvPr>
            <p:ph type="title"/>
          </p:nvPr>
        </p:nvSpPr>
        <p:spPr>
          <a:xfrm>
            <a:off x="536050" y="153374"/>
            <a:ext cx="11263679" cy="809295"/>
          </a:xfrm>
          <a:solidFill>
            <a:srgbClr val="C00000"/>
          </a:solidFill>
          <a:ln>
            <a:noFill/>
          </a:ln>
        </p:spPr>
        <p:txBody>
          <a:bodyPr>
            <a:normAutofit/>
          </a:bodyPr>
          <a:lstStyle/>
          <a:p>
            <a:pPr algn="ctr"/>
            <a:r>
              <a:rPr lang="tr-TR" sz="4000" b="1" dirty="0">
                <a:solidFill>
                  <a:schemeClr val="bg1"/>
                </a:solidFill>
              </a:rPr>
              <a:t>Peygamberimizin Beşeri </a:t>
            </a:r>
            <a:r>
              <a:rPr lang="tr-TR" sz="4000" b="1" dirty="0" smtClean="0">
                <a:solidFill>
                  <a:schemeClr val="bg1"/>
                </a:solidFill>
              </a:rPr>
              <a:t>Özellikleri </a:t>
            </a:r>
            <a:r>
              <a:rPr lang="tr-TR" sz="4000" b="1" dirty="0">
                <a:solidFill>
                  <a:schemeClr val="bg1"/>
                </a:solidFill>
              </a:rPr>
              <a:t>İ</a:t>
            </a:r>
            <a:r>
              <a:rPr lang="tr-TR" sz="4000" b="1" dirty="0" smtClean="0">
                <a:solidFill>
                  <a:schemeClr val="bg1"/>
                </a:solidFill>
              </a:rPr>
              <a:t>şaretleyelim</a:t>
            </a:r>
            <a:endParaRPr lang="tr-TR" sz="4000" b="1" dirty="0">
              <a:solidFill>
                <a:schemeClr val="bg1"/>
              </a:solidFill>
            </a:endParaRP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Geçimi için çalışması</a:t>
              </a:r>
            </a:p>
          </p:txBody>
        </p:sp>
      </p:grpSp>
      <p:sp>
        <p:nvSpPr>
          <p:cNvPr id="30" name="Dikdörtgen 29"/>
          <p:cNvSpPr/>
          <p:nvPr/>
        </p:nvSpPr>
        <p:spPr>
          <a:xfrm>
            <a:off x="391477" y="3641971"/>
            <a:ext cx="1304854" cy="1200329"/>
          </a:xfrm>
          <a:prstGeom prst="rect">
            <a:avLst/>
          </a:prstGeom>
        </p:spPr>
        <p:txBody>
          <a:bodyPr wrap="square">
            <a:spAutoFit/>
          </a:bodyPr>
          <a:lstStyle/>
          <a:p>
            <a:pPr algn="ctr"/>
            <a:r>
              <a:rPr lang="tr-TR" sz="7200" b="1" dirty="0">
                <a:solidFill>
                  <a:srgbClr val="00B050"/>
                </a:solidFill>
                <a:latin typeface="Rockwell Extra Bold" panose="02060903040505020403" pitchFamily="18" charset="0"/>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Allah’tan vahiy alması</a:t>
              </a:r>
            </a:p>
          </p:txBody>
        </p:sp>
      </p:grpSp>
      <p:sp>
        <p:nvSpPr>
          <p:cNvPr id="34" name="Dikdörtgen 33"/>
          <p:cNvSpPr/>
          <p:nvPr/>
        </p:nvSpPr>
        <p:spPr>
          <a:xfrm>
            <a:off x="669442" y="5049434"/>
            <a:ext cx="748923" cy="1107996"/>
          </a:xfrm>
          <a:prstGeom prst="rect">
            <a:avLst/>
          </a:prstGeom>
        </p:spPr>
        <p:txBody>
          <a:bodyPr wrap="none">
            <a:spAutoFit/>
          </a:bodyPr>
          <a:lstStyle/>
          <a:p>
            <a:pPr algn="ctr"/>
            <a:r>
              <a:rPr lang="tr-TR" sz="6600" b="1" dirty="0">
                <a:solidFill>
                  <a:srgbClr val="FF0000"/>
                </a:solidFill>
                <a:latin typeface="Open Sans" panose="020B0606030504020204" pitchFamily="34" charset="0"/>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Vefat etmesi</a:t>
              </a:r>
              <a:endParaRPr lang="tr-TR" sz="4400" dirty="0">
                <a:solidFill>
                  <a:schemeClr val="tx1"/>
                </a:solidFill>
              </a:endParaRPr>
            </a:p>
          </p:txBody>
        </p:sp>
      </p:grpSp>
      <p:sp>
        <p:nvSpPr>
          <p:cNvPr id="38" name="Dikdörtgen 37"/>
          <p:cNvSpPr/>
          <p:nvPr/>
        </p:nvSpPr>
        <p:spPr>
          <a:xfrm>
            <a:off x="6361905" y="1050167"/>
            <a:ext cx="1304854" cy="1200329"/>
          </a:xfrm>
          <a:prstGeom prst="rect">
            <a:avLst/>
          </a:prstGeom>
        </p:spPr>
        <p:txBody>
          <a:bodyPr wrap="square">
            <a:spAutoFit/>
          </a:bodyPr>
          <a:lstStyle/>
          <a:p>
            <a:pPr algn="ctr"/>
            <a:r>
              <a:rPr lang="tr-TR" sz="7200" b="1" dirty="0">
                <a:solidFill>
                  <a:srgbClr val="00B050"/>
                </a:solidFill>
                <a:latin typeface="Rockwell Extra Bold" panose="02060903040505020403" pitchFamily="18" charset="0"/>
              </a:rPr>
              <a:t>✓</a:t>
            </a:r>
          </a:p>
        </p:txBody>
      </p:sp>
      <p:grpSp>
        <p:nvGrpSpPr>
          <p:cNvPr id="39" name="Grup 38"/>
          <p:cNvGrpSpPr/>
          <p:nvPr/>
        </p:nvGrpSpPr>
        <p:grpSpPr>
          <a:xfrm>
            <a:off x="6610351" y="3873491"/>
            <a:ext cx="5189379" cy="786062"/>
            <a:chOff x="946484" y="753981"/>
            <a:chExt cx="5189379" cy="786062"/>
          </a:xfrm>
        </p:grpSpPr>
        <p:sp>
          <p:nvSpPr>
            <p:cNvPr id="40" name="Serbest Form 3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41" name="Dikdörtgen 40"/>
            <p:cNvSpPr/>
            <p:nvPr/>
          </p:nvSpPr>
          <p:spPr>
            <a:xfrm>
              <a:off x="1828801" y="753981"/>
              <a:ext cx="4307062"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solidFill>
                    <a:schemeClr val="tx1"/>
                  </a:solidFill>
                </a:rPr>
                <a:t>Nebi olması</a:t>
              </a:r>
              <a:endParaRPr lang="tr-TR" sz="3200" dirty="0">
                <a:solidFill>
                  <a:schemeClr val="tx1"/>
                </a:solidFill>
              </a:endParaRPr>
            </a:p>
          </p:txBody>
        </p:sp>
      </p:grpSp>
      <p:sp>
        <p:nvSpPr>
          <p:cNvPr id="42" name="Dikdörtgen 41"/>
          <p:cNvSpPr/>
          <p:nvPr/>
        </p:nvSpPr>
        <p:spPr>
          <a:xfrm>
            <a:off x="6677047" y="3734304"/>
            <a:ext cx="748923" cy="1107996"/>
          </a:xfrm>
          <a:prstGeom prst="rect">
            <a:avLst/>
          </a:prstGeom>
        </p:spPr>
        <p:txBody>
          <a:bodyPr wrap="none">
            <a:spAutoFit/>
          </a:bodyPr>
          <a:lstStyle/>
          <a:p>
            <a:pPr algn="ctr"/>
            <a:r>
              <a:rPr lang="tr-TR" sz="6600" b="1" dirty="0">
                <a:solidFill>
                  <a:srgbClr val="FF0000"/>
                </a:solidFill>
                <a:latin typeface="Open Sans" panose="020B0606030504020204" pitchFamily="34" charset="0"/>
              </a:rPr>
              <a:t>X</a:t>
            </a:r>
          </a:p>
        </p:txBody>
      </p:sp>
      <p:grpSp>
        <p:nvGrpSpPr>
          <p:cNvPr id="43" name="Grup 42"/>
          <p:cNvGrpSpPr/>
          <p:nvPr/>
        </p:nvGrpSpPr>
        <p:grpSpPr>
          <a:xfrm>
            <a:off x="6573174" y="2521119"/>
            <a:ext cx="5226555" cy="786062"/>
            <a:chOff x="946484" y="753981"/>
            <a:chExt cx="5226555" cy="786062"/>
          </a:xfrm>
        </p:grpSpPr>
        <p:sp>
          <p:nvSpPr>
            <p:cNvPr id="44" name="Serbest Form 43"/>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45" name="Dikdörtgen 44"/>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Geçimi için çalışması</a:t>
              </a:r>
            </a:p>
          </p:txBody>
        </p:sp>
      </p:grpSp>
      <p:sp>
        <p:nvSpPr>
          <p:cNvPr id="46" name="Dikdörtgen 45"/>
          <p:cNvSpPr/>
          <p:nvPr/>
        </p:nvSpPr>
        <p:spPr>
          <a:xfrm>
            <a:off x="6361905" y="2330027"/>
            <a:ext cx="1304854" cy="1200329"/>
          </a:xfrm>
          <a:prstGeom prst="rect">
            <a:avLst/>
          </a:prstGeom>
        </p:spPr>
        <p:txBody>
          <a:bodyPr wrap="square">
            <a:spAutoFit/>
          </a:bodyPr>
          <a:lstStyle/>
          <a:p>
            <a:pPr algn="ctr"/>
            <a:r>
              <a:rPr lang="tr-TR" sz="7200" b="1" dirty="0">
                <a:solidFill>
                  <a:srgbClr val="00B050"/>
                </a:solidFill>
                <a:latin typeface="Rockwell Extra Bold" panose="02060903040505020403" pitchFamily="18" charset="0"/>
              </a:rPr>
              <a:t>✓</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Bazen sevinmesi ve bazen üzülmesi</a:t>
              </a:r>
            </a:p>
          </p:txBody>
        </p:sp>
      </p:grpSp>
      <p:sp>
        <p:nvSpPr>
          <p:cNvPr id="50" name="Dikdörtgen 49"/>
          <p:cNvSpPr/>
          <p:nvPr/>
        </p:nvSpPr>
        <p:spPr>
          <a:xfrm>
            <a:off x="6399082" y="5046248"/>
            <a:ext cx="1304854" cy="1200329"/>
          </a:xfrm>
          <a:prstGeom prst="rect">
            <a:avLst/>
          </a:prstGeom>
        </p:spPr>
        <p:txBody>
          <a:bodyPr wrap="square">
            <a:spAutoFit/>
          </a:bodyPr>
          <a:lstStyle/>
          <a:p>
            <a:pPr algn="ctr"/>
            <a:r>
              <a:rPr lang="tr-TR" sz="7200" b="1" dirty="0">
                <a:solidFill>
                  <a:srgbClr val="00B050"/>
                </a:solidFill>
                <a:latin typeface="Rockwell Extra Bold" panose="02060903040505020403" pitchFamily="18" charset="0"/>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41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7"/>
                  </p:tgtEl>
                </p:cond>
              </p:nextCondLst>
            </p:seq>
          </p:childTnLst>
        </p:cTn>
      </p:par>
    </p:tnLst>
    <p:bldLst>
      <p:bldP spid="20" grpId="0"/>
      <p:bldP spid="25" grpId="0"/>
      <p:bldP spid="30" grpId="0"/>
      <p:bldP spid="34" grpId="0"/>
      <p:bldP spid="38" grpId="0"/>
      <p:bldP spid="42" grpId="0"/>
      <p:bldP spid="4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49847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4489" y="72524"/>
            <a:ext cx="6400799" cy="693653"/>
          </a:xfrm>
          <a:solidFill>
            <a:srgbClr val="C00000"/>
          </a:solidFill>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tr-TR" dirty="0" smtClean="0">
                <a:solidFill>
                  <a:schemeClr val="bg1"/>
                </a:solidFill>
              </a:rPr>
              <a:t>Örnek olay tamamlama </a:t>
            </a:r>
            <a:endParaRPr lang="tr-TR" dirty="0">
              <a:solidFill>
                <a:schemeClr val="bg1"/>
              </a:solidFill>
            </a:endParaRPr>
          </a:p>
        </p:txBody>
      </p:sp>
      <p:sp>
        <p:nvSpPr>
          <p:cNvPr id="3" name="İçerik Yer Tutucusu 2"/>
          <p:cNvSpPr>
            <a:spLocks noGrp="1"/>
          </p:cNvSpPr>
          <p:nvPr>
            <p:ph idx="1"/>
          </p:nvPr>
        </p:nvSpPr>
        <p:spPr>
          <a:xfrm>
            <a:off x="160420" y="882315"/>
            <a:ext cx="11898230" cy="4459705"/>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rmAutofit/>
          </a:bodyPr>
          <a:lstStyle/>
          <a:p>
            <a:pPr marL="0" indent="0" algn="just">
              <a:lnSpc>
                <a:spcPct val="150000"/>
              </a:lnSpc>
              <a:buNone/>
            </a:pPr>
            <a:r>
              <a:rPr lang="tr-TR" dirty="0"/>
              <a:t>Hicretin 8 (m. 629) </a:t>
            </a:r>
            <a:r>
              <a:rPr lang="tr-TR" dirty="0" smtClean="0"/>
              <a:t>yılında </a:t>
            </a:r>
            <a:r>
              <a:rPr lang="tr-TR" dirty="0"/>
              <a:t>Peygamber efendimizin </a:t>
            </a:r>
            <a:r>
              <a:rPr lang="tr-TR" dirty="0" smtClean="0"/>
              <a:t>(</a:t>
            </a:r>
            <a:r>
              <a:rPr lang="tr-TR" dirty="0" err="1" smtClean="0"/>
              <a:t>aleyhisselâm</a:t>
            </a:r>
            <a:r>
              <a:rPr lang="tr-TR" dirty="0" smtClean="0"/>
              <a:t>) oğlu </a:t>
            </a:r>
            <a:r>
              <a:rPr lang="tr-TR" dirty="0"/>
              <a:t>Hazreti </a:t>
            </a:r>
            <a:r>
              <a:rPr lang="tr-TR" dirty="0" smtClean="0"/>
              <a:t>İbrahim, </a:t>
            </a:r>
            <a:r>
              <a:rPr lang="tr-TR" dirty="0"/>
              <a:t>bir buçuk yaşında iken </a:t>
            </a:r>
            <a:r>
              <a:rPr lang="tr-TR" dirty="0" smtClean="0"/>
              <a:t>çok ağır hastalanmıştı. Peygamber efendimiz oğlu Hazreti İbrahim'in kucağına </a:t>
            </a:r>
            <a:r>
              <a:rPr lang="tr-TR" dirty="0"/>
              <a:t>aldıklarında can vermek üzereydi. Peygamberimizin </a:t>
            </a:r>
            <a:r>
              <a:rPr lang="tr-TR" dirty="0" smtClean="0"/>
              <a:t>mübarek </a:t>
            </a:r>
            <a:r>
              <a:rPr lang="tr-TR" dirty="0"/>
              <a:t>gözlerinden yaşlar akmaya </a:t>
            </a:r>
            <a:r>
              <a:rPr lang="tr-TR" dirty="0" smtClean="0"/>
              <a:t>başladı. </a:t>
            </a:r>
            <a:r>
              <a:rPr lang="tr-TR" i="1" dirty="0" smtClean="0"/>
              <a:t>“Sen </a:t>
            </a:r>
            <a:r>
              <a:rPr lang="tr-TR" i="1" dirty="0"/>
              <a:t>de mi ağlıyorsun, </a:t>
            </a:r>
            <a:r>
              <a:rPr lang="tr-TR" i="1" dirty="0" err="1"/>
              <a:t>Yâ</a:t>
            </a:r>
            <a:r>
              <a:rPr lang="tr-TR" i="1" dirty="0"/>
              <a:t> </a:t>
            </a:r>
            <a:r>
              <a:rPr lang="tr-TR" i="1" dirty="0" err="1"/>
              <a:t>Resûlallah</a:t>
            </a:r>
            <a:r>
              <a:rPr lang="tr-TR" i="1" dirty="0"/>
              <a:t>” diyen arkadaşı </a:t>
            </a:r>
            <a:r>
              <a:rPr lang="tr-TR" i="1" dirty="0" err="1"/>
              <a:t>Abdurrahmân</a:t>
            </a:r>
            <a:r>
              <a:rPr lang="tr-TR" i="1" dirty="0"/>
              <a:t> bin </a:t>
            </a:r>
            <a:r>
              <a:rPr lang="tr-TR" i="1" dirty="0" err="1"/>
              <a:t>Avf’a</a:t>
            </a:r>
            <a:r>
              <a:rPr lang="tr-TR" i="1" dirty="0"/>
              <a:t> cevaben şöyle dedi: </a:t>
            </a:r>
            <a:r>
              <a:rPr lang="tr-TR" dirty="0" smtClean="0"/>
              <a:t> ………………………</a:t>
            </a:r>
            <a:endParaRPr lang="tr-TR" dirty="0"/>
          </a:p>
        </p:txBody>
      </p:sp>
      <p:sp>
        <p:nvSpPr>
          <p:cNvPr id="4" name="Dikdörtgen 3"/>
          <p:cNvSpPr/>
          <p:nvPr/>
        </p:nvSpPr>
        <p:spPr>
          <a:xfrm>
            <a:off x="160420" y="5680911"/>
            <a:ext cx="11898230" cy="834189"/>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smtClean="0"/>
              <a:t>Sizce, olayın devamında Peygamberimiz nasıl </a:t>
            </a:r>
            <a:r>
              <a:rPr lang="tr-TR" sz="3600" b="1" dirty="0" smtClean="0"/>
              <a:t>cevap</a:t>
            </a:r>
            <a:r>
              <a:rPr lang="tr-TR" sz="3600" dirty="0" smtClean="0"/>
              <a:t> vermiştir?</a:t>
            </a:r>
            <a:endParaRPr lang="tr-TR" sz="3600" dirty="0"/>
          </a:p>
        </p:txBody>
      </p:sp>
    </p:spTree>
    <p:extLst>
      <p:ext uri="{BB962C8B-B14F-4D97-AF65-F5344CB8AC3E}">
        <p14:creationId xmlns:p14="http://schemas.microsoft.com/office/powerpoint/2010/main" val="11435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99785" y="57150"/>
            <a:ext cx="3619500" cy="693653"/>
          </a:xfrm>
          <a:solidFill>
            <a:srgbClr val="C00000"/>
          </a:solidFill>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tr-TR" dirty="0" smtClean="0">
                <a:solidFill>
                  <a:schemeClr val="bg1"/>
                </a:solidFill>
              </a:rPr>
              <a:t>Örnek olay</a:t>
            </a:r>
            <a:endParaRPr lang="tr-TR" dirty="0">
              <a:solidFill>
                <a:schemeClr val="bg1"/>
              </a:solidFill>
            </a:endParaRPr>
          </a:p>
        </p:txBody>
      </p:sp>
      <p:sp>
        <p:nvSpPr>
          <p:cNvPr id="3" name="İçerik Yer Tutucusu 2"/>
          <p:cNvSpPr>
            <a:spLocks noGrp="1"/>
          </p:cNvSpPr>
          <p:nvPr>
            <p:ph idx="1"/>
          </p:nvPr>
        </p:nvSpPr>
        <p:spPr>
          <a:xfrm>
            <a:off x="160420" y="882315"/>
            <a:ext cx="11898230" cy="5632785"/>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rmAutofit fontScale="92500"/>
          </a:bodyPr>
          <a:lstStyle/>
          <a:p>
            <a:pPr marL="0" indent="0" algn="just">
              <a:lnSpc>
                <a:spcPct val="150000"/>
              </a:lnSpc>
              <a:buNone/>
            </a:pPr>
            <a:r>
              <a:rPr lang="tr-TR" sz="2400" dirty="0"/>
              <a:t>Hicretin 8 (m. 629) </a:t>
            </a:r>
            <a:r>
              <a:rPr lang="tr-TR" sz="2400" dirty="0" smtClean="0"/>
              <a:t>yılında </a:t>
            </a:r>
            <a:r>
              <a:rPr lang="tr-TR" sz="2400" dirty="0"/>
              <a:t>Peygamber efendimizin </a:t>
            </a:r>
            <a:r>
              <a:rPr lang="tr-TR" sz="2400" dirty="0" smtClean="0"/>
              <a:t>(</a:t>
            </a:r>
            <a:r>
              <a:rPr lang="tr-TR" sz="2400" dirty="0" err="1" smtClean="0"/>
              <a:t>aleyhisselâm</a:t>
            </a:r>
            <a:r>
              <a:rPr lang="tr-TR" sz="2400" dirty="0" smtClean="0"/>
              <a:t>) oğlu </a:t>
            </a:r>
            <a:r>
              <a:rPr lang="tr-TR" sz="2400" dirty="0"/>
              <a:t>Hazreti </a:t>
            </a:r>
            <a:r>
              <a:rPr lang="tr-TR" sz="2400" dirty="0" smtClean="0"/>
              <a:t>İbrahim, </a:t>
            </a:r>
            <a:r>
              <a:rPr lang="tr-TR" sz="2400" dirty="0"/>
              <a:t>bir buçuk yaşında iken </a:t>
            </a:r>
            <a:r>
              <a:rPr lang="tr-TR" sz="2400" dirty="0" smtClean="0"/>
              <a:t>çok ağır hastalanmıştı. Peygamber efendimiz oğlu Hazreti İbrahim'in kucağına </a:t>
            </a:r>
            <a:r>
              <a:rPr lang="tr-TR" sz="2400" dirty="0"/>
              <a:t>aldıklarında can vermek üzereydi. Peygamberimizin </a:t>
            </a:r>
            <a:r>
              <a:rPr lang="tr-TR" sz="2400" dirty="0" smtClean="0"/>
              <a:t>mübarek </a:t>
            </a:r>
            <a:r>
              <a:rPr lang="tr-TR" sz="2400" dirty="0"/>
              <a:t>gözlerinden yaşlar akmaya </a:t>
            </a:r>
            <a:r>
              <a:rPr lang="tr-TR" sz="2400" dirty="0" smtClean="0"/>
              <a:t>başladı. </a:t>
            </a:r>
            <a:r>
              <a:rPr lang="tr-TR" sz="2400" i="1" dirty="0" smtClean="0"/>
              <a:t>“Sen </a:t>
            </a:r>
            <a:r>
              <a:rPr lang="tr-TR" sz="2400" i="1" dirty="0"/>
              <a:t>de mi ağlıyorsun, </a:t>
            </a:r>
            <a:r>
              <a:rPr lang="tr-TR" sz="2400" i="1" dirty="0" err="1"/>
              <a:t>Yâ</a:t>
            </a:r>
            <a:r>
              <a:rPr lang="tr-TR" sz="2400" i="1" dirty="0"/>
              <a:t> </a:t>
            </a:r>
            <a:r>
              <a:rPr lang="tr-TR" sz="2400" i="1" dirty="0" err="1"/>
              <a:t>Resûlallah</a:t>
            </a:r>
            <a:r>
              <a:rPr lang="tr-TR" sz="2400" i="1" dirty="0"/>
              <a:t>” diyen arkadaşı </a:t>
            </a:r>
            <a:r>
              <a:rPr lang="tr-TR" sz="2400" i="1" dirty="0" err="1"/>
              <a:t>Abdurrahmân</a:t>
            </a:r>
            <a:r>
              <a:rPr lang="tr-TR" sz="2400" i="1" dirty="0"/>
              <a:t> bin </a:t>
            </a:r>
            <a:r>
              <a:rPr lang="tr-TR" sz="2400" i="1" dirty="0" err="1"/>
              <a:t>Avf’a</a:t>
            </a:r>
            <a:r>
              <a:rPr lang="tr-TR" sz="2400" i="1" dirty="0"/>
              <a:t> cevaben şöyle dedi: </a:t>
            </a:r>
            <a:r>
              <a:rPr lang="tr-TR" sz="2400" dirty="0" smtClean="0"/>
              <a:t> ………………………</a:t>
            </a:r>
          </a:p>
          <a:p>
            <a:pPr marL="0" lvl="1" indent="0" algn="just">
              <a:lnSpc>
                <a:spcPct val="150000"/>
              </a:lnSpc>
              <a:spcBef>
                <a:spcPts val="1000"/>
              </a:spcBef>
              <a:buNone/>
            </a:pPr>
            <a:r>
              <a:rPr lang="tr-TR" sz="3000" b="1" dirty="0"/>
              <a:t>“Bizim bu yaptığımız merhamettir. Merhamet etmeyene merhamet olunmaz. Ey İbrahim! Eğer bu (ölüm) hak, gerçek bir vaat, herkesçe geçilecek bir yol olmasaydı ve sonrakiler öncekilere kavuşacak olmasaydı, sana bundan daha çok üzülürdük. Doğrusu vefatından dolayı hüzünlüyüz. Göz ağlar, kalp hüzünlenir, ancak Allah’ın hoşuna gitmeyecek bir şey </a:t>
            </a:r>
            <a:r>
              <a:rPr lang="tr-TR" sz="3000" b="1" dirty="0" smtClean="0"/>
              <a:t>söylememeliyiz."</a:t>
            </a:r>
            <a:endParaRPr lang="tr-TR" sz="3000" b="1" dirty="0"/>
          </a:p>
        </p:txBody>
      </p:sp>
    </p:spTree>
    <p:extLst>
      <p:ext uri="{BB962C8B-B14F-4D97-AF65-F5344CB8AC3E}">
        <p14:creationId xmlns:p14="http://schemas.microsoft.com/office/powerpoint/2010/main" val="3605178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94246" y="5679142"/>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94246" y="4967299"/>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94246" y="4255456"/>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94246" y="354361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49785" y="3549624"/>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Uyarıcı ve müjdeleyici olmasına</a:t>
              </a: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38755" y="4262448"/>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Allah’ın (c.c.) elçisi olmasına </a:t>
              </a: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793637" y="4979806"/>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Kur’an’ı açıklamasına</a:t>
              </a:r>
            </a:p>
          </p:txBody>
        </p:sp>
        <p:sp>
          <p:nvSpPr>
            <p:cNvPr id="147" name="İkizkenar Üçgen 146"/>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8" name="E"/>
          <p:cNvGrpSpPr/>
          <p:nvPr/>
        </p:nvGrpSpPr>
        <p:grpSpPr>
          <a:xfrm>
            <a:off x="801659" y="5686710"/>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Kul olmasına</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50" name="İkizkenar Üçgen 149"/>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62476" y="222042"/>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r>
              <a:rPr lang="tr-TR" sz="3600" i="1" dirty="0">
                <a:solidFill>
                  <a:srgbClr val="000000"/>
                </a:solidFill>
                <a:latin typeface="Calibri"/>
              </a:rPr>
              <a:t>“… Evlenirim, uyurum, uyanık kalırım, oruç tuttuğum gibi (Ramazan ayı dışında) tutmadığım da olur.” </a:t>
            </a:r>
          </a:p>
          <a:p>
            <a:pPr lvl="0" algn="r"/>
            <a:r>
              <a:rPr lang="tr-TR" sz="3600" dirty="0">
                <a:solidFill>
                  <a:srgbClr val="000000"/>
                </a:solidFill>
                <a:latin typeface="Calibri"/>
              </a:rPr>
              <a:t>Hz. Muhammed (s.a.v.) </a:t>
            </a:r>
          </a:p>
          <a:p>
            <a:pPr marL="742950" lvl="0" indent="-742950">
              <a:buFont typeface="+mj-lt"/>
              <a:buAutoNum type="arabicPeriod"/>
            </a:pPr>
            <a:r>
              <a:rPr lang="tr-TR" sz="3600" b="1" dirty="0" smtClean="0">
                <a:solidFill>
                  <a:srgbClr val="000000"/>
                </a:solidFill>
                <a:latin typeface="Calibri"/>
              </a:rPr>
              <a:t>Hz</a:t>
            </a:r>
            <a:r>
              <a:rPr lang="tr-TR" sz="3600" b="1" dirty="0">
                <a:solidFill>
                  <a:srgbClr val="000000"/>
                </a:solidFill>
                <a:latin typeface="Calibri"/>
              </a:rPr>
              <a:t>. Muhammed’in (s.a.v.) bu açıklaması neye </a:t>
            </a:r>
            <a:r>
              <a:rPr lang="tr-TR" sz="3600" b="1" u="sng" dirty="0">
                <a:solidFill>
                  <a:srgbClr val="000000"/>
                </a:solidFill>
                <a:latin typeface="Calibri"/>
              </a:rPr>
              <a:t>örnek</a:t>
            </a:r>
            <a:r>
              <a:rPr lang="tr-TR" sz="3600" b="1" dirty="0">
                <a:solidFill>
                  <a:srgbClr val="000000"/>
                </a:solidFill>
                <a:latin typeface="Calibri"/>
              </a:rPr>
              <a:t> gösterilebilir?</a:t>
            </a:r>
            <a:endParaRPr lang="tr-TR" sz="4000" b="1" dirty="0">
              <a:solidFill>
                <a:srgbClr val="000000"/>
              </a:solidFill>
              <a:latin typeface="Calibri"/>
            </a:endParaRPr>
          </a:p>
        </p:txBody>
      </p:sp>
    </p:spTree>
    <p:extLst>
      <p:ext uri="{BB962C8B-B14F-4D97-AF65-F5344CB8AC3E}">
        <p14:creationId xmlns:p14="http://schemas.microsoft.com/office/powerpoint/2010/main" val="1892680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211269" y="29178"/>
            <a:ext cx="11809281" cy="2266950"/>
          </a:xfrm>
          <a:prstGeom prst="rect">
            <a:avLst/>
          </a:prstGeom>
          <a:solidFill>
            <a:srgbClr val="FFD798"/>
          </a:solidFill>
        </p:spPr>
        <p:style>
          <a:lnRef idx="1">
            <a:schemeClr val="accent2"/>
          </a:lnRef>
          <a:fillRef idx="2">
            <a:schemeClr val="accent2"/>
          </a:fillRef>
          <a:effectRef idx="1">
            <a:schemeClr val="accent2"/>
          </a:effectRef>
          <a:fontRef idx="minor">
            <a:schemeClr val="dk1"/>
          </a:fontRef>
        </p:style>
        <p:txBody>
          <a:bodyPr vert="horz" lIns="0" tIns="60949" rIns="0" bIns="60949" rtlCol="0">
            <a:noAutofit/>
          </a:bodyPr>
          <a:lstStyle>
            <a:lvl1pPr marL="0" indent="0" algn="ctr" defTabSz="1218987" rtl="0" eaLnBrk="1" latinLnBrk="0" hangingPunct="1">
              <a:spcBef>
                <a:spcPct val="20000"/>
              </a:spcBef>
              <a:buFontTx/>
              <a:buNone/>
              <a:defRPr sz="2400" kern="1200">
                <a:solidFill>
                  <a:schemeClr val="dk1"/>
                </a:solidFill>
                <a:latin typeface="+mn-lt"/>
                <a:ea typeface="+mn-ea"/>
                <a:cs typeface="+mn-cs"/>
              </a:defRPr>
            </a:lvl1pPr>
            <a:lvl2pPr marL="457200" indent="0" algn="ctr" defTabSz="1218987" rtl="0" eaLnBrk="1" latinLnBrk="0" hangingPunct="1">
              <a:spcBef>
                <a:spcPct val="20000"/>
              </a:spcBef>
              <a:buFontTx/>
              <a:buNone/>
              <a:defRPr sz="2000" kern="1200">
                <a:solidFill>
                  <a:schemeClr val="dk1"/>
                </a:solidFill>
                <a:latin typeface="+mn-lt"/>
                <a:ea typeface="+mn-ea"/>
                <a:cs typeface="+mn-cs"/>
              </a:defRPr>
            </a:lvl2pPr>
            <a:lvl3pPr marL="914400" indent="0" algn="ctr" defTabSz="1218987" rtl="0" eaLnBrk="1" latinLnBrk="0" hangingPunct="1">
              <a:spcBef>
                <a:spcPct val="20000"/>
              </a:spcBef>
              <a:buFontTx/>
              <a:buNone/>
              <a:defRPr sz="1800" kern="1200">
                <a:solidFill>
                  <a:schemeClr val="dk1"/>
                </a:solidFill>
                <a:latin typeface="+mn-lt"/>
                <a:ea typeface="+mn-ea"/>
                <a:cs typeface="+mn-cs"/>
              </a:defRPr>
            </a:lvl3pPr>
            <a:lvl4pPr marL="1371600" indent="0" algn="ctr" defTabSz="1218987" rtl="0" eaLnBrk="1" latinLnBrk="0" hangingPunct="1">
              <a:spcBef>
                <a:spcPct val="20000"/>
              </a:spcBef>
              <a:buFontTx/>
              <a:buNone/>
              <a:defRPr sz="1600" kern="1200">
                <a:solidFill>
                  <a:schemeClr val="dk1"/>
                </a:solidFill>
                <a:latin typeface="+mn-lt"/>
                <a:ea typeface="+mn-ea"/>
                <a:cs typeface="+mn-cs"/>
              </a:defRPr>
            </a:lvl4pPr>
            <a:lvl5pPr marL="1828800" indent="0" algn="ctr" defTabSz="1218987" rtl="0" eaLnBrk="1" latinLnBrk="0" hangingPunct="1">
              <a:spcBef>
                <a:spcPct val="20000"/>
              </a:spcBef>
              <a:buFontTx/>
              <a:buNone/>
              <a:defRPr sz="1600" kern="1200">
                <a:solidFill>
                  <a:schemeClr val="dk1"/>
                </a:solidFill>
                <a:latin typeface="+mn-lt"/>
                <a:ea typeface="+mn-ea"/>
                <a:cs typeface="+mn-cs"/>
              </a:defRPr>
            </a:lvl5pPr>
            <a:lvl6pPr marL="2286000" indent="0" algn="ctr" defTabSz="1218987" rtl="0" eaLnBrk="1" latinLnBrk="0" hangingPunct="1">
              <a:spcBef>
                <a:spcPct val="20000"/>
              </a:spcBef>
              <a:buFont typeface="Arial" pitchFamily="34" charset="0"/>
              <a:buNone/>
              <a:defRPr sz="1600" kern="1200">
                <a:solidFill>
                  <a:schemeClr val="dk1"/>
                </a:solidFill>
                <a:latin typeface="+mn-lt"/>
                <a:ea typeface="+mn-ea"/>
                <a:cs typeface="+mn-cs"/>
              </a:defRPr>
            </a:lvl6pPr>
            <a:lvl7pPr marL="2743200" indent="0" algn="ctr" defTabSz="1218987" rtl="0" eaLnBrk="1" latinLnBrk="0" hangingPunct="1">
              <a:spcBef>
                <a:spcPct val="20000"/>
              </a:spcBef>
              <a:buFont typeface="Arial" pitchFamily="34" charset="0"/>
              <a:buNone/>
              <a:defRPr sz="1600" kern="1200">
                <a:solidFill>
                  <a:schemeClr val="dk1"/>
                </a:solidFill>
                <a:latin typeface="+mn-lt"/>
                <a:ea typeface="+mn-ea"/>
                <a:cs typeface="+mn-cs"/>
              </a:defRPr>
            </a:lvl7pPr>
            <a:lvl8pPr marL="3200400" indent="0" algn="ctr" defTabSz="1218987" rtl="0" eaLnBrk="1" latinLnBrk="0" hangingPunct="1">
              <a:spcBef>
                <a:spcPct val="20000"/>
              </a:spcBef>
              <a:buFont typeface="Arial" pitchFamily="34" charset="0"/>
              <a:buNone/>
              <a:defRPr sz="1600" kern="1200">
                <a:solidFill>
                  <a:schemeClr val="dk1"/>
                </a:solidFill>
                <a:latin typeface="+mn-lt"/>
                <a:ea typeface="+mn-ea"/>
                <a:cs typeface="+mn-cs"/>
              </a:defRPr>
            </a:lvl8pPr>
            <a:lvl9pPr marL="3657600" indent="0" algn="ctr" defTabSz="1218987" rtl="0" eaLnBrk="1" latinLnBrk="0" hangingPunct="1">
              <a:spcBef>
                <a:spcPct val="20000"/>
              </a:spcBef>
              <a:buFont typeface="Arial" pitchFamily="34" charset="0"/>
              <a:buNone/>
              <a:defRPr sz="1600" kern="1200">
                <a:solidFill>
                  <a:schemeClr val="dk1"/>
                </a:solidFill>
                <a:latin typeface="+mn-lt"/>
                <a:ea typeface="+mn-ea"/>
                <a:cs typeface="+mn-cs"/>
              </a:defRPr>
            </a:lvl9pPr>
          </a:lstStyle>
          <a:p>
            <a:pPr algn="just"/>
            <a:r>
              <a:rPr lang="tr-TR" sz="3200" b="1" dirty="0" smtClean="0"/>
              <a:t>  “(Ey Muhammed!) Şüphesiz sen öleceksin ve şüphesiz onlar da  öleceklerdir.”                                                     </a:t>
            </a:r>
            <a:r>
              <a:rPr lang="tr-TR" sz="3200" dirty="0" err="1" smtClean="0"/>
              <a:t>Zümer</a:t>
            </a:r>
            <a:r>
              <a:rPr lang="tr-TR" sz="3200" dirty="0" smtClean="0"/>
              <a:t> </a:t>
            </a:r>
            <a:r>
              <a:rPr lang="tr-TR" sz="3200" dirty="0"/>
              <a:t>suresi, 30. ayet</a:t>
            </a:r>
            <a:r>
              <a:rPr lang="tr-TR" sz="3200" dirty="0" smtClean="0"/>
              <a:t>.</a:t>
            </a:r>
          </a:p>
          <a:p>
            <a:pPr algn="l"/>
            <a:r>
              <a:rPr lang="tr-TR" sz="3200" dirty="0"/>
              <a:t> </a:t>
            </a:r>
            <a:r>
              <a:rPr lang="tr-TR" sz="3200" dirty="0" smtClean="0"/>
              <a:t> </a:t>
            </a:r>
            <a:r>
              <a:rPr lang="tr-TR" sz="3200" b="1" dirty="0" smtClean="0"/>
              <a:t>“De ki: Allah dilemedikçe ben kendime bir zarar verme ve fayda sağlama gücüne sahip değilim…”              </a:t>
            </a:r>
            <a:r>
              <a:rPr lang="tr-TR" sz="3200" dirty="0" err="1" smtClean="0">
                <a:solidFill>
                  <a:schemeClr val="tx1"/>
                </a:solidFill>
              </a:rPr>
              <a:t>A’raf</a:t>
            </a:r>
            <a:r>
              <a:rPr lang="tr-TR" sz="3200" dirty="0" smtClean="0">
                <a:solidFill>
                  <a:schemeClr val="tx1"/>
                </a:solidFill>
              </a:rPr>
              <a:t> suresi, 188. ayet.</a:t>
            </a:r>
            <a:endParaRPr lang="tr-TR" sz="3200" dirty="0">
              <a:solidFill>
                <a:schemeClr val="tx1"/>
              </a:solidFill>
            </a:endParaRPr>
          </a:p>
        </p:txBody>
      </p:sp>
      <p:sp>
        <p:nvSpPr>
          <p:cNvPr id="5" name="Unvan 1"/>
          <p:cNvSpPr txBox="1">
            <a:spLocks/>
          </p:cNvSpPr>
          <p:nvPr/>
        </p:nvSpPr>
        <p:spPr>
          <a:xfrm>
            <a:off x="211268" y="2476501"/>
            <a:ext cx="11809281" cy="860158"/>
          </a:xfrm>
          <a:prstGeom prst="rect">
            <a:avLst/>
          </a:prstGeom>
          <a:solidFill>
            <a:srgbClr val="B2D0FC"/>
          </a:solidFill>
          <a:ln w="12700">
            <a:solidFill>
              <a:schemeClr val="accent5">
                <a:lumMod val="40000"/>
                <a:lumOff val="60000"/>
              </a:schemeClr>
            </a:solidFill>
          </a:ln>
        </p:spPr>
        <p:style>
          <a:lnRef idx="3">
            <a:schemeClr val="lt1"/>
          </a:lnRef>
          <a:fillRef idx="1">
            <a:schemeClr val="accent1"/>
          </a:fillRef>
          <a:effectRef idx="1">
            <a:schemeClr val="accent1"/>
          </a:effectRef>
          <a:fontRef idx="minor">
            <a:schemeClr val="lt1"/>
          </a:fontRef>
        </p:style>
        <p:txBody>
          <a:bodyPr vert="horz" lIns="0" tIns="60949" rIns="0" bIns="60949" rtlCol="0" anchor="ctr">
            <a:noAutofit/>
          </a:bodyPr>
          <a:lstStyle>
            <a:lvl1pPr algn="ctr" defTabSz="1218987" rtl="0" eaLnBrk="1" latinLnBrk="0" hangingPunct="1">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sz="3200" dirty="0" smtClean="0">
                <a:solidFill>
                  <a:schemeClr val="tx1"/>
                </a:solidFill>
              </a:rPr>
              <a:t>Verilen ayete göre aşağıdakilerden hangileri doğru, hangileri yanlıştır</a:t>
            </a:r>
            <a:r>
              <a:rPr lang="tr-TR" sz="2800" dirty="0" smtClean="0">
                <a:solidFill>
                  <a:schemeClr val="tx1"/>
                </a:solidFill>
              </a:rPr>
              <a:t>? </a:t>
            </a:r>
            <a:endParaRPr lang="tr-TR" sz="2800" dirty="0">
              <a:solidFill>
                <a:schemeClr val="tx1"/>
              </a:solidFill>
            </a:endParaRPr>
          </a:p>
        </p:txBody>
      </p:sp>
      <p:grpSp>
        <p:nvGrpSpPr>
          <p:cNvPr id="6" name="Grup 5"/>
          <p:cNvGrpSpPr/>
          <p:nvPr/>
        </p:nvGrpSpPr>
        <p:grpSpPr>
          <a:xfrm>
            <a:off x="211269" y="3603952"/>
            <a:ext cx="11809281" cy="606098"/>
            <a:chOff x="946484" y="753981"/>
            <a:chExt cx="11809281" cy="606098"/>
          </a:xfrm>
        </p:grpSpPr>
        <p:sp>
          <p:nvSpPr>
            <p:cNvPr id="7" name="Serbest Form 6"/>
            <p:cNvSpPr/>
            <p:nvPr/>
          </p:nvSpPr>
          <p:spPr>
            <a:xfrm>
              <a:off x="946484" y="753981"/>
              <a:ext cx="882316" cy="606098"/>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8" name="Dikdörtgen 7"/>
            <p:cNvSpPr/>
            <p:nvPr/>
          </p:nvSpPr>
          <p:spPr>
            <a:xfrm>
              <a:off x="1828801" y="753981"/>
              <a:ext cx="10926964" cy="6060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Allah’ın izin olmadıkça kimse kimseye zarar veremez.</a:t>
              </a:r>
            </a:p>
          </p:txBody>
        </p:sp>
      </p:grpSp>
      <p:sp>
        <p:nvSpPr>
          <p:cNvPr id="9" name="Dikdörtgen 8"/>
          <p:cNvSpPr/>
          <p:nvPr/>
        </p:nvSpPr>
        <p:spPr>
          <a:xfrm>
            <a:off x="0" y="3412860"/>
            <a:ext cx="1304854" cy="1015663"/>
          </a:xfrm>
          <a:prstGeom prst="rect">
            <a:avLst/>
          </a:prstGeom>
        </p:spPr>
        <p:txBody>
          <a:bodyPr wrap="square">
            <a:spAutoFit/>
          </a:bodyPr>
          <a:lstStyle/>
          <a:p>
            <a:pPr algn="ctr"/>
            <a:r>
              <a:rPr lang="tr-TR" sz="6000" b="1" dirty="0">
                <a:solidFill>
                  <a:srgbClr val="00B050"/>
                </a:solidFill>
                <a:latin typeface="Rockwell Extra Bold" panose="02060903040505020403" pitchFamily="18" charset="0"/>
              </a:rPr>
              <a:t>✓</a:t>
            </a:r>
          </a:p>
        </p:txBody>
      </p:sp>
      <p:grpSp>
        <p:nvGrpSpPr>
          <p:cNvPr id="10" name="Grup 9"/>
          <p:cNvGrpSpPr/>
          <p:nvPr/>
        </p:nvGrpSpPr>
        <p:grpSpPr>
          <a:xfrm>
            <a:off x="211267" y="4401142"/>
            <a:ext cx="11809281" cy="606098"/>
            <a:chOff x="946484" y="753981"/>
            <a:chExt cx="11809281" cy="606098"/>
          </a:xfrm>
        </p:grpSpPr>
        <p:sp>
          <p:nvSpPr>
            <p:cNvPr id="11" name="Serbest Form 10"/>
            <p:cNvSpPr/>
            <p:nvPr/>
          </p:nvSpPr>
          <p:spPr>
            <a:xfrm>
              <a:off x="946484" y="753981"/>
              <a:ext cx="882316" cy="606098"/>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12" name="Dikdörtgen 11"/>
            <p:cNvSpPr/>
            <p:nvPr/>
          </p:nvSpPr>
          <p:spPr>
            <a:xfrm>
              <a:off x="1828801" y="753981"/>
              <a:ext cx="10926964" cy="6060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Hz. Muhammed’in (sav) bizim gibi insani özellikleri vardır.</a:t>
              </a:r>
            </a:p>
          </p:txBody>
        </p:sp>
      </p:grpSp>
      <p:sp>
        <p:nvSpPr>
          <p:cNvPr id="13" name="Dikdörtgen 12"/>
          <p:cNvSpPr/>
          <p:nvPr/>
        </p:nvSpPr>
        <p:spPr>
          <a:xfrm>
            <a:off x="-14580" y="4256175"/>
            <a:ext cx="1304854" cy="923330"/>
          </a:xfrm>
          <a:prstGeom prst="rect">
            <a:avLst/>
          </a:prstGeom>
        </p:spPr>
        <p:txBody>
          <a:bodyPr wrap="square">
            <a:spAutoFit/>
          </a:bodyPr>
          <a:lstStyle/>
          <a:p>
            <a:pPr algn="ctr"/>
            <a:r>
              <a:rPr lang="tr-TR" sz="5400" b="1" dirty="0">
                <a:solidFill>
                  <a:srgbClr val="00B050"/>
                </a:solidFill>
                <a:latin typeface="Rockwell Extra Bold" panose="02060903040505020403" pitchFamily="18" charset="0"/>
              </a:rPr>
              <a:t>✓</a:t>
            </a:r>
          </a:p>
        </p:txBody>
      </p:sp>
      <p:grpSp>
        <p:nvGrpSpPr>
          <p:cNvPr id="14" name="Grup 13"/>
          <p:cNvGrpSpPr/>
          <p:nvPr/>
        </p:nvGrpSpPr>
        <p:grpSpPr>
          <a:xfrm>
            <a:off x="211268" y="5266524"/>
            <a:ext cx="11809281" cy="584123"/>
            <a:chOff x="946484" y="753981"/>
            <a:chExt cx="11809281" cy="584123"/>
          </a:xfrm>
        </p:grpSpPr>
        <p:sp>
          <p:nvSpPr>
            <p:cNvPr id="15" name="Serbest Form 14"/>
            <p:cNvSpPr/>
            <p:nvPr/>
          </p:nvSpPr>
          <p:spPr>
            <a:xfrm>
              <a:off x="946484" y="753981"/>
              <a:ext cx="882316" cy="584123"/>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16" name="Dikdörtgen 15"/>
            <p:cNvSpPr/>
            <p:nvPr/>
          </p:nvSpPr>
          <p:spPr>
            <a:xfrm>
              <a:off x="1828800" y="753981"/>
              <a:ext cx="10926965" cy="58412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000" dirty="0">
                  <a:solidFill>
                    <a:schemeClr val="tx1"/>
                  </a:solidFill>
                </a:rPr>
                <a:t>Kur’an-ı Kerim’de Peygamberimizin insani yönü pek </a:t>
              </a:r>
              <a:r>
                <a:rPr lang="tr-TR" sz="3000" u="sng" dirty="0">
                  <a:solidFill>
                    <a:schemeClr val="tx1"/>
                  </a:solidFill>
                </a:rPr>
                <a:t>değinilmemiştir. </a:t>
              </a:r>
              <a:endParaRPr lang="tr-TR" sz="3000" dirty="0">
                <a:solidFill>
                  <a:schemeClr val="tx1"/>
                </a:solidFill>
              </a:endParaRPr>
            </a:p>
          </p:txBody>
        </p:sp>
      </p:grpSp>
      <p:sp>
        <p:nvSpPr>
          <p:cNvPr id="17" name="Dikdörtgen 16"/>
          <p:cNvSpPr/>
          <p:nvPr/>
        </p:nvSpPr>
        <p:spPr>
          <a:xfrm>
            <a:off x="357161" y="5206422"/>
            <a:ext cx="561372" cy="769441"/>
          </a:xfrm>
          <a:prstGeom prst="rect">
            <a:avLst/>
          </a:prstGeom>
        </p:spPr>
        <p:txBody>
          <a:bodyPr wrap="none">
            <a:spAutoFit/>
          </a:bodyPr>
          <a:lstStyle/>
          <a:p>
            <a:pPr algn="ctr"/>
            <a:r>
              <a:rPr lang="tr-TR" sz="4400" b="1" dirty="0">
                <a:solidFill>
                  <a:srgbClr val="FF0000"/>
                </a:solidFill>
                <a:latin typeface="Open Sans" panose="020B0606030504020204" pitchFamily="34" charset="0"/>
              </a:rPr>
              <a:t>X</a:t>
            </a:r>
          </a:p>
        </p:txBody>
      </p:sp>
      <p:grpSp>
        <p:nvGrpSpPr>
          <p:cNvPr id="18" name="Grup 17"/>
          <p:cNvGrpSpPr/>
          <p:nvPr/>
        </p:nvGrpSpPr>
        <p:grpSpPr>
          <a:xfrm>
            <a:off x="225847" y="5975863"/>
            <a:ext cx="11809281" cy="606098"/>
            <a:chOff x="946484" y="753981"/>
            <a:chExt cx="11809281" cy="606098"/>
          </a:xfrm>
        </p:grpSpPr>
        <p:sp>
          <p:nvSpPr>
            <p:cNvPr id="19" name="Serbest Form 18"/>
            <p:cNvSpPr/>
            <p:nvPr/>
          </p:nvSpPr>
          <p:spPr>
            <a:xfrm>
              <a:off x="946484" y="753981"/>
              <a:ext cx="882316" cy="606098"/>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6600" b="1" dirty="0">
                <a:solidFill>
                  <a:srgbClr val="00B050"/>
                </a:solidFill>
                <a:latin typeface="Rockwell Extra Bold" panose="02060903040505020403" pitchFamily="18" charset="0"/>
              </a:endParaRPr>
            </a:p>
          </p:txBody>
        </p:sp>
        <p:sp>
          <p:nvSpPr>
            <p:cNvPr id="20" name="Dikdörtgen 19"/>
            <p:cNvSpPr/>
            <p:nvPr/>
          </p:nvSpPr>
          <p:spPr>
            <a:xfrm>
              <a:off x="1828801" y="753981"/>
              <a:ext cx="10926964" cy="6060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smtClean="0">
                  <a:solidFill>
                    <a:schemeClr val="dk1"/>
                  </a:solidFill>
                </a:rPr>
                <a:t>Kur’an’a </a:t>
              </a:r>
              <a:r>
                <a:rPr lang="tr-TR" sz="3200" dirty="0">
                  <a:solidFill>
                    <a:schemeClr val="dk1"/>
                  </a:solidFill>
                </a:rPr>
                <a:t>göre Hz. Muhammed (sav) de bizim gibi bir insandır</a:t>
              </a:r>
              <a:r>
                <a:rPr lang="tr-TR" sz="3200" dirty="0" smtClean="0">
                  <a:solidFill>
                    <a:schemeClr val="tx1"/>
                  </a:solidFill>
                </a:rPr>
                <a:t>.</a:t>
              </a:r>
              <a:endParaRPr lang="tr-TR" sz="3200" dirty="0">
                <a:solidFill>
                  <a:schemeClr val="tx1"/>
                </a:solidFill>
              </a:endParaRPr>
            </a:p>
          </p:txBody>
        </p:sp>
      </p:grpSp>
      <p:sp>
        <p:nvSpPr>
          <p:cNvPr id="21" name="Dikdörtgen 20"/>
          <p:cNvSpPr/>
          <p:nvPr/>
        </p:nvSpPr>
        <p:spPr>
          <a:xfrm>
            <a:off x="0" y="5830896"/>
            <a:ext cx="1304854" cy="923330"/>
          </a:xfrm>
          <a:prstGeom prst="rect">
            <a:avLst/>
          </a:prstGeom>
        </p:spPr>
        <p:txBody>
          <a:bodyPr wrap="square">
            <a:spAutoFit/>
          </a:bodyPr>
          <a:lstStyle/>
          <a:p>
            <a:pPr algn="ctr"/>
            <a:r>
              <a:rPr lang="tr-TR" sz="5400" b="1" dirty="0">
                <a:solidFill>
                  <a:srgbClr val="00B050"/>
                </a:solidFill>
                <a:latin typeface="Rockwell Extra Bold" panose="02060903040505020403" pitchFamily="18" charset="0"/>
              </a:rPr>
              <a:t>✓</a:t>
            </a:r>
          </a:p>
        </p:txBody>
      </p:sp>
    </p:spTree>
    <p:extLst>
      <p:ext uri="{BB962C8B-B14F-4D97-AF65-F5344CB8AC3E}">
        <p14:creationId xmlns:p14="http://schemas.microsoft.com/office/powerpoint/2010/main" val="2197377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18"/>
                  </p:tgtEl>
                </p:cond>
              </p:nextCondLst>
            </p:seq>
          </p:childTnLst>
        </p:cTn>
      </p:par>
    </p:tnLst>
    <p:bldLst>
      <p:bldP spid="9" grpId="0"/>
      <p:bldP spid="13" grpId="0"/>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339621" y="4867541"/>
            <a:ext cx="5876901"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pPr>
            <a:r>
              <a:rPr lang="tr-TR" sz="2000" kern="0" dirty="0">
                <a:solidFill>
                  <a:prstClr val="black"/>
                </a:solidFill>
                <a:latin typeface="Calibri" panose="020F0502020204030204" pitchFamily="34" charset="0"/>
                <a:cs typeface="Calibri" panose="020F0502020204030204" pitchFamily="34" charset="0"/>
                <a:hlinkClick r:id="rId3"/>
              </a:rPr>
              <a:t>https://</a:t>
            </a:r>
            <a:r>
              <a:rPr lang="tr-TR" sz="2000" kern="0" dirty="0" smtClean="0">
                <a:solidFill>
                  <a:prstClr val="black"/>
                </a:solidFill>
                <a:latin typeface="Calibri" panose="020F0502020204030204" pitchFamily="34" charset="0"/>
                <a:cs typeface="Calibri" panose="020F0502020204030204" pitchFamily="34" charset="0"/>
                <a:hlinkClick r:id="rId3"/>
              </a:rPr>
              <a:t>drive.google.com/open?id=1JzSvEYrgsj-0dMkVDWLIVrHZFLk91nWY</a:t>
            </a:r>
            <a:r>
              <a:rPr lang="tr-TR" sz="2000" kern="0" dirty="0" smtClean="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53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Ben Kral Değilim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7991"/>
            <a:ext cx="12191999" cy="6875991"/>
          </a:xfrm>
        </p:spPr>
      </p:pic>
    </p:spTree>
    <p:extLst>
      <p:ext uri="{BB962C8B-B14F-4D97-AF65-F5344CB8AC3E}">
        <p14:creationId xmlns:p14="http://schemas.microsoft.com/office/powerpoint/2010/main" val="192948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
                                  </p:stCondLst>
                                  <p:childTnLst>
                                    <p:cmd type="call" cmd="playFrom(0.0)">
                                      <p:cBhvr>
                                        <p:cTn id="6" dur="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3 Yuvarlatılmış Dikdörtgen"/>
          <p:cNvSpPr/>
          <p:nvPr/>
        </p:nvSpPr>
        <p:spPr>
          <a:xfrm>
            <a:off x="138545" y="193964"/>
            <a:ext cx="11901056" cy="4807527"/>
          </a:xfrm>
          <a:prstGeom prst="roundRect">
            <a:avLst>
              <a:gd name="adj" fmla="val 412"/>
            </a:avLst>
          </a:prstGeom>
          <a:solidFill>
            <a:srgbClr val="F3EE2E"/>
          </a:solidFill>
          <a:ln w="6350" cap="flat" cmpd="sng" algn="ctr">
            <a:solidFill>
              <a:srgbClr val="D471E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smtClean="0">
                <a:ln>
                  <a:noFill/>
                </a:ln>
                <a:solidFill>
                  <a:prstClr val="black"/>
                </a:solidFill>
                <a:effectLst/>
                <a:uLnTx/>
                <a:uFillTx/>
                <a:latin typeface="Calibri" panose="020F0502020204030204"/>
                <a:ea typeface="+mn-ea"/>
                <a:cs typeface="+mn-cs"/>
              </a:rPr>
              <a:t>“De ki: Ben de ancak sizin gibi bir insanım. Bana ilahınızın bir tek İlah olduğu vahyolunuyor.”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tr-TR" altLang="tr-TR" sz="3600" b="0" i="0" u="none" strike="noStrike" kern="0" cap="none" spc="0" normalizeH="0" baseline="0" noProof="0" dirty="0" err="1" smtClean="0">
                <a:ln>
                  <a:noFill/>
                </a:ln>
                <a:solidFill>
                  <a:prstClr val="black"/>
                </a:solidFill>
                <a:effectLst/>
                <a:uLnTx/>
                <a:uFillTx/>
                <a:latin typeface="Calibri" panose="020F0502020204030204"/>
                <a:ea typeface="+mn-ea"/>
                <a:cs typeface="+mn-cs"/>
              </a:rPr>
              <a:t>Kehf</a:t>
            </a:r>
            <a:r>
              <a:rPr kumimoji="0" lang="tr-TR" alt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 suresi, 110. ayeti</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smtClean="0">
                <a:ln>
                  <a:noFill/>
                </a:ln>
                <a:solidFill>
                  <a:prstClr val="black"/>
                </a:solidFill>
                <a:effectLst/>
                <a:uLnTx/>
                <a:uFillTx/>
                <a:latin typeface="Calibri" panose="020F0502020204030204"/>
                <a:ea typeface="+mn-ea"/>
                <a:cs typeface="+mn-cs"/>
              </a:rPr>
              <a:t>“De ki: Allah dilemedikçe ben kendime bir zarar verme ve fayda sağlama gücüne sahip değilim…”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err="1" smtClean="0">
                <a:ln>
                  <a:noFill/>
                </a:ln>
                <a:solidFill>
                  <a:prstClr val="black"/>
                </a:solidFill>
                <a:effectLst/>
                <a:uLnTx/>
                <a:uFillTx/>
                <a:latin typeface="Calibri" panose="020F0502020204030204"/>
                <a:ea typeface="+mn-ea"/>
                <a:cs typeface="+mn-cs"/>
              </a:rPr>
              <a:t>A’raf</a:t>
            </a: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 suresi, 188. ayeti</a:t>
            </a:r>
          </a:p>
        </p:txBody>
      </p:sp>
      <p:sp>
        <p:nvSpPr>
          <p:cNvPr id="5" name="4 Yuvarlatılmış Dikdörtgen"/>
          <p:cNvSpPr/>
          <p:nvPr/>
        </p:nvSpPr>
        <p:spPr>
          <a:xfrm>
            <a:off x="138544" y="5472417"/>
            <a:ext cx="10369137" cy="1056538"/>
          </a:xfrm>
          <a:prstGeom prst="roundRect">
            <a:avLst>
              <a:gd name="adj" fmla="val 4046"/>
            </a:avLst>
          </a:prstGeom>
          <a:solidFill>
            <a:srgbClr val="B2D0FC"/>
          </a:solidFill>
          <a:ln w="6350" cap="flat" cmpd="sng" algn="ctr">
            <a:solidFill>
              <a:schemeClr val="accent5">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smtClean="0">
                <a:ln>
                  <a:noFill/>
                </a:ln>
                <a:solidFill>
                  <a:prstClr val="black"/>
                </a:solidFill>
                <a:effectLst/>
                <a:uLnTx/>
                <a:uFillTx/>
                <a:latin typeface="Calibri" panose="020F0502020204030204"/>
                <a:ea typeface="+mn-ea"/>
                <a:cs typeface="+mn-cs"/>
              </a:rPr>
              <a:t>Ayetlerde vurgulanan </a:t>
            </a:r>
            <a:r>
              <a:rPr kumimoji="0" lang="tr-TR" sz="4400" b="1" i="0" u="none" strike="noStrike" kern="0" cap="none" spc="0" normalizeH="0" baseline="0" noProof="0" dirty="0" smtClean="0">
                <a:ln>
                  <a:noFill/>
                </a:ln>
                <a:solidFill>
                  <a:prstClr val="black"/>
                </a:solidFill>
                <a:effectLst/>
                <a:uLnTx/>
                <a:uFillTx/>
                <a:latin typeface="Calibri" panose="020F0502020204030204"/>
                <a:ea typeface="+mn-ea"/>
                <a:cs typeface="+mn-cs"/>
              </a:rPr>
              <a:t>ana mesaj </a:t>
            </a:r>
            <a:r>
              <a:rPr kumimoji="0" lang="tr-TR" sz="4400" b="0" i="0" u="none" strike="noStrike" kern="0" cap="none" spc="0" normalizeH="0" baseline="0" noProof="0" dirty="0" smtClean="0">
                <a:ln>
                  <a:noFill/>
                </a:ln>
                <a:solidFill>
                  <a:prstClr val="black"/>
                </a:solidFill>
                <a:effectLst/>
                <a:uLnTx/>
                <a:uFillTx/>
                <a:latin typeface="Calibri" panose="020F0502020204030204"/>
                <a:ea typeface="+mn-ea"/>
                <a:cs typeface="+mn-cs"/>
              </a:rPr>
              <a:t>nedir?</a:t>
            </a:r>
            <a:endParaRPr kumimoji="0" lang="tr-TR"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Serbest Form 5"/>
          <p:cNvSpPr/>
          <p:nvPr/>
        </p:nvSpPr>
        <p:spPr>
          <a:xfrm>
            <a:off x="10736577" y="5215512"/>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0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4" name="직사각형 54">
            <a:extLst>
              <a:ext uri="{FF2B5EF4-FFF2-40B4-BE49-F238E27FC236}">
                <a16:creationId xmlns:a16="http://schemas.microsoft.com/office/drawing/2014/main" id="{C4CC038D-DDF4-4581-9B32-2DF12420CFC3}"/>
              </a:ext>
            </a:extLst>
          </p:cNvPr>
          <p:cNvSpPr/>
          <p:nvPr/>
        </p:nvSpPr>
        <p:spPr>
          <a:xfrm>
            <a:off x="342900" y="723900"/>
            <a:ext cx="11620500" cy="5638800"/>
          </a:xfrm>
          <a:prstGeom prst="rect">
            <a:avLst/>
          </a:prstGeom>
          <a:noFill/>
          <a:ln w="571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5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Dikdörtgen 4"/>
          <p:cNvSpPr/>
          <p:nvPr/>
        </p:nvSpPr>
        <p:spPr>
          <a:xfrm>
            <a:off x="480700" y="5366934"/>
            <a:ext cx="11271041" cy="756170"/>
          </a:xfrm>
          <a:prstGeom prst="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571500" lvl="0" indent="-571500">
              <a:buFont typeface="Wingdings" panose="05000000000000000000" pitchFamily="2" charset="2"/>
              <a:buChar char="Ø"/>
              <a:defRPr/>
            </a:pPr>
            <a:r>
              <a:rPr lang="tr-TR" sz="3600" kern="0" dirty="0"/>
              <a:t>Peygamberimiz bizler için en güzel örnek olması. </a:t>
            </a:r>
            <a:r>
              <a:rPr kumimoji="0" lang="tr-TR" sz="3600" b="0" i="0" u="none" strike="noStrike" kern="0" cap="none" spc="0" normalizeH="0" baseline="0" noProof="0" dirty="0" smtClean="0">
                <a:ln>
                  <a:noFill/>
                </a:ln>
                <a:effectLst/>
                <a:uLnTx/>
                <a:uFillTx/>
              </a:rPr>
              <a:t> </a:t>
            </a:r>
            <a:endParaRPr kumimoji="0" lang="tr-TR" sz="3600" b="0" i="0" u="none" strike="noStrike" kern="0" cap="none" spc="0" normalizeH="0" baseline="0" noProof="0" dirty="0">
              <a:ln>
                <a:noFill/>
              </a:ln>
              <a:effectLst/>
              <a:uLnTx/>
              <a:uFillTx/>
            </a:endParaRPr>
          </a:p>
        </p:txBody>
      </p:sp>
      <p:sp>
        <p:nvSpPr>
          <p:cNvPr id="6" name="Dikdörtgen 5"/>
          <p:cNvSpPr/>
          <p:nvPr/>
        </p:nvSpPr>
        <p:spPr>
          <a:xfrm>
            <a:off x="459307" y="2480907"/>
            <a:ext cx="11292435" cy="1466318"/>
          </a:xfrm>
          <a:prstGeom prst="rect">
            <a:avLst/>
          </a:prstGeom>
          <a:solidFill>
            <a:schemeClr val="accent5">
              <a:lumMod val="40000"/>
              <a:lumOff val="60000"/>
            </a:schemeClr>
          </a:solidFill>
          <a:ln w="12700" cap="flat" cmpd="sng" algn="ctr">
            <a:solidFill>
              <a:srgbClr val="4472C4">
                <a:shade val="50000"/>
              </a:srgbClr>
            </a:solidFill>
            <a:prstDash val="solid"/>
            <a:miter lim="800000"/>
          </a:ln>
          <a:effectLst/>
        </p:spPr>
        <p:txBody>
          <a:bodyPr rtlCol="0" anchor="ctr"/>
          <a:lstStyle/>
          <a:p>
            <a:pPr marL="571500" indent="-571500">
              <a:buFont typeface="Wingdings" panose="05000000000000000000" pitchFamily="2" charset="2"/>
              <a:buChar char="Ø"/>
              <a:defRPr/>
            </a:pPr>
            <a:r>
              <a:rPr lang="tr-TR" sz="3600" dirty="0"/>
              <a:t>Peygamberimiz Her insan gibi yorulduğunda dinlenmiş, uyumuş ve acıktığında yemek yemiş </a:t>
            </a:r>
            <a:r>
              <a:rPr lang="tr-TR" sz="3600" dirty="0" smtClean="0"/>
              <a:t>olması</a:t>
            </a:r>
            <a:r>
              <a:rPr kumimoji="0" lang="tr-TR" sz="3600" b="0" i="0" u="none" strike="noStrike" kern="0" cap="none" spc="0" normalizeH="0" baseline="0" noProof="0" dirty="0" smtClean="0">
                <a:ln>
                  <a:noFill/>
                </a:ln>
                <a:effectLst/>
                <a:uLnTx/>
                <a:uFillTx/>
              </a:rPr>
              <a:t> </a:t>
            </a:r>
            <a:endParaRPr kumimoji="0" lang="tr-TR" sz="3600" b="0" i="0" u="none" strike="noStrike" kern="0" cap="none" spc="0" normalizeH="0" baseline="0" noProof="0" dirty="0">
              <a:ln>
                <a:noFill/>
              </a:ln>
              <a:effectLst/>
              <a:uLnTx/>
              <a:uFillTx/>
            </a:endParaRPr>
          </a:p>
        </p:txBody>
      </p:sp>
      <p:sp>
        <p:nvSpPr>
          <p:cNvPr id="7" name="Dikdörtgen 6"/>
          <p:cNvSpPr/>
          <p:nvPr/>
        </p:nvSpPr>
        <p:spPr>
          <a:xfrm>
            <a:off x="480700" y="4199282"/>
            <a:ext cx="11271042" cy="915596"/>
          </a:xfrm>
          <a:prstGeom prst="rect">
            <a:avLst/>
          </a:prstGeom>
          <a:solidFill>
            <a:schemeClr val="accent2">
              <a:lumMod val="40000"/>
              <a:lumOff val="60000"/>
            </a:schemeClr>
          </a:solidFill>
          <a:ln w="12700" cap="flat" cmpd="sng" algn="ctr">
            <a:solidFill>
              <a:srgbClr val="4472C4">
                <a:shade val="50000"/>
              </a:srgbClr>
            </a:solidFill>
            <a:prstDash val="solid"/>
            <a:miter lim="800000"/>
          </a:ln>
          <a:effectLst/>
        </p:spPr>
        <p:txBody>
          <a:bodyPr rtlCol="0" anchor="ctr"/>
          <a:lstStyle/>
          <a:p>
            <a:pPr marL="571500" lvl="0" indent="-571500">
              <a:buFont typeface="Wingdings" panose="05000000000000000000" pitchFamily="2" charset="2"/>
              <a:buChar char="Ø"/>
              <a:defRPr/>
            </a:pPr>
            <a:r>
              <a:rPr lang="tr-TR" sz="3600" kern="0" dirty="0"/>
              <a:t>Peygamberimiz bazen sevinmiş ve bazen de üzülmüştür.</a:t>
            </a:r>
          </a:p>
        </p:txBody>
      </p:sp>
      <p:sp>
        <p:nvSpPr>
          <p:cNvPr id="8" name="Dikdörtgen 7"/>
          <p:cNvSpPr/>
          <p:nvPr/>
        </p:nvSpPr>
        <p:spPr>
          <a:xfrm>
            <a:off x="459307" y="1231715"/>
            <a:ext cx="11292435" cy="997135"/>
          </a:xfrm>
          <a:prstGeom prst="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571500" indent="-571500">
              <a:buFont typeface="Wingdings" panose="05000000000000000000" pitchFamily="2" charset="2"/>
              <a:buChar char="Ø"/>
            </a:pPr>
            <a:r>
              <a:rPr lang="tr-TR" sz="3600" dirty="0" smtClean="0"/>
              <a:t>Peygamberimizin ölümlü olması </a:t>
            </a:r>
            <a:endParaRPr lang="tr-TR" sz="3600" dirty="0"/>
          </a:p>
        </p:txBody>
      </p:sp>
      <p:sp>
        <p:nvSpPr>
          <p:cNvPr id="9" name="Yuvarlatılmış Dikdörtgen 8"/>
          <p:cNvSpPr/>
          <p:nvPr/>
        </p:nvSpPr>
        <p:spPr>
          <a:xfrm>
            <a:off x="459308" y="111108"/>
            <a:ext cx="11292434" cy="815926"/>
          </a:xfrm>
          <a:prstGeom prst="roundRect">
            <a:avLst/>
          </a:prstGeom>
          <a:solidFill>
            <a:srgbClr val="B2D0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Peygamberimiz Hz. Muhammed  (sav)’in </a:t>
            </a:r>
            <a:r>
              <a:rPr lang="tr-TR" sz="3200" u="sng" dirty="0">
                <a:solidFill>
                  <a:schemeClr val="tx1"/>
                </a:solidFill>
              </a:rPr>
              <a:t>İnsani (beşeri) </a:t>
            </a:r>
            <a:r>
              <a:rPr lang="tr-TR" sz="3200" dirty="0">
                <a:solidFill>
                  <a:schemeClr val="tx1"/>
                </a:solidFill>
              </a:rPr>
              <a:t>özellikleri</a:t>
            </a:r>
            <a:endParaRPr kumimoji="0" lang="tr-TR" sz="3200" b="0" i="0" u="none" strike="noStrike" kern="1200" cap="none" spc="0" normalizeH="0" baseline="0" noProof="0" dirty="0">
              <a:ln>
                <a:noFill/>
              </a:ln>
              <a:solidFill>
                <a:schemeClr val="tx1"/>
              </a:solidFill>
              <a:effectLst/>
              <a:uLnTx/>
              <a:uFillTx/>
              <a:latin typeface="Calibri" panose="020F0502020204030204"/>
            </a:endParaRPr>
          </a:p>
        </p:txBody>
      </p:sp>
    </p:spTree>
    <p:extLst>
      <p:ext uri="{BB962C8B-B14F-4D97-AF65-F5344CB8AC3E}">
        <p14:creationId xmlns:p14="http://schemas.microsoft.com/office/powerpoint/2010/main" val="18280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1099108" y="129425"/>
            <a:ext cx="9993785" cy="923330"/>
            <a:chOff x="1084522" y="241720"/>
            <a:chExt cx="9993785" cy="923330"/>
          </a:xfrm>
        </p:grpSpPr>
        <p:grpSp>
          <p:nvGrpSpPr>
            <p:cNvPr id="4" name="Group 9">
              <a:extLst>
                <a:ext uri="{FF2B5EF4-FFF2-40B4-BE49-F238E27FC236}">
                  <a16:creationId xmlns:a16="http://schemas.microsoft.com/office/drawing/2014/main" id="{F26ECFF5-73F0-4662-B8C3-93391CB9AE61}"/>
                </a:ext>
              </a:extLst>
            </p:cNvPr>
            <p:cNvGrpSpPr/>
            <p:nvPr/>
          </p:nvGrpSpPr>
          <p:grpSpPr>
            <a:xfrm>
              <a:off x="1727116" y="295422"/>
              <a:ext cx="9351191" cy="815926"/>
              <a:chOff x="7020086" y="3021037"/>
              <a:chExt cx="9351191" cy="815926"/>
            </a:xfrm>
          </p:grpSpPr>
          <p:sp>
            <p:nvSpPr>
              <p:cNvPr id="5" name="Freeform: Shape 18">
                <a:extLst>
                  <a:ext uri="{FF2B5EF4-FFF2-40B4-BE49-F238E27FC236}">
                    <a16:creationId xmlns:a16="http://schemas.microsoft.com/office/drawing/2014/main" id="{C43F14C2-DD9A-47F5-9873-F9FA2BF8BD04}"/>
                  </a:ext>
                </a:extLst>
              </p:cNvPr>
              <p:cNvSpPr/>
              <p:nvPr/>
            </p:nvSpPr>
            <p:spPr>
              <a:xfrm>
                <a:off x="7020086" y="3021037"/>
                <a:ext cx="9351191" cy="815926"/>
              </a:xfrm>
              <a:custGeom>
                <a:avLst/>
                <a:gdLst>
                  <a:gd name="connsiteX0" fmla="*/ 0 w 5035926"/>
                  <a:gd name="connsiteY0" fmla="*/ 0 h 815926"/>
                  <a:gd name="connsiteX1" fmla="*/ 4627963 w 5035926"/>
                  <a:gd name="connsiteY1" fmla="*/ 0 h 815926"/>
                  <a:gd name="connsiteX2" fmla="*/ 5035926 w 5035926"/>
                  <a:gd name="connsiteY2" fmla="*/ 407963 h 815926"/>
                  <a:gd name="connsiteX3" fmla="*/ 4627963 w 5035926"/>
                  <a:gd name="connsiteY3" fmla="*/ 815926 h 815926"/>
                  <a:gd name="connsiteX4" fmla="*/ 0 w 5035926"/>
                  <a:gd name="connsiteY4" fmla="*/ 815926 h 815926"/>
                  <a:gd name="connsiteX5" fmla="*/ 281045 w 5035926"/>
                  <a:gd name="connsiteY5" fmla="*/ 407963 h 815926"/>
                  <a:gd name="connsiteX6" fmla="*/ 0 w 5035926"/>
                  <a:gd name="connsiteY6"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5926" h="815926">
                    <a:moveTo>
                      <a:pt x="0" y="0"/>
                    </a:moveTo>
                    <a:lnTo>
                      <a:pt x="4627963" y="0"/>
                    </a:lnTo>
                    <a:cubicBezTo>
                      <a:pt x="4853275" y="0"/>
                      <a:pt x="5035926" y="182651"/>
                      <a:pt x="5035926" y="407963"/>
                    </a:cubicBezTo>
                    <a:cubicBezTo>
                      <a:pt x="5035926" y="633275"/>
                      <a:pt x="4853275" y="815926"/>
                      <a:pt x="4627963" y="815926"/>
                    </a:cubicBezTo>
                    <a:lnTo>
                      <a:pt x="0" y="815926"/>
                    </a:lnTo>
                    <a:lnTo>
                      <a:pt x="281045" y="407963"/>
                    </a:lnTo>
                    <a:lnTo>
                      <a:pt x="0" y="0"/>
                    </a:lnTo>
                    <a:close/>
                  </a:path>
                </a:pathLst>
              </a:custGeom>
              <a:solidFill>
                <a:srgbClr val="F0F7F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31">
                <a:extLst>
                  <a:ext uri="{FF2B5EF4-FFF2-40B4-BE49-F238E27FC236}">
                    <a16:creationId xmlns:a16="http://schemas.microsoft.com/office/drawing/2014/main" id="{E382BFAC-6936-44C1-9B4C-33072E13A939}"/>
                  </a:ext>
                </a:extLst>
              </p:cNvPr>
              <p:cNvSpPr txBox="1"/>
              <p:nvPr/>
            </p:nvSpPr>
            <p:spPr>
              <a:xfrm>
                <a:off x="7353865" y="3069991"/>
                <a:ext cx="9017412" cy="707886"/>
              </a:xfrm>
              <a:prstGeom prst="rect">
                <a:avLst/>
              </a:prstGeom>
              <a:noFill/>
            </p:spPr>
            <p:txBody>
              <a:bodyPr wrap="square" rtlCol="0">
                <a:spAutoFit/>
              </a:bodyPr>
              <a:lstStyle/>
              <a:p>
                <a:pPr lvl="0" algn="ctr"/>
                <a:r>
                  <a:rPr lang="tr-TR" sz="4000" dirty="0"/>
                  <a:t>Allah’ın (</a:t>
                </a:r>
                <a:r>
                  <a:rPr lang="tr-TR" sz="4000" dirty="0" err="1"/>
                  <a:t>c.c</a:t>
                </a:r>
                <a:r>
                  <a:rPr lang="tr-TR" sz="4000" dirty="0"/>
                  <a:t>.) Kulu Hz. Muhammed (s.a.v</a:t>
                </a:r>
                <a:r>
                  <a:rPr lang="tr-TR" sz="4000" dirty="0" smtClean="0"/>
                  <a:t>.)</a:t>
                </a:r>
                <a:endParaRPr kumimoji="0" lang="en-US" sz="4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sp>
          <p:nvSpPr>
            <p:cNvPr id="7" name="Freeform: Shape 24">
              <a:extLst>
                <a:ext uri="{FF2B5EF4-FFF2-40B4-BE49-F238E27FC236}">
                  <a16:creationId xmlns:a16="http://schemas.microsoft.com/office/drawing/2014/main" id="{035E821D-D4A8-4939-9018-AB74B8E00131}"/>
                </a:ext>
              </a:extLst>
            </p:cNvPr>
            <p:cNvSpPr/>
            <p:nvPr/>
          </p:nvSpPr>
          <p:spPr>
            <a:xfrm>
              <a:off x="1084522" y="259319"/>
              <a:ext cx="1183894" cy="869628"/>
            </a:xfrm>
            <a:custGeom>
              <a:avLst/>
              <a:gdLst>
                <a:gd name="connsiteX0" fmla="*/ 407963 w 1484141"/>
                <a:gd name="connsiteY0" fmla="*/ 0 h 815926"/>
                <a:gd name="connsiteX1" fmla="*/ 1203096 w 1484141"/>
                <a:gd name="connsiteY1" fmla="*/ 0 h 815926"/>
                <a:gd name="connsiteX2" fmla="*/ 1484141 w 1484141"/>
                <a:gd name="connsiteY2" fmla="*/ 407963 h 815926"/>
                <a:gd name="connsiteX3" fmla="*/ 1203096 w 1484141"/>
                <a:gd name="connsiteY3" fmla="*/ 815926 h 815926"/>
                <a:gd name="connsiteX4" fmla="*/ 407963 w 1484141"/>
                <a:gd name="connsiteY4" fmla="*/ 815926 h 815926"/>
                <a:gd name="connsiteX5" fmla="*/ 0 w 1484141"/>
                <a:gd name="connsiteY5" fmla="*/ 407963 h 815926"/>
                <a:gd name="connsiteX6" fmla="*/ 407963 w 1484141"/>
                <a:gd name="connsiteY6"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141" h="815926">
                  <a:moveTo>
                    <a:pt x="407963" y="0"/>
                  </a:moveTo>
                  <a:lnTo>
                    <a:pt x="1203096" y="0"/>
                  </a:lnTo>
                  <a:lnTo>
                    <a:pt x="1484141" y="407963"/>
                  </a:lnTo>
                  <a:lnTo>
                    <a:pt x="1203096" y="815926"/>
                  </a:lnTo>
                  <a:lnTo>
                    <a:pt x="407963" y="815926"/>
                  </a:lnTo>
                  <a:cubicBezTo>
                    <a:pt x="182651" y="815926"/>
                    <a:pt x="0" y="633275"/>
                    <a:pt x="0" y="407963"/>
                  </a:cubicBezTo>
                  <a:cubicBezTo>
                    <a:pt x="0" y="182651"/>
                    <a:pt x="182651" y="0"/>
                    <a:pt x="407963" y="0"/>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27">
              <a:extLst>
                <a:ext uri="{FF2B5EF4-FFF2-40B4-BE49-F238E27FC236}">
                  <a16:creationId xmlns:a16="http://schemas.microsoft.com/office/drawing/2014/main" id="{B4358C14-9E03-4648-A2A8-37453A460512}"/>
                </a:ext>
              </a:extLst>
            </p:cNvPr>
            <p:cNvSpPr txBox="1"/>
            <p:nvPr/>
          </p:nvSpPr>
          <p:spPr>
            <a:xfrm>
              <a:off x="1348710" y="24172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smtClean="0">
                  <a:ln>
                    <a:noFill/>
                  </a:ln>
                  <a:effectLst/>
                  <a:uLnTx/>
                  <a:uFillTx/>
                  <a:latin typeface="Arial Nova" panose="020B0504020202020204" pitchFamily="34" charset="0"/>
                  <a:ea typeface="+mn-ea"/>
                  <a:cs typeface="+mn-cs"/>
                </a:rPr>
                <a:t>1</a:t>
              </a:r>
              <a:endParaRPr kumimoji="0" lang="en-US" sz="5400" b="1" i="0" u="none" strike="noStrike" kern="1200" cap="none" spc="0" normalizeH="0" baseline="0" noProof="0" dirty="0">
                <a:ln>
                  <a:noFill/>
                </a:ln>
                <a:effectLst/>
                <a:uLnTx/>
                <a:uFillTx/>
                <a:latin typeface="Arial Nova" panose="020B0504020202020204" pitchFamily="34" charset="0"/>
                <a:ea typeface="+mn-ea"/>
                <a:cs typeface="+mn-cs"/>
              </a:endParaRPr>
            </a:p>
          </p:txBody>
        </p:sp>
      </p:grpSp>
      <p:sp>
        <p:nvSpPr>
          <p:cNvPr id="9" name="İçerik Yer Tutucusu 2"/>
          <p:cNvSpPr>
            <a:spLocks noGrp="1"/>
          </p:cNvSpPr>
          <p:nvPr>
            <p:ph idx="1"/>
          </p:nvPr>
        </p:nvSpPr>
        <p:spPr>
          <a:xfrm>
            <a:off x="629586" y="3049153"/>
            <a:ext cx="5291528" cy="2167424"/>
          </a:xfrm>
          <a:solidFill>
            <a:schemeClr val="accent4">
              <a:lumMod val="40000"/>
              <a:lumOff val="60000"/>
            </a:schemeClr>
          </a:solidFill>
          <a:ln w="28575">
            <a:solidFill>
              <a:srgbClr val="75CB5D"/>
            </a:solidFill>
          </a:ln>
        </p:spPr>
        <p:style>
          <a:lnRef idx="1">
            <a:schemeClr val="accent2"/>
          </a:lnRef>
          <a:fillRef idx="2">
            <a:schemeClr val="accent2"/>
          </a:fillRef>
          <a:effectRef idx="1">
            <a:schemeClr val="accent2"/>
          </a:effectRef>
          <a:fontRef idx="minor">
            <a:schemeClr val="dk1"/>
          </a:fontRef>
        </p:style>
        <p:txBody>
          <a:bodyPr anchor="ctr">
            <a:noAutofit/>
          </a:bodyPr>
          <a:lstStyle/>
          <a:p>
            <a:pPr>
              <a:lnSpc>
                <a:spcPct val="150000"/>
              </a:lnSpc>
              <a:buFont typeface="Wingdings" panose="05000000000000000000" pitchFamily="2" charset="2"/>
              <a:buChar char="Ø"/>
            </a:pPr>
            <a:r>
              <a:rPr lang="tr-TR" sz="3200" b="1" dirty="0"/>
              <a:t>Kelime-i şehadette </a:t>
            </a:r>
            <a:r>
              <a:rPr lang="tr-TR" sz="3200" dirty="0"/>
              <a:t>hangi hususları dile getirmekteyiz?</a:t>
            </a:r>
            <a:endParaRPr lang="tr-TR" sz="7200" dirty="0" smtClean="0"/>
          </a:p>
        </p:txBody>
      </p:sp>
      <p:pic>
        <p:nvPicPr>
          <p:cNvPr id="1026" name="Picture 2" descr="Kelime-i şehadet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6938" r="1651" b="20423"/>
          <a:stretch/>
        </p:blipFill>
        <p:spPr bwMode="auto">
          <a:xfrm>
            <a:off x="6085790" y="1491521"/>
            <a:ext cx="5971610" cy="472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7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5">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7" name="Sağa Bükülü Ok 6"/>
          <p:cNvSpPr/>
          <p:nvPr/>
        </p:nvSpPr>
        <p:spPr>
          <a:xfrm>
            <a:off x="117764" y="3117272"/>
            <a:ext cx="1475509" cy="2616777"/>
          </a:xfrm>
          <a:prstGeom prst="curvedRightArrow">
            <a:avLst/>
          </a:prstGeom>
          <a:solidFill>
            <a:schemeClr val="accent6">
              <a:lumMod val="60000"/>
              <a:lumOff val="40000"/>
            </a:schemeClr>
          </a:solidFill>
          <a:ln>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solidFill>
                <a:schemeClr val="tx1"/>
              </a:solidFill>
            </a:endParaRPr>
          </a:p>
        </p:txBody>
      </p:sp>
      <p:sp>
        <p:nvSpPr>
          <p:cNvPr id="3" name="İçerik Yer Tutucusu 2"/>
          <p:cNvSpPr>
            <a:spLocks noGrp="1"/>
          </p:cNvSpPr>
          <p:nvPr>
            <p:ph idx="1"/>
          </p:nvPr>
        </p:nvSpPr>
        <p:spPr>
          <a:xfrm>
            <a:off x="318655" y="124692"/>
            <a:ext cx="11637817" cy="4017818"/>
          </a:xfrm>
          <a:solidFill>
            <a:schemeClr val="accent4">
              <a:lumMod val="60000"/>
              <a:lumOff val="40000"/>
            </a:schemeClr>
          </a:solidFill>
        </p:spPr>
        <p:style>
          <a:lnRef idx="1">
            <a:schemeClr val="accent4"/>
          </a:lnRef>
          <a:fillRef idx="2">
            <a:schemeClr val="accent4"/>
          </a:fillRef>
          <a:effectRef idx="1">
            <a:schemeClr val="accent4"/>
          </a:effectRef>
          <a:fontRef idx="minor">
            <a:schemeClr val="dk1"/>
          </a:fontRef>
        </p:style>
        <p:txBody>
          <a:bodyPr>
            <a:normAutofit/>
          </a:bodyPr>
          <a:lstStyle/>
          <a:p>
            <a:pPr marL="0" indent="0" algn="just">
              <a:buNone/>
            </a:pPr>
            <a:r>
              <a:rPr lang="tr-TR" sz="3200" dirty="0"/>
              <a:t>“Onlar (bir de) şöyle dediler: ‘Bu ne biçim peygamber? (Bizler gibi) yemek </a:t>
            </a:r>
            <a:r>
              <a:rPr lang="tr-TR" sz="3200" dirty="0" smtClean="0"/>
              <a:t>yiyor, çarşılarda </a:t>
            </a:r>
            <a:r>
              <a:rPr lang="tr-TR" sz="3200" dirty="0"/>
              <a:t>dolaşıyor! Ona bir melek indirilmeli, kendisiyle birlikte o da uyarıcı olmalıydı!’”</a:t>
            </a:r>
          </a:p>
          <a:p>
            <a:pPr marL="0" indent="0" algn="r">
              <a:buNone/>
            </a:pPr>
            <a:r>
              <a:rPr lang="tr-TR" b="1" dirty="0"/>
              <a:t>(Furkan suresi, 7. ayet</a:t>
            </a:r>
            <a:r>
              <a:rPr lang="tr-TR" b="1" dirty="0" smtClean="0"/>
              <a:t>.)</a:t>
            </a:r>
          </a:p>
          <a:p>
            <a:pPr marL="0" indent="0" algn="just">
              <a:buNone/>
            </a:pPr>
            <a:r>
              <a:rPr lang="tr-TR" sz="3200" dirty="0"/>
              <a:t>“(Onlara) De ki: Eğer yeryüzünde yerleşmiş gezip dolaşan melekler olsaydı elbette onlara gökten, peygamber olarak bir melek gönderirdik.”</a:t>
            </a:r>
          </a:p>
          <a:p>
            <a:pPr marL="0" indent="0" algn="r">
              <a:buNone/>
            </a:pPr>
            <a:r>
              <a:rPr lang="tr-TR" sz="3200" b="1" dirty="0" err="1"/>
              <a:t>İsrâ</a:t>
            </a:r>
            <a:r>
              <a:rPr lang="tr-TR" sz="3200" b="1" dirty="0"/>
              <a:t> suresi, 95. ayeti</a:t>
            </a:r>
          </a:p>
          <a:p>
            <a:pPr marL="0" indent="0" algn="r">
              <a:buNone/>
            </a:pPr>
            <a:endParaRPr lang="tr-TR" dirty="0"/>
          </a:p>
        </p:txBody>
      </p:sp>
      <p:sp>
        <p:nvSpPr>
          <p:cNvPr id="10" name="Dikdörtgen 9"/>
          <p:cNvSpPr/>
          <p:nvPr/>
        </p:nvSpPr>
        <p:spPr>
          <a:xfrm>
            <a:off x="1788374" y="4601752"/>
            <a:ext cx="10183088" cy="1551709"/>
          </a:xfrm>
          <a:prstGeom prst="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571500" indent="-571500" algn="just">
              <a:buFont typeface="Wingdings" panose="05000000000000000000" pitchFamily="2" charset="2"/>
              <a:buChar char="Ø"/>
            </a:pPr>
            <a:r>
              <a:rPr lang="tr-TR" sz="3600" dirty="0"/>
              <a:t>Verilen iki </a:t>
            </a:r>
            <a:r>
              <a:rPr lang="tr-TR" sz="3600" dirty="0" smtClean="0"/>
              <a:t>ayete göre Allah’ın insanlar arasında peygamber seçmesinin </a:t>
            </a:r>
            <a:r>
              <a:rPr lang="tr-TR" sz="3600" b="1" dirty="0" smtClean="0"/>
              <a:t>nedenleri </a:t>
            </a:r>
            <a:r>
              <a:rPr lang="tr-TR" sz="3600" dirty="0" smtClean="0"/>
              <a:t>nelerdir?</a:t>
            </a:r>
            <a:endParaRPr lang="tr-TR" sz="3600" dirty="0"/>
          </a:p>
        </p:txBody>
      </p:sp>
    </p:spTree>
    <p:extLst>
      <p:ext uri="{BB962C8B-B14F-4D97-AF65-F5344CB8AC3E}">
        <p14:creationId xmlns:p14="http://schemas.microsoft.com/office/powerpoint/2010/main" val="41551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8" name="Dikdörtgen 7"/>
          <p:cNvSpPr/>
          <p:nvPr/>
        </p:nvSpPr>
        <p:spPr>
          <a:xfrm>
            <a:off x="6862060" y="2413416"/>
            <a:ext cx="4876799" cy="2548328"/>
          </a:xfrm>
          <a:prstGeom prst="rect">
            <a:avLst/>
          </a:prstGeom>
          <a:solidFill>
            <a:srgbClr val="A7194B"/>
          </a:solidFill>
          <a:ln w="12700" cap="flat" cmpd="sng" algn="ctr">
            <a:solidFill>
              <a:srgbClr val="4472C4">
                <a:shade val="50000"/>
              </a:srgbClr>
            </a:solidFill>
            <a:prstDash val="solid"/>
            <a:miter lim="800000"/>
          </a:ln>
          <a:effectLst/>
        </p:spPr>
        <p:txBody>
          <a:bodyPr rtlCol="0" anchor="ctr"/>
          <a:lstStyle/>
          <a:p>
            <a:pPr lvl="0" algn="ctr">
              <a:defRPr/>
            </a:pPr>
            <a:r>
              <a:rPr lang="tr-TR" sz="4800" b="1" dirty="0">
                <a:solidFill>
                  <a:schemeClr val="bg1"/>
                </a:solidFill>
              </a:rPr>
              <a:t>Hilye-i Şerif </a:t>
            </a:r>
            <a:r>
              <a:rPr lang="tr-TR" sz="4800" dirty="0">
                <a:solidFill>
                  <a:schemeClr val="bg1"/>
                </a:solidFill>
              </a:rPr>
              <a:t>ne demek?</a:t>
            </a:r>
            <a:endParaRPr kumimoji="0" lang="tr-TR" sz="4800" b="0" i="0" u="none" strike="noStrike" kern="0" cap="none" spc="0" normalizeH="0" baseline="0" noProof="0" dirty="0">
              <a:ln>
                <a:noFill/>
              </a:ln>
              <a:solidFill>
                <a:schemeClr val="bg1"/>
              </a:solidFill>
              <a:effectLst/>
              <a:uLnTx/>
              <a:uFillTx/>
              <a:latin typeface="Calibri" panose="020F0502020204030204"/>
            </a:endParaRPr>
          </a:p>
        </p:txBody>
      </p:sp>
      <p:pic>
        <p:nvPicPr>
          <p:cNvPr id="10" name="Resim 9"/>
          <p:cNvPicPr>
            <a:picLocks noChangeAspect="1"/>
          </p:cNvPicPr>
          <p:nvPr/>
        </p:nvPicPr>
        <p:blipFill>
          <a:blip r:embed="rId2"/>
          <a:stretch>
            <a:fillRect/>
          </a:stretch>
        </p:blipFill>
        <p:spPr>
          <a:xfrm>
            <a:off x="346991" y="1458799"/>
            <a:ext cx="6144401" cy="4395171"/>
          </a:xfrm>
          <a:prstGeom prst="rect">
            <a:avLst/>
          </a:prstGeom>
        </p:spPr>
      </p:pic>
    </p:spTree>
    <p:extLst>
      <p:ext uri="{BB962C8B-B14F-4D97-AF65-F5344CB8AC3E}">
        <p14:creationId xmlns:p14="http://schemas.microsoft.com/office/powerpoint/2010/main" val="32017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753151" y="1756946"/>
            <a:ext cx="4852532" cy="402201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Hz. Peygamberin (s.a.v) fiziksel </a:t>
            </a:r>
            <a:r>
              <a:rPr lang="tr-TR" sz="4000" dirty="0" smtClean="0">
                <a:solidFill>
                  <a:schemeClr val="tx1"/>
                </a:solidFill>
              </a:rPr>
              <a:t>özellikleri </a:t>
            </a:r>
            <a:r>
              <a:rPr lang="tr-TR" sz="4000" dirty="0">
                <a:solidFill>
                  <a:schemeClr val="tx1"/>
                </a:solidFill>
              </a:rPr>
              <a:t>ve güzelliğini anlatıldığı tablolara denir</a:t>
            </a:r>
            <a:r>
              <a:rPr lang="tr-TR" sz="4000" dirty="0" smtClean="0">
                <a:solidFill>
                  <a:schemeClr val="tx1"/>
                </a:solidFill>
              </a:rPr>
              <a:t>.</a:t>
            </a:r>
            <a:endParaRPr lang="tr-TR" sz="4000" dirty="0">
              <a:solidFill>
                <a:schemeClr val="tx1"/>
              </a:solidFill>
            </a:endParaRPr>
          </a:p>
        </p:txBody>
      </p:sp>
      <p:grpSp>
        <p:nvGrpSpPr>
          <p:cNvPr id="8" name="Group 10">
            <a:extLst>
              <a:ext uri="{FF2B5EF4-FFF2-40B4-BE49-F238E27FC236}">
                <a16:creationId xmlns:a16="http://schemas.microsoft.com/office/drawing/2014/main" id="{B89AD2F4-18AA-4661-AC1D-396E0D31BA3F}"/>
              </a:ext>
            </a:extLst>
          </p:cNvPr>
          <p:cNvGrpSpPr/>
          <p:nvPr/>
        </p:nvGrpSpPr>
        <p:grpSpPr>
          <a:xfrm>
            <a:off x="374073" y="1233142"/>
            <a:ext cx="5429384" cy="780540"/>
            <a:chOff x="6023925" y="4415888"/>
            <a:chExt cx="4650789" cy="780540"/>
          </a:xfrm>
        </p:grpSpPr>
        <p:sp>
          <p:nvSpPr>
            <p:cNvPr id="9" name="Freeform: Shape 17">
              <a:extLst>
                <a:ext uri="{FF2B5EF4-FFF2-40B4-BE49-F238E27FC236}">
                  <a16:creationId xmlns:a16="http://schemas.microsoft.com/office/drawing/2014/main" id="{8AC2D4E0-03DC-4925-A0E2-6A090E204125}"/>
                </a:ext>
              </a:extLst>
            </p:cNvPr>
            <p:cNvSpPr/>
            <p:nvPr/>
          </p:nvSpPr>
          <p:spPr>
            <a:xfrm>
              <a:off x="6023925" y="4415888"/>
              <a:ext cx="4650789" cy="757125"/>
            </a:xfrm>
            <a:custGeom>
              <a:avLst/>
              <a:gdLst>
                <a:gd name="connsiteX0" fmla="*/ 562091 w 5422374"/>
                <a:gd name="connsiteY0" fmla="*/ 0 h 815926"/>
                <a:gd name="connsiteX1" fmla="*/ 5014411 w 5422374"/>
                <a:gd name="connsiteY1" fmla="*/ 0 h 815926"/>
                <a:gd name="connsiteX2" fmla="*/ 5422374 w 5422374"/>
                <a:gd name="connsiteY2" fmla="*/ 407963 h 815926"/>
                <a:gd name="connsiteX3" fmla="*/ 5014411 w 5422374"/>
                <a:gd name="connsiteY3" fmla="*/ 815926 h 815926"/>
                <a:gd name="connsiteX4" fmla="*/ 0 w 5422374"/>
                <a:gd name="connsiteY4" fmla="*/ 815926 h 815926"/>
                <a:gd name="connsiteX5" fmla="*/ 562091 w 5422374"/>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2374" h="815926">
                  <a:moveTo>
                    <a:pt x="562091" y="0"/>
                  </a:moveTo>
                  <a:lnTo>
                    <a:pt x="5014411" y="0"/>
                  </a:lnTo>
                  <a:cubicBezTo>
                    <a:pt x="5239723" y="0"/>
                    <a:pt x="5422374" y="182651"/>
                    <a:pt x="5422374" y="407963"/>
                  </a:cubicBezTo>
                  <a:cubicBezTo>
                    <a:pt x="5422374" y="633275"/>
                    <a:pt x="5239723" y="815926"/>
                    <a:pt x="5014411" y="815926"/>
                  </a:cubicBezTo>
                  <a:lnTo>
                    <a:pt x="0" y="815926"/>
                  </a:lnTo>
                  <a:lnTo>
                    <a:pt x="562091" y="0"/>
                  </a:lnTo>
                  <a:close/>
                </a:path>
              </a:pathLst>
            </a:cu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32">
              <a:extLst>
                <a:ext uri="{FF2B5EF4-FFF2-40B4-BE49-F238E27FC236}">
                  <a16:creationId xmlns:a16="http://schemas.microsoft.com/office/drawing/2014/main" id="{E65AD708-B1BC-4445-AE5C-BE8DEFFA0B62}"/>
                </a:ext>
              </a:extLst>
            </p:cNvPr>
            <p:cNvSpPr txBox="1"/>
            <p:nvPr/>
          </p:nvSpPr>
          <p:spPr>
            <a:xfrm>
              <a:off x="6842799" y="4426987"/>
              <a:ext cx="3277477" cy="769441"/>
            </a:xfrm>
            <a:prstGeom prst="rect">
              <a:avLst/>
            </a:prstGeom>
            <a:noFill/>
          </p:spPr>
          <p:txBody>
            <a:bodyPr wrap="square" rtlCol="0">
              <a:spAutoFit/>
            </a:bodyPr>
            <a:lstStyle/>
            <a:p>
              <a:pPr lvl="0" algn="ctr"/>
              <a:r>
                <a:rPr lang="tr-TR" sz="4400" dirty="0">
                  <a:solidFill>
                    <a:srgbClr val="000000"/>
                  </a:solidFill>
                </a:rPr>
                <a:t>Hilye-i Şerif </a:t>
              </a:r>
              <a:endPar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pic>
        <p:nvPicPr>
          <p:cNvPr id="11" name="Resim 10"/>
          <p:cNvPicPr>
            <a:picLocks noChangeAspect="1"/>
          </p:cNvPicPr>
          <p:nvPr/>
        </p:nvPicPr>
        <p:blipFill>
          <a:blip r:embed="rId2"/>
          <a:stretch>
            <a:fillRect/>
          </a:stretch>
        </p:blipFill>
        <p:spPr>
          <a:xfrm>
            <a:off x="6561646" y="179258"/>
            <a:ext cx="5306504" cy="6517706"/>
          </a:xfrm>
          <a:prstGeom prst="rect">
            <a:avLst/>
          </a:prstGeom>
        </p:spPr>
      </p:pic>
    </p:spTree>
    <p:extLst>
      <p:ext uri="{BB962C8B-B14F-4D97-AF65-F5344CB8AC3E}">
        <p14:creationId xmlns:p14="http://schemas.microsoft.com/office/powerpoint/2010/main" val="296425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736039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Kur’an-ı Kerim, Hz. Muhammed’in (s.a.v.) de bizler gibi bir insan olduğunu belirtmektedir.</a:t>
            </a: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Hz</a:t>
            </a:r>
            <a:r>
              <a:rPr lang="tr-TR" sz="2400" dirty="0">
                <a:solidFill>
                  <a:prstClr val="black"/>
                </a:solidFill>
              </a:rPr>
              <a:t>. Muhammed (s.a.v.) kendisini çevresindeki insanlardan </a:t>
            </a:r>
            <a:r>
              <a:rPr lang="tr-TR" sz="2400" dirty="0" smtClean="0">
                <a:solidFill>
                  <a:prstClr val="black"/>
                </a:solidFill>
              </a:rPr>
              <a:t>farklı</a:t>
            </a:r>
          </a:p>
          <a:p>
            <a:r>
              <a:rPr lang="tr-TR" sz="2400" dirty="0">
                <a:solidFill>
                  <a:prstClr val="black"/>
                </a:solidFill>
              </a:rPr>
              <a:t> </a:t>
            </a:r>
            <a:r>
              <a:rPr lang="tr-TR" sz="2400" dirty="0" smtClean="0">
                <a:solidFill>
                  <a:prstClr val="black"/>
                </a:solidFill>
              </a:rPr>
              <a:t> </a:t>
            </a:r>
            <a:r>
              <a:rPr lang="tr-TR" sz="2400" dirty="0">
                <a:solidFill>
                  <a:prstClr val="black"/>
                </a:solidFill>
              </a:rPr>
              <a:t>görmüş ve öyle </a:t>
            </a:r>
            <a:r>
              <a:rPr lang="tr-TR" sz="2400" dirty="0" smtClean="0">
                <a:solidFill>
                  <a:prstClr val="black"/>
                </a:solidFill>
              </a:rPr>
              <a:t>davranmıştır.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Hz. Muhammed (s.a.v.), </a:t>
            </a:r>
            <a:r>
              <a:rPr lang="tr-TR" sz="2400" dirty="0" smtClean="0">
                <a:solidFill>
                  <a:prstClr val="black"/>
                </a:solidFill>
              </a:rPr>
              <a:t>kendi </a:t>
            </a:r>
            <a:r>
              <a:rPr lang="tr-TR" sz="2400" dirty="0">
                <a:solidFill>
                  <a:prstClr val="black"/>
                </a:solidFill>
              </a:rPr>
              <a:t>ve aile fertlerinin geçimini sağlamak </a:t>
            </a:r>
            <a:r>
              <a:rPr lang="tr-TR" sz="2400" dirty="0" smtClean="0">
                <a:solidFill>
                  <a:prstClr val="black"/>
                </a:solidFill>
              </a:rPr>
              <a:t>için ticaretle uğraşmıştır. </a:t>
            </a:r>
            <a:endParaRPr lang="tr-TR" sz="2400" dirty="0">
              <a:solidFill>
                <a:prstClr val="black"/>
              </a:solidFill>
            </a:endParaRP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Peygamberimiz kulluk görevlerini titizlikle yerine </a:t>
            </a:r>
            <a:r>
              <a:rPr lang="tr-TR" sz="2400" dirty="0" smtClean="0">
                <a:solidFill>
                  <a:prstClr val="black"/>
                </a:solidFill>
              </a:rPr>
              <a:t>getirmiştir.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Peygamberimiz 571 yılında Medine’de </a:t>
            </a:r>
            <a:r>
              <a:rPr lang="tr-TR" sz="2400" dirty="0">
                <a:solidFill>
                  <a:prstClr val="black"/>
                </a:solidFill>
              </a:rPr>
              <a:t>doğdu.</a:t>
            </a: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Peygamberimizin evlenmesi ve çocuk sahibi olması </a:t>
            </a:r>
            <a:r>
              <a:rPr lang="tr-TR" sz="2400" dirty="0" smtClean="0">
                <a:solidFill>
                  <a:prstClr val="black"/>
                </a:solidFill>
              </a:rPr>
              <a:t>beşeri </a:t>
            </a:r>
            <a:r>
              <a:rPr lang="tr-TR" sz="2400" dirty="0">
                <a:solidFill>
                  <a:prstClr val="black"/>
                </a:solidFill>
              </a:rPr>
              <a:t>yönüyle ilgilidir. </a:t>
            </a: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283032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76200" y="4738386"/>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76200" y="545023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76200" y="402654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76200" y="331470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İnsanlık için rahmettir.</a:t>
              </a: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Güzel ahlâk sahibidir.</a:t>
              </a: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812689" y="5491838"/>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Kur’an’ı açıklayıcıdır.</a:t>
              </a: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D</a:t>
              </a:r>
            </a:p>
          </p:txBody>
        </p:sp>
      </p:grpSp>
      <p:grpSp>
        <p:nvGrpSpPr>
          <p:cNvPr id="148" name="E"/>
          <p:cNvGrpSpPr/>
          <p:nvPr/>
        </p:nvGrpSpPr>
        <p:grpSpPr>
          <a:xfrm>
            <a:off x="801659" y="4779015"/>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Bir insandır.</a:t>
              </a:r>
            </a:p>
          </p:txBody>
        </p:sp>
        <p:sp>
          <p:nvSpPr>
            <p:cNvPr id="150" name="İkizkenar Üçgen 149"/>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lnSpc>
                <a:spcPct val="150000"/>
              </a:lnSpc>
              <a:spcBef>
                <a:spcPts val="1000"/>
              </a:spcBef>
              <a:defRPr/>
            </a:pPr>
            <a:r>
              <a:rPr lang="tr-TR" sz="3200" dirty="0">
                <a:solidFill>
                  <a:prstClr val="black"/>
                </a:solidFill>
                <a:latin typeface="Calibri" panose="020F0502020204030204"/>
              </a:rPr>
              <a:t>Hz. Peygamber herkes gibi acıkmış, susamış, yorulmuş, yerine göre üzülmüş ve ağlamış, mutluluk verici bir durumla karşılaştığında ise sevinmiştir. </a:t>
            </a:r>
          </a:p>
          <a:p>
            <a:pPr marL="514350" indent="-514350" algn="just">
              <a:lnSpc>
                <a:spcPct val="90000"/>
              </a:lnSpc>
              <a:spcBef>
                <a:spcPts val="1000"/>
              </a:spcBef>
              <a:buFont typeface="+mj-lt"/>
              <a:buAutoNum type="arabicPeriod"/>
              <a:defRPr/>
            </a:pPr>
            <a:r>
              <a:rPr lang="tr-TR" sz="2800" b="1" dirty="0" smtClean="0">
                <a:solidFill>
                  <a:prstClr val="black"/>
                </a:solidFill>
                <a:latin typeface="Calibri" panose="020F0502020204030204"/>
              </a:rPr>
              <a:t>Bu </a:t>
            </a:r>
            <a:r>
              <a:rPr lang="tr-TR" sz="2800" b="1" dirty="0">
                <a:solidFill>
                  <a:prstClr val="black"/>
                </a:solidFill>
                <a:latin typeface="Calibri" panose="020F0502020204030204"/>
              </a:rPr>
              <a:t>metinden Hz. Peygamber ile ilgili aşağıdaki yargıların hangisine </a:t>
            </a:r>
            <a:r>
              <a:rPr lang="tr-TR" sz="2800" b="1" u="sng" dirty="0">
                <a:solidFill>
                  <a:prstClr val="black"/>
                </a:solidFill>
                <a:latin typeface="Calibri" panose="020F0502020204030204"/>
              </a:rPr>
              <a:t>ulaşılabilir?</a:t>
            </a:r>
            <a:endParaRPr lang="tr-TR" sz="2800" b="1" u="sng" dirty="0">
              <a:solidFill>
                <a:prstClr val="black"/>
              </a:solidFill>
              <a:latin typeface="Calibri" panose="020F0502020204030204"/>
            </a:endParaRPr>
          </a:p>
        </p:txBody>
      </p:sp>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5" name="Yuvarlatılmış Dikdörtgen 24"/>
          <p:cNvSpPr/>
          <p:nvPr/>
        </p:nvSpPr>
        <p:spPr>
          <a:xfrm>
            <a:off x="8134350" y="2837017"/>
            <a:ext cx="396975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2020 Beceri Temelli Sorular (MEB)</a:t>
            </a:r>
            <a:endPar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18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 name="Dikdörtgen 1"/>
          <p:cNvSpPr/>
          <p:nvPr/>
        </p:nvSpPr>
        <p:spPr>
          <a:xfrm>
            <a:off x="104931" y="0"/>
            <a:ext cx="7779895" cy="675306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r>
              <a:rPr lang="tr-TR" sz="3200" b="1" dirty="0">
                <a:solidFill>
                  <a:srgbClr val="000000"/>
                </a:solidFill>
                <a:latin typeface="Calibri"/>
              </a:rPr>
              <a:t>(I) </a:t>
            </a:r>
            <a:r>
              <a:rPr lang="tr-TR" sz="3200" dirty="0">
                <a:solidFill>
                  <a:srgbClr val="000000"/>
                </a:solidFill>
                <a:latin typeface="Calibri"/>
              </a:rPr>
              <a:t>Hz. Muhammed (sav.) insanlara çok değer verirdi. </a:t>
            </a:r>
            <a:r>
              <a:rPr lang="tr-TR" sz="3200" b="1" dirty="0">
                <a:solidFill>
                  <a:srgbClr val="000000"/>
                </a:solidFill>
                <a:latin typeface="Calibri"/>
              </a:rPr>
              <a:t>(II) </a:t>
            </a:r>
            <a:r>
              <a:rPr lang="tr-TR" sz="3200" dirty="0">
                <a:solidFill>
                  <a:srgbClr val="000000"/>
                </a:solidFill>
                <a:latin typeface="Calibri"/>
              </a:rPr>
              <a:t>Bu nedenle insanları gece gündüz demeden doğru yola, hak ve hakikate çağırırdı. </a:t>
            </a:r>
            <a:r>
              <a:rPr lang="tr-TR" sz="3200" b="1" dirty="0">
                <a:solidFill>
                  <a:srgbClr val="000000"/>
                </a:solidFill>
                <a:latin typeface="Calibri"/>
              </a:rPr>
              <a:t>(III) </a:t>
            </a:r>
            <a:r>
              <a:rPr lang="tr-TR" sz="3200" dirty="0">
                <a:solidFill>
                  <a:srgbClr val="000000"/>
                </a:solidFill>
                <a:latin typeface="Calibri"/>
              </a:rPr>
              <a:t>Onların, dünya nimetlerine aldanarak ahireti unutmalarını istemezdi. </a:t>
            </a:r>
            <a:r>
              <a:rPr lang="tr-TR" sz="3200" b="1" dirty="0">
                <a:solidFill>
                  <a:srgbClr val="000000"/>
                </a:solidFill>
                <a:latin typeface="Calibri"/>
              </a:rPr>
              <a:t>(IV) </a:t>
            </a:r>
            <a:r>
              <a:rPr lang="tr-TR" sz="3200" dirty="0">
                <a:solidFill>
                  <a:srgbClr val="000000"/>
                </a:solidFill>
                <a:latin typeface="Calibri"/>
              </a:rPr>
              <a:t>Huzur ve mutluluğa erişebilmeleri için onlardan sürekli ibadet etmelerini ister, dünya için çalışmalarını hoş görmezdi. </a:t>
            </a:r>
          </a:p>
          <a:p>
            <a:pPr marL="514350" lvl="0" indent="-514350" algn="just">
              <a:buFont typeface="+mj-lt"/>
              <a:buAutoNum type="arabicPeriod" startAt="2"/>
            </a:pPr>
            <a:r>
              <a:rPr lang="tr-TR" sz="3200" b="1" dirty="0" smtClean="0">
                <a:solidFill>
                  <a:srgbClr val="000000"/>
                </a:solidFill>
                <a:latin typeface="Calibri"/>
              </a:rPr>
              <a:t>Numaralanmış </a:t>
            </a:r>
            <a:r>
              <a:rPr lang="tr-TR" sz="3200" b="1" dirty="0">
                <a:solidFill>
                  <a:srgbClr val="000000"/>
                </a:solidFill>
                <a:latin typeface="Calibri"/>
              </a:rPr>
              <a:t>cümlelerin hangisinde Hz. Peygamber ile ilgili bir bilgi </a:t>
            </a:r>
            <a:r>
              <a:rPr lang="tr-TR" sz="3200" b="1" u="sng" dirty="0">
                <a:solidFill>
                  <a:srgbClr val="000000"/>
                </a:solidFill>
                <a:latin typeface="Calibri"/>
              </a:rPr>
              <a:t>yanlışlığı vardır?</a:t>
            </a:r>
            <a:endParaRPr lang="tr-TR" sz="3200" b="1" u="sng" dirty="0">
              <a:solidFill>
                <a:srgbClr val="000000"/>
              </a:solidFill>
              <a:latin typeface="Calibri"/>
            </a:endParaRPr>
          </a:p>
        </p:txBody>
      </p:sp>
      <p:sp>
        <p:nvSpPr>
          <p:cNvPr id="21" name="Dikdörtgen 20"/>
          <p:cNvSpPr/>
          <p:nvPr/>
        </p:nvSpPr>
        <p:spPr>
          <a:xfrm>
            <a:off x="8169947" y="4187622"/>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4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22" name="Dikdörtgen 21"/>
          <p:cNvSpPr/>
          <p:nvPr/>
        </p:nvSpPr>
        <p:spPr>
          <a:xfrm>
            <a:off x="8154957" y="3355478"/>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25" name="a"/>
          <p:cNvGrpSpPr/>
          <p:nvPr/>
        </p:nvGrpSpPr>
        <p:grpSpPr>
          <a:xfrm>
            <a:off x="8877364" y="3444606"/>
            <a:ext cx="3281502" cy="578621"/>
            <a:chOff x="9304418" y="1698249"/>
            <a:chExt cx="1618284" cy="659853"/>
          </a:xfrm>
          <a:solidFill>
            <a:schemeClr val="accent1">
              <a:lumMod val="60000"/>
              <a:lumOff val="40000"/>
            </a:schemeClr>
          </a:solidFill>
        </p:grpSpPr>
        <p:sp>
          <p:nvSpPr>
            <p:cNvPr id="26" name="Serbest Form 25"/>
            <p:cNvSpPr/>
            <p:nvPr/>
          </p:nvSpPr>
          <p:spPr>
            <a:xfrm>
              <a:off x="9304421" y="1698250"/>
              <a:ext cx="161828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III</a:t>
              </a:r>
              <a:endParaRPr kumimoji="0" lang="tr-TR" sz="40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27" name="İkizkenar Üçgen 26"/>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44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28" name="Dikdörtgen 27"/>
          <p:cNvSpPr/>
          <p:nvPr/>
        </p:nvSpPr>
        <p:spPr>
          <a:xfrm>
            <a:off x="8154957" y="2651317"/>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29" name="Dikdörtgen 28"/>
          <p:cNvSpPr/>
          <p:nvPr/>
        </p:nvSpPr>
        <p:spPr>
          <a:xfrm>
            <a:off x="8154957" y="1939474"/>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0" name="c"/>
          <p:cNvGrpSpPr/>
          <p:nvPr/>
        </p:nvGrpSpPr>
        <p:grpSpPr>
          <a:xfrm>
            <a:off x="8877364" y="1946466"/>
            <a:ext cx="3262552" cy="578621"/>
            <a:chOff x="9304418" y="1698249"/>
            <a:chExt cx="1608939" cy="659853"/>
          </a:xfrm>
          <a:solidFill>
            <a:schemeClr val="accent1">
              <a:lumMod val="60000"/>
              <a:lumOff val="40000"/>
            </a:schemeClr>
          </a:solidFill>
        </p:grpSpPr>
        <p:sp>
          <p:nvSpPr>
            <p:cNvPr id="31" name="Serbest Form 30"/>
            <p:cNvSpPr/>
            <p:nvPr/>
          </p:nvSpPr>
          <p:spPr>
            <a:xfrm>
              <a:off x="9304421" y="1698250"/>
              <a:ext cx="160893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tr-TR" sz="3600" b="0" i="0" u="none" strike="noStrike" kern="1200" cap="none" spc="0" normalizeH="0" baseline="0" noProof="0" dirty="0" smtClean="0">
                  <a:ln>
                    <a:noFill/>
                  </a:ln>
                  <a:solidFill>
                    <a:prstClr val="black"/>
                  </a:solidFill>
                  <a:effectLst/>
                  <a:uLnTx/>
                  <a:uFillTx/>
                  <a:latin typeface="Arial"/>
                  <a:ea typeface="맑은 고딕"/>
                  <a:cs typeface="+mn-cs"/>
                </a:rPr>
                <a:t>I</a:t>
              </a:r>
              <a:endParaRPr kumimoji="0" lang="tr-TR" sz="44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2" name="İkizkenar Üçgen 31"/>
            <p:cNvSpPr/>
            <p:nvPr/>
          </p:nvSpPr>
          <p:spPr>
            <a:xfrm rot="5400000">
              <a:off x="9180293" y="1822374"/>
              <a:ext cx="659853" cy="411603"/>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A</a:t>
              </a:r>
            </a:p>
          </p:txBody>
        </p:sp>
      </p:grpSp>
      <p:grpSp>
        <p:nvGrpSpPr>
          <p:cNvPr id="33" name="D"/>
          <p:cNvGrpSpPr/>
          <p:nvPr/>
        </p:nvGrpSpPr>
        <p:grpSpPr>
          <a:xfrm>
            <a:off x="8877364" y="2695536"/>
            <a:ext cx="3307673" cy="578621"/>
            <a:chOff x="9304418" y="1698249"/>
            <a:chExt cx="1631191" cy="659853"/>
          </a:xfrm>
          <a:solidFill>
            <a:schemeClr val="accent1">
              <a:lumMod val="60000"/>
              <a:lumOff val="40000"/>
            </a:schemeClr>
          </a:solidFill>
        </p:grpSpPr>
        <p:sp>
          <p:nvSpPr>
            <p:cNvPr id="34" name="Serbest Form 33"/>
            <p:cNvSpPr/>
            <p:nvPr/>
          </p:nvSpPr>
          <p:spPr>
            <a:xfrm>
              <a:off x="9304421" y="1698250"/>
              <a:ext cx="1631188"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II</a:t>
              </a:r>
              <a:endParaRPr kumimoji="0" lang="tr-TR" sz="40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5" name="İkizkenar Üçgen 34"/>
            <p:cNvSpPr/>
            <p:nvPr/>
          </p:nvSpPr>
          <p:spPr>
            <a:xfrm rot="5400000">
              <a:off x="9180293" y="1822374"/>
              <a:ext cx="659853" cy="411603"/>
            </a:xfrm>
            <a:prstGeom prst="triangle">
              <a:avLst/>
            </a:prstGeom>
            <a:solidFill>
              <a:srgbClr val="FFCF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6" name="E"/>
          <p:cNvGrpSpPr/>
          <p:nvPr/>
        </p:nvGrpSpPr>
        <p:grpSpPr>
          <a:xfrm>
            <a:off x="8877364" y="4193676"/>
            <a:ext cx="3314636" cy="578621"/>
            <a:chOff x="9304418" y="1698249"/>
            <a:chExt cx="1634624" cy="659853"/>
          </a:xfrm>
          <a:solidFill>
            <a:schemeClr val="accent1">
              <a:lumMod val="60000"/>
              <a:lumOff val="40000"/>
            </a:schemeClr>
          </a:solidFill>
        </p:grpSpPr>
        <p:sp>
          <p:nvSpPr>
            <p:cNvPr id="37" name="Serbest Form 36"/>
            <p:cNvSpPr/>
            <p:nvPr/>
          </p:nvSpPr>
          <p:spPr>
            <a:xfrm>
              <a:off x="9304421" y="1698250"/>
              <a:ext cx="163462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IV</a:t>
              </a:r>
              <a:endParaRPr kumimoji="0" lang="tr-TR" sz="40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8" name="İkizkenar Üçgen 37"/>
            <p:cNvSpPr/>
            <p:nvPr/>
          </p:nvSpPr>
          <p:spPr>
            <a:xfrm rot="5400000">
              <a:off x="9180293" y="1822374"/>
              <a:ext cx="659853" cy="411603"/>
            </a:xfrm>
            <a:prstGeom prst="triangle">
              <a:avLst/>
            </a:prstGeom>
            <a:solidFill>
              <a:srgbClr val="D864B4"/>
            </a:solidFill>
            <a:ln>
              <a:solidFill>
                <a:srgbClr val="90918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40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39" name="Yuvarlatılmış Dikdörtgen 38"/>
          <p:cNvSpPr/>
          <p:nvPr/>
        </p:nvSpPr>
        <p:spPr>
          <a:xfrm>
            <a:off x="8222248" y="0"/>
            <a:ext cx="396975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2020 Beceri Temelli Sorular (MEB)</a:t>
            </a:r>
            <a:endPar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54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36"/>
                  </p:tgtEl>
                </p:cond>
              </p:nextCondLst>
            </p:seq>
          </p:childTnLst>
        </p:cTn>
      </p:par>
    </p:tnLst>
    <p:bldLst>
      <p:bldP spid="21" grpId="0" animBg="1"/>
      <p:bldP spid="22"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6149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ağa Bükülü Ok 8"/>
          <p:cNvSpPr/>
          <p:nvPr/>
        </p:nvSpPr>
        <p:spPr>
          <a:xfrm>
            <a:off x="382137" y="3002507"/>
            <a:ext cx="2852382" cy="3466531"/>
          </a:xfrm>
          <a:prstGeom prst="curvedRightArrow">
            <a:avLst>
              <a:gd name="adj1" fmla="val 15492"/>
              <a:gd name="adj2" fmla="val 50000"/>
              <a:gd name="adj3" fmla="val 25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Unvan 1"/>
          <p:cNvSpPr txBox="1">
            <a:spLocks/>
          </p:cNvSpPr>
          <p:nvPr/>
        </p:nvSpPr>
        <p:spPr>
          <a:xfrm>
            <a:off x="3616657" y="189745"/>
            <a:ext cx="4544705" cy="792894"/>
          </a:xfrm>
          <a:prstGeom prst="rect">
            <a:avLst/>
          </a:prstGeom>
          <a:solidFill>
            <a:srgbClr val="E92564"/>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lgn="ctr">
              <a:defRPr/>
            </a:pPr>
            <a:r>
              <a:rPr lang="tr-TR" sz="4000" b="1" dirty="0">
                <a:solidFill>
                  <a:schemeClr val="bg1"/>
                </a:solidFill>
              </a:rPr>
              <a:t>Kelime-i </a:t>
            </a:r>
            <a:r>
              <a:rPr lang="tr-TR" sz="4000" b="1" dirty="0" smtClean="0">
                <a:solidFill>
                  <a:schemeClr val="bg1"/>
                </a:solidFill>
              </a:rPr>
              <a:t>şehadet</a:t>
            </a:r>
            <a:endParaRPr kumimoji="0" lang="tr-TR" sz="3600" b="0" i="0" u="none" strike="noStrike" kern="1200" cap="none" spc="0" normalizeH="0" baseline="0" noProof="0" dirty="0">
              <a:ln>
                <a:noFill/>
              </a:ln>
              <a:solidFill>
                <a:schemeClr val="bg1"/>
              </a:solidFill>
              <a:effectLst/>
              <a:uLnTx/>
              <a:uFillTx/>
              <a:latin typeface="Calibri" panose="020F0502020204030204"/>
            </a:endParaRPr>
          </a:p>
        </p:txBody>
      </p:sp>
      <p:pic>
        <p:nvPicPr>
          <p:cNvPr id="5" name="Resim 4"/>
          <p:cNvPicPr>
            <a:picLocks noChangeAspect="1"/>
          </p:cNvPicPr>
          <p:nvPr/>
        </p:nvPicPr>
        <p:blipFill>
          <a:blip r:embed="rId2"/>
          <a:stretch>
            <a:fillRect/>
          </a:stretch>
        </p:blipFill>
        <p:spPr>
          <a:xfrm>
            <a:off x="7738282" y="1160061"/>
            <a:ext cx="4453718" cy="3684896"/>
          </a:xfrm>
          <a:prstGeom prst="rect">
            <a:avLst/>
          </a:prstGeom>
        </p:spPr>
      </p:pic>
      <p:sp>
        <p:nvSpPr>
          <p:cNvPr id="7" name="Dikdörtgen 6"/>
          <p:cNvSpPr/>
          <p:nvPr/>
        </p:nvSpPr>
        <p:spPr>
          <a:xfrm>
            <a:off x="382137" y="1160060"/>
            <a:ext cx="7137779" cy="368489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dirty="0">
                <a:solidFill>
                  <a:schemeClr val="tx1"/>
                </a:solidFill>
              </a:rPr>
              <a:t>Kelime-i Şehadet Okunuşu </a:t>
            </a:r>
          </a:p>
          <a:p>
            <a:pPr algn="just"/>
            <a:r>
              <a:rPr lang="tr-TR" sz="2800" dirty="0">
                <a:solidFill>
                  <a:schemeClr val="tx1"/>
                </a:solidFill>
              </a:rPr>
              <a:t>"</a:t>
            </a:r>
            <a:r>
              <a:rPr lang="tr-TR" sz="2800" dirty="0" err="1">
                <a:solidFill>
                  <a:schemeClr val="tx1"/>
                </a:solidFill>
              </a:rPr>
              <a:t>Eşhedü</a:t>
            </a:r>
            <a:r>
              <a:rPr lang="tr-TR" sz="2800" dirty="0">
                <a:solidFill>
                  <a:schemeClr val="tx1"/>
                </a:solidFill>
              </a:rPr>
              <a:t> En Lâ İlâhe İllallah Ve </a:t>
            </a:r>
            <a:r>
              <a:rPr lang="tr-TR" sz="2800" dirty="0" err="1">
                <a:solidFill>
                  <a:schemeClr val="tx1"/>
                </a:solidFill>
              </a:rPr>
              <a:t>Eşhedü</a:t>
            </a:r>
            <a:r>
              <a:rPr lang="tr-TR" sz="2800" dirty="0">
                <a:solidFill>
                  <a:schemeClr val="tx1"/>
                </a:solidFill>
              </a:rPr>
              <a:t> </a:t>
            </a:r>
            <a:r>
              <a:rPr lang="tr-TR" sz="2800" dirty="0" err="1" smtClean="0">
                <a:solidFill>
                  <a:schemeClr val="tx1"/>
                </a:solidFill>
              </a:rPr>
              <a:t>Enne</a:t>
            </a:r>
            <a:r>
              <a:rPr lang="tr-TR" sz="2800" dirty="0" err="1" smtClean="0">
                <a:solidFill>
                  <a:schemeClr val="tx1"/>
                </a:solidFill>
              </a:rPr>
              <a:t>m</a:t>
            </a:r>
            <a:r>
              <a:rPr lang="tr-TR" sz="2800" dirty="0" smtClean="0">
                <a:solidFill>
                  <a:schemeClr val="tx1"/>
                </a:solidFill>
              </a:rPr>
              <a:t> </a:t>
            </a:r>
            <a:r>
              <a:rPr lang="tr-TR" sz="2800" dirty="0" err="1" smtClean="0">
                <a:solidFill>
                  <a:schemeClr val="tx1"/>
                </a:solidFill>
              </a:rPr>
              <a:t>Muhammeden</a:t>
            </a:r>
            <a:r>
              <a:rPr lang="tr-TR" sz="2800" dirty="0" smtClean="0">
                <a:solidFill>
                  <a:schemeClr val="tx1"/>
                </a:solidFill>
              </a:rPr>
              <a:t> </a:t>
            </a:r>
            <a:r>
              <a:rPr lang="tr-TR" sz="2800" dirty="0" err="1">
                <a:solidFill>
                  <a:schemeClr val="tx1"/>
                </a:solidFill>
              </a:rPr>
              <a:t>Abdûhü</a:t>
            </a:r>
            <a:r>
              <a:rPr lang="tr-TR" sz="2800" dirty="0">
                <a:solidFill>
                  <a:schemeClr val="tx1"/>
                </a:solidFill>
              </a:rPr>
              <a:t> Ve </a:t>
            </a:r>
            <a:r>
              <a:rPr lang="tr-TR" sz="2800" dirty="0" err="1">
                <a:solidFill>
                  <a:schemeClr val="tx1"/>
                </a:solidFill>
              </a:rPr>
              <a:t>Resûlü</a:t>
            </a:r>
            <a:r>
              <a:rPr lang="tr-TR" sz="2800" dirty="0">
                <a:solidFill>
                  <a:schemeClr val="tx1"/>
                </a:solidFill>
              </a:rPr>
              <a:t>"</a:t>
            </a:r>
          </a:p>
          <a:p>
            <a:pPr algn="just"/>
            <a:endParaRPr lang="tr-TR" sz="2800" dirty="0">
              <a:solidFill>
                <a:schemeClr val="tx1"/>
              </a:solidFill>
            </a:endParaRPr>
          </a:p>
          <a:p>
            <a:pPr algn="just"/>
            <a:r>
              <a:rPr lang="tr-TR" sz="2800" dirty="0">
                <a:solidFill>
                  <a:schemeClr val="tx1"/>
                </a:solidFill>
              </a:rPr>
              <a:t>Kelime-i Şehadet Anlamı</a:t>
            </a:r>
            <a:r>
              <a:rPr lang="tr-TR" sz="2800" dirty="0" smtClean="0">
                <a:solidFill>
                  <a:schemeClr val="tx1"/>
                </a:solidFill>
              </a:rPr>
              <a:t>;</a:t>
            </a:r>
            <a:endParaRPr lang="tr-TR" sz="2800" dirty="0">
              <a:solidFill>
                <a:schemeClr val="tx1"/>
              </a:solidFill>
            </a:endParaRPr>
          </a:p>
          <a:p>
            <a:pPr algn="just"/>
            <a:r>
              <a:rPr lang="tr-TR" sz="2800" dirty="0">
                <a:solidFill>
                  <a:schemeClr val="tx1"/>
                </a:solidFill>
              </a:rPr>
              <a:t>“Ben şehadet ederim ki, Allah’tan başka ilah yoktur. Ve yine şehadet ederim ki, Muhammed </a:t>
            </a:r>
            <a:r>
              <a:rPr lang="tr-TR" sz="2800" dirty="0" smtClean="0">
                <a:solidFill>
                  <a:schemeClr val="tx1"/>
                </a:solidFill>
              </a:rPr>
              <a:t> (</a:t>
            </a:r>
            <a:r>
              <a:rPr lang="tr-TR" sz="2800" dirty="0" err="1" smtClean="0">
                <a:solidFill>
                  <a:schemeClr val="tx1"/>
                </a:solidFill>
              </a:rPr>
              <a:t>aleyhisselam</a:t>
            </a:r>
            <a:r>
              <a:rPr lang="tr-TR" sz="2800" dirty="0" smtClean="0">
                <a:solidFill>
                  <a:schemeClr val="tx1"/>
                </a:solidFill>
              </a:rPr>
              <a:t>) O’nun </a:t>
            </a:r>
            <a:r>
              <a:rPr lang="tr-TR" sz="2800" dirty="0">
                <a:solidFill>
                  <a:schemeClr val="tx1"/>
                </a:solidFill>
              </a:rPr>
              <a:t>kulu ve resulüdür.</a:t>
            </a:r>
          </a:p>
        </p:txBody>
      </p:sp>
      <p:sp>
        <p:nvSpPr>
          <p:cNvPr id="8" name="Dikdörtgen 7"/>
          <p:cNvSpPr/>
          <p:nvPr/>
        </p:nvSpPr>
        <p:spPr>
          <a:xfrm>
            <a:off x="3616657" y="5186149"/>
            <a:ext cx="7221232" cy="11846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solidFill>
                  <a:schemeClr val="tx1"/>
                </a:solidFill>
              </a:rPr>
              <a:t>Kelime-i şehadette Hz. Muhammed’in (sav) hangi yönü vurgulanmaktadır?</a:t>
            </a:r>
            <a:endParaRPr lang="tr-TR" sz="3200" dirty="0">
              <a:solidFill>
                <a:schemeClr val="tx1"/>
              </a:solidFill>
            </a:endParaRPr>
          </a:p>
        </p:txBody>
      </p:sp>
    </p:spTree>
    <p:extLst>
      <p:ext uri="{BB962C8B-B14F-4D97-AF65-F5344CB8AC3E}">
        <p14:creationId xmlns:p14="http://schemas.microsoft.com/office/powerpoint/2010/main" val="8040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43468" y="395787"/>
            <a:ext cx="5043182" cy="2402005"/>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1028700" lvl="1" indent="-571500">
              <a:buFont typeface="Wingdings" panose="05000000000000000000" pitchFamily="2" charset="2"/>
              <a:buChar char="Ø"/>
            </a:pPr>
            <a:r>
              <a:rPr lang="tr-TR" sz="4000" dirty="0" smtClean="0"/>
              <a:t>Kulluk</a:t>
            </a:r>
          </a:p>
          <a:p>
            <a:pPr marL="1028700" lvl="1" indent="-571500">
              <a:buFont typeface="Wingdings" panose="05000000000000000000" pitchFamily="2" charset="2"/>
              <a:buChar char="Ø"/>
            </a:pPr>
            <a:r>
              <a:rPr lang="tr-TR" sz="4000" dirty="0" smtClean="0"/>
              <a:t>Kul olmak</a:t>
            </a:r>
          </a:p>
          <a:p>
            <a:pPr marL="1028700" lvl="1" indent="-571500">
              <a:buFont typeface="Wingdings" panose="05000000000000000000" pitchFamily="2" charset="2"/>
              <a:buChar char="Ø"/>
            </a:pPr>
            <a:r>
              <a:rPr lang="tr-TR" sz="4000" dirty="0" smtClean="0"/>
              <a:t>Kulluk görevleri</a:t>
            </a:r>
            <a:endParaRPr lang="tr-TR" sz="4000"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009" y="395787"/>
            <a:ext cx="5501304" cy="5659641"/>
          </a:xfrm>
          <a:prstGeom prst="rect">
            <a:avLst/>
          </a:prstGeom>
        </p:spPr>
      </p:pic>
      <p:sp>
        <p:nvSpPr>
          <p:cNvPr id="6" name="Dikdörtgen 5"/>
          <p:cNvSpPr/>
          <p:nvPr/>
        </p:nvSpPr>
        <p:spPr>
          <a:xfrm>
            <a:off x="659972" y="4522141"/>
            <a:ext cx="5210173" cy="1555845"/>
          </a:xfrm>
          <a:prstGeom prst="rect">
            <a:avLst/>
          </a:prstGeom>
          <a:solidFill>
            <a:srgbClr val="F7623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Yukarıdaki ifadeler sizlere neleri çağrıştırıyor?</a:t>
            </a:r>
            <a:endParaRPr lang="tr-TR" sz="3200" dirty="0"/>
          </a:p>
        </p:txBody>
      </p:sp>
      <p:sp>
        <p:nvSpPr>
          <p:cNvPr id="7" name="Çentikli Sağ Ok 6"/>
          <p:cNvSpPr/>
          <p:nvPr/>
        </p:nvSpPr>
        <p:spPr>
          <a:xfrm rot="16200000">
            <a:off x="2557744" y="2965407"/>
            <a:ext cx="1414632" cy="1389120"/>
          </a:xfrm>
          <a:prstGeom prst="notchedRightArrow">
            <a:avLst>
              <a:gd name="adj1" fmla="val 51529"/>
              <a:gd name="adj2" fmla="val 41158"/>
            </a:avLst>
          </a:prstGeom>
          <a:solidFill>
            <a:schemeClr val="accent2">
              <a:lumMod val="60000"/>
              <a:lumOff val="40000"/>
            </a:schemeClr>
          </a:solidFill>
          <a:ln>
            <a:solidFill>
              <a:schemeClr val="accent2">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59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50" fill="hold"/>
                                        <p:tgtEl>
                                          <p:spTgt spid="7"/>
                                        </p:tgtEl>
                                        <p:attrNameLst>
                                          <p:attrName>ppt_x</p:attrName>
                                        </p:attrNameLst>
                                      </p:cBhvr>
                                      <p:tavLst>
                                        <p:tav tm="0">
                                          <p:val>
                                            <p:strVal val="#ppt_x"/>
                                          </p:val>
                                        </p:tav>
                                        <p:tav tm="100000">
                                          <p:val>
                                            <p:strVal val="#ppt_x"/>
                                          </p:val>
                                        </p:tav>
                                      </p:tavLst>
                                    </p:anim>
                                    <p:anim calcmode="lin" valueType="num">
                                      <p:cBhvr additive="base">
                                        <p:cTn id="17" dur="25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50" fill="hold"/>
                                        <p:tgtEl>
                                          <p:spTgt spid="6"/>
                                        </p:tgtEl>
                                        <p:attrNameLst>
                                          <p:attrName>ppt_x</p:attrName>
                                        </p:attrNameLst>
                                      </p:cBhvr>
                                      <p:tavLst>
                                        <p:tav tm="0">
                                          <p:val>
                                            <p:strVal val="#ppt_x"/>
                                          </p:val>
                                        </p:tav>
                                        <p:tav tm="100000">
                                          <p:val>
                                            <p:strVal val="#ppt_x"/>
                                          </p:val>
                                        </p:tav>
                                      </p:tavLst>
                                    </p:anim>
                                    <p:anim calcmode="lin" valueType="num">
                                      <p:cBhvr additive="base">
                                        <p:cTn id="21"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272716" y="168442"/>
            <a:ext cx="11730172" cy="4786550"/>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3200" dirty="0"/>
              <a:t>Hz. Ömer (</a:t>
            </a:r>
            <a:r>
              <a:rPr lang="tr-TR" sz="3200" dirty="0" err="1"/>
              <a:t>r.a</a:t>
            </a:r>
            <a:r>
              <a:rPr lang="tr-TR" sz="3200" dirty="0"/>
              <a:t>.) minberde, Allah </a:t>
            </a:r>
            <a:r>
              <a:rPr lang="tr-TR" sz="3200" dirty="0" err="1"/>
              <a:t>Rasûlü</a:t>
            </a:r>
            <a:r>
              <a:rPr lang="tr-TR" sz="3200" dirty="0"/>
              <a:t> (</a:t>
            </a:r>
            <a:r>
              <a:rPr lang="tr-TR" sz="3200" dirty="0" err="1"/>
              <a:t>s.a.s</a:t>
            </a:r>
            <a:r>
              <a:rPr lang="tr-TR" sz="3200" dirty="0"/>
              <a:t>.)’</a:t>
            </a:r>
            <a:r>
              <a:rPr lang="tr-TR" sz="3200" dirty="0" err="1"/>
              <a:t>nden</a:t>
            </a:r>
            <a:r>
              <a:rPr lang="tr-TR" sz="3200" dirty="0"/>
              <a:t> şunu duyduğunu söylemiştir: </a:t>
            </a:r>
            <a:r>
              <a:rPr lang="tr-TR" sz="3200" i="1" dirty="0"/>
              <a:t>“Hristiyanların Meryem oğlu İsa’ya yaptıkları gibi, beni aşırı şekilde övmeyin! Ben ancak Allah’ın kuluyum. Bana ‘Allah’ın kulu ve </a:t>
            </a:r>
            <a:r>
              <a:rPr lang="tr-TR" sz="3200" i="1" dirty="0" err="1"/>
              <a:t>Rasûlü</a:t>
            </a:r>
            <a:r>
              <a:rPr lang="tr-TR" sz="3200" i="1" dirty="0"/>
              <a:t>’ deyin!”</a:t>
            </a:r>
            <a:r>
              <a:rPr lang="tr-TR" sz="3200" dirty="0"/>
              <a:t> (Buhari, </a:t>
            </a:r>
            <a:r>
              <a:rPr lang="tr-TR" sz="3200" dirty="0" err="1"/>
              <a:t>Enbiyâ</a:t>
            </a:r>
            <a:r>
              <a:rPr lang="tr-TR" sz="3200" dirty="0"/>
              <a:t>, 48</a:t>
            </a:r>
            <a:r>
              <a:rPr lang="tr-TR" sz="3200" dirty="0" smtClean="0"/>
              <a:t>)</a:t>
            </a:r>
          </a:p>
          <a:p>
            <a:pPr algn="just"/>
            <a:endParaRPr lang="tr-TR" sz="3200" dirty="0"/>
          </a:p>
          <a:p>
            <a:pPr algn="just"/>
            <a:r>
              <a:rPr lang="tr-TR" sz="3200" dirty="0"/>
              <a:t>Bir adam, </a:t>
            </a:r>
            <a:r>
              <a:rPr lang="tr-TR" sz="3200" i="1" dirty="0"/>
              <a:t>“Şehadet ederim ki, Muhammed Allah’ın </a:t>
            </a:r>
            <a:r>
              <a:rPr lang="tr-TR" sz="3200" i="1" dirty="0" err="1"/>
              <a:t>Rasûlü</a:t>
            </a:r>
            <a:r>
              <a:rPr lang="tr-TR" sz="3200" i="1" dirty="0"/>
              <a:t> ve kuludur.” deyince Hz. Peygamber, “Ben </a:t>
            </a:r>
            <a:r>
              <a:rPr lang="tr-TR" sz="3200" i="1" dirty="0" err="1"/>
              <a:t>Rasûl</a:t>
            </a:r>
            <a:r>
              <a:rPr lang="tr-TR" sz="3200" i="1" dirty="0"/>
              <a:t> olmazdan önce kul idim. ‘Şehadet ederim ki, Muhammed O’nun kulu ve </a:t>
            </a:r>
            <a:r>
              <a:rPr lang="tr-TR" sz="3200" i="1" dirty="0" err="1"/>
              <a:t>Rasûlüdür</a:t>
            </a:r>
            <a:r>
              <a:rPr lang="tr-TR" sz="3200" i="1" dirty="0"/>
              <a:t> de!” </a:t>
            </a:r>
            <a:r>
              <a:rPr lang="tr-TR" sz="3200" dirty="0"/>
              <a:t>buyurmuştur.</a:t>
            </a:r>
            <a:endParaRPr lang="tr-TR" sz="4400" dirty="0" smtClean="0"/>
          </a:p>
        </p:txBody>
      </p:sp>
      <p:sp>
        <p:nvSpPr>
          <p:cNvPr id="6" name="4 Yuvarlatılmış Dikdörtgen"/>
          <p:cNvSpPr/>
          <p:nvPr/>
        </p:nvSpPr>
        <p:spPr>
          <a:xfrm>
            <a:off x="433137" y="5406189"/>
            <a:ext cx="9897979" cy="876689"/>
          </a:xfrm>
          <a:prstGeom prst="roundRect">
            <a:avLst/>
          </a:prstGeom>
          <a:solidFill>
            <a:srgbClr val="F89D4E"/>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600" dirty="0">
                <a:solidFill>
                  <a:schemeClr val="tx1"/>
                </a:solidFill>
              </a:rPr>
              <a:t>Hadislerde verilmek istenilen mesajlar nelerdir?</a:t>
            </a:r>
          </a:p>
        </p:txBody>
      </p:sp>
      <p:sp>
        <p:nvSpPr>
          <p:cNvPr id="7" name="Serbest Form 6"/>
          <p:cNvSpPr/>
          <p:nvPr/>
        </p:nvSpPr>
        <p:spPr>
          <a:xfrm>
            <a:off x="10469238" y="5117430"/>
            <a:ext cx="1190900" cy="865901"/>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398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Çapraz Köşesi Kesik Dikdörtgen 3"/>
          <p:cNvSpPr/>
          <p:nvPr/>
        </p:nvSpPr>
        <p:spPr>
          <a:xfrm>
            <a:off x="1813809" y="1678899"/>
            <a:ext cx="4197247" cy="2548328"/>
          </a:xfrm>
          <a:prstGeom prst="snip2DiagRect">
            <a:avLst>
              <a:gd name="adj1" fmla="val 0"/>
              <a:gd name="adj2" fmla="val 27944"/>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lnSpc>
                <a:spcPct val="150000"/>
              </a:lnSpc>
              <a:buFont typeface="Wingdings" panose="05000000000000000000" pitchFamily="2" charset="2"/>
              <a:buChar char="Ø"/>
            </a:pPr>
            <a:r>
              <a:rPr lang="tr-TR" sz="5400" dirty="0"/>
              <a:t>Beşeri </a:t>
            </a:r>
          </a:p>
          <a:p>
            <a:pPr marL="685800" indent="-685800" algn="ctr">
              <a:lnSpc>
                <a:spcPct val="150000"/>
              </a:lnSpc>
              <a:buFont typeface="Wingdings" panose="05000000000000000000" pitchFamily="2" charset="2"/>
              <a:buChar char="Ø"/>
            </a:pPr>
            <a:r>
              <a:rPr lang="tr-TR" sz="5400" dirty="0"/>
              <a:t>İnsani</a:t>
            </a:r>
          </a:p>
        </p:txBody>
      </p:sp>
      <p:pic>
        <p:nvPicPr>
          <p:cNvPr id="5" name="Picture 4" descr="think gif ile ilgili gÃ¶rsel sonuc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67636" y="431126"/>
            <a:ext cx="5567442" cy="4279468"/>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434079" y="5344323"/>
            <a:ext cx="11515989" cy="868253"/>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Yukarıdaki kelimeler sizlere neler hatırlatmaktadır? </a:t>
            </a:r>
            <a:endParaRPr lang="tr-TR" sz="3600" dirty="0"/>
          </a:p>
        </p:txBody>
      </p:sp>
    </p:spTree>
    <p:extLst>
      <p:ext uri="{BB962C8B-B14F-4D97-AF65-F5344CB8AC3E}">
        <p14:creationId xmlns:p14="http://schemas.microsoft.com/office/powerpoint/2010/main" val="33664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2716" y="4746775"/>
            <a:ext cx="11672541" cy="1325563"/>
          </a:xfr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ormAutofit/>
          </a:bodyPr>
          <a:lstStyle/>
          <a:p>
            <a:pPr marL="571500" indent="-571500">
              <a:buFont typeface="Wingdings" panose="05000000000000000000" pitchFamily="2" charset="2"/>
              <a:buChar char="Ø"/>
            </a:pPr>
            <a:r>
              <a:rPr lang="tr-TR" sz="3600" dirty="0" smtClean="0"/>
              <a:t>Parçaya göre </a:t>
            </a:r>
            <a:r>
              <a:rPr lang="tr-TR" sz="3600" dirty="0" smtClean="0"/>
              <a:t>Peygamberimiz </a:t>
            </a:r>
            <a:r>
              <a:rPr lang="tr-TR" sz="3600" dirty="0" smtClean="0"/>
              <a:t>Hz. Muhammed (</a:t>
            </a:r>
            <a:r>
              <a:rPr lang="tr-TR" sz="3600" b="1" dirty="0" smtClean="0"/>
              <a:t>sav) insani (beşeri) </a:t>
            </a:r>
            <a:r>
              <a:rPr lang="tr-TR" sz="3600" dirty="0" smtClean="0"/>
              <a:t>özellikleri nelerdir?</a:t>
            </a:r>
            <a:endParaRPr lang="tr-TR" sz="3600" dirty="0"/>
          </a:p>
        </p:txBody>
      </p:sp>
      <p:sp>
        <p:nvSpPr>
          <p:cNvPr id="3" name="İçerik Yer Tutucusu 2"/>
          <p:cNvSpPr>
            <a:spLocks noGrp="1"/>
          </p:cNvSpPr>
          <p:nvPr>
            <p:ph idx="1"/>
          </p:nvPr>
        </p:nvSpPr>
        <p:spPr>
          <a:xfrm>
            <a:off x="272716" y="232229"/>
            <a:ext cx="11672541" cy="4219850"/>
          </a:xfrm>
          <a:noFill/>
        </p:spPr>
        <p:style>
          <a:lnRef idx="2">
            <a:schemeClr val="accent1"/>
          </a:lnRef>
          <a:fillRef idx="1">
            <a:schemeClr val="lt1"/>
          </a:fillRef>
          <a:effectRef idx="0">
            <a:schemeClr val="accent1"/>
          </a:effectRef>
          <a:fontRef idx="minor">
            <a:schemeClr val="dk1"/>
          </a:fontRef>
        </p:style>
        <p:txBody>
          <a:bodyPr>
            <a:noAutofit/>
          </a:bodyPr>
          <a:lstStyle/>
          <a:p>
            <a:pPr marL="0" indent="0" algn="just">
              <a:lnSpc>
                <a:spcPct val="150000"/>
              </a:lnSpc>
              <a:buNone/>
            </a:pPr>
            <a:r>
              <a:rPr lang="tr-TR" dirty="0" smtClean="0"/>
              <a:t>Peygamberimiz (sav), </a:t>
            </a:r>
            <a:r>
              <a:rPr lang="tr-TR" dirty="0"/>
              <a:t>insani özellikler de taşımaktaydı. yiyor, içiyor yani acıkıyordu. </a:t>
            </a:r>
            <a:r>
              <a:rPr lang="tr-TR" dirty="0" smtClean="0"/>
              <a:t>Zırh </a:t>
            </a:r>
            <a:r>
              <a:rPr lang="tr-TR" dirty="0"/>
              <a:t>giyiyor ve savaşıyordu. Uyuyor, </a:t>
            </a:r>
            <a:r>
              <a:rPr lang="tr-TR" dirty="0" smtClean="0"/>
              <a:t>hastalanıyor ve </a:t>
            </a:r>
            <a:r>
              <a:rPr lang="tr-TR" dirty="0"/>
              <a:t>ağlıyordu. Evleniyor, çocuk sahibi oluyor ve şakalaşıyordu</a:t>
            </a:r>
            <a:r>
              <a:rPr lang="tr-TR" dirty="0" smtClean="0"/>
              <a:t>. </a:t>
            </a:r>
            <a:r>
              <a:rPr lang="sv-SE" dirty="0"/>
              <a:t>Allah Resulü (sav) de </a:t>
            </a:r>
            <a:r>
              <a:rPr lang="sv-SE" dirty="0" smtClean="0"/>
              <a:t>bir</a:t>
            </a:r>
            <a:r>
              <a:rPr lang="tr-TR" dirty="0" smtClean="0"/>
              <a:t> anne </a:t>
            </a:r>
            <a:r>
              <a:rPr lang="tr-TR" dirty="0"/>
              <a:t>ve babadan dünyaya gelmiş, kendisi de çocuk </a:t>
            </a:r>
            <a:r>
              <a:rPr lang="tr-TR" dirty="0" smtClean="0"/>
              <a:t>sahibi olmuştur</a:t>
            </a:r>
            <a:r>
              <a:rPr lang="tr-TR" dirty="0"/>
              <a:t>. Her insan gibi yorulduğunda dinlenmiş, </a:t>
            </a:r>
            <a:r>
              <a:rPr lang="tr-TR" dirty="0" smtClean="0"/>
              <a:t>uyumuş, acıktığında </a:t>
            </a:r>
            <a:r>
              <a:rPr lang="tr-TR" dirty="0"/>
              <a:t>yemek yemiş, bazen sevinmiş ve bazen de üzülmüştür. O dünyada belirli </a:t>
            </a:r>
            <a:r>
              <a:rPr lang="tr-TR" dirty="0" smtClean="0"/>
              <a:t>bir ömür </a:t>
            </a:r>
            <a:r>
              <a:rPr lang="tr-TR" dirty="0"/>
              <a:t>sürdükten sonra vefat etmiştir.</a:t>
            </a:r>
          </a:p>
        </p:txBody>
      </p:sp>
    </p:spTree>
    <p:extLst>
      <p:ext uri="{BB962C8B-B14F-4D97-AF65-F5344CB8AC3E}">
        <p14:creationId xmlns:p14="http://schemas.microsoft.com/office/powerpoint/2010/main" val="28903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72589" y="188662"/>
            <a:ext cx="6400799" cy="693653"/>
          </a:xfrm>
          <a:solidFill>
            <a:srgbClr val="C00000"/>
          </a:solidFill>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tr-TR" dirty="0" smtClean="0">
                <a:solidFill>
                  <a:schemeClr val="bg1"/>
                </a:solidFill>
              </a:rPr>
              <a:t>Örnek olay tamamlama </a:t>
            </a:r>
            <a:endParaRPr lang="tr-TR" dirty="0">
              <a:solidFill>
                <a:schemeClr val="bg1"/>
              </a:solidFill>
            </a:endParaRPr>
          </a:p>
        </p:txBody>
      </p:sp>
      <p:sp>
        <p:nvSpPr>
          <p:cNvPr id="3" name="İçerik Yer Tutucusu 2"/>
          <p:cNvSpPr>
            <a:spLocks noGrp="1"/>
          </p:cNvSpPr>
          <p:nvPr>
            <p:ph idx="1"/>
          </p:nvPr>
        </p:nvSpPr>
        <p:spPr>
          <a:xfrm>
            <a:off x="160420" y="1085850"/>
            <a:ext cx="11694697" cy="4625140"/>
          </a:xfrm>
          <a:noFill/>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lnSpc>
                <a:spcPct val="150000"/>
              </a:lnSpc>
              <a:buNone/>
            </a:pPr>
            <a:r>
              <a:rPr lang="tr-TR" sz="2900" dirty="0"/>
              <a:t>Allah </a:t>
            </a:r>
            <a:r>
              <a:rPr lang="tr-TR" sz="2900" dirty="0" err="1"/>
              <a:t>Resûlü</a:t>
            </a:r>
            <a:r>
              <a:rPr lang="tr-TR" sz="2900" dirty="0"/>
              <a:t> kendisiyle görüşmek isteyen herkesle görüşüyor, insanların derdini dinliyordu. Bu sırada uzak diyarlardan gelen bir adamcağız Allah </a:t>
            </a:r>
            <a:r>
              <a:rPr lang="tr-TR" sz="2900" dirty="0" err="1"/>
              <a:t>Rasulü’nü</a:t>
            </a:r>
            <a:r>
              <a:rPr lang="tr-TR" sz="2900" dirty="0"/>
              <a:t> merak etmiş ve görmek istemişti. Görünüşe bakılırsa adam fakir ve gariban bir kişiydi. Adamı Allah </a:t>
            </a:r>
            <a:r>
              <a:rPr lang="tr-TR" sz="2900" dirty="0" err="1"/>
              <a:t>Rasulü’nün</a:t>
            </a:r>
            <a:r>
              <a:rPr lang="tr-TR" sz="2900" dirty="0"/>
              <a:t> yanına getirdiler. Adamcağız, büyük bir kralın huzuruna çıktığı düşüncesiyle heyecandan ve korkudan tir tir titriyordu. Bunun üzerine Peygamberimiz adama</a:t>
            </a:r>
            <a:r>
              <a:rPr lang="tr-TR" sz="2900" dirty="0" smtClean="0"/>
              <a:t>: «____________________ ……..  </a:t>
            </a:r>
            <a:endParaRPr lang="tr-TR" sz="2900" dirty="0"/>
          </a:p>
        </p:txBody>
      </p:sp>
      <p:sp>
        <p:nvSpPr>
          <p:cNvPr id="4" name="Dikdörtgen 3"/>
          <p:cNvSpPr/>
          <p:nvPr/>
        </p:nvSpPr>
        <p:spPr>
          <a:xfrm>
            <a:off x="160420" y="5871411"/>
            <a:ext cx="11694695" cy="834189"/>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smtClean="0"/>
              <a:t>Sizce, Peygamberimiz adama </a:t>
            </a:r>
            <a:r>
              <a:rPr lang="tr-TR" sz="3600" b="1" dirty="0" smtClean="0"/>
              <a:t>nasıl cevap </a:t>
            </a:r>
            <a:r>
              <a:rPr lang="tr-TR" sz="3600" dirty="0" smtClean="0"/>
              <a:t>vermiştir?</a:t>
            </a:r>
            <a:endParaRPr lang="tr-TR" sz="3600" dirty="0"/>
          </a:p>
        </p:txBody>
      </p:sp>
    </p:spTree>
    <p:extLst>
      <p:ext uri="{BB962C8B-B14F-4D97-AF65-F5344CB8AC3E}">
        <p14:creationId xmlns:p14="http://schemas.microsoft.com/office/powerpoint/2010/main" val="42575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72476" y="133350"/>
            <a:ext cx="3447048" cy="855246"/>
          </a:xfrm>
          <a:solidFill>
            <a:srgbClr val="C00000"/>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dirty="0">
                <a:solidFill>
                  <a:schemeClr val="bg1"/>
                </a:solidFill>
              </a:rPr>
              <a:t>ÖRNEK OLAY </a:t>
            </a:r>
          </a:p>
        </p:txBody>
      </p:sp>
      <p:sp>
        <p:nvSpPr>
          <p:cNvPr id="3" name="İçerik Yer Tutucusu 2"/>
          <p:cNvSpPr>
            <a:spLocks noGrp="1"/>
          </p:cNvSpPr>
          <p:nvPr>
            <p:ph idx="1"/>
          </p:nvPr>
        </p:nvSpPr>
        <p:spPr>
          <a:xfrm>
            <a:off x="114301" y="1162050"/>
            <a:ext cx="11963399" cy="5200649"/>
          </a:xfrm>
          <a:noFill/>
          <a:ln w="38100">
            <a:solidFill>
              <a:srgbClr val="C00000"/>
            </a:solidFill>
          </a:ln>
        </p:spPr>
        <p:style>
          <a:lnRef idx="2">
            <a:schemeClr val="accent2"/>
          </a:lnRef>
          <a:fillRef idx="1">
            <a:schemeClr val="lt1"/>
          </a:fillRef>
          <a:effectRef idx="0">
            <a:schemeClr val="accent2"/>
          </a:effectRef>
          <a:fontRef idx="minor">
            <a:schemeClr val="dk1"/>
          </a:fontRef>
        </p:style>
        <p:txBody>
          <a:bodyPr anchor="ctr">
            <a:normAutofit fontScale="92500"/>
          </a:bodyPr>
          <a:lstStyle/>
          <a:p>
            <a:pPr marL="0" indent="0" algn="just">
              <a:lnSpc>
                <a:spcPct val="150000"/>
              </a:lnSpc>
              <a:buNone/>
            </a:pPr>
            <a:r>
              <a:rPr lang="tr-TR" dirty="0"/>
              <a:t>Allah </a:t>
            </a:r>
            <a:r>
              <a:rPr lang="tr-TR" dirty="0" err="1"/>
              <a:t>Resûlü</a:t>
            </a:r>
            <a:r>
              <a:rPr lang="tr-TR" dirty="0"/>
              <a:t> kendisiyle görüşmek isteyen herkesle görüşüyor, insanların derdini dinliyordu. Bu sırada uzak diyarlardan gelen bir adamcağız Allah </a:t>
            </a:r>
            <a:r>
              <a:rPr lang="tr-TR" dirty="0" err="1"/>
              <a:t>Rasulü’nü</a:t>
            </a:r>
            <a:r>
              <a:rPr lang="tr-TR" dirty="0"/>
              <a:t> merak etmiş ve görmek istemişti</a:t>
            </a:r>
            <a:r>
              <a:rPr lang="tr-TR" dirty="0" smtClean="0"/>
              <a:t>. Görünüşe </a:t>
            </a:r>
            <a:r>
              <a:rPr lang="tr-TR" dirty="0"/>
              <a:t>bakılırsa adam fakir ve gariban bir kişiydi. Adamı Allah </a:t>
            </a:r>
            <a:r>
              <a:rPr lang="tr-TR" dirty="0" err="1"/>
              <a:t>Rasulü’nün</a:t>
            </a:r>
            <a:r>
              <a:rPr lang="tr-TR" dirty="0"/>
              <a:t> yanına getirdiler. Adamcağız, büyük bir kralın huzuruna çıktığı düşüncesiyle heyecandan ve korkudan tir tir titriyordu</a:t>
            </a:r>
            <a:r>
              <a:rPr lang="tr-TR" dirty="0" smtClean="0"/>
              <a:t>. Bunun </a:t>
            </a:r>
            <a:r>
              <a:rPr lang="tr-TR" dirty="0"/>
              <a:t>üzerine Peygamberimiz </a:t>
            </a:r>
            <a:r>
              <a:rPr lang="tr-TR" dirty="0" smtClean="0"/>
              <a:t>adama:</a:t>
            </a:r>
          </a:p>
          <a:p>
            <a:pPr marL="457200" lvl="1" indent="0" algn="just">
              <a:buNone/>
            </a:pPr>
            <a:r>
              <a:rPr lang="tr-TR" sz="3600" b="1" dirty="0" smtClean="0"/>
              <a:t>— «Sakin ol</a:t>
            </a:r>
            <a:r>
              <a:rPr lang="tr-TR" sz="3600" b="1" dirty="0"/>
              <a:t>! Ben bir kral değilim; ben de senin gibi, herkesin yediği gibi kurutulmuş et yiyen bir kadının oğluyum. Bana dilediğin ve merak ettiğin her şeyi sorabilirsin, </a:t>
            </a:r>
            <a:r>
              <a:rPr lang="tr-TR" sz="3600" b="1" dirty="0" smtClean="0"/>
              <a:t>dedi»</a:t>
            </a:r>
            <a:endParaRPr lang="tr-TR" sz="3600" b="1" dirty="0"/>
          </a:p>
        </p:txBody>
      </p:sp>
    </p:spTree>
    <p:extLst>
      <p:ext uri="{BB962C8B-B14F-4D97-AF65-F5344CB8AC3E}">
        <p14:creationId xmlns:p14="http://schemas.microsoft.com/office/powerpoint/2010/main" val="35681849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CDDFB60F-6EB4-4CFF-BD80-7BA1B014BAF5}"/>
  <p:tag name="ISPRING_RESOURCE_FOLDER" val="C:\Users\Samsung\Desktop\7.4.\"/>
  <p:tag name="ISPRING_PRESENTATION_PATH" val="C:\Users\Samsung\Desktop\7.4..pptx"/>
  <p:tag name="ISPRING_PROJECT_VERSION" val="9.3"/>
  <p:tag name="ISPRING_PROJECT_FOLDER_UPDATED" val="1"/>
  <p:tag name="ISPRING_SCREEN_RECS_UPDATED" val="C:\Users\Samsung\Desktop\7.4.\"/>
  <p:tag name="ISPRING_LMS_API_VERSION" val="Experience API"/>
  <p:tag name="ISPRING_ULTRA_SCORM_COURSE_ID" val="18B45153-D0C0-4EEA-8F1A-A92404133F94"/>
  <p:tag name="ISPRING_CMI5_LAUNCH_METHOD" val="any window"/>
  <p:tag name="ISPRING_SCORM_ENDPOINT" val="&lt;endpoint&gt;&lt;enable&gt;0&lt;/enable&gt;&lt;lrs&gt;http://&lt;/lrs&gt;&lt;auth&gt;0&lt;/auth&gt;&lt;login&gt;&lt;/login&gt;&lt;password&gt;&lt;/password&gt;&lt;key&gt;&lt;/key&gt;&lt;name&gt;&lt;/name&gt;&lt;email&gt;&lt;/email&gt;&lt;/endpoint&gt;&#10;"/>
  <p:tag name="ISPRING_OUTPUT_FOLDER" val="[[&quot;\uFFFD\/\uFFFDf{0E6EF7E3-5697-4B8B-B200-FBDA7933B2F2}&quot;,&quot;C:\\Users\\Samsung\\Desktop&quot;]]"/>
  <p:tag name="ISPRING_SCORM_RATE_SLIDES" val="0"/>
  <p:tag name="ISPRING_SCORM_PASSING_SCORE" val="0.000000"/>
  <p:tag name="ISPRING_CURRENT_PLAYER_ID" val="universal"/>
  <p:tag name="ISPRING_PRESENTATION_TITLE" val="7.4."/>
  <p:tag name="ISPRING_FIRST_PUBLISH" val="1"/>
  <p:tag name="ISPRING_DEFAULT_PRESENTE_ID" val="{5D4C4717-B480-4DE7-AD3C-27E7C28EBDC7}"/>
  <p:tag name="ISPRING_PRESENTERDATA_0" val="TXVzdGFmYSBZSUxESVJJTQ==|||aHR0cHM6Ly93d3cuZGluZGVyc2ltYXRlcnlhbC5jb20v|ezVENEM0NzE3LUI0ODAtNERFNy1BRDNDLTI3RTdDMjhFQkRDN30=|||MA==|||"/>
  <p:tag name="ISPRING_PRESENTER_PHOTO_0" val="PNG|iVBORw0KGgoAAAANSUhEUgAAAB8AAAAdCAYAAABSZrcyAAAAAXNSR0IArs4c6QAAAARnQU1BAACx&#10;jwv8YQUAAAAJcEhZcwAADsMAAA7DAcdvqGQAAALCSURBVEhL7ZLtT9NQFMb9O/0PTPigMVFRwmYU&#10;J0ZkMwRMBBZAUZI5dALyMiZDQN7G23Rj4DqKg9UB6zbatV1fHtvbjRija/1g9mW/ZLn3POd2zz33&#10;nEuoIw3zutAwt0bTzJXLALF+qOOXoc5cMbVq7h+xZ66q5pqeh/a5BRoVgDx9FWpm09Sr5koZSp5B&#10;OblsxhZYm1f+WDsIQvt0Cyodghx2QhpvIvpFXr9gMdAG9uV1sAPXoAnnRK+Frco19gBK+Dbk2CjK&#10;wWZIwbsQIy/MpPEqlQucvnZAPIwiP+UFO9JOtFrYMpeXHkNltqGyNKRwB/ixOxA2R82kZrZELYvI&#10;BTxgepvB9DmgcgXyGrWwNNe4LMSPbRfVGQiJBfAbAbL/3aB89gMCFTODX775E5bm5eQ8hLUhshep&#10;VWiySIZK2F8hWhUuHoHKFyuRPSzNhQ0fpERIN1sGtzAIKfMN+dAguJ058uSaXh2/tQjK1YSUu1Wv&#10;PGtZcRVLcz7yFkJ0GuUsjZz/kT5ULgjJLRTWQvovSM6c+Z6D8Q8i4bwB4fg70exgXfneCophc7KV&#10;3DFkhiJ7ucCCfvYA0ilD4rRvGIXIKlShRGI7WJqrHIuTUTcUvZ/FxQnkZv1QShzJCYcppHqeoEQf&#10;kLiK0QqrSTewNDc4m3mFdNdNFFdnQT11QmSOoCkKyWXGxhBrdSA7vwQ+ndEHUia6HWyZy0UWh+4W&#10;nM59IM99YaBXWExS2O3swXazC7seL+Jdw9gfnsDOvQHkY7R57i9Ym1cml4tHQXV3IBN4h1R/P/LR&#10;L0Q3KB0xkNgC2auihL2hKaw7vJDPa/ffVuXVC5wnEth3tSP9JoCd+52QeZ7oBkaf83Ease732O2d&#10;rKi1sWeuUx0gY2WCYWw5PYg+7EOsx4eoewTrTi++evw4Wd8j5+xg2/x/0DCvCw3zOgD8BAyfqz/8&#10;44HWAAAAAElFTkSuQmCC"/>
  <p:tag name="ISPRING_COMPANY_LOGO" val="ISPRING_PRESENTER_PHOTO_0"/>
  <p:tag name="ISPRING_COMPANY_WEBSITE" val="https://www.dindersimateryal.com"/>
  <p:tag name="FLASHSPRING_PRESENTATION_REFERENCES" val=""/>
  <p:tag name="İSPRİNGCLOUDFOLDERID" val="0"/>
  <p:tag name="İSPRİNGONLİNEFOLDERID" val="1"/>
  <p:tag name="ISPRING_PUBLISH_SETTINGS" val="{&quot;commonSettings&quot;:{&quot;webSettings&quot;:{&quot;useMobileViewer&quot;:&quot;T_TRUE&quot;},&quot;lmsSettings&quot;:{&quot;useMobileViewer&quot;:&quot;T_FALSE&quot;},&quot;cloudSettings&quot;:{&quot;useMobileViewer&quot;:&quot;T_TRUE&quot;},&quot;ispringLmsSettings&quot;:{&quot;useMobileViewer&quot;:&quot;T_FALSE&quot;},&quot;playerId&quot;:&quot;universal&quot;},&quot;advancedSettings&quot;:{&quot;enableTextAllocation&quot;:&quot;T_TRUE&quot;,&quot;viewingFromLocalDrive&quot;:&quot;T_TRUE&quot;,&quot;contentScale&quot;:131.2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publishDestination&quot;:&quot;ISPRING_CLOUD&quot;,&quot;wordSettings&quot;:{&quot;printCopies&quot;:1}}"/>
  <p:tag name="ISPRING_SCORM_RATE_QUIZZES" val="0"/>
  <p:tag name="ISPRING_PRESENTATION_COURSE_TITLE" val="7.4. ALLAH’IN KULU VE ELÇİSİ HZ. MUHAMMED (S.A.V.)"/>
  <p:tag name="ISPRING_PLAYERS_CUSTOMIZATION_2" val="UEsDBBQAAgAIAOsKR1A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MAVZQJzjZlBIGAACjFAAAHQAAAHVuaXZlcnNhbC9jb21tb25fbWVzc2FnZXMubG5nrVhLb9tGEL4HyH9YEAjQAmkeBRoUha1gRa0lwhSpkJQdtyiItbiWF1qSKh9OqFNv+Qc9FfWtudqXnHyT/Ef6Szq7pBTJeZB0e7BBmp6Zb2fmm8fuvXwbCnTBkpTH0b72/MkzDbFoEgc8mu5rY+/gux81lGY0CqiII7avRbGGXnYePtgTNJrmdMrg+eEDhPZClqbwmnbk28d3xIN9bdT1u1g/9D3bx6OR3x17nm35Ju4SU+v0WcL3nlb//gVp3R6OsHXim3bf9rtGX+vocTinUYHMeBp/8/2LF2+f//Di21Zq3CE2zV1FSGn64VkDRZbn2KYP2ojpW+S1p3XcOErojLcTtceeaVhE61QP7aRHDjnSOss/oglrYHjsOMTyfNc0esQ3XN+yPeURk3ikp3V67IKGiGUhmyG+fM8jlApaBKvrCGU0pCE8rK7RdPkhWd5E2fJGsJBFfIGmLAHrRZzUAejZQ2xYvkNczzF0z7AtrTOkVLCUnT1GBV3QBJ3miAqZbTOO0jzKw/yOxYKjgF0kDAGw20sAdLq6Brdnq+sn9faPLdPGPZWDQ+K6uA+O92J0wdkblJ3zFM0TABNlNAM2oDc8O4dvAYsfoyB+E4mYBugsYaDQdhGdzwWflP/J3XkChEEjcFgtCgcfG1YfuGCbrk+s3vovEMh3fMFDjiCTpA/gYC2VOdglDmQiF1N+D1FfEcJb3oTg7+UNSrlop2Vg9Acm/HgSxerq9pImLBMQs0lLOCMCuXEIqRHWyUFGEwfo4LrHtgNZ7H4uadYJfcoTdHvJIYZoyiFidcoNS7eBNLq3ZeD2LyVf0EjIDKxXAfiwyvaKeXBMyETfU0WjmyuWZVBhES2S1bUIaQDPyw/AaSDjjAsGiCEpFAcF/AIWrkmX1Oa8iceWPvC73qbcmjSPJucN5YCunyXLNjXylO0QoBZTpc3v2q+hBmmdAS0apPq2lH0IUKQ/2gidEFfrkAuW1QlZ+MjoYxUxqJLrciVL5AkV0vsTWsYnYNFOokWsrJmZoAlF0NZuL9kpFxyaKxTKJ+3suuTVGJLbwBAzt1IK5Q5aNaQE2JFlL6BfrMf1qQHNQyc9yblXY+Nn/wAbJuntZudJnKOQFiiKM0SDCypz8pRNqAx5Ad8CHqhvc5qmUEAZ+i0HADQDL0BuoEdVq7F65PWjtnh2utMurEdIKS59DW0J3ADuiOgF+AdiAn4QXLn8HiYl0e/aW10JlmzXkbW1Ckh1wm08U7Z8v4HR4uiuTizsGPZnw+FyKMyCpkUc5V83DVgDvrqUxivIXB2hgA+Le2P6Skg+dVEjrDvRui+kZiFr7LtWeNyy/xCYbICnJKT1LfOj1ECC6BpQAvt8IVhzQcM6AKFROaywBBnRWdxc2rIrBV05JwCRZ81l3QG4WEHu0XOKzuhClDWouYojOPUO+iPZR5rLH5Oua3jQjI7ZacqzWrcparduvZuCcr++uzXk7jQhz/BMIneeBY/C0goUcpgkmkx7oHQ8JGtXlJ1it0DA8FPkjz9tSnH08axBNednPFH0SGUMwjLlX/4XCOXR1ABG0YwKONLqUh1wgQqWyG5Z2Q64AHNgtNbehujtA7hF+HsG0SXYgSFIx5YuJ6fV1TyjoqEQkEz6yvTc9eA1gEIkB1AIRr58D5uOyCNABF5qqLLc+XrkAIPaygcwaIS0ofwdPNjBQ4xc2xov35ng459aqZGjIRRfslH3ixVnLP21tRJ5jrWOaoUuw1qradxVKef69sEBLNBnZ3USHu7uYoYXOHkTsWo9XwuurpbvVlfQPg5XVyZxUK0KA0izs/gu/1xM1Za1WK++t5ew+6pZ5n/ee5WXquzBnof1wRC468oFq4jorI34Ovl0e+zAvlhRXo/zBCZCj8Ouh8hbGs7rm9m21iF2DqGwq9Wv4dq3La5CCsGM5YjcRnBz+XInnG103G3K3Sa7tzypZ4x83OupuyhwoeCTGcpiGLMDRNGkupQS8TRuqkwfYAu6zB19UGuztgodQjYXTfLCRF1OmDGVl4L//P53nbxq8OtSDXWwfF9TLi73xl0lm7dUXSfuPd26XfwXUEsDBBQAAgAIAEwBVlA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TAFWUDv+j+T7AAAAAQUAACAAAAB1bml2ZXJzYWwva2V5Ym9hcmRfc2hvcnRjdXRzLnhtbKXS0WqDMBQG4Gv7FJIHWHV2awdqoXS9HpTtPuhpGxoTyTnR7u1n2QZjRGvs3R8CH/85nHR9qWTYgEGhVcbih4it81nKC+remAc/KVS8gozVkn++cYvA8iBI8aQNFZbCQpfdZ/LIuqTIaJmxiIV4Ege6pnnHzL+d/6CCC+2lKN3gwh+sDTRCW+xHk4ktCWqXFyd3lPQz4yHzIAwOrPL5jxiPayn5EPg0DfwQ0ELZy678l4lXa0/c0M3BfcRXVd6ce6wHcN5p03LjJl+mkRtenHvNpb/ZaGkreHdeZLKa6m11q1ziIvIXSR+PEnZWSiwMgNNdRiMOc/abMP8CUEsDBBQAAgAIAEwBVlAZSNJkVgUAAIoZAAAnAAAAdW5pdmVyc2FsL2ZsYXNoX3B1Ymxpc2hpbmdfc2V0dGluZ3MueG1s5VlNUxs3GL7zKzTb4dbYkJCGMLYZx14XD8ZO7aUTptNh5F1hq9bHVtJC1qfe8g965VaucMmJm80f6S/pK68xNp8iIZ20OQC2pPfRq/fj0bNLYfM9Z+iQKE2lKHqruRUPERHKiIpe0dsNas/WPaQNFhFmUpCiJ6SHNktLhTjpMqr7HWIMLNUIYITeiE3R6xsTb+TzR0dHOapjZWclSwzg61woeT5WRBNhiMrHDKfwx6Qx0d4UwQEAfrgUU7PS0hJChQxpR0YJI4hG4Lmg9lCY1RjWfS+fLevicNBTMhFRRTKpkOp1i953Fb+6Wn1xuSaDqlJOhI2JLsGgHTYbOIqo9QKzDh0S1Ce01wd3V1fWPHREI9Mves/XLAwsz9+EmYBnZ8cWpiIhCMJM8TkxOMIGZ1+zDRU5IAqyQXTJqIQA6MLY3EpD3pvZQDYUpQJzGgYwg2yoil412G/7Nb/tNyv+/m67kbnqbBHUg4bvZNNp1Kv+frMV+J39rWCn8WijwH8XPMLosZ45w1dau+3OY/C39t767Ua9ub0ftFqNoP72ymqSvbk8FfKLKS9AachEzSfW9BPeFZgy6LJr2dXEQJ8yrHokkDUKZXiAmSYe+i0mvZ8SzKhJbWlCOw8Iics6JqFp27oreraWvCu4DBAcg2KcFfXL17OafrW+cPR8tvvVsW71soCNwWEfqt9cFu/8yOUqankAh4YeQmeRa2c8SBjrJHEslbmq//nBmQt3wBQOpFgInP2OupJFs3AR3iVRE3MyRxmdARU1WLnqoQNIMYNAtmIiUAcLoClqILjhDEAnXW2omdBTbbq6rChmCPCARwna6dwIdtjHSi/kdJZXyw1h6ZemNET/mgU7G7praUcKhQcUaSAc42Iw+kCHlFMEhgx4fXymXKy2MSPcZeH49OIYK2IYSWlInU5AWc9pYTA656NzMTpHmjIn5EQkafI96o0+KjA0o3NGBGRSS5HFCy42FJFDzJG9xxQnA0Q11BLiVFNBh5suu7xJrsBwqsZnjENfCzT6CDSN9PhM4MPxGTKYY87glxifDVEPWHxAVc4tpIwoCL/1bnRCxQxzGWWEVm9W/XfLmRcwFWGAH51wwrJTOG0yxZoHmbkeQdRmaC5gezJBHKdISINwdIhtILokxIkmKIW5iEaTuRhrjUyfoN8TOkTYwO4UWmZ5/li5z88BMQPKyMWxLftPT8MDeaZQmyA2UimSJ831HO5T5vsTN1oohZxbe7seAIAjOj62yFOf6MTHFCaG7htWpw09dzTYB4hOZHmBD1DT85wAlxK9TFMqnfhwDzOb2xBn6Yew3GQZezq4ojEiil4cky5lVD0iblNz8BXuJYjEpO8VtsG6w3e3EltZff5i7eUPr9Zfb+Tyf//x17N7jaY65y3DEMip0KncqwudLa9p0Afs7tB6blbXFN8DRnfpvgfM7lF/N2xrUnFQRCS64evtEtjBvN4M/Ha5EtR/rgd7twBM0nxTehTyVhbdrpImUvFrFUnldnmnjDqt5u7oQ6Pcrm+4FP8WMEKXKisBktEJ6iYsgYBiYAcn7fQn9PqAPkKXuSz1D4mTctvCqaNaCyzPuSokjtEAM4jA+HhCjUMET66W0KbKKKIMWAskkZMa+pEMqeCZ7gFv2fjMVWI+CS99Dks4dd4nEcx/o9s/+5koo4sv0+1wj3L8xcro26DjL5mf/3HYv+53Bd/Q8/w2hrwPnvh4ow/jU3gc2R6fNvz2v0owi6Xa8Xfqb1qN6jfA5V9pBLNvs/ezCy9kC/lb393bGQ6PdBzCal9dzF74l16urRTyt08tLQHa4v9PSkv/AFBLAwQUAAIACABMAVZQ30Fze2QEAADxEgAAIQAAAHVuaXZlcnNhbC9mbGFzaF9za2luX3NldHRpbmdzLnhtbK1XbW/iOBD+fP0VUU7aj6W87NJqU1a0UKm6XlstXL+bMICFY0e2Q5d/f34LcSAhtHTRSvXMPPPMeMYzEIk1psEGuMCM3oadcHARBFGccQ5UTiFJCZIQzJCAx/lt+Pp7PBk/T4fTx5fnsGVNGWF8AlJiuhRakssCrACzTEpGL2NGpfJ3SRlPEAkHfz+Yf1HLWDahmArvVMwCxVDQfO9c341OgjiO3l1/dH9TB4hZkiK6fWJLdjlD8XrJWUbnOrSu/tTBVtsUOMF03RgRwUI+SkhKMY3b4864cxok5SAE6JBuRsPO8EcjiqAZkF32/d51b3gipqA6Xpg92AYLLA2s3+l3+706WIqWUL7k+/GoPerW21PlvVyVo3FZgIQ/sjFz9Qi2wD/knKVZ+pEeSTlb6gvdw/T1pxFDGJqr56cAoxv9aQTohDRRY0MKgueqDIzPbSte6U+dcd1duj/9IRHpt80ZedVF2JseukNmBAaSZxC18pPViRV7f8mkekwwWCAilIEvKoxeVYavKBO5m7KssPsN75jOfV9OUpi8MZIlcG8D9tyV5YX9/f2dGSy+053Mi5DDxgm9EAthYfms7vXA0hMWlhNdrhdKtgfm+xqLyRviDrlqHr9+pQWK1HHutPkp12qmJ/3MhUftBLlNwuYwMH01xQnoskUtI7MhtQ5iiija4CWSakH9q+1mW5OMiFp7Ctdq1Y0VSSwJVPVbzDIuVDBK/VbKvUJhEXZxiKF8goXMy1wWFjXR28JvBXNu7nTnbndt9hxItUtuwwTxNfApY0SEgcOp96fc2K18iNDTWu1S4I90wTyMCawORJkEcaoxs2/wxHiQlCheJSqkugx2N2rrWl2+yLFW1ZVmyQz4WLUDBpFXoCy0hiu8XBH1X75heIf5HqJGa6FypfxRhHcN7wlcCwDi8Sp/DvZgNUlGJCawgXyoeAKTcl1ukVDtX5Wxbq9yU3qSkzrSzaCiVXy7sqIC8KbiqkZYTbnrnV257SWaCZNaaaY0jfx8UOp+9Y2swLVTybXSV12iKlfpRlEm2UQiLl2JirNLH21gSHFihpBSaDpX6gqNxRDGUncxRpkHfCAvQtCba+dsl2GFpg6iR+2gUwUxmv05O1VvdLDgAP6MNcILbwv8A9sZQ3z+vDMprYUKtUWrHNXiNCNbDfsklVHLE9ni+DVZO0eTFeMyzqQYfCPy568/CSl+uLQvr8Jf35byp1ah2KSmj38V54CiBOyXOfMtIDR6YyCc5yBWEdyG3U4YuD1yG16FgVjhhdR/tXYuW9ZnNQVVu9nsqCMUvfMo1DzfYJaJJpruF2QiIa1naHe/KJHPsLRPZVlgLhpL8sPjaH88E4KaKb6fT2HXUAPR9XlFMV/PzJw78bo+yzFWP3NOu63PMACsHxh/V6PjCMnN+SR36qdUA0v/PJaN+a3x35EX0r3+CoYRe6f1HL2r8zgkWy4JPGSEiFgtlyNM/auPPBTvaIZ+1DpcGRdqqawxHfwPUEsDBBQAAgAIAEwBVlD+eoq3UgUAABQZAAAmAAAAdW5pdmVyc2FsL2h0bWxfcHVibGlzaGluZ19zZXR0aW5ncy54bWzlWU1TGzcYvvMrNNvJrbFDPpqEsck49lI8GJvaSydMp8PIu8J+a0m7kbSQ9am3/INeuTXXcMmJm50/0l/SV15jbDAgEpJM2gNgS3ofvXo/Hj27lF68EZwcMqUhlmVvtfDAI0yGcQSyV/Z2g437zzyiDZUR5bFkZU/GHnmxvlJK0i4H3e8wY3CpJggj9Vpiyl7fmGStWDw6OiqATpSdjXlqEF8XwlgUE8U0k4apYsJphn9MljDtTREcAPBHxHJqtr6yQkgpR9qOo5QzAhF6LsEeivJNI7hXzFd1aTjoqTiVUTXmsSKq1y17P1T92mrt0dmaHKkGgkkbEr2Og3bYrNEoAusE5R0YMtJn0Oujt6sPHnvkCCLTL3sPH1sYXF68DDMBz49OLUw1xhhIM8UXzNCIGpp/zTdU7IApTAbT60alDEEXxuZWGvbGzAbyoSiTVEAY4AyxkSp7tWC/7W/4bb9Z9fd3243cVWeLoB40fCebTqNe8/ebrcDv7G8G241bGwX+q+AWRrf1zBm+2tptd26Dv7m347cb9ebWftBqNYL6zrnVJHtzeSoVF1NewtKIUzWfWNNPRVdS4NhkF7KrmcE25VT1WBBvAJbhAeWaeeSPhPV+SSkHk9nSxG4eMJZUdMJC07Z1V/ZsLXnncDkgOobFOCvqJ89nNf302cLRi/nu58da6mWJGkPDPla/OSve+ZGzVWBpgIYGDrGz2IUzHqScd9IkiZU5r//5wZkLV8CUDmK5EDj7nXRjHs3CxUSXRU0qMH07G9IjB5hTjpFrJUySDpVIS2AwmuHMQqddbcBM6GhjurqigHKClIO8ych251J0wz5VeiGJs0RaMgjXf2vGhunf8+jmQ1ct7cRS0QEQjQxjXAxGb2EIAggacuTx8YlysdqinAmXheP3H4+pYoazDEJwOgHwntPCYHQqRqdydEo0cCfkVKZZ+iPpjT4oNDSjU84kZlLHMo8XXmQkYodUEHtvKcEGBDQWDxGgQcLwhcsuL9NzMJqp8QkX2MiSjD4gLxM9PpH0cHxCDBVUcPwlxydD0kPaHoAquIWUM4Xht96N3oGcYd4jOYPVmzX/1b3cC5yKKMKP3gnG81M4bTLFmgeZuR5h1GZoLmB7cUoEzYiMDaHRIbWB6LKQppqRDOciiCZzCdWamD4jr1MYEmpwd8CWuTd/rMLn54CZAXD28diW/aen4YY8A9YmpzqLZXqnuZ7Dvct8f+JGC6VQcGtv1wMgcATjY4s89QkmPmY4MXTfsDZt6Lmj4T5IdDLPC37Amp7nBLyF4CxNWezEh3uU29yGNE8/huUyy9jT4Z1MCVPw8Zh1gYO6Rdym5ugrSleMxKTvFbXBusJ3txJ7sPrw0eMnPz199nytUPznz7/vX2s0FTY7nGIgp8qmeq0QdLa8IDpvsLtC3LlZXZB4NxhdJfRuMLtG7l2y3YiVQAnEoku+Lte8Dub1ZuC3K9Wg/ms92FsCMEnzZelRKlodtFwWTbThBVXU/XayqNKubFdIp9XcHb1tVNr1NZdy30QO6IKyl346eke6KU8xhBT5wEkt/YXdPYBbKDGXpf4hc9JqmzRz1GeBZTZXTSQoGVCOERgfT8hwSPDh1FLYVAtFwJGnUAQ56Z+f2RCkyJUOesvHJ66i8k6Y6HN4wanXPolSvo/+XvrYA9c2eE4JX6a/8a4U9IsVzndMud8uJf/hSC8tfr3seiMdJsAafaV77n/0iL5FMeeDOz7e6O34PT5hbI3fN/z2V+WTxTLt+Nv1l61G7YvWK7gV7HdBEncbvvzb7AXrwhvVUnHpy/cVHF/8T8b6yr9QSwMEFAACAAgATAFWUOYOuC+4AQAAeQYAAB8AAAB1bml2ZXJzYWwvaHRtbF9za2luX3NldHRpbmdzLmpzjZTPb4IwFMfv/hWGXRcz0Q3dTcUlSzwsmbdlhwJPJJa2aYvTGf/3UfBHgYezvdAvn35f34O+Q6ebDyd0uq/dQ/FcrD+q60IDo2mZwWNVpy16anRH0SSCZZICTRg4NWR73nqRj1cCM3ZYYRrsP42tsvwcbt6sCFU2LhALiWgK27xFwB9E22GbfyupndIqU7LqHGRac9YLOdPAdI9xmZKCcR7eimFnWIP5FuQ/6IqEUDF9dkdTv5W8Og6nnj8b21zIU0HYfsFj3gtIuIklz1h0ij8w06bXewEy/+KbtrA0UfpdQ1oPPO/P3bnbTgoJSsEp7tifuJMXFKYkAGon5A1Hw8kNtGLcLGiN3iYq0Wfac72BN7RpQWJoVGk29/v+oIqx3KtRzUbwktOw023JCEr2IO+x4iITd3xAIXlsKtJEPTNRlHISJSwuOX9sJsqZwxrbtn+jaBm9gMvo8lc8mWkzjWJUrhmvXbM1dkPTtvZSBxUCavR6q1rcBWZHMREN3N7S0FZViJXz6Hq7MeuvPHUiNyCXnNO8heZxMl12565DtCbhOs37S57Lt90n0GOHSGnozV5anq9z/ANQSwMEFAACAAgATAFWULDtXVduAAAAdgAAABwAAAB1bml2ZXJzYWwvbG9jYWxfc2V0dGluZ3MueG1sDcw9DsIwDEDhvaewvJefjaFpNzYQEuUAVmNQJMdGiYXg9nh7w6c3Ld8q8OHWi2nC4+6AwLpZLvpK+FjP4wmhO2kmMeWEagjLPExiG8md3QN2eAv9uK1cI5yvVEPeGndWJ48zjHCJ57Nwxv08/AFQSwMEFAACAAgATQFWUADb66QcFwAAcyQAABcAAAB1bml2ZXJzYWwvdW5pdmVyc2FsLnBuZ+1ae1SS6bpHa7pMU7nb26m8kdM4laZOCXiXJitrGrVRkcxbe0hN8ZIa3lBxqsmzZwS6YuKF5jRmoMAYg3fRqRkoUSgVkLzWF1KgIJAiInKo2Xvtc87aa691/j2rP1j8vvd9n+d9nve5vh/87URYyMYP7T4EgUAbjx09FAECrbICgayJ69ZYRqCD3PWWL6vciJCDIIbA4bXlYXXKF6FfgEDNxA3Lf/3A8rz+3NGYXBBo08O3Hyte1r0zINCn644d+iKqIGF2fKAx/TUGPLWcD3PqKyCtE16Y/dvnW8QHrNgHTv/c9O3a8Ws7dh/9+M1vg702r2CPD/yEdwk4N3T2dPvs7r9d6FiPz2CP49c9PWYmqNN68vWxCKxEQo9UFp7+Gmwcz5ol+umbJoMwApP3ZhDogNtBizCQnast0OtfQaSOn7iiZaBTYUdqW0nJKFU3wfnt8D50gqrZb1bpjtADnJs2IFDc703Z7TzFL8zWqHGiMdrC4Jwti3t4D4bz7OA6EMgjU/zz7npBbOw6K1Avop9MwjaFGYuOi0xtWS5/8Iv7V/y+71lRgsMrqfz/NYwiPw03LWUFLM+kwKs9YsWk5kpGrJSEIhq7h6MP9jpl9ZhaN6t7zCuskPDRwNkNoPAhC12USZTY7VuyYmfLg9zB6byzwikU0T9J6cNUtZQetskqq0sj30wxjqkDkak+Wb8rmWbprhama6kMiZvVwCYK5bUp+pXD3C7DdLXQia7rk3CCSmq3zt4qsSrLJUM9yhU3kZyFuOtVxsTlF5VOpSs6Ctw7M8awEoT9Y2t+yUBQ6cId9SSqe+GZkrKtWs6Zn4WvFHTTKqjG7ZG5Z9IVPd0a7i4ukXmTlgSYoqYbDZWjEaM+0SRPOSObneHLZGeUC9RNAsxYLm4AOzOGUWDzGq8fPMDY29D+lc3Ri1WjWbjzLzJFTX9yAuM09Z6BnXpPQmpNFlv6sTWo4Gkynv/jl7knkUeHbpg6w83TuRtHGUXfO58ek0TZPYU8KvSAwnjASACF+LJCKb7VAYdJtlcW4pStOHn75RLDEgrP80LdVzEyjolGaHvBrSlNshbEtlv4caTcRxU7gZIzdtlaD0LUnQpK49z6D6jqUj0WjHNwUXZp2Uz4hGdqxHFSUrq4kRugHI5DefkHwTnc/qY/MSQDLdNT8uzAVgeKIWX0c3L3kWKZG25x27UvM7LOFC94obTFpkOfGEmztHMIZmdxAGEcU0OQbgX5NMQAOfdoXxzPJXFzu4pqhT+afw2Z9G9MbTpi0SQqptVuIKqkNBCfQJ7qj+Hv52mzB1gtL4aT34QHLQXVniJQT8EmtldPs+10dpF6NE6R7WqsmztB5PlWInhevL1Mr5VNvTmxJOb1Pm02lnuKwcqa4fjNt2UVEt1xEVeyCz30XkE86gI6gIieZPl6z18nsdmiY8471qZVQkiFqHppvwnSnuqDjoE+c/FPuN9EFkPYVTuZN3nUtLqhObkB0lPIIb+KT964tNgBmLbx5FDWZvZGaWvM1CM/tpCajqtQvmzPNkHm2ZsL8R8GscNI8tIHX7fsay2swQSZnm594dMy/dgPQDuwPEHnwlhc2QnERdKohoZxxUfbNe0ND76pTmGnp98bPFf/Y19bBXONF5EVRuaMCW/x1Cwhd3p+cE4cgHYL22jVDodV8e140V5Vo5BbwK0OShK1KO5mUFrxgF8dVZNWQDjekpJ3s7jdnSV5rC2i0571yPx8VUBpEz2SiM2UcHhap+3VxjFmhqC5b+SZ0IFFzh/Atoil+SspbNFT5x0DKDt+/OCZu87u7R21jnhph1RzLSn1m+PTVR8QICzUEO5sNfeIRUL/CWJ2cQa2asC2MGiUPBplt3Atgy5PUXLbNrfDVXpt9jAsRZpj/PP3rp/jme15iaCpmnc+jSKdGvqLzDilLWV0JZuKSuNIyW6TSKVBBgz7yJ99Hxnc+6PEkRf9sMooXem4FqjK5/6kyBb5hKtSTGN3B1+J29LDHwz7pIh8eAyLgm/A0Hzag0Nc+bJYx7rdfDfMVzXfgZ5ESTkVTDnP9PhWdl0871NonXyMWUgcN7t7fGydjE/K80hWiu/folcnw7L6L/2w1PYVWRG3XrhIa36dQB7w56gK4FxNDIwTRmNoiVxMsvaDE8ilncipoSZJjZQ3xtX6uIN5HBQZiHTew29RbQDVWHKXb1QqI8cWis9QEfmDJxGrKvv0raei9SkDKTSSyCT9Q72tttY51abQP/up+IwjkJIQaA1Qw+9bOBN34decOllLf8IuPm92uxuQaxuIUqD2s7LLFTeA0n7sXp7HaA0qcM0FWbs98THHkNNz8GRga32L32vgQOF1d/N/hsWUrgkayOTyOMmw+0124voASuHgL3d/HZe88RyYdkzM7wIDi3tjdVerSkbrgKvXq2kA6cAVFOJ+pmO1pnQvOCRDlx5DGJjZZYXWfwASpIrbHGiQQ6LThI1ngyKuqhsAW0kxLnZC2LEdKSSy07+qJEYCNe8cMvVyJTh0O9qhGhWhj/QN4zcuoHaeQiBrlRof+X0ucAXwJcRm8rWYiJigTOFJwM/wOHSpa8yD50jLddC7q5trKH7hQMhFkrrqWQ9ULZ3J5w7D0qn0sA+tUvezfmQ1Pkot4DUupB5plNKFv1VCGqSa/bCmq5fZZPHYtAJHSlGNMZMKu9xu/JYzsS3RW8+b52mAEPQ3vuGP/bZXyhBfj5JLwmVthy/0L17/dkzocBWjfKcujiQrrf3BL4wN5838w4B8LmQSrvOBlhbv3BjN2Sxu06wsar6vYBr53PMGH6jgXUqCIOuH3EQhWBKUEPrwpD5SypvJFTPltD/ReSyDVwoBNU2zVITso3f8nIyylmGEiVbBny1QRYheeba664fiJAAbQwDqThmd+LrCGg3qbAwnJc28aQCpZwXIk8fuQt8lJm2hCXILdfPSpSIPfApUefWzXyzycklj4IuHVZIRcuOn6RV87mTwyVMC+5iGitG/AIvp2IRWElGJ55Y48eqlYNz+a5I+oN+fcf1yAHEnM16PMvikrTRVev/1u/8YXiyKyVJyQL2+A3aVwfN9bkLzRj0kVrTj7t++XFVJa7wP9RCKTE0U7i/cZEERRyV0auAWiqMdhio89NDQ0wt78KgMrCUEkid582nj2aNed6ePJk0kXa/y5e17m6nDXQKiAM4YSeYQQzoVRGlmh42H168XaJubEyLlfipLfFKLEvFCdzDR2LoQWA10FtOD2aLHzmWjV2xuV62dIlnEwjb53N0+jkhd0wr7zVE5xisJdVldYTV9WGxpHmptrEFtGEsWdXITSCvENzXS/fNMjArgMLWRNyBmw1+46YYf7tEvlfnvM96zAY1dsxQfoq087cjQ2c9Ae+GqO0Ex8gBVOS1oMPe4PMnNGQRq+/7dEsnKye9zxlq3WIPKGm9BPfQnaxfmSTRj9uSXlgaJ8Y24bQyFeSaJpal4Jf+kEqUmZlE7wHr6JRBoytWS5AKjG0q66xWl/wdG5BhdTjiU7I6spD5NN3RL9ll4gc4esSwuS/7XEPZdGWX55a4v99TfiPiSat9Ih5VbJqfyLN0b6EmFpQ8DDbyH7+F7+B6+h+/he/gevofv4Xv4/xP2Iw6WRby7DCjyFN36CayYzmzds9oyH075N7QOttYrrx+a9XMKe5x5Dpxgkj7sMS+ZixaHwcv6amZ6Sov3aO3sWpBAqZ4w/f4QbJKbdYumhXzzkLmuFB5dSccZQ8yAZrFh5Y2nWSOt8g1bqjcvJk4YCzhSJXVrJCYsp5Qwi/YuL8s3PzcHcX5Ntn8T5TpKMYFAAsCzdFk4pG5X/B79YGTflld1RT2S+py6HE7LMwfra3Mp9nPDrkYrUE35ZU2e8hZl3fKKfqJWUJ/J+mOFSvZDwNtpFd1seP4GS+/A9/GOtJAH7mR2vp1O9lyK2gDyqSVaj+c56q7elgYoWtCWu1aBs8C0dg3BJDPHSjcV9C1/OtXCD7cuGo4+CDqHqVxZtaoKO+BpnuzL643ctXosb71VYJqFqq0Dvfztt9CeZZzbqFV4rc25UZfVb97eML2w8tp8J87iYKXTRKkxixKYO4LkaMst9/CJAkAIlhvG5KXqZo5xXB0Y+6C92zBdDQYrxwjyF/MS8wyQO9cn4azMrRjV8FhtVwkgFjRDsIlnxrNwRiK8Lqs48Uy6mJokZVYFA1o7qSBdXx+nVWARCcCVt8IrLpWNejjfDslwWV3zNZk6uTQ7Wbj4pgGXm7Kq5cbPVzCkwTGXdT858+N6tI09LXtO/pwgQBIwhFwC1u7lUVacfP/Nss/RFXp8rD9vkKE/LB5wgCZyX0I/Ga0tuyJnwQvHq0qA/chpYdf23D0sJu/4sDML4/H1OXWm++qX+blarG+7o1rIzdv9DxHsaCP5tnl7kHGSONnk/l1KWU39a8cShQQHAI3Pgfbt9joIX/Sp2r41SxrUObE1Jv+ji9uvN0sn0vW7jQj140vlXbhNeH4G98xkx+Wy+DDDK5uxztgNVobEqJ0D5gIcrCX4D2tMWbdAZkTnnK41slE6XmE/edwPx9Ldojw6JDj8XXkJsOA+miIxftOuaqttd8QbSbevrDE/aduPVdUkJxIr7wWLGbkK9abebv/8dY+KZbfadfu6IJx3uiTc0S6tdzauuFNn+ym6Gnd4/aWyDAxVh1EYl05kzD8I7h18liS/d7wKWurV7hcLDpTuQmIrkY2+xBiWP0zE1/mgp96d59lJ44sRmxNiQnVgfpjl7ILZStcJjmFTDEvgy3B60O2fEhyJVO3EJetvETUvlbBRiNiXQyLSu/Jm/MOgnyXzw6mx66x8iak0FsU8T9eDib9Tt570QFT6JfquASgEAbYEphp59uW6trIYwNur9CNUZdyv8bCMGmGT1LFaISvsOrJuRM95tc06h+1itlGfypLoqMHipuu4n8O796/VZyayfqknmakiNU49/rqtZD5fvfJC+oxyI8li4ng0uW8GTUp8AU/o/M7mChc3/fHFXhchUmxfq9sFj11vtfVz9DJJsfWI/rHt8+I1xQO873zCyLOy8Bjxcljv2ck2du6NYPUPKNyu202O+W7OOybbuI2fAfeL4lpZfmcm/QDvpvSHe8AuZdh8hs3nsDke5CEgksYlDfQ4UzUNG1BDVWv28nm+Hl+z7t4PCrvWZ9Jo2lS+rrmZ0Gr5iN3D+NrKJWovifJmeJ/fL2EkTyJASjYOyt3UszmC0x03bc5ZoQ8egGZ1RoEeBSAsDmL4aQ8DVZ3cxrghb4e8tH2gYCoOkedr7ox4Z07er7IIuhccfLw75BMhcurRAr4HeSVjILc5K67wqvNpiqxNkxddPnOqgXxpjLQcXIt7UwlI/jLWmXuprPlbOKxAcvhiTNm90/BMtCrEbkhz4aEWvqVfNJpdqCIy92ViH+fyZfPPqjqtw1vchPVVe9kT7Wk1WLo0gCdeXDLaLfqBXYi8J9G6lyNE/PkKMJ0K1HJ7CLm1zK6VGXh217ShrxgwphbPRr7z+sHfHNNGhj6KjoRdP3I+xkgOJlTqrnB9eD6tqOCaNdi8Zd1yweESSdtIa/rrJ8ZPBnslxbaHLNFsQEsXnfqBtGU93q0qv8Y4ZgkDhHFYK51t2lRF9yp9eExWfXSlOSyj/Rrk47HONBKBnnSdzGNlG9NqUAv7/jNmKDo0hfxgjHnE812az+4f+TkpjtxbQedmdPXVyiNEZ8Sle6v70k7zduwb5eSKfPSnWIVhVM02D3NtqCgcrYj7Ka3WDq7i5XwVda4RCPSwT/TiBcq9gZxY19txQLG78JiTkJtBpV8CTSn+p3CNxdfhMNBPUxMI1vl0/IB+5GwGtZlKhkax7rqPOgILyMiTwvrCCkiD6AwBalwfHIg0RoQmOUnuz+h8JtONAgQwhj6TmKKricB8Uf8SysUhdT45TYp2WXZNLeDwMEKIdz6dJyAhSMrEpeKklWuGFFTLH7XAErW0kjTDjMX+/eKY2PKg636Ww4kM7l2sMkEyYzkcWvLGFwzZfNx3ZR0KyqmEDxKCEqIH9rFqUB/58zdskJ91zbcchF3nwvxwX6Gj/eQ94ASX8mIv0dQGRgUnKLrU/imF3ZCFmOhf7+yV9Lw09DVvC366mH0XhX5Xb6QSlCiIXZzn3xicrGyiFq96DJ/gZ33I5yHOqQVPIXVFiPNdn9R8ltnedYHrk9/iz9Xw1+QkBlfRfHOqm1GikBNphKc54PAMV/0f5hAgfJGiMgliJQJfQCPEOhrjefeGO/jzXJpkQCNsyxbIlu7kUpj9SMW2mlOWGLdfftMALymYFyHBCaUGmdxVmLT9Z8GMsjnt70HRL/aNAuDLKJtHGU6evIapidm0K61Rdg81fWftmqVtJYgvPtFVwEO3VQsuLRZx7BY1bNLGMyUOu3MJSEqjAggGuvg0X9ZGwHZKs8umAXbT+PfIiCaMakfc4XmIUE2Bh+KOD6Ymz/HONUtGCyhnNds+0WblxzBwVB1Cx2PoRfvYN21+Pmi3DDEmmhRIcOniQ3BQl2lhVCjS95hN5Z44A5+IumTlk74w79OoAfdtqxQBHbUiSyETR0E/uIrr1bVxjvVzH3b7h6w7WrvkPexWEZLJiqd+CCrM/GhtzMcooD19hxfnTB2ZxZggDJwm/9ZE6RuJD33dFlayLLtxV3sCn8t8m5ZoEjAxkUr8teKvaN+7BICBikob0xYQEWpiTU+FPfOR+hSueDxSKNnm983C8Rne27fYVuDiuV9RFylHcJSKxs+vGHszLS4XfxN3VgmelWrjhQ0W/2e1cHd8TsZ/h/VGtxDoHUv2qU9aElxCh4JgeS5CvNUOBD6ZzCnKFB8QcCZ4bubUl4pJ6rXLrQf70wVFjAuPm0NlZDt5AhombIZeZl3jATfnhwtUO1Hczwol+1xj6ngsIB4B/3b3+lXzf/6pREkBimXdARxvvenNq1uW4uIzVT25PA3wSsRLgnyObg6fVQw8f7gZHqXwUG7tWXzpLaFbotXoaj4nWNkXPlutviL1i6Vx9lQkAxZ3WFoKuKudT0CqUNLdDDokFTXATaemLUewKCfOdAoNRfKmdGG0JU/QNYt7V8WIChzy8b7snBUFNJnviUCBHmMDjH72+envyu4PTcHarylx0klFfWVC0eJTYikk4/aNjnI/0YxSswXzKL2WDe28b8tqtgTHduthg9uAysJ6OEPy9q8GhvUHStee3kNJbFztuxLD0l4EL089j51cEv9SGKFwUkT9o7cRDzNANizNOfU/+6oZzXeexc+fd+vrsrQplMlTpZfdlcUrOgoFFv7leHBtmgF6nup3pkXg8qHqvzWFgUFGqTCoU89M1v1ECtJVCb+q3lWv+jEMoxJ+IXBlZj+ip68NwBzszai0eXKnZYv1go31DbKEqq2EJSeGyJvicd0p5/9XnxmYDF5LNrUK+JMb5rJ3YNQY2vFlxKXm/fpFyeG89puzZQ1h69pmt7xrZC0a626zEj9yYjoJGFrZ1oumqhMYIWaTIfaxgQspDa27s18+k3VJnfN2j6r/tsdEkZLOM7sUNDZdx1jdXuU81XJ83auvYzM2WVUuPzVA3YzNR+yWgs2xc7tRxPWbQHNRMlQWS81WwBS3JkM7hnHD9R6Rvolv10sWD3egh595/kcxB95jP/cMzQzEJqsubg4qcPAyBlqD2vLJ3FG6jLI/EUhY6vbAfPVk1MHaw/TDeck9ek9T5d2gHvCVPvMnXVFg+74cK1AZYeUFzxxgqmtMSJfBvQO4gW+w8WnoxFhYeVnbsOdg/J0wQ1L38rU5vmfP8mJDMK8vl5W4Y01Z2JbVy4em8lyR5fkm9TQ6QFbKPF47KHGytQaByhqO/5ufV/4NlD1/bl61xZXmc+Xskz9ZBkDHDocdYhw8feG/AFBLAwQUAAIACABNAVZQ5xFZ1E0AAABqAAAAGwAAAHVuaXZlcnNhbC91bml2ZXJzYWwucG5nLnhtbLOxr8jNUShLLSrOzM+zVTLUM1Cyt+PlsikoSi3LTC1XqACKGekZQICSQqWtkgkStzwzpSTDVsncxBQhlpGamZ5RYqtkamoJF9QHGgkAUEsBAgAAFAACAAgA6wpHUDZhWAJHAwAA4QkAABQAAAAAAAAAAQAAAAAAAAAAAHVuaXZlcnNhbC9wbGF5ZXIueG1sUEsBAgAAFAACAAgATAFWUCc42ZQSBgAAoxQAAB0AAAAAAAAAAQAAAAAAeQMAAHVuaXZlcnNhbC9jb21tb25fbWVzc2FnZXMubG5nUEsBAgAAFAACAAgATAFWUBUeYBujAAAAfwEAAC4AAAAAAAAAAQAAAAAAxgkAAHVuaXZlcnNhbC9wbGF5YmFja19hbmRfbmF2aWdhdGlvbl9zZXR0aW5ncy54bWxQSwECAAAUAAIACABMAVZQO/6P5PsAAAABBQAAIAAAAAAAAAABAAAAAAC1CgAAdW5pdmVyc2FsL2tleWJvYXJkX3Nob3J0Y3V0cy54bWxQSwECAAAUAAIACABMAVZQGUjSZFYFAACKGQAAJwAAAAAAAAABAAAAAADuCwAAdW5pdmVyc2FsL2ZsYXNoX3B1Ymxpc2hpbmdfc2V0dGluZ3MueG1sUEsBAgAAFAACAAgATAFWUN9Bc3tkBAAA8RIAACEAAAAAAAAAAQAAAAAAiREAAHVuaXZlcnNhbC9mbGFzaF9za2luX3NldHRpbmdzLnhtbFBLAQIAABQAAgAIAEwBVlD+eoq3UgUAABQZAAAmAAAAAAAAAAEAAAAAACwWAAB1bml2ZXJzYWwvaHRtbF9wdWJsaXNoaW5nX3NldHRpbmdzLnhtbFBLAQIAABQAAgAIAEwBVlDmDrgvuAEAAHkGAAAfAAAAAAAAAAEAAAAAAMIbAAB1bml2ZXJzYWwvaHRtbF9za2luX3NldHRpbmdzLmpzUEsBAgAAFAACAAgATAFWULDtXVduAAAAdgAAABwAAAAAAAAAAQAAAAAAtx0AAHVuaXZlcnNhbC9sb2NhbF9zZXR0aW5ncy54bWxQSwECAAAUAAIACABNAVZQANvrpBwXAABzJAAAFwAAAAAAAAAAAAAAAABfHgAAdW5pdmVyc2FsL3VuaXZlcnNhbC5wbmdQSwECAAAUAAIACABNAVZQ5xFZ1E0AAABqAAAAGwAAAAAAAAABAAAAAACwNQAAdW5pdmVyc2FsL3VuaXZlcnNhbC5wbmcueG1sUEsFBgAAAAALAAsAVAMAADY2AAAAAA=="/>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rgbClr val="000000"/>
      </a:dk1>
      <a:lt1>
        <a:sysClr val="window" lastClr="FFFFFF"/>
      </a:lt1>
      <a:dk2>
        <a:srgbClr val="41393B"/>
      </a:dk2>
      <a:lt2>
        <a:srgbClr val="FF0000"/>
      </a:lt2>
      <a:accent1>
        <a:srgbClr val="00B050"/>
      </a:accent1>
      <a:accent2>
        <a:srgbClr val="0070C0"/>
      </a:accent2>
      <a:accent3>
        <a:srgbClr val="FFFF00"/>
      </a:accent3>
      <a:accent4>
        <a:srgbClr val="FC9B00"/>
      </a:accent4>
      <a:accent5>
        <a:srgbClr val="67A3A7"/>
      </a:accent5>
      <a:accent6>
        <a:srgbClr val="6D8B95"/>
      </a:accent6>
      <a:hlink>
        <a:srgbClr val="F4BB93"/>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1413</Words>
  <Application>Microsoft Office PowerPoint</Application>
  <PresentationFormat>Geniş ekran</PresentationFormat>
  <Paragraphs>189</Paragraphs>
  <Slides>27</Slides>
  <Notes>10</Notes>
  <HiddenSlides>0</HiddenSlides>
  <MMClips>1</MMClips>
  <ScaleCrop>false</ScaleCrop>
  <HeadingPairs>
    <vt:vector size="6" baseType="variant">
      <vt:variant>
        <vt:lpstr>Kullanılan Yazı Tipleri</vt:lpstr>
      </vt:variant>
      <vt:variant>
        <vt:i4>12</vt:i4>
      </vt:variant>
      <vt:variant>
        <vt:lpstr>Tema</vt:lpstr>
      </vt:variant>
      <vt:variant>
        <vt:i4>10</vt:i4>
      </vt:variant>
      <vt:variant>
        <vt:lpstr>Slayt Başlıkları</vt:lpstr>
      </vt:variant>
      <vt:variant>
        <vt:i4>27</vt:i4>
      </vt:variant>
    </vt:vector>
  </HeadingPairs>
  <TitlesOfParts>
    <vt:vector size="49" baseType="lpstr">
      <vt:lpstr>맑은 고딕</vt:lpstr>
      <vt:lpstr>Arial</vt:lpstr>
      <vt:lpstr>Arial Nova</vt:lpstr>
      <vt:lpstr>Arial Unicode MS</vt:lpstr>
      <vt:lpstr>Bahnschrift SemiCondensed</vt:lpstr>
      <vt:lpstr>Calibri</vt:lpstr>
      <vt:lpstr>Calibri Light</vt:lpstr>
      <vt:lpstr>Comfortaa</vt:lpstr>
      <vt:lpstr>Open Sans</vt:lpstr>
      <vt:lpstr>Permanent Marker</vt:lpstr>
      <vt:lpstr>Rockwell Extra Bold</vt:lpstr>
      <vt:lpstr>Wingdings</vt:lpstr>
      <vt:lpstr>Office Theme</vt:lpstr>
      <vt:lpstr>5_Office Theme</vt:lpstr>
      <vt:lpstr>Office Teması</vt:lpstr>
      <vt:lpstr>2_Office Teması</vt:lpstr>
      <vt:lpstr>1_Office Teması</vt:lpstr>
      <vt:lpstr>Contents Slide Master</vt:lpstr>
      <vt:lpstr>JAY DESIGN</vt:lpstr>
      <vt:lpstr>SKETCH LESSON</vt:lpstr>
      <vt:lpstr>1_JAY DESIGN</vt:lpstr>
      <vt:lpstr>2_JAY DESIGN</vt:lpstr>
      <vt:lpstr>PowerPoint Sunusu</vt:lpstr>
      <vt:lpstr>PowerPoint Sunusu</vt:lpstr>
      <vt:lpstr>PowerPoint Sunusu</vt:lpstr>
      <vt:lpstr>PowerPoint Sunusu</vt:lpstr>
      <vt:lpstr>PowerPoint Sunusu</vt:lpstr>
      <vt:lpstr>PowerPoint Sunusu</vt:lpstr>
      <vt:lpstr>Parçaya göre Peygamberimiz Hz. Muhammed (sav) insani (beşeri) özellikleri nelerdir?</vt:lpstr>
      <vt:lpstr>Örnek olay tamamlama </vt:lpstr>
      <vt:lpstr>ÖRNEK OLAY </vt:lpstr>
      <vt:lpstr>Peygamberimizin Beşeri Özellikleri İşaretleyelim</vt:lpstr>
      <vt:lpstr>PowerPoint Sunusu</vt:lpstr>
      <vt:lpstr>Örnek olay tamamlama </vt:lpstr>
      <vt:lpstr>Örnek olay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Mustafa Yıldırım</dc:creator>
  <cp:lastModifiedBy>Mustafa Yıldırım</cp:lastModifiedBy>
  <cp:revision>70</cp:revision>
  <dcterms:created xsi:type="dcterms:W3CDTF">2020-02-21T16:24:31Z</dcterms:created>
  <dcterms:modified xsi:type="dcterms:W3CDTF">2021-02-14T19:05:17Z</dcterms:modified>
</cp:coreProperties>
</file>