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09" r:id="rId5"/>
    <p:sldMasterId id="2147483730" r:id="rId6"/>
    <p:sldMasterId id="2147483745" r:id="rId7"/>
    <p:sldMasterId id="2147483765" r:id="rId8"/>
    <p:sldMasterId id="2147483777" r:id="rId9"/>
  </p:sldMasterIdLst>
  <p:notesMasterIdLst>
    <p:notesMasterId r:id="rId25"/>
  </p:notesMasterIdLst>
  <p:sldIdLst>
    <p:sldId id="257" r:id="rId10"/>
    <p:sldId id="258" r:id="rId11"/>
    <p:sldId id="259" r:id="rId12"/>
    <p:sldId id="260" r:id="rId13"/>
    <p:sldId id="277" r:id="rId14"/>
    <p:sldId id="263" r:id="rId15"/>
    <p:sldId id="271" r:id="rId16"/>
    <p:sldId id="283" r:id="rId17"/>
    <p:sldId id="264" r:id="rId18"/>
    <p:sldId id="286" r:id="rId19"/>
    <p:sldId id="268" r:id="rId20"/>
    <p:sldId id="284" r:id="rId21"/>
    <p:sldId id="278" r:id="rId22"/>
    <p:sldId id="285" r:id="rId23"/>
    <p:sldId id="282" r:id="rId24"/>
  </p:sldIdLst>
  <p:sldSz cx="12192000" cy="6858000"/>
  <p:notesSz cx="6858000" cy="9144000"/>
  <p:custDataLst>
    <p:tags r:id="rId26"/>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D4E3"/>
    <a:srgbClr val="009999"/>
    <a:srgbClr val="FF8B8B"/>
    <a:srgbClr val="A20000"/>
    <a:srgbClr val="FFFFE6"/>
    <a:srgbClr val="C866CA"/>
    <a:srgbClr val="F055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37260-9CBD-4CBB-A096-5CABD4BFC46E}" type="datetimeFigureOut">
              <a:rPr lang="tr-TR" smtClean="0"/>
              <a:t>21.02.2021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33C69-E3F9-4474-A528-CE3C607EFF7C}" type="slidenum">
              <a:rPr lang="tr-TR" smtClean="0"/>
              <a:t>‹#›</a:t>
            </a:fld>
            <a:endParaRPr lang="tr-TR"/>
          </a:p>
        </p:txBody>
      </p:sp>
    </p:spTree>
    <p:extLst>
      <p:ext uri="{BB962C8B-B14F-4D97-AF65-F5344CB8AC3E}">
        <p14:creationId xmlns:p14="http://schemas.microsoft.com/office/powerpoint/2010/main" val="285312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F60AD-B642-4F8E-87E9-E583F32CBBE5}"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052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96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833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423A8561-2E86-48CF-91B3-5FAB093C8A54}" type="datetimeFigureOut">
              <a:rPr lang="tr-TR" smtClean="0"/>
              <a:t>21.02.2021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2952218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3A8561-2E86-48CF-91B3-5FAB093C8A54}" type="datetimeFigureOut">
              <a:rPr lang="tr-TR" smtClean="0"/>
              <a:t>21.02.2021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955115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08383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01128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187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43951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605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7574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88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293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830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901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3A8561-2E86-48CF-91B3-5FAB093C8A54}" type="datetimeFigureOut">
              <a:rPr lang="tr-TR" smtClean="0"/>
              <a:t>21.02.2021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687257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532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09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100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15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233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237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37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653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407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755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14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423A8561-2E86-48CF-91B3-5FAB093C8A54}" type="datetimeFigureOut">
              <a:rPr lang="tr-TR" smtClean="0"/>
              <a:t>21.02.2021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537965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86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72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83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7C1435-38DE-4ACA-82C8-825D8F6DC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080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9FCFDD-1F85-45DF-92CA-46248156ADE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339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8EBA3B-F145-4833-9F8B-900C8FE821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774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A9A2F4-8E66-476D-B207-AC8607D6A99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085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45121-8B16-46FB-AB78-D40F83CBF96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724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D21E65-20EB-464C-BDF4-42C25BFB73D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67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314799-51F7-4FEF-8064-AD701F101A2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004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423A8561-2E86-48CF-91B3-5FAB093C8A54}" type="datetimeFigureOut">
              <a:rPr lang="tr-TR" smtClean="0"/>
              <a:t>21.02.2021</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1136063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C3103A-B8C2-45DF-9C3F-278F5EA5636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308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75F768-2E9A-4A98-ABCF-F797DF280E5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999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21CA3C-8886-4152-BC03-3DB86A80EAC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850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2EC1E6-50B0-43DB-9FF4-C63643D9212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214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5803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937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804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374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57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137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423A8561-2E86-48CF-91B3-5FAB093C8A54}" type="datetimeFigureOut">
              <a:rPr lang="tr-TR" smtClean="0"/>
              <a:t>21.02.2021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90648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06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5830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9648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99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900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8245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91944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760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17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423A8561-2E86-48CF-91B3-5FAB093C8A54}" type="datetimeFigureOut">
              <a:rPr lang="tr-TR" smtClean="0"/>
              <a:t>21.02.2021</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090967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533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68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206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481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895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405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911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339139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117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3682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423A8561-2E86-48CF-91B3-5FAB093C8A54}" type="datetimeFigureOut">
              <a:rPr lang="tr-TR" smtClean="0"/>
              <a:t>21.02.2021</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600515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686799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28769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07658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629031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6169008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14828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992955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806388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296611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3583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423A8561-2E86-48CF-91B3-5FAB093C8A54}" type="datetimeFigureOut">
              <a:rPr lang="tr-TR" smtClean="0"/>
              <a:t>21.02.2021</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7809665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54406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247857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06568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371827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294883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1114493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3146449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226024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8863482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85461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23A8561-2E86-48CF-91B3-5FAB093C8A54}" type="datetimeFigureOut">
              <a:rPr lang="tr-TR" smtClean="0"/>
              <a:t>21.02.2021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21433759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071667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908054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318004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779977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8956254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7363561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079686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8446737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292352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3803588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423A8561-2E86-48CF-91B3-5FAB093C8A54}" type="datetimeFigureOut">
              <a:rPr lang="tr-TR" smtClean="0"/>
              <a:t>21.02.2021</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75FB444C-8ECF-490E-B2C3-ECADC91D398F}" type="slidenum">
              <a:rPr lang="tr-TR" smtClean="0"/>
              <a:t>‹#›</a:t>
            </a:fld>
            <a:endParaRPr lang="tr-TR"/>
          </a:p>
        </p:txBody>
      </p:sp>
    </p:spTree>
    <p:extLst>
      <p:ext uri="{BB962C8B-B14F-4D97-AF65-F5344CB8AC3E}">
        <p14:creationId xmlns:p14="http://schemas.microsoft.com/office/powerpoint/2010/main" val="33406143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11816017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718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512182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075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2315232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85821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798670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21344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46858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2482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18" Type="http://schemas.openxmlformats.org/officeDocument/2006/relationships/tags" Target="../tags/tag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ags" Target="../tags/tag5.xml"/><Relationship Id="rId2" Type="http://schemas.openxmlformats.org/officeDocument/2006/relationships/slideLayout" Target="../slideLayouts/slideLayout47.xml"/><Relationship Id="rId16" Type="http://schemas.openxmlformats.org/officeDocument/2006/relationships/tags" Target="../tags/tag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3.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6.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BACCD8"/>
            </a:gs>
            <a:gs pos="83000">
              <a:srgbClr val="B1C4D2"/>
            </a:gs>
            <a:gs pos="100000">
              <a:srgbClr val="95AFC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3A8561-2E86-48CF-91B3-5FAB093C8A54}" type="datetimeFigureOut">
              <a:rPr lang="tr-TR" smtClean="0"/>
              <a:t>21.02.2021</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FB444C-8ECF-490E-B2C3-ECADC91D398F}" type="slidenum">
              <a:rPr lang="tr-TR" smtClean="0"/>
              <a:t>‹#›</a:t>
            </a:fld>
            <a:endParaRPr lang="tr-TR"/>
          </a:p>
        </p:txBody>
      </p:sp>
    </p:spTree>
    <p:extLst>
      <p:ext uri="{BB962C8B-B14F-4D97-AF65-F5344CB8AC3E}">
        <p14:creationId xmlns:p14="http://schemas.microsoft.com/office/powerpoint/2010/main" val="3194700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BACCD8"/>
            </a:gs>
            <a:gs pos="83000">
              <a:srgbClr val="B1C4D2"/>
            </a:gs>
            <a:gs pos="100000">
              <a:srgbClr val="95AFC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50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BACCD8"/>
            </a:gs>
            <a:gs pos="83000">
              <a:srgbClr val="B1C4D2"/>
            </a:gs>
            <a:gs pos="100000">
              <a:srgbClr val="95AFC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288DE07-31AC-44D6-8E31-0C13EF9AA65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Hazırlayan Mustafa YILDIRIM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2935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99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972AA3-EA5F-477F-9C43-587E652628F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EC0401-296B-4860-86F8-7A03D25305E4}"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2343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8976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28793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9020629"/>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65127755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D92383-0687-4251-A7E8-70BDBB55E43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21.02.2021</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75FF44-F151-4F9E-98E3-9C81DE58D8F1}"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7552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hyperlink" Target="https://wordwall.net/play/850/195/550" TargetMode="External"/><Relationship Id="rId2" Type="http://schemas.openxmlformats.org/officeDocument/2006/relationships/image" Target="../media/image18.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4.wav"/><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xml"/><Relationship Id="rId1" Type="http://schemas.openxmlformats.org/officeDocument/2006/relationships/slideLayout" Target="../slideLayouts/slideLayout9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6.wav"/></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64.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5.jp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kuran.diyanet.gov.tr/mushaf"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ordwall.net/play/831/865/853" TargetMode="External"/><Relationship Id="rId2" Type="http://schemas.openxmlformats.org/officeDocument/2006/relationships/image" Target="../media/image18.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7024255" y="2646217"/>
            <a:ext cx="4668982" cy="2455455"/>
          </a:xfrm>
          <a:prstGeom prst="roundRect">
            <a:avLst>
              <a:gd name="adj" fmla="val 5618"/>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b="1" dirty="0" err="1" smtClean="0">
                <a:solidFill>
                  <a:schemeClr val="tx1"/>
                </a:solidFill>
              </a:rPr>
              <a:t>Kâfirun</a:t>
            </a:r>
            <a:r>
              <a:rPr kumimoji="0" lang="tr-TR" sz="3600" b="0" i="0" u="none" strike="noStrike" kern="1200" cap="none" spc="0" normalizeH="0" baseline="0" noProof="0" dirty="0" smtClean="0">
                <a:ln>
                  <a:noFill/>
                </a:ln>
                <a:solidFill>
                  <a:schemeClr val="tx1"/>
                </a:solidFill>
                <a:effectLst/>
                <a:uLnTx/>
                <a:uFillTx/>
                <a:latin typeface="Calibri" panose="020F0502020204030204"/>
              </a:rPr>
              <a:t> suresi hakkında neler biliyorsunuz?</a:t>
            </a:r>
            <a:endParaRPr kumimoji="0" lang="tr-TR" sz="3600" b="0" i="0" u="none" strike="noStrike" kern="1200" cap="none" spc="0" normalizeH="0" baseline="0" noProof="0" dirty="0">
              <a:ln>
                <a:noFill/>
              </a:ln>
              <a:solidFill>
                <a:schemeClr val="tx1"/>
              </a:solidFill>
              <a:effectLst/>
              <a:uLnTx/>
              <a:uFillTx/>
              <a:latin typeface="Calibri" panose="020F0502020204030204"/>
            </a:endParaRPr>
          </a:p>
        </p:txBody>
      </p:sp>
      <p:grpSp>
        <p:nvGrpSpPr>
          <p:cNvPr id="26" name="Group 11">
            <a:extLst>
              <a:ext uri="{FF2B5EF4-FFF2-40B4-BE49-F238E27FC236}">
                <a16:creationId xmlns:a16="http://schemas.microsoft.com/office/drawing/2014/main" id="{C2ADD50D-D2AE-46FA-87DC-8BE9FB0B8FE6}"/>
              </a:ext>
            </a:extLst>
          </p:cNvPr>
          <p:cNvGrpSpPr/>
          <p:nvPr/>
        </p:nvGrpSpPr>
        <p:grpSpPr>
          <a:xfrm>
            <a:off x="457922" y="-6205"/>
            <a:ext cx="1740748" cy="1569660"/>
            <a:chOff x="1659991" y="771277"/>
            <a:chExt cx="1448972" cy="1925953"/>
          </a:xfrm>
        </p:grpSpPr>
        <p:sp>
          <p:nvSpPr>
            <p:cNvPr id="27" name="Rectangle: Top Corners Rounded 1">
              <a:extLst>
                <a:ext uri="{FF2B5EF4-FFF2-40B4-BE49-F238E27FC236}">
                  <a16:creationId xmlns:a16="http://schemas.microsoft.com/office/drawing/2014/main" id="{59E85B77-1F91-4230-9C6A-6076CE3C32DA}"/>
                </a:ext>
              </a:extLst>
            </p:cNvPr>
            <p:cNvSpPr/>
            <p:nvPr/>
          </p:nvSpPr>
          <p:spPr>
            <a:xfrm rot="16200000">
              <a:off x="1698677" y="1009767"/>
              <a:ext cx="1371600" cy="1448972"/>
            </a:xfrm>
            <a:prstGeom prst="round2SameRect">
              <a:avLst>
                <a:gd name="adj1" fmla="val 9956"/>
                <a:gd name="adj2" fmla="val 0"/>
              </a:avLst>
            </a:prstGeom>
            <a:gradFill>
              <a:gsLst>
                <a:gs pos="96460">
                  <a:srgbClr val="6600CC"/>
                </a:gs>
                <a:gs pos="0">
                  <a:srgbClr val="9933FF"/>
                </a:gs>
              </a:gsLst>
              <a:lin ang="5400000" scaled="1"/>
            </a:gra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5">
              <a:extLst>
                <a:ext uri="{FF2B5EF4-FFF2-40B4-BE49-F238E27FC236}">
                  <a16:creationId xmlns:a16="http://schemas.microsoft.com/office/drawing/2014/main" id="{B13FEAA7-12FD-41DC-B19A-DC5B5CD8924C}"/>
                </a:ext>
              </a:extLst>
            </p:cNvPr>
            <p:cNvSpPr txBox="1"/>
            <p:nvPr/>
          </p:nvSpPr>
          <p:spPr>
            <a:xfrm>
              <a:off x="1852487" y="771277"/>
              <a:ext cx="672762" cy="19259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smtClean="0">
                  <a:ln>
                    <a:noFill/>
                  </a:ln>
                  <a:solidFill>
                    <a:prstClr val="white"/>
                  </a:solidFill>
                  <a:effectLst>
                    <a:outerShdw blurRad="50800" dist="38100" dir="10800000" algn="r" rotWithShape="0">
                      <a:prstClr val="black">
                        <a:alpha val="40000"/>
                      </a:prstClr>
                    </a:outerShdw>
                  </a:effectLst>
                  <a:uLnTx/>
                  <a:uFillTx/>
                  <a:latin typeface="Calibri" panose="020F0502020204030204"/>
                  <a:ea typeface="+mn-ea"/>
                  <a:cs typeface="+mn-cs"/>
                </a:rPr>
                <a:t>3</a:t>
              </a:r>
              <a:endParaRPr kumimoji="0" lang="en-US" sz="115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Calibri" panose="020F0502020204030204"/>
                <a:ea typeface="+mn-ea"/>
                <a:cs typeface="+mn-cs"/>
              </a:endParaRPr>
            </a:p>
          </p:txBody>
        </p:sp>
      </p:grpSp>
      <p:sp>
        <p:nvSpPr>
          <p:cNvPr id="29" name="Freeform: Shape 4">
            <a:extLst>
              <a:ext uri="{FF2B5EF4-FFF2-40B4-BE49-F238E27FC236}">
                <a16:creationId xmlns:a16="http://schemas.microsoft.com/office/drawing/2014/main" id="{4570FAC8-2FD3-4CDE-B75F-6337B0E4D03A}"/>
              </a:ext>
            </a:extLst>
          </p:cNvPr>
          <p:cNvSpPr/>
          <p:nvPr/>
        </p:nvSpPr>
        <p:spPr>
          <a:xfrm>
            <a:off x="457922" y="162176"/>
            <a:ext cx="10874474" cy="1232899"/>
          </a:xfrm>
          <a:custGeom>
            <a:avLst/>
            <a:gdLst>
              <a:gd name="connsiteX0" fmla="*/ 177073 w 3458306"/>
              <a:gd name="connsiteY0" fmla="*/ 0 h 1463040"/>
              <a:gd name="connsiteX1" fmla="*/ 3214461 w 3458306"/>
              <a:gd name="connsiteY1" fmla="*/ 0 h 1463040"/>
              <a:gd name="connsiteX2" fmla="*/ 3458306 w 3458306"/>
              <a:gd name="connsiteY2" fmla="*/ 243845 h 1463040"/>
              <a:gd name="connsiteX3" fmla="*/ 3458306 w 3458306"/>
              <a:gd name="connsiteY3" fmla="*/ 1219195 h 1463040"/>
              <a:gd name="connsiteX4" fmla="*/ 3214461 w 3458306"/>
              <a:gd name="connsiteY4" fmla="*/ 1463040 h 1463040"/>
              <a:gd name="connsiteX5" fmla="*/ 177073 w 3458306"/>
              <a:gd name="connsiteY5" fmla="*/ 1463040 h 1463040"/>
              <a:gd name="connsiteX6" fmla="*/ 4649 w 3458306"/>
              <a:gd name="connsiteY6" fmla="*/ 1391620 h 1463040"/>
              <a:gd name="connsiteX7" fmla="*/ 1 w 3458306"/>
              <a:gd name="connsiteY7" fmla="*/ 1384726 h 1463040"/>
              <a:gd name="connsiteX8" fmla="*/ 463315 w 3458306"/>
              <a:gd name="connsiteY8" fmla="*/ 1268897 h 1463040"/>
              <a:gd name="connsiteX9" fmla="*/ 463315 w 3458306"/>
              <a:gd name="connsiteY9" fmla="*/ 194144 h 1463040"/>
              <a:gd name="connsiteX10" fmla="*/ 0 w 3458306"/>
              <a:gd name="connsiteY10" fmla="*/ 78315 h 1463040"/>
              <a:gd name="connsiteX11" fmla="*/ 4649 w 3458306"/>
              <a:gd name="connsiteY11" fmla="*/ 71421 h 1463040"/>
              <a:gd name="connsiteX12" fmla="*/ 177073 w 3458306"/>
              <a:gd name="connsiteY12"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8306" h="1463040">
                <a:moveTo>
                  <a:pt x="177073" y="0"/>
                </a:moveTo>
                <a:lnTo>
                  <a:pt x="3214461" y="0"/>
                </a:lnTo>
                <a:cubicBezTo>
                  <a:pt x="3349133" y="0"/>
                  <a:pt x="3458306" y="109173"/>
                  <a:pt x="3458306" y="243845"/>
                </a:cubicBezTo>
                <a:lnTo>
                  <a:pt x="3458306" y="1219195"/>
                </a:lnTo>
                <a:cubicBezTo>
                  <a:pt x="3458306" y="1353867"/>
                  <a:pt x="3349133" y="1463040"/>
                  <a:pt x="3214461" y="1463040"/>
                </a:cubicBezTo>
                <a:lnTo>
                  <a:pt x="177073" y="1463040"/>
                </a:lnTo>
                <a:cubicBezTo>
                  <a:pt x="109737" y="1463040"/>
                  <a:pt x="48776" y="1435747"/>
                  <a:pt x="4649" y="1391620"/>
                </a:cubicBezTo>
                <a:lnTo>
                  <a:pt x="1" y="1384726"/>
                </a:lnTo>
                <a:lnTo>
                  <a:pt x="463315" y="1268897"/>
                </a:lnTo>
                <a:lnTo>
                  <a:pt x="463315" y="194144"/>
                </a:lnTo>
                <a:lnTo>
                  <a:pt x="0" y="78315"/>
                </a:lnTo>
                <a:lnTo>
                  <a:pt x="4649" y="71421"/>
                </a:lnTo>
                <a:cubicBezTo>
                  <a:pt x="48776" y="27293"/>
                  <a:pt x="109737" y="0"/>
                  <a:pt x="177073" y="0"/>
                </a:cubicBezTo>
                <a:close/>
              </a:path>
            </a:pathLst>
          </a:custGeom>
          <a:solidFill>
            <a:schemeClr val="bg1"/>
          </a:solidFill>
          <a:ln>
            <a:solidFill>
              <a:srgbClr val="7913DF"/>
            </a:solidFill>
          </a:ln>
          <a:effectLst>
            <a:outerShdw blurRad="101600" dist="635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Isosceles Triangle 6">
            <a:extLst>
              <a:ext uri="{FF2B5EF4-FFF2-40B4-BE49-F238E27FC236}">
                <a16:creationId xmlns:a16="http://schemas.microsoft.com/office/drawing/2014/main" id="{BA3A3AC2-114B-4BD6-A111-288645FA43A6}"/>
              </a:ext>
            </a:extLst>
          </p:cNvPr>
          <p:cNvSpPr/>
          <p:nvPr/>
        </p:nvSpPr>
        <p:spPr>
          <a:xfrm rot="5400000">
            <a:off x="10820570" y="322187"/>
            <a:ext cx="1645700" cy="1016449"/>
          </a:xfrm>
          <a:prstGeom prst="triangle">
            <a:avLst>
              <a:gd name="adj" fmla="val 48807"/>
            </a:avLst>
          </a:prstGeom>
          <a:solidFill>
            <a:schemeClr val="bg1"/>
          </a:solidFill>
          <a:ln>
            <a:solidFill>
              <a:srgbClr val="7913DF"/>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9">
            <a:extLst>
              <a:ext uri="{FF2B5EF4-FFF2-40B4-BE49-F238E27FC236}">
                <a16:creationId xmlns:a16="http://schemas.microsoft.com/office/drawing/2014/main" id="{BEF56333-6126-4E23-92CB-F5A80454D0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051"/>
          <a:stretch/>
        </p:blipFill>
        <p:spPr>
          <a:xfrm>
            <a:off x="11001910" y="385102"/>
            <a:ext cx="1067830" cy="909641"/>
          </a:xfrm>
          <a:prstGeom prst="rect">
            <a:avLst/>
          </a:prstGeom>
        </p:spPr>
      </p:pic>
      <p:sp>
        <p:nvSpPr>
          <p:cNvPr id="32" name="Dikdörtgen 31"/>
          <p:cNvSpPr/>
          <p:nvPr/>
        </p:nvSpPr>
        <p:spPr>
          <a:xfrm>
            <a:off x="1655588" y="503858"/>
            <a:ext cx="9637781" cy="584775"/>
          </a:xfrm>
          <a:prstGeom prst="rect">
            <a:avLst/>
          </a:prstGeom>
        </p:spPr>
        <p:txBody>
          <a:bodyPr wrap="square">
            <a:spAutoFit/>
          </a:bodyPr>
          <a:lstStyle/>
          <a:p>
            <a:pPr algn="ctr"/>
            <a:r>
              <a:rPr lang="tr-TR" sz="3200" b="1" dirty="0"/>
              <a:t>BİR </a:t>
            </a:r>
            <a:r>
              <a:rPr lang="tr-TR" sz="3200" b="1" dirty="0" smtClean="0"/>
              <a:t>SURE </a:t>
            </a:r>
            <a:r>
              <a:rPr lang="tr-TR" sz="3200" b="1" dirty="0"/>
              <a:t>TANIYORUM: KÂFİRUN </a:t>
            </a:r>
            <a:r>
              <a:rPr lang="tr-TR" sz="3200" b="1" dirty="0" smtClean="0"/>
              <a:t>SURESİ VE ANLAMI</a:t>
            </a:r>
            <a:endParaRPr lang="tr-TR" sz="8000" dirty="0"/>
          </a:p>
        </p:txBody>
      </p:sp>
      <p:pic>
        <p:nvPicPr>
          <p:cNvPr id="12" name="Resim 11"/>
          <p:cNvPicPr>
            <a:picLocks noChangeAspect="1"/>
          </p:cNvPicPr>
          <p:nvPr/>
        </p:nvPicPr>
        <p:blipFill>
          <a:blip r:embed="rId3"/>
          <a:stretch>
            <a:fillRect/>
          </a:stretch>
        </p:blipFill>
        <p:spPr>
          <a:xfrm>
            <a:off x="257201" y="1718070"/>
            <a:ext cx="6476107" cy="4634278"/>
          </a:xfrm>
          <a:prstGeom prst="rect">
            <a:avLst/>
          </a:prstGeom>
        </p:spPr>
      </p:pic>
    </p:spTree>
    <p:extLst>
      <p:ext uri="{BB962C8B-B14F-4D97-AF65-F5344CB8AC3E}">
        <p14:creationId xmlns:p14="http://schemas.microsoft.com/office/powerpoint/2010/main" val="21341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p:cNvSpPr/>
          <p:nvPr/>
        </p:nvSpPr>
        <p:spPr>
          <a:xfrm>
            <a:off x="136751" y="3721752"/>
            <a:ext cx="5390148" cy="2442098"/>
          </a:xfrm>
          <a:prstGeom prst="rect">
            <a:avLst/>
          </a:prstGeom>
          <a:solidFill>
            <a:schemeClr val="accent4">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Allah da (</a:t>
            </a: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c.c</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bunun üzerine Kâfirûn suresini indirdi ve </a:t>
            </a:r>
            <a:r>
              <a:rPr kumimoji="0" lang="tr-TR" sz="3200" b="0" i="0" u="none" strike="noStrike" kern="1200" cap="none" spc="0" normalizeH="0" baseline="0" noProof="0" dirty="0" err="1">
                <a:ln>
                  <a:noFill/>
                </a:ln>
                <a:solidFill>
                  <a:prstClr val="black"/>
                </a:solidFill>
                <a:effectLst/>
                <a:uLnTx/>
                <a:uFillTx/>
                <a:latin typeface="Calibri" panose="020F0502020204030204"/>
                <a:ea typeface="+mn-ea"/>
                <a:cs typeface="+mn-cs"/>
              </a:rPr>
              <a:t>Resulullah</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ertesi sabah Kâbe'de onlara bu sureyi </a:t>
            </a: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okudu.</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Dikdörtgen 7"/>
          <p:cNvSpPr/>
          <p:nvPr/>
        </p:nvSpPr>
        <p:spPr>
          <a:xfrm>
            <a:off x="136751" y="1238920"/>
            <a:ext cx="5390147" cy="2308324"/>
          </a:xfrm>
          <a:prstGeom prst="rect">
            <a:avLst/>
          </a:prstGeom>
          <a:solidFill>
            <a:schemeClr val="accent4">
              <a:lumMod val="40000"/>
              <a:lumOff val="60000"/>
            </a:schemeClr>
          </a:solidFill>
          <a:ln>
            <a:solidFill>
              <a:schemeClr val="accent2">
                <a:lumMod val="75000"/>
              </a:schemeClr>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“Bir yıl sen </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bizim ilahlarımıza </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ibadet et, öbür yıl da biz senin </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ilahına ibadet </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edelim.” </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dediler.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Resim 10"/>
          <p:cNvPicPr>
            <a:picLocks noChangeAspect="1"/>
          </p:cNvPicPr>
          <p:nvPr/>
        </p:nvPicPr>
        <p:blipFill>
          <a:blip r:embed="rId3"/>
          <a:stretch>
            <a:fillRect/>
          </a:stretch>
        </p:blipFill>
        <p:spPr>
          <a:xfrm>
            <a:off x="5687321" y="1350803"/>
            <a:ext cx="6393926" cy="4813048"/>
          </a:xfrm>
          <a:prstGeom prst="rect">
            <a:avLst/>
          </a:prstGeom>
        </p:spPr>
      </p:pic>
      <p:sp>
        <p:nvSpPr>
          <p:cNvPr id="2" name="Yuvarlatılmış Dikdörtgen 1"/>
          <p:cNvSpPr/>
          <p:nvPr/>
        </p:nvSpPr>
        <p:spPr>
          <a:xfrm>
            <a:off x="1558977" y="239842"/>
            <a:ext cx="7734925" cy="62958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solidFill>
              </a:rPr>
              <a:t>Kâfirûn </a:t>
            </a:r>
            <a:r>
              <a:rPr lang="tr-TR" sz="3200" dirty="0" smtClean="0">
                <a:solidFill>
                  <a:schemeClr val="tx1"/>
                </a:solidFill>
              </a:rPr>
              <a:t>suresinin </a:t>
            </a:r>
            <a:r>
              <a:rPr lang="tr-TR" sz="3200" b="1" dirty="0" smtClean="0">
                <a:solidFill>
                  <a:schemeClr val="tx1"/>
                </a:solidFill>
              </a:rPr>
              <a:t>nüzul (indiriliş) </a:t>
            </a:r>
            <a:r>
              <a:rPr lang="tr-TR" sz="3200" dirty="0" smtClean="0">
                <a:solidFill>
                  <a:schemeClr val="tx1"/>
                </a:solidFill>
              </a:rPr>
              <a:t>sebebi </a:t>
            </a:r>
            <a:endParaRPr lang="tr-TR" sz="3200" dirty="0">
              <a:solidFill>
                <a:schemeClr val="tx1"/>
              </a:solidFill>
            </a:endParaRPr>
          </a:p>
        </p:txBody>
      </p:sp>
    </p:spTree>
    <p:extLst>
      <p:ext uri="{BB962C8B-B14F-4D97-AF65-F5344CB8AC3E}">
        <p14:creationId xmlns:p14="http://schemas.microsoft.com/office/powerpoint/2010/main" val="261651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İçerik Yer Tutucusu 2"/>
          <p:cNvSpPr txBox="1">
            <a:spLocks/>
          </p:cNvSpPr>
          <p:nvPr/>
        </p:nvSpPr>
        <p:spPr>
          <a:xfrm>
            <a:off x="6760563" y="5133471"/>
            <a:ext cx="5375507" cy="598061"/>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tr-TR" dirty="0" smtClean="0"/>
              <a:t>Namazlarda okunan bir suredir.</a:t>
            </a:r>
            <a:endParaRPr lang="tr-TR" dirty="0"/>
          </a:p>
        </p:txBody>
      </p:sp>
      <p:sp>
        <p:nvSpPr>
          <p:cNvPr id="19" name="İçerik Yer Tutucusu 2"/>
          <p:cNvSpPr txBox="1">
            <a:spLocks/>
          </p:cNvSpPr>
          <p:nvPr/>
        </p:nvSpPr>
        <p:spPr>
          <a:xfrm>
            <a:off x="5387380" y="2386603"/>
            <a:ext cx="6323061" cy="914775"/>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tr-TR" sz="3200" dirty="0"/>
              <a:t>Kur’an-ı Kerim’in son suresidir.</a:t>
            </a:r>
          </a:p>
        </p:txBody>
      </p:sp>
      <p:sp>
        <p:nvSpPr>
          <p:cNvPr id="21" name="İçerik Yer Tutucusu 2"/>
          <p:cNvSpPr txBox="1">
            <a:spLocks/>
          </p:cNvSpPr>
          <p:nvPr/>
        </p:nvSpPr>
        <p:spPr>
          <a:xfrm>
            <a:off x="160764" y="2952590"/>
            <a:ext cx="4526027" cy="950562"/>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dirty="0" smtClean="0"/>
              <a:t>Mezar ziyaretinde okuna          bir suredir.</a:t>
            </a:r>
            <a:endParaRPr lang="tr-TR" dirty="0"/>
          </a:p>
        </p:txBody>
      </p:sp>
      <p:sp>
        <p:nvSpPr>
          <p:cNvPr id="23" name="İçerik Yer Tutucusu 2"/>
          <p:cNvSpPr txBox="1">
            <a:spLocks/>
          </p:cNvSpPr>
          <p:nvPr/>
        </p:nvSpPr>
        <p:spPr>
          <a:xfrm>
            <a:off x="235647" y="4192713"/>
            <a:ext cx="5126146" cy="782649"/>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tr-TR" dirty="0" smtClean="0"/>
              <a:t>İçinde ahirete iman konusu   vardır.</a:t>
            </a:r>
            <a:endParaRPr lang="tr-TR" dirty="0"/>
          </a:p>
        </p:txBody>
      </p:sp>
      <p:sp>
        <p:nvSpPr>
          <p:cNvPr id="24" name="İçerik Yer Tutucusu 2"/>
          <p:cNvSpPr txBox="1">
            <a:spLocks/>
          </p:cNvSpPr>
          <p:nvPr/>
        </p:nvSpPr>
        <p:spPr>
          <a:xfrm>
            <a:off x="5901122" y="3589558"/>
            <a:ext cx="5561947" cy="1206308"/>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tr-TR" dirty="0"/>
              <a:t>Müşriklerin bu teklifi üzerine </a:t>
            </a:r>
            <a:r>
              <a:rPr lang="tr-TR" dirty="0" smtClean="0"/>
              <a:t>   Kâfirûn </a:t>
            </a:r>
            <a:r>
              <a:rPr lang="tr-TR" dirty="0"/>
              <a:t>suresi nazil olmuştur</a:t>
            </a:r>
            <a:r>
              <a:rPr lang="tr-TR" dirty="0" smtClean="0"/>
              <a:t>.</a:t>
            </a:r>
            <a:endParaRPr lang="tr-TR" dirty="0"/>
          </a:p>
        </p:txBody>
      </p:sp>
      <p:sp>
        <p:nvSpPr>
          <p:cNvPr id="28" name="İçerik Yer Tutucusu 2"/>
          <p:cNvSpPr txBox="1">
            <a:spLocks/>
          </p:cNvSpPr>
          <p:nvPr/>
        </p:nvSpPr>
        <p:spPr>
          <a:xfrm>
            <a:off x="246752" y="5104677"/>
            <a:ext cx="5698111" cy="874725"/>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600" dirty="0" smtClean="0"/>
              <a:t>herkesin </a:t>
            </a:r>
            <a:r>
              <a:rPr lang="tr-TR" sz="2600" dirty="0"/>
              <a:t>inancının sorumluluğunun kendisine ait olduğu belirtilir. </a:t>
            </a:r>
          </a:p>
        </p:txBody>
      </p:sp>
      <p:sp>
        <p:nvSpPr>
          <p:cNvPr id="29" name="İçerik Yer Tutucusu 2"/>
          <p:cNvSpPr txBox="1">
            <a:spLocks/>
          </p:cNvSpPr>
          <p:nvPr/>
        </p:nvSpPr>
        <p:spPr>
          <a:xfrm>
            <a:off x="6137031" y="1519337"/>
            <a:ext cx="5597436" cy="686106"/>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tr-TR" dirty="0" smtClean="0"/>
              <a:t>Kur’an-ı Kerim’in 109. suresidir</a:t>
            </a:r>
            <a:r>
              <a:rPr lang="tr-TR" sz="3200" dirty="0" smtClean="0"/>
              <a:t>.</a:t>
            </a:r>
            <a:endParaRPr lang="tr-TR" sz="3200" dirty="0"/>
          </a:p>
        </p:txBody>
      </p:sp>
      <p:sp>
        <p:nvSpPr>
          <p:cNvPr id="30" name="Dikdörtgen 29"/>
          <p:cNvSpPr/>
          <p:nvPr/>
        </p:nvSpPr>
        <p:spPr>
          <a:xfrm>
            <a:off x="11463069" y="5133472"/>
            <a:ext cx="696685" cy="59806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4800" dirty="0">
                <a:solidFill>
                  <a:srgbClr val="00B050"/>
                </a:solidFill>
              </a:rPr>
              <a:t>✔</a:t>
            </a:r>
          </a:p>
        </p:txBody>
      </p:sp>
      <p:sp>
        <p:nvSpPr>
          <p:cNvPr id="31" name="Dikdörtgen 30"/>
          <p:cNvSpPr/>
          <p:nvPr/>
        </p:nvSpPr>
        <p:spPr>
          <a:xfrm>
            <a:off x="10817809" y="2373879"/>
            <a:ext cx="892632" cy="95629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b="1" dirty="0" smtClean="0">
                <a:solidFill>
                  <a:srgbClr val="FF0000"/>
                </a:solidFill>
              </a:rPr>
              <a:t>X</a:t>
            </a:r>
            <a:endParaRPr lang="tr-TR" sz="6000" b="1" dirty="0">
              <a:solidFill>
                <a:srgbClr val="FF0000"/>
              </a:solidFill>
            </a:endParaRPr>
          </a:p>
        </p:txBody>
      </p:sp>
      <p:sp>
        <p:nvSpPr>
          <p:cNvPr id="32" name="Dikdörtgen 31"/>
          <p:cNvSpPr/>
          <p:nvPr/>
        </p:nvSpPr>
        <p:spPr>
          <a:xfrm>
            <a:off x="3926123" y="2952590"/>
            <a:ext cx="760668" cy="95056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600" dirty="0">
                <a:solidFill>
                  <a:srgbClr val="00B050"/>
                </a:solidFill>
              </a:rPr>
              <a:t>✔</a:t>
            </a:r>
          </a:p>
        </p:txBody>
      </p:sp>
      <p:sp>
        <p:nvSpPr>
          <p:cNvPr id="33" name="Dikdörtgen 32"/>
          <p:cNvSpPr/>
          <p:nvPr/>
        </p:nvSpPr>
        <p:spPr>
          <a:xfrm>
            <a:off x="10516532" y="3589558"/>
            <a:ext cx="990273" cy="12063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8000" dirty="0">
                <a:solidFill>
                  <a:srgbClr val="00B050"/>
                </a:solidFill>
              </a:rPr>
              <a:t>✔</a:t>
            </a:r>
          </a:p>
        </p:txBody>
      </p:sp>
      <p:sp>
        <p:nvSpPr>
          <p:cNvPr id="34" name="Dikdörtgen 33"/>
          <p:cNvSpPr/>
          <p:nvPr/>
        </p:nvSpPr>
        <p:spPr>
          <a:xfrm>
            <a:off x="5160627" y="5076950"/>
            <a:ext cx="796078" cy="89535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a:solidFill>
                  <a:srgbClr val="00B050"/>
                </a:solidFill>
              </a:rPr>
              <a:t>✔</a:t>
            </a:r>
          </a:p>
        </p:txBody>
      </p:sp>
      <p:sp>
        <p:nvSpPr>
          <p:cNvPr id="35" name="Dikdörtgen 34"/>
          <p:cNvSpPr/>
          <p:nvPr/>
        </p:nvSpPr>
        <p:spPr>
          <a:xfrm>
            <a:off x="10740571" y="1519337"/>
            <a:ext cx="1003423" cy="67338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7200" dirty="0">
                <a:solidFill>
                  <a:srgbClr val="00B050"/>
                </a:solidFill>
              </a:rPr>
              <a:t>✔</a:t>
            </a:r>
          </a:p>
        </p:txBody>
      </p:sp>
      <p:sp>
        <p:nvSpPr>
          <p:cNvPr id="36" name="Dikdörtgen 35"/>
          <p:cNvSpPr/>
          <p:nvPr/>
        </p:nvSpPr>
        <p:spPr>
          <a:xfrm>
            <a:off x="4477326" y="4192713"/>
            <a:ext cx="884467" cy="79866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600" b="1" dirty="0" smtClean="0">
                <a:solidFill>
                  <a:srgbClr val="FF0000"/>
                </a:solidFill>
              </a:rPr>
              <a:t>X</a:t>
            </a:r>
            <a:endParaRPr lang="tr-TR" sz="6600" b="1" dirty="0">
              <a:solidFill>
                <a:srgbClr val="FF0000"/>
              </a:solidFill>
            </a:endParaRPr>
          </a:p>
        </p:txBody>
      </p:sp>
      <p:sp>
        <p:nvSpPr>
          <p:cNvPr id="2" name="Dikdörtgen 1"/>
          <p:cNvSpPr/>
          <p:nvPr/>
        </p:nvSpPr>
        <p:spPr>
          <a:xfrm>
            <a:off x="304111" y="112372"/>
            <a:ext cx="11588382" cy="1194739"/>
          </a:xfrm>
          <a:prstGeom prst="rect">
            <a:avLst/>
          </a:prstGeom>
          <a:solidFill>
            <a:srgbClr val="72D4E3"/>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600" b="1" u="sng" dirty="0" smtClean="0"/>
              <a:t>Kâfirûn suresiyle</a:t>
            </a:r>
            <a:r>
              <a:rPr lang="tr-TR" sz="3600" b="1" dirty="0" smtClean="0"/>
              <a:t> </a:t>
            </a:r>
            <a:r>
              <a:rPr lang="tr-TR" sz="2800" dirty="0" smtClean="0"/>
              <a:t>ilgili verilen aşağıdaki bilgilerden doğru olanların yanına           yanlış olanların yanına da           koyalım</a:t>
            </a:r>
            <a:endParaRPr lang="tr-TR" sz="2800" dirty="0"/>
          </a:p>
        </p:txBody>
      </p:sp>
      <p:sp>
        <p:nvSpPr>
          <p:cNvPr id="25" name="Dikdörtgen 24"/>
          <p:cNvSpPr/>
          <p:nvPr/>
        </p:nvSpPr>
        <p:spPr>
          <a:xfrm>
            <a:off x="2540618" y="757543"/>
            <a:ext cx="696685" cy="51031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4400" dirty="0">
                <a:solidFill>
                  <a:srgbClr val="00B050"/>
                </a:solidFill>
              </a:rPr>
              <a:t>✔</a:t>
            </a:r>
          </a:p>
        </p:txBody>
      </p:sp>
      <p:sp>
        <p:nvSpPr>
          <p:cNvPr id="39" name="Dikdörtgen 38"/>
          <p:cNvSpPr/>
          <p:nvPr/>
        </p:nvSpPr>
        <p:spPr>
          <a:xfrm>
            <a:off x="6740940" y="-2779562"/>
            <a:ext cx="548904" cy="51378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4400" b="1" dirty="0" smtClean="0">
                <a:solidFill>
                  <a:srgbClr val="FF0000"/>
                </a:solidFill>
              </a:rPr>
              <a:t>X</a:t>
            </a:r>
            <a:endParaRPr lang="tr-TR" sz="4400" b="1" dirty="0">
              <a:solidFill>
                <a:srgbClr val="FF0000"/>
              </a:solidFill>
            </a:endParaRPr>
          </a:p>
        </p:txBody>
      </p:sp>
      <p:sp>
        <p:nvSpPr>
          <p:cNvPr id="37" name="Dikdörtgen 36"/>
          <p:cNvSpPr/>
          <p:nvPr/>
        </p:nvSpPr>
        <p:spPr>
          <a:xfrm>
            <a:off x="7049159" y="757543"/>
            <a:ext cx="683136" cy="51891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4400" b="1" dirty="0" smtClean="0">
                <a:solidFill>
                  <a:srgbClr val="FF0000"/>
                </a:solidFill>
              </a:rPr>
              <a:t>X</a:t>
            </a:r>
            <a:endParaRPr lang="tr-TR" sz="4400" b="1" dirty="0">
              <a:solidFill>
                <a:srgbClr val="FF0000"/>
              </a:solidFill>
            </a:endParaRPr>
          </a:p>
        </p:txBody>
      </p:sp>
      <p:sp>
        <p:nvSpPr>
          <p:cNvPr id="40" name="İçerik Yer Tutucusu 2"/>
          <p:cNvSpPr txBox="1">
            <a:spLocks/>
          </p:cNvSpPr>
          <p:nvPr/>
        </p:nvSpPr>
        <p:spPr>
          <a:xfrm>
            <a:off x="235647" y="1505046"/>
            <a:ext cx="5709216" cy="752242"/>
          </a:xfrm>
          <a:prstGeom prst="rect">
            <a:avLst/>
          </a:prstGeom>
          <a:solidFill>
            <a:schemeClr val="accent4">
              <a:lumMod val="60000"/>
              <a:lumOff val="40000"/>
            </a:schemeClr>
          </a:solidFill>
          <a:ln w="28575">
            <a:solidFill>
              <a:srgbClr val="72D4E3"/>
            </a:solidFill>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tr-TR" dirty="0"/>
              <a:t>Kâfirûn, “kâfirler” anlamına gelir. </a:t>
            </a:r>
            <a:endParaRPr lang="tr-TR" sz="3200" dirty="0"/>
          </a:p>
        </p:txBody>
      </p:sp>
      <p:sp>
        <p:nvSpPr>
          <p:cNvPr id="41" name="Dikdörtgen 40"/>
          <p:cNvSpPr/>
          <p:nvPr/>
        </p:nvSpPr>
        <p:spPr>
          <a:xfrm>
            <a:off x="5029783" y="1519336"/>
            <a:ext cx="915080" cy="73795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a:solidFill>
                  <a:srgbClr val="00B050"/>
                </a:solidFill>
              </a:rPr>
              <a:t>✔</a:t>
            </a:r>
          </a:p>
        </p:txBody>
      </p:sp>
      <p:sp>
        <p:nvSpPr>
          <p:cNvPr id="22" name="Rectangle 6">
            <a:extLst>
              <a:ext uri="{FF2B5EF4-FFF2-40B4-BE49-F238E27FC236}">
                <a16:creationId xmlns:a16="http://schemas.microsoft.com/office/drawing/2014/main" id="{9007CF10-9BCC-4C67-A2C9-6EDAD53EEC34}"/>
              </a:ext>
            </a:extLst>
          </p:cNvPr>
          <p:cNvSpPr/>
          <p:nvPr/>
        </p:nvSpPr>
        <p:spPr>
          <a:xfrm>
            <a:off x="0" y="6432883"/>
            <a:ext cx="12192000" cy="452037"/>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Komut Düğmesi: Geri veya Önceki 25">
            <a:hlinkClick r:id="" action="ppaction://hlinkshowjump?jump=previousslide" highlightClick="1"/>
          </p:cNvPr>
          <p:cNvSpPr/>
          <p:nvPr/>
        </p:nvSpPr>
        <p:spPr>
          <a:xfrm>
            <a:off x="10661406" y="6463472"/>
            <a:ext cx="395785" cy="420737"/>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İleri veya Sonraki 26">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Komut Düğmesi: Giriş 37">
            <a:hlinkClick r:id="" action="ppaction://hlinkshowjump?jump=firstslide" highlightClick="1"/>
          </p:cNvPr>
          <p:cNvSpPr/>
          <p:nvPr/>
        </p:nvSpPr>
        <p:spPr>
          <a:xfrm>
            <a:off x="11137184" y="6483348"/>
            <a:ext cx="526199" cy="385539"/>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90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21"/>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23"/>
                  </p:tgtEl>
                </p:cond>
              </p:nextCondLst>
            </p:seq>
            <p:seq concurrent="1" nextAc="seek">
              <p:cTn id="22" restart="whenNotActive" fill="hold" evtFilter="cancelBubble" nodeType="interactiveSeq">
                <p:stCondLst>
                  <p:cond evt="onClick" delay="0">
                    <p:tgtEl>
                      <p:spTgt spid="24"/>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24"/>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29"/>
                  </p:tgtEl>
                </p:cond>
              </p:nextCondLst>
            </p:seq>
            <p:seq concurrent="1" nextAc="seek">
              <p:cTn id="37" restart="whenNotActive" fill="hold" evtFilter="cancelBubble" nodeType="interactiveSeq">
                <p:stCondLst>
                  <p:cond evt="onClick" delay="0">
                    <p:tgtEl>
                      <p:spTgt spid="4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40"/>
                  </p:tgtEl>
                </p:cond>
              </p:nextCondLst>
            </p:seq>
          </p:childTnLst>
        </p:cTn>
      </p:par>
    </p:tnLst>
    <p:bldLst>
      <p:bldP spid="30" grpId="0" animBg="1"/>
      <p:bldP spid="31" grpId="0" animBg="1"/>
      <p:bldP spid="32" grpId="0" animBg="1"/>
      <p:bldP spid="33" grpId="0" animBg="1"/>
      <p:bldP spid="34" grpId="0" animBg="1"/>
      <p:bldP spid="35" grpId="0" animBg="1"/>
      <p:bldP spid="36"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699491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01811" y="4166709"/>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01810" y="4905871"/>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61062"/>
            <a:ext cx="12019073" cy="323772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defRPr/>
            </a:pPr>
            <a:r>
              <a:rPr lang="tr-TR" sz="2800" dirty="0">
                <a:solidFill>
                  <a:prstClr val="black"/>
                </a:solidFill>
              </a:rPr>
              <a:t>“De ki: ‘Ey İnkârcılar!’ Ben sizin taptıklarınıza tapmam. Siz de benim kulluk ettiğime kulluk edecek değilsiniz. ... </a:t>
            </a:r>
            <a:r>
              <a:rPr lang="tr-TR" sz="2800" dirty="0" smtClean="0">
                <a:solidFill>
                  <a:prstClr val="black"/>
                </a:solidFill>
              </a:rPr>
              <a:t>Sizin dininiz </a:t>
            </a:r>
            <a:r>
              <a:rPr lang="tr-TR" sz="2800" dirty="0">
                <a:solidFill>
                  <a:prstClr val="black"/>
                </a:solidFill>
              </a:rPr>
              <a:t>size, benim dinim de banadır</a:t>
            </a:r>
            <a:r>
              <a:rPr lang="tr-TR" sz="2800" dirty="0" smtClean="0">
                <a:solidFill>
                  <a:prstClr val="black"/>
                </a:solidFill>
              </a:rPr>
              <a:t>.” (</a:t>
            </a:r>
            <a:r>
              <a:rPr lang="tr-TR" sz="2800" dirty="0">
                <a:solidFill>
                  <a:prstClr val="black"/>
                </a:solidFill>
              </a:rPr>
              <a:t>Kâfirûn suresi,1-3 ve 6. </a:t>
            </a:r>
            <a:r>
              <a:rPr lang="tr-TR" sz="2800" dirty="0" smtClean="0">
                <a:solidFill>
                  <a:prstClr val="black"/>
                </a:solidFill>
              </a:rPr>
              <a:t>ayetler)  Bu sureden,   </a:t>
            </a:r>
          </a:p>
          <a:p>
            <a:pPr lvl="0" algn="just">
              <a:defRPr/>
            </a:pPr>
            <a:r>
              <a:rPr lang="tr-TR" sz="2800" dirty="0">
                <a:solidFill>
                  <a:prstClr val="black"/>
                </a:solidFill>
              </a:rPr>
              <a:t>	</a:t>
            </a:r>
            <a:r>
              <a:rPr lang="tr-TR" sz="2800" dirty="0" smtClean="0">
                <a:solidFill>
                  <a:prstClr val="black"/>
                </a:solidFill>
              </a:rPr>
              <a:t>	I</a:t>
            </a:r>
            <a:r>
              <a:rPr lang="tr-TR" sz="2800" dirty="0">
                <a:solidFill>
                  <a:prstClr val="black"/>
                </a:solidFill>
              </a:rPr>
              <a:t>. Herkesin inancının sorumluluğu kendisine </a:t>
            </a:r>
            <a:r>
              <a:rPr lang="tr-TR" sz="2800" dirty="0" smtClean="0">
                <a:solidFill>
                  <a:prstClr val="black"/>
                </a:solidFill>
              </a:rPr>
              <a:t>aittir.          </a:t>
            </a:r>
          </a:p>
          <a:p>
            <a:pPr lvl="0" algn="just">
              <a:defRPr/>
            </a:pPr>
            <a:r>
              <a:rPr lang="tr-TR" sz="2800" dirty="0" smtClean="0">
                <a:solidFill>
                  <a:prstClr val="black"/>
                </a:solidFill>
              </a:rPr>
              <a:t>		II</a:t>
            </a:r>
            <a:r>
              <a:rPr lang="tr-TR" sz="2800" dirty="0">
                <a:solidFill>
                  <a:prstClr val="black"/>
                </a:solidFill>
              </a:rPr>
              <a:t>. Tevhid ilkesinden taviz verilmemelidir.</a:t>
            </a:r>
          </a:p>
          <a:p>
            <a:pPr lvl="0" algn="just">
              <a:defRPr/>
            </a:pPr>
            <a:r>
              <a:rPr lang="tr-TR" sz="2800" dirty="0" smtClean="0">
                <a:solidFill>
                  <a:prstClr val="black"/>
                </a:solidFill>
              </a:rPr>
              <a:t>		III</a:t>
            </a:r>
            <a:r>
              <a:rPr lang="tr-TR" sz="2800" dirty="0">
                <a:solidFill>
                  <a:prstClr val="black"/>
                </a:solidFill>
              </a:rPr>
              <a:t>. Putperestlerle mücadele edilmelidir.</a:t>
            </a:r>
          </a:p>
          <a:p>
            <a:pPr lvl="0" algn="just">
              <a:defRPr/>
            </a:pPr>
            <a:r>
              <a:rPr lang="tr-TR" sz="3200" b="1" dirty="0">
                <a:solidFill>
                  <a:prstClr val="black"/>
                </a:solidFill>
              </a:rPr>
              <a:t>sonuçlarından hangileri </a:t>
            </a:r>
            <a:r>
              <a:rPr lang="tr-TR" sz="3200" b="1" u="sng" dirty="0">
                <a:solidFill>
                  <a:prstClr val="black"/>
                </a:solidFill>
              </a:rPr>
              <a:t>çıkarılabilir</a:t>
            </a:r>
            <a:r>
              <a:rPr lang="tr-TR" b="1" u="sng" dirty="0">
                <a:solidFill>
                  <a:prstClr val="black"/>
                </a:solidFill>
              </a:rPr>
              <a:t>?</a:t>
            </a:r>
            <a:endParaRPr kumimoji="0" lang="tr-TR" b="1" i="0" u="sng"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1571066" y="4896225"/>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995561" y="493863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smtClean="0">
                  <a:solidFill>
                    <a:prstClr val="black"/>
                  </a:solidFill>
                </a:rPr>
                <a:t>I </a:t>
              </a:r>
              <a:r>
                <a:rPr lang="tr-TR" sz="3600" dirty="0">
                  <a:solidFill>
                    <a:prstClr val="black"/>
                  </a:solidFill>
                </a:rPr>
                <a:t>ve II.</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solidFill>
              <a:schemeClr val="accent6">
                <a:lumMod val="50000"/>
              </a:schemeClr>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Yalnız I</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995562" y="4195462"/>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I ve III</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İkizkenar Üçgen 42"/>
            <p:cNvSpPr/>
            <p:nvPr/>
          </p:nvSpPr>
          <p:spPr>
            <a:xfrm rot="5400000">
              <a:off x="1170037" y="2998672"/>
              <a:ext cx="550607" cy="865239"/>
            </a:xfrm>
            <a:prstGeom prst="triangle">
              <a:avLst>
                <a:gd name="adj" fmla="val 48215"/>
              </a:avLst>
            </a:prstGeom>
            <a:solidFill>
              <a:srgbClr val="C20A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II</a:t>
              </a:r>
              <a:r>
                <a:rPr kumimoji="0" lang="tr-TR" altLang="tr-TR" sz="3200" b="0" i="0" u="none" strike="noStrike" kern="1200" cap="none" spc="0" normalizeH="0" noProof="0" dirty="0" smtClean="0">
                  <a:ln>
                    <a:noFill/>
                  </a:ln>
                  <a:solidFill>
                    <a:prstClr val="black"/>
                  </a:solidFill>
                  <a:effectLst/>
                  <a:uLnTx/>
                  <a:uFillTx/>
                  <a:latin typeface="Arial" panose="020B0604020202020204" pitchFamily="34" charset="0"/>
                  <a:ea typeface="+mn-ea"/>
                  <a:cs typeface="+mn-cs"/>
                </a:rPr>
                <a:t> ve </a:t>
              </a:r>
              <a:r>
                <a:rPr kumimoji="0" lang="tr-TR" altLang="tr-TR"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III.</a:t>
              </a:r>
              <a:endPar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smtClean="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25" name="Yuvarlatılmış Dikdörtgen 24"/>
          <p:cNvSpPr/>
          <p:nvPr/>
        </p:nvSpPr>
        <p:spPr>
          <a:xfrm>
            <a:off x="8134350" y="2837017"/>
            <a:ext cx="3969752"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Calibri" panose="020F0502020204030204"/>
                <a:ea typeface="+mn-ea"/>
                <a:cs typeface="+mn-cs"/>
              </a:rPr>
              <a:t>2020 Beceri Temelli Sorular (MEB)</a:t>
            </a:r>
            <a:endPar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41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541" y="6096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Kâfirûn suresinde tamamen zıt olan bu iki inanç biçimi arasında asla uzlaşma olamayacağı açıkça ifade edilir.</a:t>
            </a:r>
          </a:p>
        </p:txBody>
      </p:sp>
      <p:sp>
        <p:nvSpPr>
          <p:cNvPr id="3" name="Dikdörtgen 2"/>
          <p:cNvSpPr/>
          <p:nvPr/>
        </p:nvSpPr>
        <p:spPr>
          <a:xfrm>
            <a:off x="11229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 name="Dikdörtgen 7"/>
          <p:cNvSpPr/>
          <p:nvPr/>
        </p:nvSpPr>
        <p:spPr>
          <a:xfrm>
            <a:off x="959242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6723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78217" y="26075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Kâfirûn </a:t>
            </a:r>
            <a:r>
              <a:rPr lang="tr-TR" sz="2400" dirty="0">
                <a:solidFill>
                  <a:prstClr val="black"/>
                </a:solidFill>
              </a:rPr>
              <a:t>suresi Kur’an-ı Kerim’in son suresidir.</a:t>
            </a:r>
          </a:p>
        </p:txBody>
      </p:sp>
      <p:sp>
        <p:nvSpPr>
          <p:cNvPr id="19" name="Dikdörtgen 18"/>
          <p:cNvSpPr/>
          <p:nvPr/>
        </p:nvSpPr>
        <p:spPr>
          <a:xfrm>
            <a:off x="64169"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28" name="Dikdörtgen 27"/>
          <p:cNvSpPr/>
          <p:nvPr/>
        </p:nvSpPr>
        <p:spPr>
          <a:xfrm>
            <a:off x="9544302"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19105" y="26485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48220" y="26485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166436" y="16282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Kâfirûn suresi «De ki: Ey Kâfirler! Ben sizin taptıklarınıza tapmam.» ayetiyle başlıyor.</a:t>
            </a:r>
          </a:p>
        </p:txBody>
      </p:sp>
      <p:sp>
        <p:nvSpPr>
          <p:cNvPr id="49" name="Dikdörtgen 48"/>
          <p:cNvSpPr/>
          <p:nvPr/>
        </p:nvSpPr>
        <p:spPr>
          <a:xfrm>
            <a:off x="72190"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174457" y="35052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Kâfirûn suresine göre yalnız Allah’a ibadet edilir. Putlara ibadet şirktir</a:t>
            </a:r>
            <a:r>
              <a:rPr lang="tr-TR" sz="2400" dirty="0" smtClean="0">
                <a:solidFill>
                  <a:prstClr val="black"/>
                </a:solidFill>
              </a:rPr>
              <a:t>.</a:t>
            </a:r>
            <a:endParaRPr lang="tr-TR" sz="2400" dirty="0">
              <a:solidFill>
                <a:prstClr val="black"/>
              </a:solidFill>
            </a:endParaRPr>
          </a:p>
        </p:txBody>
      </p:sp>
      <p:sp>
        <p:nvSpPr>
          <p:cNvPr id="70" name="Dikdörtgen 69"/>
          <p:cNvSpPr/>
          <p:nvPr/>
        </p:nvSpPr>
        <p:spPr>
          <a:xfrm>
            <a:off x="80211"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46133" y="55031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tr-TR" sz="2400" dirty="0" smtClean="0">
                <a:solidFill>
                  <a:prstClr val="black"/>
                </a:solidFill>
              </a:rPr>
              <a:t>   Kâfirûn suresinde, kötülükten </a:t>
            </a:r>
            <a:r>
              <a:rPr lang="tr-TR" sz="2400" dirty="0">
                <a:solidFill>
                  <a:prstClr val="black"/>
                </a:solidFill>
              </a:rPr>
              <a:t>Allah’a sığınmaktan  bahsediliyor.</a:t>
            </a:r>
          </a:p>
        </p:txBody>
      </p:sp>
      <p:sp>
        <p:nvSpPr>
          <p:cNvPr id="77" name="Dikdörtgen 76"/>
          <p:cNvSpPr/>
          <p:nvPr/>
        </p:nvSpPr>
        <p:spPr>
          <a:xfrm>
            <a:off x="32085" y="55104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134352" y="45238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r>
              <a:rPr lang="tr-TR" sz="2400" dirty="0">
                <a:solidFill>
                  <a:prstClr val="black"/>
                </a:solidFill>
              </a:rPr>
              <a:t>Kâfirûn </a:t>
            </a:r>
            <a:r>
              <a:rPr lang="tr-TR" sz="2400" dirty="0" smtClean="0">
                <a:solidFill>
                  <a:prstClr val="black"/>
                </a:solidFill>
              </a:rPr>
              <a:t>suresi </a:t>
            </a:r>
            <a:r>
              <a:rPr lang="tr-TR" sz="2400" dirty="0">
                <a:solidFill>
                  <a:prstClr val="black"/>
                </a:solidFill>
              </a:rPr>
              <a:t>«Sizin dininiz size, benim dinim de banadır.» cümlesi </a:t>
            </a:r>
            <a:r>
              <a:rPr lang="tr-TR" sz="2400" dirty="0" smtClean="0">
                <a:solidFill>
                  <a:prstClr val="black"/>
                </a:solidFill>
              </a:rPr>
              <a:t>ile bitiyor. </a:t>
            </a:r>
            <a:endParaRPr lang="tr-TR" sz="2400" dirty="0">
              <a:solidFill>
                <a:prstClr val="black"/>
              </a:solidFill>
            </a:endParaRPr>
          </a:p>
        </p:txBody>
      </p:sp>
      <p:sp>
        <p:nvSpPr>
          <p:cNvPr id="84" name="Dikdörtgen 83"/>
          <p:cNvSpPr/>
          <p:nvPr/>
        </p:nvSpPr>
        <p:spPr>
          <a:xfrm>
            <a:off x="40106"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85" name="Dikdörtgen 84"/>
          <p:cNvSpPr/>
          <p:nvPr/>
        </p:nvSpPr>
        <p:spPr>
          <a:xfrm>
            <a:off x="9520239"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95042" y="45831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24157" y="45831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1495852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787333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27"/>
          <p:cNvSpPr/>
          <p:nvPr/>
        </p:nvSpPr>
        <p:spPr>
          <a:xfrm>
            <a:off x="3994471" y="4351372"/>
            <a:ext cx="1141304" cy="1430049"/>
          </a:xfrm>
          <a:custGeom>
            <a:avLst/>
            <a:gdLst/>
            <a:ahLst/>
            <a:cxnLst>
              <a:cxn ang="0">
                <a:pos x="wd2" y="hd2"/>
              </a:cxn>
              <a:cxn ang="5400000">
                <a:pos x="wd2" y="hd2"/>
              </a:cxn>
              <a:cxn ang="10800000">
                <a:pos x="wd2" y="hd2"/>
              </a:cxn>
              <a:cxn ang="16200000">
                <a:pos x="wd2" y="hd2"/>
              </a:cxn>
            </a:cxnLst>
            <a:rect l="0" t="0" r="r" b="b"/>
            <a:pathLst>
              <a:path w="21600" h="21600" extrusionOk="0">
                <a:moveTo>
                  <a:pt x="18356" y="0"/>
                </a:moveTo>
                <a:lnTo>
                  <a:pt x="3243" y="0"/>
                </a:lnTo>
                <a:cubicBezTo>
                  <a:pt x="1453" y="4"/>
                  <a:pt x="4" y="1161"/>
                  <a:pt x="0" y="2589"/>
                </a:cubicBezTo>
                <a:lnTo>
                  <a:pt x="0" y="19012"/>
                </a:lnTo>
                <a:cubicBezTo>
                  <a:pt x="5" y="20440"/>
                  <a:pt x="1454" y="21596"/>
                  <a:pt x="3243" y="21600"/>
                </a:cubicBezTo>
                <a:lnTo>
                  <a:pt x="18356" y="21600"/>
                </a:lnTo>
                <a:cubicBezTo>
                  <a:pt x="20145" y="21597"/>
                  <a:pt x="21595" y="20440"/>
                  <a:pt x="21600" y="19012"/>
                </a:cubicBezTo>
                <a:lnTo>
                  <a:pt x="21600" y="2589"/>
                </a:lnTo>
                <a:cubicBezTo>
                  <a:pt x="21596" y="1160"/>
                  <a:pt x="20146" y="3"/>
                  <a:pt x="18356" y="0"/>
                </a:cubicBezTo>
                <a:close/>
                <a:moveTo>
                  <a:pt x="19487" y="19012"/>
                </a:moveTo>
                <a:cubicBezTo>
                  <a:pt x="19477" y="19507"/>
                  <a:pt x="18976" y="19907"/>
                  <a:pt x="18356" y="19915"/>
                </a:cubicBezTo>
                <a:lnTo>
                  <a:pt x="3243" y="19915"/>
                </a:lnTo>
                <a:cubicBezTo>
                  <a:pt x="2623" y="19906"/>
                  <a:pt x="2122" y="19507"/>
                  <a:pt x="2112" y="19012"/>
                </a:cubicBezTo>
                <a:lnTo>
                  <a:pt x="2112" y="2589"/>
                </a:lnTo>
                <a:cubicBezTo>
                  <a:pt x="2122" y="2094"/>
                  <a:pt x="2623" y="1695"/>
                  <a:pt x="3243" y="1687"/>
                </a:cubicBezTo>
                <a:lnTo>
                  <a:pt x="18356" y="1687"/>
                </a:lnTo>
                <a:cubicBezTo>
                  <a:pt x="18976" y="1695"/>
                  <a:pt x="19476" y="2094"/>
                  <a:pt x="19487" y="2589"/>
                </a:cubicBezTo>
                <a:close/>
              </a:path>
            </a:pathLst>
          </a:custGeom>
          <a:gradFill>
            <a:gsLst>
              <a:gs pos="2419">
                <a:srgbClr val="0CB100"/>
              </a:gs>
              <a:gs pos="29316">
                <a:srgbClr val="85CE02"/>
              </a:gs>
              <a:gs pos="100000">
                <a:srgbClr val="FFEA03"/>
              </a:gs>
            </a:gsLst>
            <a:lin ang="2089255"/>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333"/>
          <p:cNvSpPr/>
          <p:nvPr/>
        </p:nvSpPr>
        <p:spPr>
          <a:xfrm>
            <a:off x="3995741" y="1288201"/>
            <a:ext cx="1141677" cy="1430123"/>
          </a:xfrm>
          <a:custGeom>
            <a:avLst/>
            <a:gdLst/>
            <a:ahLst/>
            <a:cxnLst>
              <a:cxn ang="0">
                <a:pos x="wd2" y="hd2"/>
              </a:cxn>
              <a:cxn ang="5400000">
                <a:pos x="wd2" y="hd2"/>
              </a:cxn>
              <a:cxn ang="10800000">
                <a:pos x="wd2" y="hd2"/>
              </a:cxn>
              <a:cxn ang="16200000">
                <a:pos x="wd2" y="hd2"/>
              </a:cxn>
            </a:cxnLst>
            <a:rect l="0" t="0" r="r" b="b"/>
            <a:pathLst>
              <a:path w="21600" h="21600" extrusionOk="0">
                <a:moveTo>
                  <a:pt x="18358" y="0"/>
                </a:moveTo>
                <a:lnTo>
                  <a:pt x="3250" y="0"/>
                </a:lnTo>
                <a:cubicBezTo>
                  <a:pt x="1455" y="0"/>
                  <a:pt x="0" y="1162"/>
                  <a:pt x="0" y="2595"/>
                </a:cubicBezTo>
                <a:lnTo>
                  <a:pt x="0" y="19011"/>
                </a:lnTo>
                <a:cubicBezTo>
                  <a:pt x="4" y="20442"/>
                  <a:pt x="1458" y="21600"/>
                  <a:pt x="3250" y="21600"/>
                </a:cubicBezTo>
                <a:lnTo>
                  <a:pt x="18358" y="21600"/>
                </a:lnTo>
                <a:cubicBezTo>
                  <a:pt x="20147" y="21596"/>
                  <a:pt x="21596" y="20439"/>
                  <a:pt x="21600" y="19011"/>
                </a:cubicBezTo>
                <a:lnTo>
                  <a:pt x="21600" y="2589"/>
                </a:lnTo>
                <a:cubicBezTo>
                  <a:pt x="21596" y="1161"/>
                  <a:pt x="20147" y="4"/>
                  <a:pt x="18358" y="0"/>
                </a:cubicBezTo>
                <a:close/>
                <a:moveTo>
                  <a:pt x="19489" y="19011"/>
                </a:moveTo>
                <a:cubicBezTo>
                  <a:pt x="19478" y="19506"/>
                  <a:pt x="18978" y="19905"/>
                  <a:pt x="18358" y="19914"/>
                </a:cubicBezTo>
                <a:lnTo>
                  <a:pt x="3250" y="19914"/>
                </a:lnTo>
                <a:cubicBezTo>
                  <a:pt x="2630" y="19906"/>
                  <a:pt x="2129" y="19506"/>
                  <a:pt x="2120" y="19011"/>
                </a:cubicBezTo>
                <a:lnTo>
                  <a:pt x="2120" y="2589"/>
                </a:lnTo>
                <a:cubicBezTo>
                  <a:pt x="2129" y="2094"/>
                  <a:pt x="2630" y="1694"/>
                  <a:pt x="3250" y="1686"/>
                </a:cubicBezTo>
                <a:lnTo>
                  <a:pt x="18358" y="1686"/>
                </a:lnTo>
                <a:cubicBezTo>
                  <a:pt x="18979" y="1694"/>
                  <a:pt x="19479" y="2094"/>
                  <a:pt x="19489" y="2589"/>
                </a:cubicBezTo>
                <a:close/>
              </a:path>
            </a:pathLst>
          </a:custGeom>
          <a:gradFill>
            <a:gsLst>
              <a:gs pos="22846">
                <a:srgbClr val="FF3847"/>
              </a:gs>
              <a:gs pos="63342">
                <a:srgbClr val="FF7D25"/>
              </a:gs>
              <a:gs pos="100000">
                <a:srgbClr val="FFC203"/>
              </a:gs>
            </a:gsLst>
            <a:lin ang="2089255"/>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334"/>
          <p:cNvSpPr/>
          <p:nvPr/>
        </p:nvSpPr>
        <p:spPr>
          <a:xfrm>
            <a:off x="3996786" y="2807201"/>
            <a:ext cx="1141080" cy="1430049"/>
          </a:xfrm>
          <a:custGeom>
            <a:avLst/>
            <a:gdLst/>
            <a:ahLst/>
            <a:cxnLst>
              <a:cxn ang="0">
                <a:pos x="wd2" y="hd2"/>
              </a:cxn>
              <a:cxn ang="5400000">
                <a:pos x="wd2" y="hd2"/>
              </a:cxn>
              <a:cxn ang="10800000">
                <a:pos x="wd2" y="hd2"/>
              </a:cxn>
              <a:cxn ang="16200000">
                <a:pos x="wd2" y="hd2"/>
              </a:cxn>
            </a:cxnLst>
            <a:rect l="0" t="0" r="r" b="b"/>
            <a:pathLst>
              <a:path w="21600" h="21600" extrusionOk="0">
                <a:moveTo>
                  <a:pt x="18357" y="0"/>
                </a:moveTo>
                <a:lnTo>
                  <a:pt x="3240" y="0"/>
                </a:lnTo>
                <a:cubicBezTo>
                  <a:pt x="1452" y="5"/>
                  <a:pt x="5" y="1161"/>
                  <a:pt x="0" y="2588"/>
                </a:cubicBezTo>
                <a:lnTo>
                  <a:pt x="0" y="19012"/>
                </a:lnTo>
                <a:cubicBezTo>
                  <a:pt x="5" y="20440"/>
                  <a:pt x="1455" y="21597"/>
                  <a:pt x="3245" y="21600"/>
                </a:cubicBezTo>
                <a:lnTo>
                  <a:pt x="18357" y="21600"/>
                </a:lnTo>
                <a:cubicBezTo>
                  <a:pt x="20146" y="21596"/>
                  <a:pt x="21595" y="20440"/>
                  <a:pt x="21600" y="19012"/>
                </a:cubicBezTo>
                <a:lnTo>
                  <a:pt x="21600" y="2588"/>
                </a:lnTo>
                <a:cubicBezTo>
                  <a:pt x="21595" y="1160"/>
                  <a:pt x="20146" y="4"/>
                  <a:pt x="18357" y="0"/>
                </a:cubicBezTo>
                <a:close/>
                <a:moveTo>
                  <a:pt x="19488" y="19012"/>
                </a:moveTo>
                <a:cubicBezTo>
                  <a:pt x="19477" y="19507"/>
                  <a:pt x="18977" y="19906"/>
                  <a:pt x="18357" y="19915"/>
                </a:cubicBezTo>
                <a:lnTo>
                  <a:pt x="3240" y="19915"/>
                </a:lnTo>
                <a:cubicBezTo>
                  <a:pt x="2620" y="19907"/>
                  <a:pt x="2119" y="19507"/>
                  <a:pt x="2109" y="19012"/>
                </a:cubicBezTo>
                <a:lnTo>
                  <a:pt x="2109" y="2588"/>
                </a:lnTo>
                <a:cubicBezTo>
                  <a:pt x="2119" y="2093"/>
                  <a:pt x="2620" y="1693"/>
                  <a:pt x="3240" y="1685"/>
                </a:cubicBezTo>
                <a:lnTo>
                  <a:pt x="18357" y="1685"/>
                </a:lnTo>
                <a:cubicBezTo>
                  <a:pt x="18977" y="1694"/>
                  <a:pt x="19477" y="2093"/>
                  <a:pt x="19488" y="2588"/>
                </a:cubicBezTo>
                <a:close/>
              </a:path>
            </a:pathLst>
          </a:custGeom>
          <a:gradFill>
            <a:gsLst>
              <a:gs pos="22846">
                <a:srgbClr val="4FACFE"/>
              </a:gs>
              <a:gs pos="63342">
                <a:srgbClr val="28CFFE"/>
              </a:gs>
              <a:gs pos="100000">
                <a:srgbClr val="00F2FE"/>
              </a:gs>
            </a:gsLst>
            <a:lin ang="2089255"/>
          </a:gradFill>
          <a:ln w="12700">
            <a:miter lim="400000"/>
          </a:ln>
        </p:spPr>
        <p:txBody>
          <a:bodyPr lIns="45719" rIns="45719"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p:cNvGrpSpPr/>
          <p:nvPr/>
        </p:nvGrpSpPr>
        <p:grpSpPr>
          <a:xfrm>
            <a:off x="4246598" y="169917"/>
            <a:ext cx="7587685" cy="6209061"/>
            <a:chOff x="0" y="0"/>
            <a:chExt cx="4103117" cy="6209060"/>
          </a:xfrm>
        </p:grpSpPr>
        <p:sp>
          <p:nvSpPr>
            <p:cNvPr id="9" name="Freeform 336"/>
            <p:cNvSpPr/>
            <p:nvPr/>
          </p:nvSpPr>
          <p:spPr>
            <a:xfrm>
              <a:off x="0" y="74874"/>
              <a:ext cx="4103118" cy="6134187"/>
            </a:xfrm>
            <a:custGeom>
              <a:avLst/>
              <a:gdLst/>
              <a:ahLst/>
              <a:cxnLst>
                <a:cxn ang="0">
                  <a:pos x="wd2" y="hd2"/>
                </a:cxn>
                <a:cxn ang="5400000">
                  <a:pos x="wd2" y="hd2"/>
                </a:cxn>
                <a:cxn ang="10800000">
                  <a:pos x="wd2" y="hd2"/>
                </a:cxn>
                <a:cxn ang="16200000">
                  <a:pos x="wd2" y="hd2"/>
                </a:cxn>
              </a:cxnLst>
              <a:rect l="0" t="0" r="r" b="b"/>
              <a:pathLst>
                <a:path w="21600" h="21600" extrusionOk="0">
                  <a:moveTo>
                    <a:pt x="20292" y="0"/>
                  </a:moveTo>
                  <a:cubicBezTo>
                    <a:pt x="20653" y="0"/>
                    <a:pt x="20980" y="0"/>
                    <a:pt x="21217" y="0"/>
                  </a:cubicBezTo>
                  <a:cubicBezTo>
                    <a:pt x="21454" y="0"/>
                    <a:pt x="21600" y="0"/>
                    <a:pt x="21600" y="0"/>
                  </a:cubicBezTo>
                  <a:lnTo>
                    <a:pt x="21600" y="21600"/>
                  </a:lnTo>
                  <a:cubicBezTo>
                    <a:pt x="21600" y="21600"/>
                    <a:pt x="21454" y="21600"/>
                    <a:pt x="21217" y="21600"/>
                  </a:cubicBezTo>
                  <a:cubicBezTo>
                    <a:pt x="20980" y="21600"/>
                    <a:pt x="20653" y="21600"/>
                    <a:pt x="20292" y="21600"/>
                  </a:cubicBezTo>
                  <a:lnTo>
                    <a:pt x="0" y="21600"/>
                  </a:lnTo>
                  <a:lnTo>
                    <a:pt x="0" y="0"/>
                  </a:lnTo>
                  <a:lnTo>
                    <a:pt x="0" y="0"/>
                  </a:lnTo>
                  <a:lnTo>
                    <a:pt x="20292" y="0"/>
                  </a:lnTo>
                  <a:close/>
                </a:path>
              </a:pathLst>
            </a:custGeom>
            <a:gradFill flip="none" rotWithShape="1">
              <a:gsLst>
                <a:gs pos="24000">
                  <a:srgbClr val="606867"/>
                </a:gs>
                <a:gs pos="79000">
                  <a:srgbClr val="222625"/>
                </a:gs>
              </a:gsLst>
              <a:lin ang="3514153" scaled="0"/>
            </a:gradFill>
            <a:ln w="6350" cap="flat">
              <a:solidFill>
                <a:srgbClr val="707473"/>
              </a:solidFill>
              <a:prstDash val="solid"/>
              <a:miter lim="800000"/>
            </a:ln>
            <a:effectLst>
              <a:outerShdw blurRad="241300" dist="101600" dir="2700000" rotWithShape="0">
                <a:srgbClr val="000000">
                  <a:alpha val="40000"/>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337"/>
            <p:cNvSpPr/>
            <p:nvPr/>
          </p:nvSpPr>
          <p:spPr>
            <a:xfrm>
              <a:off x="59283" y="233325"/>
              <a:ext cx="3896607" cy="5652823"/>
            </a:xfrm>
            <a:custGeom>
              <a:avLst/>
              <a:gdLst/>
              <a:ahLst/>
              <a:cxnLst>
                <a:cxn ang="0">
                  <a:pos x="wd2" y="hd2"/>
                </a:cxn>
                <a:cxn ang="5400000">
                  <a:pos x="wd2" y="hd2"/>
                </a:cxn>
                <a:cxn ang="10800000">
                  <a:pos x="wd2" y="hd2"/>
                </a:cxn>
                <a:cxn ang="16200000">
                  <a:pos x="wd2" y="hd2"/>
                </a:cxn>
              </a:cxnLst>
              <a:rect l="0" t="0" r="r" b="b"/>
              <a:pathLst>
                <a:path w="21600" h="21600" extrusionOk="0">
                  <a:moveTo>
                    <a:pt x="21030" y="0"/>
                  </a:moveTo>
                  <a:cubicBezTo>
                    <a:pt x="21345" y="0"/>
                    <a:pt x="21600" y="0"/>
                    <a:pt x="21600" y="0"/>
                  </a:cubicBezTo>
                  <a:lnTo>
                    <a:pt x="21600" y="21600"/>
                  </a:lnTo>
                  <a:cubicBezTo>
                    <a:pt x="21600" y="21600"/>
                    <a:pt x="21345" y="21600"/>
                    <a:pt x="21030" y="21600"/>
                  </a:cubicBezTo>
                  <a:lnTo>
                    <a:pt x="570" y="21600"/>
                  </a:lnTo>
                  <a:lnTo>
                    <a:pt x="570" y="0"/>
                  </a:lnTo>
                  <a:cubicBezTo>
                    <a:pt x="255" y="0"/>
                    <a:pt x="0" y="0"/>
                    <a:pt x="0" y="0"/>
                  </a:cubicBezTo>
                  <a:cubicBezTo>
                    <a:pt x="0" y="0"/>
                    <a:pt x="255" y="0"/>
                    <a:pt x="570" y="0"/>
                  </a:cubicBezTo>
                  <a:close/>
                </a:path>
              </a:pathLst>
            </a:custGeom>
            <a:gradFill flip="none" rotWithShape="1">
              <a:gsLst>
                <a:gs pos="22846">
                  <a:srgbClr val="FFFFFF"/>
                </a:gs>
                <a:gs pos="63322">
                  <a:srgbClr val="E6EAEB"/>
                </a:gs>
                <a:gs pos="99960">
                  <a:srgbClr val="CDD5D8"/>
                </a:gs>
              </a:gsLst>
              <a:lin ang="2089255" scaled="0"/>
            </a:gradFill>
            <a:ln w="12700" cap="flat">
              <a:noFill/>
              <a:miter lim="400000"/>
            </a:ln>
            <a:effectLst>
              <a:outerShdw blurRad="152400" dist="90035" dir="2315233" rotWithShape="0">
                <a:srgbClr val="000000">
                  <a:alpha val="38297"/>
                </a:srgbClr>
              </a:outerShdw>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511"/>
            <p:cNvSpPr/>
            <p:nvPr/>
          </p:nvSpPr>
          <p:spPr>
            <a:xfrm>
              <a:off x="121499" y="297182"/>
              <a:ext cx="191351"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512"/>
            <p:cNvSpPr/>
            <p:nvPr/>
          </p:nvSpPr>
          <p:spPr>
            <a:xfrm>
              <a:off x="131805" y="297182"/>
              <a:ext cx="170738" cy="170738"/>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513"/>
            <p:cNvSpPr/>
            <p:nvPr/>
          </p:nvSpPr>
          <p:spPr>
            <a:xfrm>
              <a:off x="142934"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514"/>
            <p:cNvSpPr/>
            <p:nvPr/>
          </p:nvSpPr>
          <p:spPr>
            <a:xfrm>
              <a:off x="230094"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515"/>
            <p:cNvSpPr/>
            <p:nvPr/>
          </p:nvSpPr>
          <p:spPr>
            <a:xfrm>
              <a:off x="397246" y="297182"/>
              <a:ext cx="191351"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516"/>
            <p:cNvSpPr/>
            <p:nvPr/>
          </p:nvSpPr>
          <p:spPr>
            <a:xfrm>
              <a:off x="407553" y="297182"/>
              <a:ext cx="170737" cy="170738"/>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517"/>
            <p:cNvSpPr/>
            <p:nvPr/>
          </p:nvSpPr>
          <p:spPr>
            <a:xfrm>
              <a:off x="418681" y="0"/>
              <a:ext cx="59750"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518"/>
            <p:cNvSpPr/>
            <p:nvPr/>
          </p:nvSpPr>
          <p:spPr>
            <a:xfrm>
              <a:off x="505841"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519"/>
            <p:cNvSpPr/>
            <p:nvPr/>
          </p:nvSpPr>
          <p:spPr>
            <a:xfrm>
              <a:off x="673589" y="297182"/>
              <a:ext cx="191352"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520"/>
            <p:cNvSpPr/>
            <p:nvPr/>
          </p:nvSpPr>
          <p:spPr>
            <a:xfrm>
              <a:off x="683897" y="297182"/>
              <a:ext cx="170737" cy="170738"/>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521"/>
            <p:cNvSpPr/>
            <p:nvPr/>
          </p:nvSpPr>
          <p:spPr>
            <a:xfrm>
              <a:off x="695025"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522"/>
            <p:cNvSpPr/>
            <p:nvPr/>
          </p:nvSpPr>
          <p:spPr>
            <a:xfrm>
              <a:off x="782186"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523"/>
            <p:cNvSpPr/>
            <p:nvPr/>
          </p:nvSpPr>
          <p:spPr>
            <a:xfrm>
              <a:off x="947843" y="297182"/>
              <a:ext cx="191352" cy="191351"/>
            </a:xfrm>
            <a:prstGeom prst="ellipse">
              <a:avLst/>
            </a:pr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524"/>
            <p:cNvSpPr/>
            <p:nvPr/>
          </p:nvSpPr>
          <p:spPr>
            <a:xfrm>
              <a:off x="958121" y="297120"/>
              <a:ext cx="170589" cy="170590"/>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525"/>
            <p:cNvSpPr/>
            <p:nvPr/>
          </p:nvSpPr>
          <p:spPr>
            <a:xfrm>
              <a:off x="969204" y="0"/>
              <a:ext cx="59750"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526"/>
            <p:cNvSpPr/>
            <p:nvPr/>
          </p:nvSpPr>
          <p:spPr>
            <a:xfrm>
              <a:off x="1056364"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527"/>
            <p:cNvSpPr/>
            <p:nvPr/>
          </p:nvSpPr>
          <p:spPr>
            <a:xfrm>
              <a:off x="1224860" y="297182"/>
              <a:ext cx="191351" cy="191351"/>
            </a:xfrm>
            <a:prstGeom prst="ellipse">
              <a:avLst/>
            </a:pr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528"/>
            <p:cNvSpPr/>
            <p:nvPr/>
          </p:nvSpPr>
          <p:spPr>
            <a:xfrm>
              <a:off x="1223423" y="292371"/>
              <a:ext cx="170623" cy="170624"/>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529"/>
            <p:cNvSpPr/>
            <p:nvPr/>
          </p:nvSpPr>
          <p:spPr>
            <a:xfrm>
              <a:off x="1246220"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530"/>
            <p:cNvSpPr/>
            <p:nvPr/>
          </p:nvSpPr>
          <p:spPr>
            <a:xfrm>
              <a:off x="1333455"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40" y="21600"/>
                    <a:pt x="10800" y="21600"/>
                  </a:cubicBezTo>
                  <a:cubicBezTo>
                    <a:pt x="4860"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531"/>
            <p:cNvSpPr/>
            <p:nvPr/>
          </p:nvSpPr>
          <p:spPr>
            <a:xfrm>
              <a:off x="1498888" y="297182"/>
              <a:ext cx="191352"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532"/>
            <p:cNvSpPr/>
            <p:nvPr/>
          </p:nvSpPr>
          <p:spPr>
            <a:xfrm>
              <a:off x="1509419" y="297182"/>
              <a:ext cx="170588" cy="170589"/>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533"/>
            <p:cNvSpPr/>
            <p:nvPr/>
          </p:nvSpPr>
          <p:spPr>
            <a:xfrm>
              <a:off x="1520398"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534"/>
            <p:cNvSpPr/>
            <p:nvPr/>
          </p:nvSpPr>
          <p:spPr>
            <a:xfrm>
              <a:off x="1607634" y="0"/>
              <a:ext cx="59750"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535"/>
            <p:cNvSpPr/>
            <p:nvPr/>
          </p:nvSpPr>
          <p:spPr>
            <a:xfrm>
              <a:off x="1781805" y="297182"/>
              <a:ext cx="191352" cy="191351"/>
            </a:xfrm>
            <a:prstGeom prst="ellipse">
              <a:avLst/>
            </a:pr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536"/>
            <p:cNvSpPr/>
            <p:nvPr/>
          </p:nvSpPr>
          <p:spPr>
            <a:xfrm>
              <a:off x="1792187" y="297182"/>
              <a:ext cx="170588" cy="170589"/>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537"/>
            <p:cNvSpPr/>
            <p:nvPr/>
          </p:nvSpPr>
          <p:spPr>
            <a:xfrm>
              <a:off x="1803165"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60" y="0"/>
                    <a:pt x="10800" y="0"/>
                  </a:cubicBezTo>
                  <a:cubicBezTo>
                    <a:pt x="16740"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538"/>
            <p:cNvSpPr/>
            <p:nvPr/>
          </p:nvSpPr>
          <p:spPr>
            <a:xfrm>
              <a:off x="1890326"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539"/>
            <p:cNvSpPr/>
            <p:nvPr/>
          </p:nvSpPr>
          <p:spPr>
            <a:xfrm>
              <a:off x="2053146" y="297182"/>
              <a:ext cx="191352" cy="191351"/>
            </a:xfrm>
            <a:prstGeom prst="ellipse">
              <a:avLst/>
            </a:pr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40"/>
            <p:cNvSpPr/>
            <p:nvPr/>
          </p:nvSpPr>
          <p:spPr>
            <a:xfrm>
              <a:off x="2063378" y="297182"/>
              <a:ext cx="170737" cy="170738"/>
            </a:xfrm>
            <a:custGeom>
              <a:avLst/>
              <a:gdLst/>
              <a:ahLst/>
              <a:cxnLst>
                <a:cxn ang="0">
                  <a:pos x="wd2" y="hd2"/>
                </a:cxn>
                <a:cxn ang="5400000">
                  <a:pos x="wd2" y="hd2"/>
                </a:cxn>
                <a:cxn ang="10800000">
                  <a:pos x="wd2" y="hd2"/>
                </a:cxn>
                <a:cxn ang="16200000">
                  <a:pos x="wd2" y="hd2"/>
                </a:cxn>
              </a:cxnLst>
              <a:rect l="0" t="0" r="r" b="b"/>
              <a:pathLst>
                <a:path w="21590" h="21595" extrusionOk="0">
                  <a:moveTo>
                    <a:pt x="21590" y="10788"/>
                  </a:moveTo>
                  <a:cubicBezTo>
                    <a:pt x="21595" y="16751"/>
                    <a:pt x="16766" y="21590"/>
                    <a:pt x="10804" y="21595"/>
                  </a:cubicBezTo>
                  <a:cubicBezTo>
                    <a:pt x="4843" y="21600"/>
                    <a:pt x="5" y="16770"/>
                    <a:pt x="0" y="10807"/>
                  </a:cubicBezTo>
                  <a:cubicBezTo>
                    <a:pt x="-5" y="4844"/>
                    <a:pt x="4824" y="5"/>
                    <a:pt x="10786" y="0"/>
                  </a:cubicBezTo>
                  <a:cubicBezTo>
                    <a:pt x="10792" y="0"/>
                    <a:pt x="10798" y="0"/>
                    <a:pt x="10804" y="0"/>
                  </a:cubicBezTo>
                  <a:cubicBezTo>
                    <a:pt x="16761" y="0"/>
                    <a:pt x="21590" y="4830"/>
                    <a:pt x="21590" y="10788"/>
                  </a:cubicBezTo>
                  <a:close/>
                </a:path>
              </a:pathLst>
            </a:cu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541"/>
            <p:cNvSpPr/>
            <p:nvPr/>
          </p:nvSpPr>
          <p:spPr>
            <a:xfrm>
              <a:off x="2074506"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542"/>
            <p:cNvSpPr/>
            <p:nvPr/>
          </p:nvSpPr>
          <p:spPr>
            <a:xfrm>
              <a:off x="2161667"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60" y="0"/>
                    <a:pt x="10800" y="0"/>
                  </a:cubicBezTo>
                  <a:cubicBezTo>
                    <a:pt x="16740"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543"/>
            <p:cNvSpPr/>
            <p:nvPr/>
          </p:nvSpPr>
          <p:spPr>
            <a:xfrm>
              <a:off x="2331581" y="297182"/>
              <a:ext cx="191351" cy="191351"/>
            </a:xfrm>
            <a:prstGeom prst="ellipse">
              <a:avLst/>
            </a:pr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544"/>
            <p:cNvSpPr/>
            <p:nvPr/>
          </p:nvSpPr>
          <p:spPr>
            <a:xfrm>
              <a:off x="2341813" y="297182"/>
              <a:ext cx="170737" cy="170738"/>
            </a:xfrm>
            <a:custGeom>
              <a:avLst/>
              <a:gdLst/>
              <a:ahLst/>
              <a:cxnLst>
                <a:cxn ang="0">
                  <a:pos x="wd2" y="hd2"/>
                </a:cxn>
                <a:cxn ang="5400000">
                  <a:pos x="wd2" y="hd2"/>
                </a:cxn>
                <a:cxn ang="10800000">
                  <a:pos x="wd2" y="hd2"/>
                </a:cxn>
                <a:cxn ang="16200000">
                  <a:pos x="wd2" y="hd2"/>
                </a:cxn>
              </a:cxnLst>
              <a:rect l="0" t="0" r="r" b="b"/>
              <a:pathLst>
                <a:path w="21590" h="21595" extrusionOk="0">
                  <a:moveTo>
                    <a:pt x="21590" y="10788"/>
                  </a:moveTo>
                  <a:cubicBezTo>
                    <a:pt x="21595" y="16751"/>
                    <a:pt x="16766" y="21590"/>
                    <a:pt x="10804" y="21595"/>
                  </a:cubicBezTo>
                  <a:cubicBezTo>
                    <a:pt x="4843" y="21600"/>
                    <a:pt x="5" y="16770"/>
                    <a:pt x="0" y="10807"/>
                  </a:cubicBezTo>
                  <a:cubicBezTo>
                    <a:pt x="-5" y="4844"/>
                    <a:pt x="4824" y="5"/>
                    <a:pt x="10786" y="0"/>
                  </a:cubicBezTo>
                  <a:cubicBezTo>
                    <a:pt x="10792" y="0"/>
                    <a:pt x="10798" y="0"/>
                    <a:pt x="10804" y="0"/>
                  </a:cubicBezTo>
                  <a:cubicBezTo>
                    <a:pt x="16761" y="0"/>
                    <a:pt x="21590" y="4830"/>
                    <a:pt x="21590" y="10788"/>
                  </a:cubicBezTo>
                  <a:close/>
                </a:path>
              </a:pathLst>
            </a:cu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545"/>
            <p:cNvSpPr/>
            <p:nvPr/>
          </p:nvSpPr>
          <p:spPr>
            <a:xfrm>
              <a:off x="2352942"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546"/>
            <p:cNvSpPr/>
            <p:nvPr/>
          </p:nvSpPr>
          <p:spPr>
            <a:xfrm>
              <a:off x="2440102"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47"/>
            <p:cNvSpPr/>
            <p:nvPr/>
          </p:nvSpPr>
          <p:spPr>
            <a:xfrm>
              <a:off x="2604266" y="297182"/>
              <a:ext cx="191352"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548"/>
            <p:cNvSpPr/>
            <p:nvPr/>
          </p:nvSpPr>
          <p:spPr>
            <a:xfrm>
              <a:off x="2614722" y="297182"/>
              <a:ext cx="170587" cy="170589"/>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549"/>
            <p:cNvSpPr/>
            <p:nvPr/>
          </p:nvSpPr>
          <p:spPr>
            <a:xfrm>
              <a:off x="2625776"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40" y="21600"/>
                    <a:pt x="10800" y="21600"/>
                  </a:cubicBezTo>
                  <a:cubicBezTo>
                    <a:pt x="4860"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550"/>
            <p:cNvSpPr/>
            <p:nvPr/>
          </p:nvSpPr>
          <p:spPr>
            <a:xfrm>
              <a:off x="2712936"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51"/>
            <p:cNvSpPr/>
            <p:nvPr/>
          </p:nvSpPr>
          <p:spPr>
            <a:xfrm>
              <a:off x="2878519" y="297182"/>
              <a:ext cx="191352"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52"/>
            <p:cNvSpPr/>
            <p:nvPr/>
          </p:nvSpPr>
          <p:spPr>
            <a:xfrm>
              <a:off x="2888945" y="297246"/>
              <a:ext cx="170589" cy="170590"/>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53"/>
            <p:cNvSpPr/>
            <p:nvPr/>
          </p:nvSpPr>
          <p:spPr>
            <a:xfrm>
              <a:off x="2900178"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54"/>
            <p:cNvSpPr/>
            <p:nvPr/>
          </p:nvSpPr>
          <p:spPr>
            <a:xfrm>
              <a:off x="2987115"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5"/>
            <p:cNvSpPr/>
            <p:nvPr/>
          </p:nvSpPr>
          <p:spPr>
            <a:xfrm>
              <a:off x="3156133" y="297182"/>
              <a:ext cx="191351"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56"/>
            <p:cNvSpPr/>
            <p:nvPr/>
          </p:nvSpPr>
          <p:spPr>
            <a:xfrm>
              <a:off x="3166527" y="297331"/>
              <a:ext cx="170589" cy="170590"/>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57"/>
            <p:cNvSpPr/>
            <p:nvPr/>
          </p:nvSpPr>
          <p:spPr>
            <a:xfrm>
              <a:off x="3177569"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558"/>
            <p:cNvSpPr/>
            <p:nvPr/>
          </p:nvSpPr>
          <p:spPr>
            <a:xfrm>
              <a:off x="3264729" y="0"/>
              <a:ext cx="59750"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59"/>
            <p:cNvSpPr/>
            <p:nvPr/>
          </p:nvSpPr>
          <p:spPr>
            <a:xfrm>
              <a:off x="3434494" y="297182"/>
              <a:ext cx="191352" cy="191351"/>
            </a:xfrm>
            <a:prstGeom prst="ellipse">
              <a:avLst/>
            </a:pr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560"/>
            <p:cNvSpPr/>
            <p:nvPr/>
          </p:nvSpPr>
          <p:spPr>
            <a:xfrm>
              <a:off x="3444842" y="297176"/>
              <a:ext cx="170589" cy="170589"/>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61"/>
            <p:cNvSpPr/>
            <p:nvPr/>
          </p:nvSpPr>
          <p:spPr>
            <a:xfrm>
              <a:off x="3455855"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562"/>
            <p:cNvSpPr/>
            <p:nvPr/>
          </p:nvSpPr>
          <p:spPr>
            <a:xfrm>
              <a:off x="3543015"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563"/>
            <p:cNvSpPr/>
            <p:nvPr/>
          </p:nvSpPr>
          <p:spPr>
            <a:xfrm>
              <a:off x="3709643" y="297182"/>
              <a:ext cx="191352" cy="191352"/>
            </a:xfrm>
            <a:custGeom>
              <a:avLst/>
              <a:gdLst/>
              <a:ahLst/>
              <a:cxnLst>
                <a:cxn ang="0">
                  <a:pos x="wd2" y="hd2"/>
                </a:cxn>
                <a:cxn ang="5400000">
                  <a:pos x="wd2" y="hd2"/>
                </a:cxn>
                <a:cxn ang="10800000">
                  <a:pos x="wd2" y="hd2"/>
                </a:cxn>
                <a:cxn ang="16200000">
                  <a:pos x="wd2" y="hd2"/>
                </a:cxn>
              </a:cxnLst>
              <a:rect l="0" t="0" r="r" b="b"/>
              <a:pathLst>
                <a:path w="21600" h="21595" extrusionOk="0">
                  <a:moveTo>
                    <a:pt x="21600" y="10797"/>
                  </a:moveTo>
                  <a:cubicBezTo>
                    <a:pt x="21600" y="16761"/>
                    <a:pt x="16765" y="21595"/>
                    <a:pt x="10800" y="21595"/>
                  </a:cubicBezTo>
                  <a:cubicBezTo>
                    <a:pt x="4835" y="21595"/>
                    <a:pt x="0" y="16761"/>
                    <a:pt x="0" y="10797"/>
                  </a:cubicBezTo>
                  <a:cubicBezTo>
                    <a:pt x="0" y="4834"/>
                    <a:pt x="4835" y="0"/>
                    <a:pt x="10800" y="0"/>
                  </a:cubicBezTo>
                  <a:cubicBezTo>
                    <a:pt x="16760" y="-5"/>
                    <a:pt x="21595" y="4822"/>
                    <a:pt x="21600" y="10780"/>
                  </a:cubicBezTo>
                  <a:cubicBezTo>
                    <a:pt x="21600" y="10786"/>
                    <a:pt x="21600" y="10792"/>
                    <a:pt x="21600" y="10797"/>
                  </a:cubicBezTo>
                  <a:close/>
                </a:path>
              </a:pathLst>
            </a:custGeom>
            <a:solidFill>
              <a:srgbClr val="FFFFFF"/>
            </a:solidFill>
            <a:ln w="3175" cap="flat">
              <a:solidFill>
                <a:schemeClr val="accent3"/>
              </a:solidFill>
              <a:prstDash val="solid"/>
              <a:miter lim="8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564"/>
            <p:cNvSpPr/>
            <p:nvPr/>
          </p:nvSpPr>
          <p:spPr>
            <a:xfrm>
              <a:off x="3720044" y="297110"/>
              <a:ext cx="170590" cy="170589"/>
            </a:xfrm>
            <a:prstGeom prst="ellipse">
              <a:avLst/>
            </a:prstGeom>
            <a:solidFill>
              <a:srgbClr val="3C200B"/>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565"/>
            <p:cNvSpPr/>
            <p:nvPr/>
          </p:nvSpPr>
          <p:spPr>
            <a:xfrm>
              <a:off x="3731079"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566"/>
            <p:cNvSpPr/>
            <p:nvPr/>
          </p:nvSpPr>
          <p:spPr>
            <a:xfrm>
              <a:off x="3818239" y="0"/>
              <a:ext cx="59751" cy="402867"/>
            </a:xfrm>
            <a:custGeom>
              <a:avLst/>
              <a:gdLst/>
              <a:ahLst/>
              <a:cxnLst>
                <a:cxn ang="0">
                  <a:pos x="wd2" y="hd2"/>
                </a:cxn>
                <a:cxn ang="5400000">
                  <a:pos x="wd2" y="hd2"/>
                </a:cxn>
                <a:cxn ang="10800000">
                  <a:pos x="wd2" y="hd2"/>
                </a:cxn>
                <a:cxn ang="16200000">
                  <a:pos x="wd2" y="hd2"/>
                </a:cxn>
              </a:cxnLst>
              <a:rect l="0" t="0" r="r" b="b"/>
              <a:pathLst>
                <a:path w="21600" h="21600" extrusionOk="0">
                  <a:moveTo>
                    <a:pt x="21600" y="19301"/>
                  </a:moveTo>
                  <a:cubicBezTo>
                    <a:pt x="21600" y="20567"/>
                    <a:pt x="16767" y="21600"/>
                    <a:pt x="10800" y="21600"/>
                  </a:cubicBezTo>
                  <a:cubicBezTo>
                    <a:pt x="4833" y="21600"/>
                    <a:pt x="0" y="20567"/>
                    <a:pt x="0" y="19301"/>
                  </a:cubicBezTo>
                  <a:lnTo>
                    <a:pt x="0" y="2299"/>
                  </a:lnTo>
                  <a:cubicBezTo>
                    <a:pt x="0" y="1033"/>
                    <a:pt x="4833" y="0"/>
                    <a:pt x="10800" y="0"/>
                  </a:cubicBezTo>
                  <a:cubicBezTo>
                    <a:pt x="16767" y="0"/>
                    <a:pt x="21600" y="1033"/>
                    <a:pt x="21600" y="2299"/>
                  </a:cubicBezTo>
                  <a:close/>
                </a:path>
              </a:pathLst>
            </a:custGeom>
            <a:gradFill flip="none" rotWithShape="1">
              <a:gsLst>
                <a:gs pos="22846">
                  <a:srgbClr val="FFFFFF"/>
                </a:gs>
                <a:gs pos="44312">
                  <a:srgbClr val="AFAFAF"/>
                </a:gs>
                <a:gs pos="63743">
                  <a:srgbClr val="5E5E5E"/>
                </a:gs>
              </a:gsLst>
              <a:lin ang="0" scaled="0"/>
            </a:gra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up"/>
          <p:cNvGrpSpPr/>
          <p:nvPr/>
        </p:nvGrpSpPr>
        <p:grpSpPr>
          <a:xfrm>
            <a:off x="4620822" y="1599120"/>
            <a:ext cx="7101809" cy="1091317"/>
            <a:chOff x="-1" y="0"/>
            <a:chExt cx="6349846" cy="1091316"/>
          </a:xfrm>
        </p:grpSpPr>
        <p:pic>
          <p:nvPicPr>
            <p:cNvPr id="68" name="TinyPPT_15.png" descr="TinyPPT_15.png"/>
            <p:cNvPicPr>
              <a:picLocks/>
            </p:cNvPicPr>
            <p:nvPr/>
          </p:nvPicPr>
          <p:blipFill>
            <a:blip r:embed="rId2"/>
            <a:srcRect l="8143" t="4699" r="8143" b="9791"/>
            <a:stretch>
              <a:fillRect/>
            </a:stretch>
          </p:blipFill>
          <p:spPr>
            <a:xfrm>
              <a:off x="-1" y="9524"/>
              <a:ext cx="6349846" cy="1081792"/>
            </a:xfrm>
            <a:prstGeom prst="rect">
              <a:avLst/>
            </a:prstGeom>
            <a:ln w="12700" cap="flat">
              <a:noFill/>
              <a:miter lim="400000"/>
            </a:ln>
            <a:effectLst/>
          </p:spPr>
        </p:pic>
        <p:sp>
          <p:nvSpPr>
            <p:cNvPr id="69" name="Freeform 366"/>
            <p:cNvSpPr/>
            <p:nvPr/>
          </p:nvSpPr>
          <p:spPr>
            <a:xfrm>
              <a:off x="310582" y="0"/>
              <a:ext cx="5488938" cy="90865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0" name="Group"/>
          <p:cNvGrpSpPr/>
          <p:nvPr/>
        </p:nvGrpSpPr>
        <p:grpSpPr>
          <a:xfrm>
            <a:off x="4610896" y="3109328"/>
            <a:ext cx="7031431" cy="1091317"/>
            <a:chOff x="0" y="0"/>
            <a:chExt cx="3827629" cy="1091315"/>
          </a:xfrm>
        </p:grpSpPr>
        <p:pic>
          <p:nvPicPr>
            <p:cNvPr id="71" name="TinyPPT_15.png" descr="TinyPPT_15.png"/>
            <p:cNvPicPr>
              <a:picLocks/>
            </p:cNvPicPr>
            <p:nvPr/>
          </p:nvPicPr>
          <p:blipFill>
            <a:blip r:embed="rId2"/>
            <a:srcRect l="8143" t="4699" r="8143" b="9791"/>
            <a:stretch>
              <a:fillRect/>
            </a:stretch>
          </p:blipFill>
          <p:spPr>
            <a:xfrm>
              <a:off x="0" y="9524"/>
              <a:ext cx="3827630" cy="1081792"/>
            </a:xfrm>
            <a:prstGeom prst="rect">
              <a:avLst/>
            </a:prstGeom>
            <a:ln w="12700" cap="flat">
              <a:noFill/>
              <a:miter lim="400000"/>
            </a:ln>
            <a:effectLst/>
          </p:spPr>
        </p:pic>
        <p:sp>
          <p:nvSpPr>
            <p:cNvPr id="72" name="Freeform 366"/>
            <p:cNvSpPr/>
            <p:nvPr/>
          </p:nvSpPr>
          <p:spPr>
            <a:xfrm>
              <a:off x="310582" y="0"/>
              <a:ext cx="3213962" cy="90865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3" name="Group"/>
          <p:cNvGrpSpPr/>
          <p:nvPr/>
        </p:nvGrpSpPr>
        <p:grpSpPr>
          <a:xfrm>
            <a:off x="4665317" y="4690104"/>
            <a:ext cx="7006097" cy="1091317"/>
            <a:chOff x="0" y="0"/>
            <a:chExt cx="3827629" cy="1091315"/>
          </a:xfrm>
        </p:grpSpPr>
        <p:pic>
          <p:nvPicPr>
            <p:cNvPr id="74" name="TinyPPT_15.png" descr="TinyPPT_15.png"/>
            <p:cNvPicPr>
              <a:picLocks/>
            </p:cNvPicPr>
            <p:nvPr/>
          </p:nvPicPr>
          <p:blipFill>
            <a:blip r:embed="rId2"/>
            <a:srcRect l="8143" t="4699" r="8143" b="9791"/>
            <a:stretch>
              <a:fillRect/>
            </a:stretch>
          </p:blipFill>
          <p:spPr>
            <a:xfrm>
              <a:off x="0" y="9524"/>
              <a:ext cx="3827630" cy="1081792"/>
            </a:xfrm>
            <a:prstGeom prst="rect">
              <a:avLst/>
            </a:prstGeom>
            <a:ln w="12700" cap="flat">
              <a:noFill/>
              <a:miter lim="400000"/>
            </a:ln>
            <a:effectLst/>
          </p:spPr>
        </p:pic>
        <p:sp>
          <p:nvSpPr>
            <p:cNvPr id="75" name="Freeform 366"/>
            <p:cNvSpPr/>
            <p:nvPr/>
          </p:nvSpPr>
          <p:spPr>
            <a:xfrm>
              <a:off x="310582" y="0"/>
              <a:ext cx="3213962" cy="908653"/>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6" name="Freeform 425"/>
          <p:cNvSpPr/>
          <p:nvPr/>
        </p:nvSpPr>
        <p:spPr>
          <a:xfrm>
            <a:off x="4053997" y="3038585"/>
            <a:ext cx="1689242" cy="981549"/>
          </a:xfrm>
          <a:custGeom>
            <a:avLst/>
            <a:gdLst/>
            <a:ahLst/>
            <a:cxnLst>
              <a:cxn ang="0">
                <a:pos x="wd2" y="hd2"/>
              </a:cxn>
              <a:cxn ang="5400000">
                <a:pos x="wd2" y="hd2"/>
              </a:cxn>
              <a:cxn ang="10800000">
                <a:pos x="wd2" y="hd2"/>
              </a:cxn>
              <a:cxn ang="16200000">
                <a:pos x="wd2" y="hd2"/>
              </a:cxn>
            </a:cxnLst>
            <a:rect l="0" t="0" r="r" b="b"/>
            <a:pathLst>
              <a:path w="21476" h="21600" extrusionOk="0">
                <a:moveTo>
                  <a:pt x="17016" y="19956"/>
                </a:moveTo>
                <a:cubicBezTo>
                  <a:pt x="16524" y="20864"/>
                  <a:pt x="15533" y="21600"/>
                  <a:pt x="14815" y="21600"/>
                </a:cubicBezTo>
                <a:lnTo>
                  <a:pt x="1307" y="21600"/>
                </a:lnTo>
                <a:cubicBezTo>
                  <a:pt x="586" y="21596"/>
                  <a:pt x="2" y="20585"/>
                  <a:pt x="0" y="19337"/>
                </a:cubicBezTo>
                <a:lnTo>
                  <a:pt x="0" y="2262"/>
                </a:lnTo>
                <a:cubicBezTo>
                  <a:pt x="2" y="1013"/>
                  <a:pt x="586" y="3"/>
                  <a:pt x="1307" y="0"/>
                </a:cubicBezTo>
                <a:lnTo>
                  <a:pt x="14815" y="0"/>
                </a:lnTo>
                <a:cubicBezTo>
                  <a:pt x="15533" y="0"/>
                  <a:pt x="16524" y="738"/>
                  <a:pt x="17021" y="1644"/>
                </a:cubicBezTo>
                <a:lnTo>
                  <a:pt x="21104" y="9091"/>
                </a:lnTo>
                <a:cubicBezTo>
                  <a:pt x="21597" y="10019"/>
                  <a:pt x="21600" y="11444"/>
                  <a:pt x="21111" y="12378"/>
                </a:cubicBezTo>
                <a:close/>
              </a:path>
            </a:pathLst>
          </a:custGeom>
          <a:gradFill>
            <a:gsLst>
              <a:gs pos="22846">
                <a:srgbClr val="4FACFE"/>
              </a:gs>
              <a:gs pos="63342">
                <a:srgbClr val="28CFFE"/>
              </a:gs>
              <a:gs pos="100000">
                <a:srgbClr val="00F2FE"/>
              </a:gs>
            </a:gsLst>
            <a:lin ang="2089255"/>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Calibri" panose="020F0502020204030204"/>
                <a:ea typeface="+mn-ea"/>
                <a:cs typeface="+mn-cs"/>
              </a:rPr>
              <a:t>2</a:t>
            </a:r>
            <a:endParaRPr kumimoji="0"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reeform 428"/>
          <p:cNvSpPr/>
          <p:nvPr/>
        </p:nvSpPr>
        <p:spPr>
          <a:xfrm>
            <a:off x="4051831" y="4582755"/>
            <a:ext cx="1689344" cy="981550"/>
          </a:xfrm>
          <a:custGeom>
            <a:avLst/>
            <a:gdLst/>
            <a:ahLst/>
            <a:cxnLst>
              <a:cxn ang="0">
                <a:pos x="wd2" y="hd2"/>
              </a:cxn>
              <a:cxn ang="5400000">
                <a:pos x="wd2" y="hd2"/>
              </a:cxn>
              <a:cxn ang="10800000">
                <a:pos x="wd2" y="hd2"/>
              </a:cxn>
              <a:cxn ang="16200000">
                <a:pos x="wd2" y="hd2"/>
              </a:cxn>
            </a:cxnLst>
            <a:rect l="0" t="0" r="r" b="b"/>
            <a:pathLst>
              <a:path w="21476" h="21600" extrusionOk="0">
                <a:moveTo>
                  <a:pt x="17014" y="19956"/>
                </a:moveTo>
                <a:cubicBezTo>
                  <a:pt x="16524" y="20865"/>
                  <a:pt x="15533" y="21600"/>
                  <a:pt x="14814" y="21600"/>
                </a:cubicBezTo>
                <a:lnTo>
                  <a:pt x="1307" y="21600"/>
                </a:lnTo>
                <a:cubicBezTo>
                  <a:pt x="586" y="21595"/>
                  <a:pt x="3" y="20585"/>
                  <a:pt x="0" y="19337"/>
                </a:cubicBezTo>
                <a:lnTo>
                  <a:pt x="0" y="2262"/>
                </a:lnTo>
                <a:cubicBezTo>
                  <a:pt x="3" y="1014"/>
                  <a:pt x="587" y="4"/>
                  <a:pt x="1307" y="0"/>
                </a:cubicBezTo>
                <a:lnTo>
                  <a:pt x="14814" y="0"/>
                </a:lnTo>
                <a:cubicBezTo>
                  <a:pt x="15533" y="0"/>
                  <a:pt x="16524" y="738"/>
                  <a:pt x="17021" y="1644"/>
                </a:cubicBezTo>
                <a:lnTo>
                  <a:pt x="21104" y="9091"/>
                </a:lnTo>
                <a:cubicBezTo>
                  <a:pt x="21597" y="10018"/>
                  <a:pt x="21600" y="11444"/>
                  <a:pt x="21110" y="12378"/>
                </a:cubicBezTo>
                <a:close/>
              </a:path>
            </a:pathLst>
          </a:custGeom>
          <a:gradFill>
            <a:gsLst>
              <a:gs pos="2419">
                <a:srgbClr val="0CB100"/>
              </a:gs>
              <a:gs pos="29316">
                <a:srgbClr val="85CE02"/>
              </a:gs>
              <a:gs pos="100000">
                <a:srgbClr val="FFEA03"/>
              </a:gs>
            </a:gsLst>
            <a:lin ang="2089255"/>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Calibri" panose="020F0502020204030204"/>
                <a:ea typeface="+mn-ea"/>
                <a:cs typeface="+mn-cs"/>
              </a:rPr>
              <a:t>3</a:t>
            </a:r>
            <a:endParaRPr kumimoji="0"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Freeform 423"/>
          <p:cNvSpPr/>
          <p:nvPr/>
        </p:nvSpPr>
        <p:spPr>
          <a:xfrm>
            <a:off x="4040607" y="1480378"/>
            <a:ext cx="1689215" cy="981922"/>
          </a:xfrm>
          <a:custGeom>
            <a:avLst/>
            <a:gdLst/>
            <a:ahLst/>
            <a:cxnLst>
              <a:cxn ang="0">
                <a:pos x="wd2" y="hd2"/>
              </a:cxn>
              <a:cxn ang="5400000">
                <a:pos x="wd2" y="hd2"/>
              </a:cxn>
              <a:cxn ang="10800000">
                <a:pos x="wd2" y="hd2"/>
              </a:cxn>
              <a:cxn ang="16200000">
                <a:pos x="wd2" y="hd2"/>
              </a:cxn>
            </a:cxnLst>
            <a:rect l="0" t="0" r="r" b="b"/>
            <a:pathLst>
              <a:path w="21476" h="21600" extrusionOk="0">
                <a:moveTo>
                  <a:pt x="17015" y="19949"/>
                </a:moveTo>
                <a:cubicBezTo>
                  <a:pt x="16524" y="20857"/>
                  <a:pt x="15534" y="21600"/>
                  <a:pt x="14815" y="21600"/>
                </a:cubicBezTo>
                <a:lnTo>
                  <a:pt x="1308" y="21600"/>
                </a:lnTo>
                <a:cubicBezTo>
                  <a:pt x="586" y="21597"/>
                  <a:pt x="2" y="20586"/>
                  <a:pt x="0" y="19338"/>
                </a:cubicBezTo>
                <a:lnTo>
                  <a:pt x="0" y="2262"/>
                </a:lnTo>
                <a:cubicBezTo>
                  <a:pt x="2" y="1014"/>
                  <a:pt x="586" y="3"/>
                  <a:pt x="1308" y="0"/>
                </a:cubicBezTo>
                <a:lnTo>
                  <a:pt x="14815" y="0"/>
                </a:lnTo>
                <a:cubicBezTo>
                  <a:pt x="15534" y="0"/>
                  <a:pt x="16524" y="738"/>
                  <a:pt x="17022" y="1643"/>
                </a:cubicBezTo>
                <a:lnTo>
                  <a:pt x="21105" y="9086"/>
                </a:lnTo>
                <a:cubicBezTo>
                  <a:pt x="21597" y="10013"/>
                  <a:pt x="21600" y="11438"/>
                  <a:pt x="21111" y="12371"/>
                </a:cubicBezTo>
                <a:close/>
              </a:path>
            </a:pathLst>
          </a:custGeom>
          <a:gradFill>
            <a:gsLst>
              <a:gs pos="22846">
                <a:srgbClr val="FF3847"/>
              </a:gs>
              <a:gs pos="63342">
                <a:srgbClr val="FF7D25"/>
              </a:gs>
              <a:gs pos="100000">
                <a:srgbClr val="FFC203"/>
              </a:gs>
            </a:gsLst>
            <a:lin ang="2089255"/>
          </a:gradFill>
          <a:ln w="12700">
            <a:miter lim="400000"/>
          </a:ln>
        </p:spPr>
        <p:txBody>
          <a:bodyPr lIns="45719" rIns="45719"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smtClean="0">
                <a:ln>
                  <a:noFill/>
                </a:ln>
                <a:solidFill>
                  <a:prstClr val="white"/>
                </a:solidFill>
                <a:effectLst/>
                <a:uLnTx/>
                <a:uFillTx/>
                <a:latin typeface="Calibri" panose="020F0502020204030204"/>
                <a:ea typeface="+mn-ea"/>
                <a:cs typeface="+mn-cs"/>
              </a:rPr>
              <a:t>1</a:t>
            </a:r>
            <a:endParaRPr kumimoji="0"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9" name="Picture1.png" descr="Picture1.png"/>
          <p:cNvPicPr>
            <a:picLocks/>
          </p:cNvPicPr>
          <p:nvPr/>
        </p:nvPicPr>
        <p:blipFill>
          <a:blip r:embed="rId3">
            <a:alphaModFix amt="59159"/>
          </a:blip>
          <a:srcRect b="1014"/>
          <a:stretch>
            <a:fillRect/>
          </a:stretch>
        </p:blipFill>
        <p:spPr>
          <a:xfrm rot="16200000" flipH="1">
            <a:off x="4795394" y="1601707"/>
            <a:ext cx="76062" cy="1498713"/>
          </a:xfrm>
          <a:prstGeom prst="rect">
            <a:avLst/>
          </a:prstGeom>
          <a:ln w="12700">
            <a:miter lim="400000"/>
          </a:ln>
        </p:spPr>
      </p:pic>
      <p:pic>
        <p:nvPicPr>
          <p:cNvPr id="80" name="Picture1.png" descr="Picture1.png"/>
          <p:cNvPicPr>
            <a:picLocks/>
          </p:cNvPicPr>
          <p:nvPr/>
        </p:nvPicPr>
        <p:blipFill>
          <a:blip r:embed="rId3">
            <a:alphaModFix amt="59159"/>
          </a:blip>
          <a:srcRect b="1014"/>
          <a:stretch>
            <a:fillRect/>
          </a:stretch>
        </p:blipFill>
        <p:spPr>
          <a:xfrm rot="16200000" flipH="1">
            <a:off x="4783361" y="3144281"/>
            <a:ext cx="76061" cy="1498713"/>
          </a:xfrm>
          <a:prstGeom prst="rect">
            <a:avLst/>
          </a:prstGeom>
          <a:ln w="12700">
            <a:miter lim="400000"/>
          </a:ln>
        </p:spPr>
      </p:pic>
      <p:pic>
        <p:nvPicPr>
          <p:cNvPr id="81" name="Picture1.png" descr="Picture1.png"/>
          <p:cNvPicPr>
            <a:picLocks/>
          </p:cNvPicPr>
          <p:nvPr/>
        </p:nvPicPr>
        <p:blipFill>
          <a:blip r:embed="rId3">
            <a:alphaModFix amt="59159"/>
          </a:blip>
          <a:srcRect b="1014"/>
          <a:stretch>
            <a:fillRect/>
          </a:stretch>
        </p:blipFill>
        <p:spPr>
          <a:xfrm rot="16200000" flipH="1">
            <a:off x="4670292" y="4672815"/>
            <a:ext cx="76061" cy="1498712"/>
          </a:xfrm>
          <a:prstGeom prst="rect">
            <a:avLst/>
          </a:prstGeom>
          <a:ln w="12700">
            <a:miter lim="400000"/>
          </a:ln>
        </p:spPr>
      </p:pic>
      <p:sp>
        <p:nvSpPr>
          <p:cNvPr id="82" name="TextBox 52"/>
          <p:cNvSpPr txBox="1"/>
          <p:nvPr/>
        </p:nvSpPr>
        <p:spPr>
          <a:xfrm>
            <a:off x="5780765" y="1692353"/>
            <a:ext cx="510607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53535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535353"/>
                </a:solidFill>
                <a:effectLst/>
                <a:uLnTx/>
                <a:uFillTx/>
                <a:latin typeface="Calibri" panose="020F0502020204030204"/>
                <a:ea typeface="+mn-ea"/>
                <a:cs typeface="+mn-cs"/>
              </a:rPr>
              <a:t>Kur’an’ın 109. suresi</a:t>
            </a:r>
            <a:r>
              <a:rPr kumimoji="0" lang="tr-TR" sz="2800" b="0" i="0" u="none" strike="noStrike" kern="1200" cap="none" spc="0" normalizeH="0" noProof="0" dirty="0" smtClean="0">
                <a:ln>
                  <a:noFill/>
                </a:ln>
                <a:solidFill>
                  <a:srgbClr val="535353"/>
                </a:solidFill>
                <a:effectLst/>
                <a:uLnTx/>
                <a:uFillTx/>
                <a:latin typeface="Calibri" panose="020F0502020204030204"/>
                <a:ea typeface="+mn-ea"/>
                <a:cs typeface="+mn-cs"/>
              </a:rPr>
              <a:t> ve 6 ayettir.</a:t>
            </a:r>
            <a:endParaRPr kumimoji="0" lang="tr-TR" sz="2800" b="0" i="0" u="none" strike="noStrike" kern="1200" cap="none" spc="0" normalizeH="0" baseline="0" noProof="0" dirty="0" smtClean="0">
              <a:ln>
                <a:noFill/>
              </a:ln>
              <a:solidFill>
                <a:srgbClr val="535353"/>
              </a:solidFill>
              <a:effectLst/>
              <a:uLnTx/>
              <a:uFillTx/>
              <a:latin typeface="Calibri" panose="020F0502020204030204"/>
              <a:ea typeface="+mn-ea"/>
              <a:cs typeface="+mn-cs"/>
            </a:endParaRPr>
          </a:p>
        </p:txBody>
      </p:sp>
      <p:sp>
        <p:nvSpPr>
          <p:cNvPr id="83" name="TextBox 52"/>
          <p:cNvSpPr txBox="1"/>
          <p:nvPr/>
        </p:nvSpPr>
        <p:spPr>
          <a:xfrm>
            <a:off x="5667129" y="2997232"/>
            <a:ext cx="5376830"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535353"/>
                </a:solidFill>
              </a:defRPr>
            </a:lvl1pPr>
          </a:lstStyle>
          <a:p>
            <a:r>
              <a:rPr lang="tr-TR" sz="2800" dirty="0"/>
              <a:t>Kâfirûn, </a:t>
            </a:r>
            <a:r>
              <a:rPr lang="tr-TR" sz="2800" b="1" dirty="0"/>
              <a:t>“kâfirler</a:t>
            </a:r>
            <a:r>
              <a:rPr lang="tr-TR" sz="2800" b="1" dirty="0" smtClean="0"/>
              <a:t>” (inkarcılar) </a:t>
            </a:r>
            <a:r>
              <a:rPr lang="tr-TR" sz="2800" dirty="0"/>
              <a:t>anlamına gelir.</a:t>
            </a:r>
            <a:endParaRPr lang="tr-TR" sz="3600" dirty="0"/>
          </a:p>
        </p:txBody>
      </p:sp>
      <p:sp>
        <p:nvSpPr>
          <p:cNvPr id="84" name="TextBox 52"/>
          <p:cNvSpPr txBox="1"/>
          <p:nvPr/>
        </p:nvSpPr>
        <p:spPr>
          <a:xfrm>
            <a:off x="5806726" y="4662460"/>
            <a:ext cx="5497914"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a:solidFill>
                  <a:srgbClr val="535353"/>
                </a:solidFill>
              </a:defRPr>
            </a:lvl1pPr>
          </a:lstStyle>
          <a:p>
            <a:r>
              <a:rPr lang="tr-TR" sz="2800" dirty="0"/>
              <a:t>H</a:t>
            </a:r>
            <a:r>
              <a:rPr lang="tr-TR" sz="2800" dirty="0" smtClean="0"/>
              <a:t>erkesin </a:t>
            </a:r>
            <a:r>
              <a:rPr lang="tr-TR" sz="2800" dirty="0"/>
              <a:t>inancının sorumluluğunun kendisine ait olduğu belirtilir.</a:t>
            </a:r>
            <a:endParaRPr kumimoji="0" sz="3200" i="0" u="none" strike="noStrike" kern="1200" cap="none" spc="0" normalizeH="0" baseline="0" noProof="0" dirty="0">
              <a:ln>
                <a:noFill/>
              </a:ln>
              <a:solidFill>
                <a:srgbClr val="535353"/>
              </a:solidFill>
              <a:effectLst/>
              <a:uLnTx/>
              <a:uFillTx/>
              <a:latin typeface="Calibri" panose="020F0502020204030204"/>
            </a:endParaRPr>
          </a:p>
        </p:txBody>
      </p:sp>
      <p:grpSp>
        <p:nvGrpSpPr>
          <p:cNvPr id="85" name="Group"/>
          <p:cNvGrpSpPr/>
          <p:nvPr/>
        </p:nvGrpSpPr>
        <p:grpSpPr>
          <a:xfrm>
            <a:off x="5372184" y="797763"/>
            <a:ext cx="6011698" cy="646329"/>
            <a:chOff x="-1297353" y="170060"/>
            <a:chExt cx="6011694" cy="646328"/>
          </a:xfrm>
        </p:grpSpPr>
        <p:sp>
          <p:nvSpPr>
            <p:cNvPr id="86" name="TextBox 52"/>
            <p:cNvSpPr txBox="1"/>
            <p:nvPr/>
          </p:nvSpPr>
          <p:spPr>
            <a:xfrm>
              <a:off x="-1297353" y="170060"/>
              <a:ext cx="6011694"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2100">
                  <a:solidFill>
                    <a:srgbClr val="000000"/>
                  </a:solidFill>
                </a:defRPr>
              </a:lvl1pPr>
            </a:lstStyle>
            <a:p>
              <a:pPr lvl="0" algn="ctr">
                <a:defRPr/>
              </a:pPr>
              <a:r>
                <a:rPr lang="tr-TR" sz="3600" b="1" dirty="0" err="1"/>
                <a:t>Kâfirun</a:t>
              </a:r>
              <a:r>
                <a:rPr kumimoji="0" lang="tr-TR" sz="3600" b="0" i="0" u="none" strike="noStrike" kern="1200" cap="none" spc="0" normalizeH="0" baseline="0" noProof="0" dirty="0" smtClean="0">
                  <a:ln>
                    <a:noFill/>
                  </a:ln>
                  <a:solidFill>
                    <a:srgbClr val="000000"/>
                  </a:solidFill>
                  <a:effectLst/>
                  <a:uLnTx/>
                  <a:uFillTx/>
                  <a:latin typeface="Calibri" panose="020F0502020204030204"/>
                  <a:ea typeface="+mn-ea"/>
                  <a:cs typeface="+mn-cs"/>
                </a:rPr>
                <a:t> Suresi İlgili Bilgiler </a:t>
              </a:r>
              <a:endParaRPr kumimoji="0" sz="3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87" name="Group"/>
            <p:cNvGrpSpPr/>
            <p:nvPr/>
          </p:nvGrpSpPr>
          <p:grpSpPr>
            <a:xfrm>
              <a:off x="-790843" y="239414"/>
              <a:ext cx="4998067" cy="519890"/>
              <a:chOff x="-1024367" y="169730"/>
              <a:chExt cx="4998063" cy="519889"/>
            </a:xfrm>
          </p:grpSpPr>
          <p:sp>
            <p:nvSpPr>
              <p:cNvPr id="88" name="Line"/>
              <p:cNvSpPr/>
              <p:nvPr/>
            </p:nvSpPr>
            <p:spPr>
              <a:xfrm>
                <a:off x="-1024367" y="169730"/>
                <a:ext cx="4998063" cy="19907"/>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p:cNvSpPr/>
              <p:nvPr/>
            </p:nvSpPr>
            <p:spPr>
              <a:xfrm>
                <a:off x="-1024367" y="671108"/>
                <a:ext cx="4998063" cy="18511"/>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92" name="Yuvarlatılmış Dikdörtgen 91">
            <a:hlinkClick r:id="rId4"/>
          </p:cNvPr>
          <p:cNvSpPr/>
          <p:nvPr/>
        </p:nvSpPr>
        <p:spPr>
          <a:xfrm>
            <a:off x="48918" y="4564929"/>
            <a:ext cx="5184889" cy="1529948"/>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tr-TR" sz="2800" b="0" i="0" u="none" strike="noStrike" kern="1200" cap="none" spc="0" normalizeH="0" baseline="0" noProof="0" dirty="0">
                <a:ln>
                  <a:noFill/>
                </a:ln>
                <a:solidFill>
                  <a:prstClr val="white"/>
                </a:solidFill>
                <a:effectLst/>
                <a:uLnTx/>
                <a:uFillTx/>
                <a:latin typeface="Calibri" panose="020F0502020204030204"/>
              </a:rPr>
              <a:t>Kur’an-ı Kerim’den </a:t>
            </a:r>
            <a:r>
              <a:rPr lang="tr-TR" sz="2800" b="1" dirty="0" err="1" smtClean="0"/>
              <a:t>Kâfirun</a:t>
            </a:r>
            <a:r>
              <a:rPr kumimoji="0" lang="tr-TR" sz="2800" b="0" i="0" u="none" strike="noStrike" kern="1200" cap="none" spc="0" normalizeH="0" baseline="0" noProof="0" dirty="0" smtClean="0">
                <a:ln>
                  <a:noFill/>
                </a:ln>
                <a:solidFill>
                  <a:prstClr val="white"/>
                </a:solidFill>
                <a:effectLst/>
                <a:uLnTx/>
                <a:uFillTx/>
                <a:latin typeface="Calibri" panose="020F0502020204030204"/>
              </a:rPr>
              <a:t> suresini bulalım  </a:t>
            </a:r>
            <a:endParaRPr kumimoji="0" lang="tr-TR" sz="2800" b="0" i="0" u="none" strike="noStrike" kern="1200" cap="none" spc="0" normalizeH="0" baseline="0" noProof="0" dirty="0">
              <a:ln>
                <a:noFill/>
              </a:ln>
              <a:solidFill>
                <a:prstClr val="white"/>
              </a:solidFill>
              <a:effectLst/>
              <a:uLnTx/>
              <a:uFillTx/>
              <a:latin typeface="Calibri" panose="020F0502020204030204"/>
            </a:endParaRPr>
          </a:p>
        </p:txBody>
      </p:sp>
      <p:sp>
        <p:nvSpPr>
          <p:cNvPr id="93" name="Dikdörtgen 92"/>
          <p:cNvSpPr/>
          <p:nvPr/>
        </p:nvSpPr>
        <p:spPr>
          <a:xfrm>
            <a:off x="3971526" y="5238115"/>
            <a:ext cx="1622593" cy="1513726"/>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Resim 1"/>
          <p:cNvPicPr>
            <a:picLocks noChangeAspect="1"/>
          </p:cNvPicPr>
          <p:nvPr/>
        </p:nvPicPr>
        <p:blipFill>
          <a:blip r:embed="rId6"/>
          <a:stretch>
            <a:fillRect/>
          </a:stretch>
        </p:blipFill>
        <p:spPr>
          <a:xfrm>
            <a:off x="93223" y="1065610"/>
            <a:ext cx="3520871" cy="2980994"/>
          </a:xfrm>
          <a:prstGeom prst="rect">
            <a:avLst/>
          </a:prstGeom>
        </p:spPr>
      </p:pic>
    </p:spTree>
    <p:extLst>
      <p:ext uri="{BB962C8B-B14F-4D97-AF65-F5344CB8AC3E}">
        <p14:creationId xmlns:p14="http://schemas.microsoft.com/office/powerpoint/2010/main" val="3372232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8"/>
                                        </p:tgtEl>
                                        <p:attrNameLst>
                                          <p:attrName>style.visibility</p:attrName>
                                        </p:attrNameLst>
                                      </p:cBhvr>
                                      <p:to>
                                        <p:strVal val="visible"/>
                                      </p:to>
                                    </p:set>
                                    <p:animEffect transition="in" filter="box(out)">
                                      <p:cBhvr>
                                        <p:cTn id="7" dur="500"/>
                                        <p:tgtEl>
                                          <p:spTgt spid="8"/>
                                        </p:tgtEl>
                                      </p:cBhvr>
                                    </p:animEffect>
                                  </p:childTnLst>
                                </p:cTn>
                              </p:par>
                            </p:childTnLst>
                          </p:cTn>
                        </p:par>
                        <p:par>
                          <p:cTn id="8" fill="hold">
                            <p:stCondLst>
                              <p:cond delay="500"/>
                            </p:stCondLst>
                            <p:childTnLst>
                              <p:par>
                                <p:cTn id="9" presetID="4" presetClass="entr" presetSubtype="32" fill="hold" grpId="0" nodeType="afterEffect">
                                  <p:stCondLst>
                                    <p:cond delay="0"/>
                                  </p:stCondLst>
                                  <p:iterate>
                                    <p:tmAbs val="0"/>
                                  </p:iterate>
                                  <p:childTnLst>
                                    <p:set>
                                      <p:cBhvr>
                                        <p:cTn id="10" fill="hold"/>
                                        <p:tgtEl>
                                          <p:spTgt spid="85"/>
                                        </p:tgtEl>
                                        <p:attrNameLst>
                                          <p:attrName>style.visibility</p:attrName>
                                        </p:attrNameLst>
                                      </p:cBhvr>
                                      <p:to>
                                        <p:strVal val="visible"/>
                                      </p:to>
                                    </p:set>
                                    <p:animEffect transition="in" filter="box(out)">
                                      <p:cBhvr>
                                        <p:cTn id="11" dur="500"/>
                                        <p:tgtEl>
                                          <p:spTgt spid="85"/>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p:tmAbs val="0"/>
                                  </p:iterate>
                                  <p:childTnLst>
                                    <p:set>
                                      <p:cBhvr>
                                        <p:cTn id="14" fill="hold"/>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iterate>
                                    <p:tmAbs val="0"/>
                                  </p:iterate>
                                  <p:childTnLst>
                                    <p:set>
                                      <p:cBhvr>
                                        <p:cTn id="18" fill="hold"/>
                                        <p:tgtEl>
                                          <p:spTgt spid="78"/>
                                        </p:tgtEl>
                                        <p:attrNameLst>
                                          <p:attrName>style.visibility</p:attrName>
                                        </p:attrNameLst>
                                      </p:cBhvr>
                                      <p:to>
                                        <p:strVal val="visible"/>
                                      </p:to>
                                    </p:set>
                                    <p:animEffect transition="in" filter="wipe(left)">
                                      <p:cBhvr>
                                        <p:cTn id="19" dur="500"/>
                                        <p:tgtEl>
                                          <p:spTgt spid="78"/>
                                        </p:tgtEl>
                                      </p:cBhvr>
                                    </p:animEffect>
                                  </p:childTnLst>
                                </p:cTn>
                              </p:par>
                            </p:childTnLst>
                          </p:cTn>
                        </p:par>
                        <p:par>
                          <p:cTn id="20" fill="hold">
                            <p:stCondLst>
                              <p:cond delay="2000"/>
                            </p:stCondLst>
                            <p:childTnLst>
                              <p:par>
                                <p:cTn id="21" presetID="4" presetClass="entr" presetSubtype="32" fill="hold" grpId="0" nodeType="afterEffect">
                                  <p:stCondLst>
                                    <p:cond delay="0"/>
                                  </p:stCondLst>
                                  <p:iterate>
                                    <p:tmAbs val="0"/>
                                  </p:iterate>
                                  <p:childTnLst>
                                    <p:set>
                                      <p:cBhvr>
                                        <p:cTn id="22" fill="hold"/>
                                        <p:tgtEl>
                                          <p:spTgt spid="79"/>
                                        </p:tgtEl>
                                        <p:attrNameLst>
                                          <p:attrName>style.visibility</p:attrName>
                                        </p:attrNameLst>
                                      </p:cBhvr>
                                      <p:to>
                                        <p:strVal val="visible"/>
                                      </p:to>
                                    </p:set>
                                    <p:animEffect transition="in" filter="box(out)">
                                      <p:cBhvr>
                                        <p:cTn id="23" dur="500"/>
                                        <p:tgtEl>
                                          <p:spTgt spid="79"/>
                                        </p:tgtEl>
                                      </p:cBhvr>
                                    </p:animEffect>
                                  </p:childTnLst>
                                </p:cTn>
                              </p:par>
                            </p:childTnLst>
                          </p:cTn>
                        </p:par>
                        <p:par>
                          <p:cTn id="24" fill="hold">
                            <p:stCondLst>
                              <p:cond delay="2500"/>
                            </p:stCondLst>
                            <p:childTnLst>
                              <p:par>
                                <p:cTn id="25" presetID="4" presetClass="entr" presetSubtype="32" fill="hold" grpId="0" nodeType="afterEffect">
                                  <p:stCondLst>
                                    <p:cond delay="0"/>
                                  </p:stCondLst>
                                  <p:iterate>
                                    <p:tmAbs val="0"/>
                                  </p:iterate>
                                  <p:childTnLst>
                                    <p:set>
                                      <p:cBhvr>
                                        <p:cTn id="26" fill="hold"/>
                                        <p:tgtEl>
                                          <p:spTgt spid="67"/>
                                        </p:tgtEl>
                                        <p:attrNameLst>
                                          <p:attrName>style.visibility</p:attrName>
                                        </p:attrNameLst>
                                      </p:cBhvr>
                                      <p:to>
                                        <p:strVal val="visible"/>
                                      </p:to>
                                    </p:set>
                                    <p:animEffect transition="in" filter="box(out)">
                                      <p:cBhvr>
                                        <p:cTn id="27" dur="500"/>
                                        <p:tgtEl>
                                          <p:spTgt spid="67"/>
                                        </p:tgtEl>
                                      </p:cBhvr>
                                    </p:animEffect>
                                  </p:childTnLst>
                                </p:cTn>
                              </p:par>
                            </p:childTnLst>
                          </p:cTn>
                        </p:par>
                        <p:par>
                          <p:cTn id="28" fill="hold">
                            <p:stCondLst>
                              <p:cond delay="3000"/>
                            </p:stCondLst>
                            <p:childTnLst>
                              <p:par>
                                <p:cTn id="29" presetID="22" presetClass="entr" presetSubtype="1" fill="hold" grpId="0" nodeType="afterEffect">
                                  <p:stCondLst>
                                    <p:cond delay="0"/>
                                  </p:stCondLst>
                                  <p:iterate>
                                    <p:tmAbs val="0"/>
                                  </p:iterate>
                                  <p:childTnLst>
                                    <p:set>
                                      <p:cBhvr>
                                        <p:cTn id="30" fill="hold"/>
                                        <p:tgtEl>
                                          <p:spTgt spid="82"/>
                                        </p:tgtEl>
                                        <p:attrNameLst>
                                          <p:attrName>style.visibility</p:attrName>
                                        </p:attrNameLst>
                                      </p:cBhvr>
                                      <p:to>
                                        <p:strVal val="visible"/>
                                      </p:to>
                                    </p:set>
                                    <p:animEffect transition="in" filter="wipe(up)">
                                      <p:cBhvr>
                                        <p:cTn id="31" dur="500"/>
                                        <p:tgtEl>
                                          <p:spTgt spid="82"/>
                                        </p:tgtEl>
                                      </p:cBhvr>
                                    </p:animEffect>
                                  </p:childTnLst>
                                </p:cTn>
                              </p:par>
                            </p:childTnLst>
                          </p:cTn>
                        </p:par>
                        <p:par>
                          <p:cTn id="32" fill="hold">
                            <p:stCondLst>
                              <p:cond delay="3500"/>
                            </p:stCondLst>
                            <p:childTnLst>
                              <p:par>
                                <p:cTn id="33" presetID="22" presetClass="entr" presetSubtype="8" fill="hold" grpId="0" nodeType="afterEffect">
                                  <p:stCondLst>
                                    <p:cond delay="0"/>
                                  </p:stCondLst>
                                  <p:iterate>
                                    <p:tmAbs val="0"/>
                                  </p:iterate>
                                  <p:childTnLst>
                                    <p:set>
                                      <p:cBhvr>
                                        <p:cTn id="34" fill="hold"/>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4000"/>
                            </p:stCondLst>
                            <p:childTnLst>
                              <p:par>
                                <p:cTn id="37" presetID="22" presetClass="entr" presetSubtype="8" fill="hold" grpId="0" nodeType="afterEffect">
                                  <p:stCondLst>
                                    <p:cond delay="0"/>
                                  </p:stCondLst>
                                  <p:iterate>
                                    <p:tmAbs val="0"/>
                                  </p:iterate>
                                  <p:childTnLst>
                                    <p:set>
                                      <p:cBhvr>
                                        <p:cTn id="38" fill="hold"/>
                                        <p:tgtEl>
                                          <p:spTgt spid="76"/>
                                        </p:tgtEl>
                                        <p:attrNameLst>
                                          <p:attrName>style.visibility</p:attrName>
                                        </p:attrNameLst>
                                      </p:cBhvr>
                                      <p:to>
                                        <p:strVal val="visible"/>
                                      </p:to>
                                    </p:set>
                                    <p:animEffect transition="in" filter="wipe(left)">
                                      <p:cBhvr>
                                        <p:cTn id="39" dur="500"/>
                                        <p:tgtEl>
                                          <p:spTgt spid="76"/>
                                        </p:tgtEl>
                                      </p:cBhvr>
                                    </p:animEffect>
                                  </p:childTnLst>
                                </p:cTn>
                              </p:par>
                            </p:childTnLst>
                          </p:cTn>
                        </p:par>
                        <p:par>
                          <p:cTn id="40" fill="hold">
                            <p:stCondLst>
                              <p:cond delay="4500"/>
                            </p:stCondLst>
                            <p:childTnLst>
                              <p:par>
                                <p:cTn id="41" presetID="4" presetClass="entr" presetSubtype="32" fill="hold" grpId="0" nodeType="afterEffect">
                                  <p:stCondLst>
                                    <p:cond delay="0"/>
                                  </p:stCondLst>
                                  <p:iterate>
                                    <p:tmAbs val="0"/>
                                  </p:iterate>
                                  <p:childTnLst>
                                    <p:set>
                                      <p:cBhvr>
                                        <p:cTn id="42" fill="hold"/>
                                        <p:tgtEl>
                                          <p:spTgt spid="80"/>
                                        </p:tgtEl>
                                        <p:attrNameLst>
                                          <p:attrName>style.visibility</p:attrName>
                                        </p:attrNameLst>
                                      </p:cBhvr>
                                      <p:to>
                                        <p:strVal val="visible"/>
                                      </p:to>
                                    </p:set>
                                    <p:animEffect transition="in" filter="box(out)">
                                      <p:cBhvr>
                                        <p:cTn id="43" dur="500"/>
                                        <p:tgtEl>
                                          <p:spTgt spid="80"/>
                                        </p:tgtEl>
                                      </p:cBhvr>
                                    </p:animEffect>
                                  </p:childTnLst>
                                </p:cTn>
                              </p:par>
                            </p:childTnLst>
                          </p:cTn>
                        </p:par>
                        <p:par>
                          <p:cTn id="44" fill="hold">
                            <p:stCondLst>
                              <p:cond delay="5000"/>
                            </p:stCondLst>
                            <p:childTnLst>
                              <p:par>
                                <p:cTn id="45" presetID="4" presetClass="entr" presetSubtype="32" fill="hold" grpId="0" nodeType="afterEffect">
                                  <p:stCondLst>
                                    <p:cond delay="0"/>
                                  </p:stCondLst>
                                  <p:iterate>
                                    <p:tmAbs val="0"/>
                                  </p:iterate>
                                  <p:childTnLst>
                                    <p:set>
                                      <p:cBhvr>
                                        <p:cTn id="46" fill="hold"/>
                                        <p:tgtEl>
                                          <p:spTgt spid="70"/>
                                        </p:tgtEl>
                                        <p:attrNameLst>
                                          <p:attrName>style.visibility</p:attrName>
                                        </p:attrNameLst>
                                      </p:cBhvr>
                                      <p:to>
                                        <p:strVal val="visible"/>
                                      </p:to>
                                    </p:set>
                                    <p:animEffect transition="in" filter="box(out)">
                                      <p:cBhvr>
                                        <p:cTn id="47" dur="500"/>
                                        <p:tgtEl>
                                          <p:spTgt spid="70"/>
                                        </p:tgtEl>
                                      </p:cBhvr>
                                    </p:animEffect>
                                  </p:childTnLst>
                                </p:cTn>
                              </p:par>
                            </p:childTnLst>
                          </p:cTn>
                        </p:par>
                        <p:par>
                          <p:cTn id="48" fill="hold">
                            <p:stCondLst>
                              <p:cond delay="5500"/>
                            </p:stCondLst>
                            <p:childTnLst>
                              <p:par>
                                <p:cTn id="49" presetID="22" presetClass="entr" presetSubtype="1" fill="hold" grpId="0" nodeType="afterEffect">
                                  <p:stCondLst>
                                    <p:cond delay="0"/>
                                  </p:stCondLst>
                                  <p:iterate>
                                    <p:tmAbs val="0"/>
                                  </p:iterate>
                                  <p:childTnLst>
                                    <p:set>
                                      <p:cBhvr>
                                        <p:cTn id="50" fill="hold"/>
                                        <p:tgtEl>
                                          <p:spTgt spid="83"/>
                                        </p:tgtEl>
                                        <p:attrNameLst>
                                          <p:attrName>style.visibility</p:attrName>
                                        </p:attrNameLst>
                                      </p:cBhvr>
                                      <p:to>
                                        <p:strVal val="visible"/>
                                      </p:to>
                                    </p:set>
                                    <p:animEffect transition="in" filter="wipe(up)">
                                      <p:cBhvr>
                                        <p:cTn id="51" dur="500"/>
                                        <p:tgtEl>
                                          <p:spTgt spid="83"/>
                                        </p:tgtEl>
                                      </p:cBhvr>
                                    </p:animEffect>
                                  </p:childTnLst>
                                </p:cTn>
                              </p:par>
                            </p:childTnLst>
                          </p:cTn>
                        </p:par>
                        <p:par>
                          <p:cTn id="52" fill="hold">
                            <p:stCondLst>
                              <p:cond delay="6000"/>
                            </p:stCondLst>
                            <p:childTnLst>
                              <p:par>
                                <p:cTn id="53" presetID="22" presetClass="entr" presetSubtype="8" fill="hold" grpId="0" nodeType="afterEffect">
                                  <p:stCondLst>
                                    <p:cond delay="0"/>
                                  </p:stCondLst>
                                  <p:iterate>
                                    <p:tmAbs val="0"/>
                                  </p:iterate>
                                  <p:childTnLst>
                                    <p:set>
                                      <p:cBhvr>
                                        <p:cTn id="54" fill="hold"/>
                                        <p:tgtEl>
                                          <p:spTgt spid="5"/>
                                        </p:tgtEl>
                                        <p:attrNameLst>
                                          <p:attrName>style.visibility</p:attrName>
                                        </p:attrNameLst>
                                      </p:cBhvr>
                                      <p:to>
                                        <p:strVal val="visible"/>
                                      </p:to>
                                    </p:set>
                                    <p:animEffect transition="in" filter="wipe(left)">
                                      <p:cBhvr>
                                        <p:cTn id="55" dur="500"/>
                                        <p:tgtEl>
                                          <p:spTgt spid="5"/>
                                        </p:tgtEl>
                                      </p:cBhvr>
                                    </p:animEffect>
                                  </p:childTnLst>
                                </p:cTn>
                              </p:par>
                            </p:childTnLst>
                          </p:cTn>
                        </p:par>
                        <p:par>
                          <p:cTn id="56" fill="hold">
                            <p:stCondLst>
                              <p:cond delay="6500"/>
                            </p:stCondLst>
                            <p:childTnLst>
                              <p:par>
                                <p:cTn id="57" presetID="22" presetClass="entr" presetSubtype="8" fill="hold" grpId="0" nodeType="afterEffect">
                                  <p:stCondLst>
                                    <p:cond delay="0"/>
                                  </p:stCondLst>
                                  <p:iterate>
                                    <p:tmAbs val="0"/>
                                  </p:iterate>
                                  <p:childTnLst>
                                    <p:set>
                                      <p:cBhvr>
                                        <p:cTn id="58" fill="hold"/>
                                        <p:tgtEl>
                                          <p:spTgt spid="77"/>
                                        </p:tgtEl>
                                        <p:attrNameLst>
                                          <p:attrName>style.visibility</p:attrName>
                                        </p:attrNameLst>
                                      </p:cBhvr>
                                      <p:to>
                                        <p:strVal val="visible"/>
                                      </p:to>
                                    </p:set>
                                    <p:animEffect transition="in" filter="wipe(left)">
                                      <p:cBhvr>
                                        <p:cTn id="59" dur="500"/>
                                        <p:tgtEl>
                                          <p:spTgt spid="77"/>
                                        </p:tgtEl>
                                      </p:cBhvr>
                                    </p:animEffect>
                                  </p:childTnLst>
                                </p:cTn>
                              </p:par>
                            </p:childTnLst>
                          </p:cTn>
                        </p:par>
                        <p:par>
                          <p:cTn id="60" fill="hold">
                            <p:stCondLst>
                              <p:cond delay="7000"/>
                            </p:stCondLst>
                            <p:childTnLst>
                              <p:par>
                                <p:cTn id="61" presetID="4" presetClass="entr" presetSubtype="32" fill="hold" grpId="0" nodeType="afterEffect">
                                  <p:stCondLst>
                                    <p:cond delay="0"/>
                                  </p:stCondLst>
                                  <p:iterate>
                                    <p:tmAbs val="0"/>
                                  </p:iterate>
                                  <p:childTnLst>
                                    <p:set>
                                      <p:cBhvr>
                                        <p:cTn id="62" fill="hold"/>
                                        <p:tgtEl>
                                          <p:spTgt spid="81"/>
                                        </p:tgtEl>
                                        <p:attrNameLst>
                                          <p:attrName>style.visibility</p:attrName>
                                        </p:attrNameLst>
                                      </p:cBhvr>
                                      <p:to>
                                        <p:strVal val="visible"/>
                                      </p:to>
                                    </p:set>
                                    <p:animEffect transition="in" filter="box(out)">
                                      <p:cBhvr>
                                        <p:cTn id="63" dur="500"/>
                                        <p:tgtEl>
                                          <p:spTgt spid="81"/>
                                        </p:tgtEl>
                                      </p:cBhvr>
                                    </p:animEffect>
                                  </p:childTnLst>
                                </p:cTn>
                              </p:par>
                            </p:childTnLst>
                          </p:cTn>
                        </p:par>
                        <p:par>
                          <p:cTn id="64" fill="hold">
                            <p:stCondLst>
                              <p:cond delay="7500"/>
                            </p:stCondLst>
                            <p:childTnLst>
                              <p:par>
                                <p:cTn id="65" presetID="4" presetClass="entr" presetSubtype="32" fill="hold" grpId="0" nodeType="afterEffect">
                                  <p:stCondLst>
                                    <p:cond delay="0"/>
                                  </p:stCondLst>
                                  <p:iterate>
                                    <p:tmAbs val="0"/>
                                  </p:iterate>
                                  <p:childTnLst>
                                    <p:set>
                                      <p:cBhvr>
                                        <p:cTn id="66" fill="hold"/>
                                        <p:tgtEl>
                                          <p:spTgt spid="73"/>
                                        </p:tgtEl>
                                        <p:attrNameLst>
                                          <p:attrName>style.visibility</p:attrName>
                                        </p:attrNameLst>
                                      </p:cBhvr>
                                      <p:to>
                                        <p:strVal val="visible"/>
                                      </p:to>
                                    </p:set>
                                    <p:animEffect transition="in" filter="box(out)">
                                      <p:cBhvr>
                                        <p:cTn id="67" dur="500"/>
                                        <p:tgtEl>
                                          <p:spTgt spid="73"/>
                                        </p:tgtEl>
                                      </p:cBhvr>
                                    </p:animEffect>
                                  </p:childTnLst>
                                </p:cTn>
                              </p:par>
                            </p:childTnLst>
                          </p:cTn>
                        </p:par>
                        <p:par>
                          <p:cTn id="68" fill="hold">
                            <p:stCondLst>
                              <p:cond delay="8000"/>
                            </p:stCondLst>
                            <p:childTnLst>
                              <p:par>
                                <p:cTn id="69" presetID="22" presetClass="entr" presetSubtype="1" fill="hold" grpId="0" nodeType="afterEffect">
                                  <p:stCondLst>
                                    <p:cond delay="0"/>
                                  </p:stCondLst>
                                  <p:iterate>
                                    <p:tmAbs val="0"/>
                                  </p:iterate>
                                  <p:childTnLst>
                                    <p:set>
                                      <p:cBhvr>
                                        <p:cTn id="70" fill="hold"/>
                                        <p:tgtEl>
                                          <p:spTgt spid="84"/>
                                        </p:tgtEl>
                                        <p:attrNameLst>
                                          <p:attrName>style.visibility</p:attrName>
                                        </p:attrNameLst>
                                      </p:cBhvr>
                                      <p:to>
                                        <p:strVal val="visible"/>
                                      </p:to>
                                    </p:set>
                                    <p:animEffect transition="in" filter="wipe(up)">
                                      <p:cBhvr>
                                        <p:cTn id="71" dur="500"/>
                                        <p:tgtEl>
                                          <p:spTgt spid="8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down)">
                                      <p:cBhvr>
                                        <p:cTn id="76" dur="500"/>
                                        <p:tgtEl>
                                          <p:spTgt spid="9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93"/>
                                        </p:tgtEl>
                                        <p:attrNameLst>
                                          <p:attrName>style.visibility</p:attrName>
                                        </p:attrNameLst>
                                      </p:cBhvr>
                                      <p:to>
                                        <p:strVal val="visible"/>
                                      </p:to>
                                    </p:set>
                                    <p:animEffect transition="in" filter="wipe(down)">
                                      <p:cBhvr>
                                        <p:cTn id="79"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67" grpId="0" animBg="1" advAuto="0"/>
      <p:bldP spid="70" grpId="0" animBg="1" advAuto="0"/>
      <p:bldP spid="73" grpId="0" animBg="1" advAuto="0"/>
      <p:bldP spid="76" grpId="0" animBg="1" advAuto="0"/>
      <p:bldP spid="77" grpId="0" animBg="1" advAuto="0"/>
      <p:bldP spid="78" grpId="0" animBg="1" advAuto="0"/>
      <p:bldP spid="79" grpId="0" animBg="1" advAuto="0"/>
      <p:bldP spid="80" grpId="0" animBg="1" advAuto="0"/>
      <p:bldP spid="81" grpId="0" animBg="1" advAuto="0"/>
      <p:bldP spid="82" grpId="0" animBg="1" advAuto="0"/>
      <p:bldP spid="83" grpId="0" animBg="1" advAuto="0"/>
      <p:bldP spid="84" grpId="0" animBg="1" advAuto="0"/>
      <p:bldP spid="85" grpId="0" animBg="1" advAuto="0"/>
      <p:bldP spid="92" grpId="0" animBg="1"/>
      <p:bldP spid="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282829" y="1639633"/>
            <a:ext cx="3824204" cy="808948"/>
          </a:xfrm>
          <a:prstGeom prst="rect">
            <a:avLst/>
          </a:prstGeom>
          <a:solidFill>
            <a:schemeClr val="accent2">
              <a:lumMod val="60000"/>
              <a:lumOff val="40000"/>
            </a:schemeClr>
          </a:solidFill>
          <a:ln>
            <a:noFill/>
          </a:ln>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schemeClr val="tx1"/>
                </a:solidFill>
                <a:effectLst/>
                <a:uLnTx/>
                <a:uFillTx/>
                <a:latin typeface="Calibri" panose="020F0502020204030204"/>
                <a:ea typeface="+mn-ea"/>
                <a:cs typeface="+mn-cs"/>
              </a:rPr>
              <a:t>6 ayettir.</a:t>
            </a:r>
            <a:endParaRPr kumimoji="0" lang="tr-TR" sz="3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4" name="Dikdörtgen 3"/>
          <p:cNvSpPr/>
          <p:nvPr/>
        </p:nvSpPr>
        <p:spPr>
          <a:xfrm>
            <a:off x="157053" y="1367763"/>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3" name="Dikdörtgen 42"/>
          <p:cNvSpPr/>
          <p:nvPr/>
        </p:nvSpPr>
        <p:spPr>
          <a:xfrm>
            <a:off x="157053" y="1367763"/>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4" name="Dikdörtgen 43"/>
          <p:cNvSpPr/>
          <p:nvPr/>
        </p:nvSpPr>
        <p:spPr>
          <a:xfrm>
            <a:off x="460895" y="5086703"/>
            <a:ext cx="4623975" cy="1168852"/>
          </a:xfrm>
          <a:prstGeom prst="rect">
            <a:avLst/>
          </a:prstGeom>
          <a:solidFill>
            <a:schemeClr val="accent2">
              <a:lumMod val="60000"/>
              <a:lumOff val="40000"/>
            </a:schemeClr>
          </a:solidFill>
          <a:ln>
            <a:noFill/>
          </a:ln>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200" dirty="0" smtClean="0">
                <a:solidFill>
                  <a:schemeClr val="tx1"/>
                </a:solidFill>
              </a:rPr>
              <a:t>   109. </a:t>
            </a:r>
            <a:r>
              <a:rPr lang="tr-TR" sz="3200" dirty="0">
                <a:solidFill>
                  <a:schemeClr val="tx1"/>
                </a:solidFill>
              </a:rPr>
              <a:t>suredir.</a:t>
            </a:r>
          </a:p>
        </p:txBody>
      </p:sp>
      <p:sp>
        <p:nvSpPr>
          <p:cNvPr id="45" name="Dikdörtgen 44"/>
          <p:cNvSpPr/>
          <p:nvPr/>
        </p:nvSpPr>
        <p:spPr>
          <a:xfrm>
            <a:off x="157053" y="4995761"/>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6" name="Dikdörtgen 45"/>
          <p:cNvSpPr/>
          <p:nvPr/>
        </p:nvSpPr>
        <p:spPr>
          <a:xfrm>
            <a:off x="157053" y="4995761"/>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pic>
        <p:nvPicPr>
          <p:cNvPr id="47" name="Resim 4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788" t="13427" r="11727" b="19295"/>
          <a:stretch/>
        </p:blipFill>
        <p:spPr>
          <a:xfrm>
            <a:off x="225513" y="130055"/>
            <a:ext cx="1200523" cy="944826"/>
          </a:xfrm>
          <a:prstGeom prst="ellipse">
            <a:avLst/>
          </a:prstGeom>
          <a:effectLst>
            <a:outerShdw blurRad="50800" dist="127000" dir="5400000" algn="t" rotWithShape="0">
              <a:prstClr val="black">
                <a:alpha val="40000"/>
              </a:prstClr>
            </a:outerShdw>
          </a:effectLst>
        </p:spPr>
      </p:pic>
      <p:grpSp>
        <p:nvGrpSpPr>
          <p:cNvPr id="48" name="Grup 47"/>
          <p:cNvGrpSpPr/>
          <p:nvPr/>
        </p:nvGrpSpPr>
        <p:grpSpPr>
          <a:xfrm flipH="1">
            <a:off x="1504950" y="169195"/>
            <a:ext cx="10497022" cy="1074607"/>
            <a:chOff x="1375788" y="4128718"/>
            <a:chExt cx="4720206" cy="1468658"/>
          </a:xfrm>
          <a:solidFill>
            <a:srgbClr val="E08520"/>
          </a:solidFill>
          <a:scene3d>
            <a:camera prst="orthographicFront">
              <a:rot lat="0" lon="0" rev="0"/>
            </a:camera>
            <a:lightRig rig="balanced" dir="t">
              <a:rot lat="0" lon="0" rev="8700000"/>
            </a:lightRig>
          </a:scene3d>
        </p:grpSpPr>
        <p:sp>
          <p:nvSpPr>
            <p:cNvPr id="49" name="Beşgen 48"/>
            <p:cNvSpPr/>
            <p:nvPr/>
          </p:nvSpPr>
          <p:spPr>
            <a:xfrm rot="10800000">
              <a:off x="1375788" y="4141581"/>
              <a:ext cx="4002788" cy="949200"/>
            </a:xfrm>
            <a:prstGeom prst="homePlate">
              <a:avLst/>
            </a:pr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Dikdörtgen 19"/>
            <p:cNvSpPr/>
            <p:nvPr/>
          </p:nvSpPr>
          <p:spPr>
            <a:xfrm>
              <a:off x="3968554" y="4128718"/>
              <a:ext cx="2127440" cy="1468658"/>
            </a:xfrm>
            <a:custGeom>
              <a:avLst/>
              <a:gdLst>
                <a:gd name="connsiteX0" fmla="*/ 0 w 2021305"/>
                <a:gd name="connsiteY0" fmla="*/ 0 h 1616242"/>
                <a:gd name="connsiteX1" fmla="*/ 2021305 w 2021305"/>
                <a:gd name="connsiteY1" fmla="*/ 0 h 1616242"/>
                <a:gd name="connsiteX2" fmla="*/ 2021305 w 2021305"/>
                <a:gd name="connsiteY2" fmla="*/ 1616242 h 1616242"/>
                <a:gd name="connsiteX3" fmla="*/ 0 w 2021305"/>
                <a:gd name="connsiteY3" fmla="*/ 1616242 h 1616242"/>
                <a:gd name="connsiteX4" fmla="*/ 0 w 2021305"/>
                <a:gd name="connsiteY4" fmla="*/ 0 h 1616242"/>
                <a:gd name="connsiteX0" fmla="*/ 0 w 2037347"/>
                <a:gd name="connsiteY0" fmla="*/ 0 h 2209800"/>
                <a:gd name="connsiteX1" fmla="*/ 2021305 w 2037347"/>
                <a:gd name="connsiteY1" fmla="*/ 0 h 2209800"/>
                <a:gd name="connsiteX2" fmla="*/ 2037347 w 2037347"/>
                <a:gd name="connsiteY2" fmla="*/ 2209800 h 2209800"/>
                <a:gd name="connsiteX3" fmla="*/ 0 w 2037347"/>
                <a:gd name="connsiteY3" fmla="*/ 1616242 h 2209800"/>
                <a:gd name="connsiteX4" fmla="*/ 0 w 2037347"/>
                <a:gd name="connsiteY4" fmla="*/ 0 h 2209800"/>
                <a:gd name="connsiteX0" fmla="*/ 0 w 2037409"/>
                <a:gd name="connsiteY0" fmla="*/ 0 h 2209800"/>
                <a:gd name="connsiteX1" fmla="*/ 2021305 w 2037409"/>
                <a:gd name="connsiteY1" fmla="*/ 0 h 2209800"/>
                <a:gd name="connsiteX2" fmla="*/ 2037347 w 2037409"/>
                <a:gd name="connsiteY2" fmla="*/ 2209800 h 2209800"/>
                <a:gd name="connsiteX3" fmla="*/ 0 w 2037409"/>
                <a:gd name="connsiteY3" fmla="*/ 1616242 h 2209800"/>
                <a:gd name="connsiteX4" fmla="*/ 0 w 2037409"/>
                <a:gd name="connsiteY4" fmla="*/ 0 h 2209800"/>
                <a:gd name="connsiteX0" fmla="*/ 0 w 2037409"/>
                <a:gd name="connsiteY0" fmla="*/ 0 h 2209800"/>
                <a:gd name="connsiteX1" fmla="*/ 2005263 w 2037409"/>
                <a:gd name="connsiteY1" fmla="*/ 561474 h 2209800"/>
                <a:gd name="connsiteX2" fmla="*/ 2037347 w 2037409"/>
                <a:gd name="connsiteY2" fmla="*/ 2209800 h 2209800"/>
                <a:gd name="connsiteX3" fmla="*/ 0 w 2037409"/>
                <a:gd name="connsiteY3" fmla="*/ 1616242 h 2209800"/>
                <a:gd name="connsiteX4" fmla="*/ 0 w 2037409"/>
                <a:gd name="connsiteY4" fmla="*/ 0 h 2209800"/>
                <a:gd name="connsiteX0" fmla="*/ 0 w 2037409"/>
                <a:gd name="connsiteY0" fmla="*/ 0 h 2209800"/>
                <a:gd name="connsiteX1" fmla="*/ 2005263 w 2037409"/>
                <a:gd name="connsiteY1" fmla="*/ 561474 h 2209800"/>
                <a:gd name="connsiteX2" fmla="*/ 2037347 w 2037409"/>
                <a:gd name="connsiteY2" fmla="*/ 2209800 h 2209800"/>
                <a:gd name="connsiteX3" fmla="*/ 0 w 2037409"/>
                <a:gd name="connsiteY3" fmla="*/ 1616242 h 2209800"/>
                <a:gd name="connsiteX4" fmla="*/ 0 w 2037409"/>
                <a:gd name="connsiteY4" fmla="*/ 0 h 2209800"/>
                <a:gd name="connsiteX0" fmla="*/ 0 w 2037408"/>
                <a:gd name="connsiteY0" fmla="*/ 0 h 2209800"/>
                <a:gd name="connsiteX1" fmla="*/ 2005263 w 2037408"/>
                <a:gd name="connsiteY1" fmla="*/ 561474 h 2209800"/>
                <a:gd name="connsiteX2" fmla="*/ 2037347 w 2037408"/>
                <a:gd name="connsiteY2" fmla="*/ 2209800 h 2209800"/>
                <a:gd name="connsiteX3" fmla="*/ 0 w 2037408"/>
                <a:gd name="connsiteY3" fmla="*/ 1616242 h 2209800"/>
                <a:gd name="connsiteX4" fmla="*/ 0 w 2037408"/>
                <a:gd name="connsiteY4" fmla="*/ 0 h 2209800"/>
                <a:gd name="connsiteX0" fmla="*/ 0 w 2037408"/>
                <a:gd name="connsiteY0" fmla="*/ 16536 h 2226336"/>
                <a:gd name="connsiteX1" fmla="*/ 2005263 w 2037408"/>
                <a:gd name="connsiteY1" fmla="*/ 578010 h 2226336"/>
                <a:gd name="connsiteX2" fmla="*/ 2037347 w 2037408"/>
                <a:gd name="connsiteY2" fmla="*/ 2226336 h 2226336"/>
                <a:gd name="connsiteX3" fmla="*/ 0 w 2037408"/>
                <a:gd name="connsiteY3" fmla="*/ 1632778 h 2226336"/>
                <a:gd name="connsiteX4" fmla="*/ 0 w 2037408"/>
                <a:gd name="connsiteY4" fmla="*/ 16536 h 2226336"/>
                <a:gd name="connsiteX0" fmla="*/ 0 w 2021367"/>
                <a:gd name="connsiteY0" fmla="*/ 16536 h 2603706"/>
                <a:gd name="connsiteX1" fmla="*/ 2005263 w 2021367"/>
                <a:gd name="connsiteY1" fmla="*/ 578010 h 2603706"/>
                <a:gd name="connsiteX2" fmla="*/ 2021305 w 2021367"/>
                <a:gd name="connsiteY2" fmla="*/ 2603706 h 2603706"/>
                <a:gd name="connsiteX3" fmla="*/ 0 w 2021367"/>
                <a:gd name="connsiteY3" fmla="*/ 1632778 h 2603706"/>
                <a:gd name="connsiteX4" fmla="*/ 0 w 2021367"/>
                <a:gd name="connsiteY4" fmla="*/ 16536 h 2603706"/>
                <a:gd name="connsiteX0" fmla="*/ 0 w 2021367"/>
                <a:gd name="connsiteY0" fmla="*/ 16536 h 2759094"/>
                <a:gd name="connsiteX1" fmla="*/ 2005263 w 2021367"/>
                <a:gd name="connsiteY1" fmla="*/ 578010 h 2759094"/>
                <a:gd name="connsiteX2" fmla="*/ 2021305 w 2021367"/>
                <a:gd name="connsiteY2" fmla="*/ 2759094 h 2759094"/>
                <a:gd name="connsiteX3" fmla="*/ 0 w 2021367"/>
                <a:gd name="connsiteY3" fmla="*/ 1632778 h 2759094"/>
                <a:gd name="connsiteX4" fmla="*/ 0 w 2021367"/>
                <a:gd name="connsiteY4" fmla="*/ 16536 h 2759094"/>
                <a:gd name="connsiteX0" fmla="*/ 0 w 2021391"/>
                <a:gd name="connsiteY0" fmla="*/ 16536 h 2759094"/>
                <a:gd name="connsiteX1" fmla="*/ 2005263 w 2021391"/>
                <a:gd name="connsiteY1" fmla="*/ 578010 h 2759094"/>
                <a:gd name="connsiteX2" fmla="*/ 2021305 w 2021391"/>
                <a:gd name="connsiteY2" fmla="*/ 2759094 h 2759094"/>
                <a:gd name="connsiteX3" fmla="*/ 0 w 2021391"/>
                <a:gd name="connsiteY3" fmla="*/ 1632778 h 2759094"/>
                <a:gd name="connsiteX4" fmla="*/ 0 w 2021391"/>
                <a:gd name="connsiteY4" fmla="*/ 16536 h 2759094"/>
                <a:gd name="connsiteX0" fmla="*/ 0 w 2021400"/>
                <a:gd name="connsiteY0" fmla="*/ 16536 h 2759094"/>
                <a:gd name="connsiteX1" fmla="*/ 2005263 w 2021400"/>
                <a:gd name="connsiteY1" fmla="*/ 578010 h 2759094"/>
                <a:gd name="connsiteX2" fmla="*/ 2021305 w 2021400"/>
                <a:gd name="connsiteY2" fmla="*/ 2759094 h 2759094"/>
                <a:gd name="connsiteX3" fmla="*/ 0 w 2021400"/>
                <a:gd name="connsiteY3" fmla="*/ 1632778 h 2759094"/>
                <a:gd name="connsiteX4" fmla="*/ 0 w 2021400"/>
                <a:gd name="connsiteY4" fmla="*/ 16536 h 2759094"/>
                <a:gd name="connsiteX0" fmla="*/ 49145 w 2070540"/>
                <a:gd name="connsiteY0" fmla="*/ 16536 h 2759094"/>
                <a:gd name="connsiteX1" fmla="*/ 2054408 w 2070540"/>
                <a:gd name="connsiteY1" fmla="*/ 578010 h 2759094"/>
                <a:gd name="connsiteX2" fmla="*/ 2070450 w 2070540"/>
                <a:gd name="connsiteY2" fmla="*/ 2759094 h 2759094"/>
                <a:gd name="connsiteX3" fmla="*/ 0 w 2070540"/>
                <a:gd name="connsiteY3" fmla="*/ 1701187 h 2759094"/>
                <a:gd name="connsiteX4" fmla="*/ 49145 w 2070540"/>
                <a:gd name="connsiteY4" fmla="*/ 16536 h 2759094"/>
                <a:gd name="connsiteX0" fmla="*/ 0 w 2070540"/>
                <a:gd name="connsiteY0" fmla="*/ 23779 h 2743535"/>
                <a:gd name="connsiteX1" fmla="*/ 2054408 w 2070540"/>
                <a:gd name="connsiteY1" fmla="*/ 562451 h 2743535"/>
                <a:gd name="connsiteX2" fmla="*/ 2070450 w 2070540"/>
                <a:gd name="connsiteY2" fmla="*/ 2743535 h 2743535"/>
                <a:gd name="connsiteX3" fmla="*/ 0 w 2070540"/>
                <a:gd name="connsiteY3" fmla="*/ 1685628 h 2743535"/>
                <a:gd name="connsiteX4" fmla="*/ 0 w 2070540"/>
                <a:gd name="connsiteY4" fmla="*/ 23779 h 2743535"/>
                <a:gd name="connsiteX0" fmla="*/ 0 w 2070540"/>
                <a:gd name="connsiteY0" fmla="*/ 53727 h 2773483"/>
                <a:gd name="connsiteX1" fmla="*/ 2054408 w 2070540"/>
                <a:gd name="connsiteY1" fmla="*/ 592399 h 2773483"/>
                <a:gd name="connsiteX2" fmla="*/ 2070450 w 2070540"/>
                <a:gd name="connsiteY2" fmla="*/ 2773483 h 2773483"/>
                <a:gd name="connsiteX3" fmla="*/ 0 w 2070540"/>
                <a:gd name="connsiteY3" fmla="*/ 1715576 h 2773483"/>
                <a:gd name="connsiteX4" fmla="*/ 0 w 2070540"/>
                <a:gd name="connsiteY4" fmla="*/ 53727 h 2773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0540" h="2773483">
                  <a:moveTo>
                    <a:pt x="0" y="53727"/>
                  </a:moveTo>
                  <a:cubicBezTo>
                    <a:pt x="774224" y="12055"/>
                    <a:pt x="2107882" y="-188317"/>
                    <a:pt x="2054408" y="592399"/>
                  </a:cubicBezTo>
                  <a:lnTo>
                    <a:pt x="2070450" y="2773483"/>
                  </a:lnTo>
                  <a:cubicBezTo>
                    <a:pt x="2081145" y="2078325"/>
                    <a:pt x="1144337" y="1682684"/>
                    <a:pt x="0" y="1715576"/>
                  </a:cubicBezTo>
                  <a:lnTo>
                    <a:pt x="0" y="53727"/>
                  </a:lnTo>
                  <a:close/>
                </a:path>
              </a:pathLst>
            </a:custGeom>
            <a:grp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Metin kutusu 50"/>
          <p:cNvSpPr txBox="1"/>
          <p:nvPr/>
        </p:nvSpPr>
        <p:spPr>
          <a:xfrm>
            <a:off x="1611056" y="243633"/>
            <a:ext cx="10195924" cy="646331"/>
          </a:xfrm>
          <a:prstGeom prst="rect">
            <a:avLst/>
          </a:prstGeom>
          <a:noFill/>
        </p:spPr>
        <p:txBody>
          <a:bodyPr wrap="square" rtlCol="0">
            <a:spAutoFit/>
          </a:bodyPr>
          <a:lstStyle/>
          <a:p>
            <a:pPr lvl="0" algn="ctr">
              <a:defRPr/>
            </a:pPr>
            <a:r>
              <a:rPr lang="tr-TR" sz="3600" b="1" dirty="0">
                <a:solidFill>
                  <a:schemeClr val="bg1"/>
                </a:solidFill>
              </a:rPr>
              <a:t>Kâfirun</a:t>
            </a: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 suresiyle ile ilgili doğru olanları işaretleyelim</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Dikdörtgen 51"/>
          <p:cNvSpPr/>
          <p:nvPr/>
        </p:nvSpPr>
        <p:spPr>
          <a:xfrm>
            <a:off x="6590019" y="5008085"/>
            <a:ext cx="5375489" cy="1247470"/>
          </a:xfrm>
          <a:prstGeom prst="rect">
            <a:avLst/>
          </a:prstGeom>
          <a:solidFill>
            <a:schemeClr val="accent2">
              <a:lumMod val="60000"/>
              <a:lumOff val="40000"/>
            </a:schemeClr>
          </a:solidFill>
          <a:ln>
            <a:noFill/>
          </a:ln>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a:solidFill>
                  <a:schemeClr val="tx1"/>
                </a:solidFill>
              </a:rPr>
              <a:t>Kâfirûn, </a:t>
            </a:r>
            <a:r>
              <a:rPr lang="tr-TR" sz="3600" b="1" dirty="0">
                <a:solidFill>
                  <a:schemeClr val="tx1"/>
                </a:solidFill>
              </a:rPr>
              <a:t>“kâfirler” </a:t>
            </a:r>
            <a:r>
              <a:rPr lang="tr-TR" sz="3600" dirty="0">
                <a:solidFill>
                  <a:schemeClr val="tx1"/>
                </a:solidFill>
              </a:rPr>
              <a:t>(inkarcılar</a:t>
            </a:r>
            <a:r>
              <a:rPr lang="tr-TR" sz="3600" dirty="0" smtClean="0">
                <a:solidFill>
                  <a:schemeClr val="tx1"/>
                </a:solidFill>
              </a:rPr>
              <a:t>) demektir</a:t>
            </a:r>
            <a:r>
              <a:rPr kumimoji="0" lang="tr-TR" sz="3600" b="0" i="0" u="none" strike="noStrike" kern="1200" cap="none" spc="0" normalizeH="0" baseline="0" noProof="0" dirty="0" smtClean="0">
                <a:ln>
                  <a:noFill/>
                </a:ln>
                <a:solidFill>
                  <a:schemeClr val="tx1"/>
                </a:solidFill>
                <a:effectLst/>
                <a:uLnTx/>
                <a:uFillTx/>
                <a:latin typeface="Calibri" panose="020F0502020204030204"/>
                <a:ea typeface="+mn-ea"/>
                <a:cs typeface="+mn-cs"/>
              </a:rPr>
              <a:t>.</a:t>
            </a:r>
            <a:endParaRPr kumimoji="0" lang="tr-TR" sz="3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3" name="Dikdörtgen 52"/>
          <p:cNvSpPr/>
          <p:nvPr/>
        </p:nvSpPr>
        <p:spPr>
          <a:xfrm>
            <a:off x="5461607" y="4995761"/>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4" name="Dikdörtgen 53"/>
          <p:cNvSpPr/>
          <p:nvPr/>
        </p:nvSpPr>
        <p:spPr>
          <a:xfrm>
            <a:off x="5461607" y="4995761"/>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5" name="Dikdörtgen 54"/>
          <p:cNvSpPr/>
          <p:nvPr/>
        </p:nvSpPr>
        <p:spPr>
          <a:xfrm>
            <a:off x="6613119" y="3241133"/>
            <a:ext cx="5333800" cy="1187123"/>
          </a:xfrm>
          <a:prstGeom prst="rect">
            <a:avLst/>
          </a:prstGeom>
          <a:solidFill>
            <a:schemeClr val="accent2">
              <a:lumMod val="60000"/>
              <a:lumOff val="40000"/>
            </a:schemeClr>
          </a:solidFill>
          <a:ln>
            <a:noFill/>
          </a:ln>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200" dirty="0">
                <a:solidFill>
                  <a:schemeClr val="tx1"/>
                </a:solidFill>
              </a:rPr>
              <a:t>Müşriklerin </a:t>
            </a:r>
            <a:r>
              <a:rPr lang="tr-TR" sz="3200" dirty="0" smtClean="0">
                <a:solidFill>
                  <a:schemeClr val="tx1"/>
                </a:solidFill>
              </a:rPr>
              <a:t>teklifi </a:t>
            </a:r>
            <a:r>
              <a:rPr lang="tr-TR" sz="3200" dirty="0">
                <a:solidFill>
                  <a:schemeClr val="tx1"/>
                </a:solidFill>
              </a:rPr>
              <a:t>üzerine Kâfirûn suresi nazil olmuştur</a:t>
            </a:r>
            <a:r>
              <a:rPr lang="tr-TR" sz="3200" dirty="0" smtClean="0">
                <a:solidFill>
                  <a:schemeClr val="tx1"/>
                </a:solidFill>
              </a:rPr>
              <a:t>.</a:t>
            </a:r>
            <a:endParaRPr kumimoji="0" lang="tr-TR" sz="4800" b="0" i="0" u="none" strike="noStrike" kern="1200" cap="none" spc="0" normalizeH="0" baseline="0" noProof="0" dirty="0">
              <a:ln>
                <a:noFill/>
              </a:ln>
              <a:solidFill>
                <a:schemeClr val="tx1"/>
              </a:solidFill>
              <a:effectLst/>
              <a:uLnTx/>
              <a:uFillTx/>
              <a:latin typeface="Calibri" panose="020F0502020204030204"/>
            </a:endParaRPr>
          </a:p>
        </p:txBody>
      </p:sp>
      <p:sp>
        <p:nvSpPr>
          <p:cNvPr id="56" name="Dikdörtgen 55"/>
          <p:cNvSpPr/>
          <p:nvPr/>
        </p:nvSpPr>
        <p:spPr>
          <a:xfrm>
            <a:off x="5465181" y="3180786"/>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7" name="Dikdörtgen 56"/>
          <p:cNvSpPr/>
          <p:nvPr/>
        </p:nvSpPr>
        <p:spPr>
          <a:xfrm>
            <a:off x="5465181" y="3168462"/>
            <a:ext cx="1297226" cy="1259794"/>
          </a:xfrm>
          <a:prstGeom prst="rect">
            <a:avLst/>
          </a:prstGeom>
          <a:solidFill>
            <a:srgbClr val="FFFFFF"/>
          </a:solidFill>
          <a:ln w="76200">
            <a:solidFill>
              <a:schemeClr val="accent6"/>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a:ln>
                  <a:noFill/>
                </a:ln>
                <a:solidFill>
                  <a:srgbClr val="00B050"/>
                </a:solidFill>
                <a:effectLst/>
                <a:uLnTx/>
                <a:uFillTx/>
                <a:latin typeface="Calibri" panose="020F0502020204030204"/>
                <a:ea typeface="+mn-ea"/>
                <a:cs typeface="+mn-cs"/>
              </a:rPr>
              <a:t>✓</a:t>
            </a:r>
            <a:endParaRPr kumimoji="0" lang="tr-TR" sz="9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8" name="Dikdörtgen 57"/>
          <p:cNvSpPr/>
          <p:nvPr/>
        </p:nvSpPr>
        <p:spPr>
          <a:xfrm>
            <a:off x="1282829" y="3241133"/>
            <a:ext cx="3802041" cy="1187123"/>
          </a:xfrm>
          <a:prstGeom prst="rect">
            <a:avLst/>
          </a:prstGeom>
          <a:solidFill>
            <a:schemeClr val="accent2">
              <a:lumMod val="60000"/>
              <a:lumOff val="40000"/>
            </a:schemeClr>
          </a:solidFill>
          <a:ln>
            <a:noFill/>
          </a:ln>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 Peygamberlikten söz edilmektedir.</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9" name="Dikdörtgen 58"/>
          <p:cNvSpPr/>
          <p:nvPr/>
        </p:nvSpPr>
        <p:spPr>
          <a:xfrm>
            <a:off x="134891" y="3180786"/>
            <a:ext cx="1297226"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0" name="Dikdörtgen 59"/>
          <p:cNvSpPr/>
          <p:nvPr/>
        </p:nvSpPr>
        <p:spPr>
          <a:xfrm>
            <a:off x="134891" y="3168462"/>
            <a:ext cx="1297226" cy="1259794"/>
          </a:xfrm>
          <a:prstGeom prst="rect">
            <a:avLst/>
          </a:prstGeom>
          <a:solidFill>
            <a:srgbClr val="FFFFFF"/>
          </a:solidFill>
          <a:ln w="76200">
            <a:solidFill>
              <a:srgbClr val="FF00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1" name="Dikdörtgen 60"/>
          <p:cNvSpPr/>
          <p:nvPr/>
        </p:nvSpPr>
        <p:spPr>
          <a:xfrm>
            <a:off x="6573200" y="1496882"/>
            <a:ext cx="5333801" cy="808948"/>
          </a:xfrm>
          <a:prstGeom prst="rect">
            <a:avLst/>
          </a:prstGeom>
          <a:solidFill>
            <a:schemeClr val="accent2">
              <a:lumMod val="60000"/>
              <a:lumOff val="40000"/>
            </a:schemeClr>
          </a:solidFill>
          <a:ln>
            <a:noFill/>
          </a:ln>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schemeClr val="tx1"/>
                </a:solidFill>
                <a:effectLst/>
                <a:uLnTx/>
                <a:uFillTx/>
                <a:latin typeface="Calibri" panose="020F0502020204030204"/>
                <a:ea typeface="+mn-ea"/>
                <a:cs typeface="+mn-cs"/>
              </a:rPr>
              <a:t> Namazdan söz etmektedir.</a:t>
            </a:r>
            <a:endParaRPr kumimoji="0" lang="tr-TR" sz="3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62" name="Dikdörtgen 61"/>
          <p:cNvSpPr/>
          <p:nvPr/>
        </p:nvSpPr>
        <p:spPr>
          <a:xfrm>
            <a:off x="5425263" y="1308569"/>
            <a:ext cx="1290100" cy="1259794"/>
          </a:xfrm>
          <a:prstGeom prst="rect">
            <a:avLst/>
          </a:prstGeom>
          <a:solidFill>
            <a:srgbClr val="FFFFFF"/>
          </a:solidFill>
          <a:ln w="76200">
            <a:solidFill>
              <a:srgbClr val="FFCC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6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63" name="Dikdörtgen 62"/>
          <p:cNvSpPr/>
          <p:nvPr/>
        </p:nvSpPr>
        <p:spPr>
          <a:xfrm>
            <a:off x="5425263" y="1296245"/>
            <a:ext cx="1290100" cy="1259794"/>
          </a:xfrm>
          <a:prstGeom prst="rect">
            <a:avLst/>
          </a:prstGeom>
          <a:solidFill>
            <a:srgbClr val="FFFFFF"/>
          </a:solidFill>
          <a:ln w="76200">
            <a:solidFill>
              <a:srgbClr val="FF0000"/>
            </a:solidFill>
          </a:ln>
          <a:effectLst>
            <a:outerShdw blurRad="50800" dist="152400" dir="5400000" algn="t"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9600" b="1" i="0" u="none" strike="noStrike" kern="1200" cap="none" spc="0" normalizeH="0" baseline="0" noProof="0" dirty="0" smtClean="0">
                <a:ln>
                  <a:noFill/>
                </a:ln>
                <a:solidFill>
                  <a:srgbClr val="FF0000"/>
                </a:solidFill>
                <a:effectLst/>
                <a:uLnTx/>
                <a:uFillTx/>
                <a:latin typeface="Calibri" panose="020F0502020204030204"/>
                <a:ea typeface="+mn-ea"/>
                <a:cs typeface="+mn-cs"/>
              </a:rPr>
              <a:t>X</a:t>
            </a: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4" name="Komut Düğmesi: Geri veya Önceki 63">
            <a:hlinkClick r:id="" action="ppaction://hlinkshowjump?jump=previousslide" highlightClick="1"/>
          </p:cNvPr>
          <p:cNvSpPr/>
          <p:nvPr/>
        </p:nvSpPr>
        <p:spPr>
          <a:xfrm>
            <a:off x="10647147" y="6346688"/>
            <a:ext cx="395785" cy="47590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Komut Düğmesi: İleri veya Sonraki 64">
            <a:hlinkClick r:id="" action="ppaction://hlinkshowjump?jump=nextslide" highlightClick="1"/>
          </p:cNvPr>
          <p:cNvSpPr/>
          <p:nvPr/>
        </p:nvSpPr>
        <p:spPr>
          <a:xfrm>
            <a:off x="11729117" y="6362012"/>
            <a:ext cx="412785" cy="445261"/>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Komut Düğmesi: Giriş 65">
            <a:hlinkClick r:id="" action="ppaction://hlinkshowjump?jump=firstslide" highlightClick="1"/>
          </p:cNvPr>
          <p:cNvSpPr/>
          <p:nvPr/>
        </p:nvSpPr>
        <p:spPr>
          <a:xfrm>
            <a:off x="11122925" y="6362012"/>
            <a:ext cx="526199" cy="445261"/>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71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par>
                                <p:cTn id="8" presetID="22" presetClass="entr" presetSubtype="8"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900"/>
                                        <p:tgtEl>
                                          <p:spTgt spid="43"/>
                                        </p:tgtEl>
                                      </p:cBhvr>
                                    </p:animEffect>
                                  </p:childTnLst>
                                  <p:subTnLst>
                                    <p:audio>
                                      <p:cMediaNode>
                                        <p:cTn display="0" masterRel="sameClick">
                                          <p:stCondLst>
                                            <p:cond evt="begin" delay="0">
                                              <p:tn val="17"/>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900"/>
                                        <p:tgtEl>
                                          <p:spTgt spid="46"/>
                                        </p:tgtEl>
                                      </p:cBhvr>
                                    </p:animEffect>
                                  </p:childTnLst>
                                  <p:subTnLst>
                                    <p:audio>
                                      <p:cMediaNode>
                                        <p:cTn display="0" masterRel="sameClick">
                                          <p:stCondLst>
                                            <p:cond evt="begin" delay="0">
                                              <p:tn val="23"/>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44"/>
                  </p:tgtEl>
                </p:cond>
              </p:nextCondLst>
            </p:seq>
            <p:seq concurrent="1" nextAc="seek">
              <p:cTn id="26" restart="whenNotActive" fill="hold" evtFilter="cancelBubble" nodeType="interactiveSeq">
                <p:stCondLst>
                  <p:cond evt="onClick" delay="0">
                    <p:tgtEl>
                      <p:spTgt spid="52"/>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900"/>
                                        <p:tgtEl>
                                          <p:spTgt spid="54"/>
                                        </p:tgtEl>
                                      </p:cBhvr>
                                    </p:animEffect>
                                  </p:childTnLst>
                                  <p:subTnLst>
                                    <p:audio>
                                      <p:cMediaNode>
                                        <p:cTn display="0" masterRel="sameClick">
                                          <p:stCondLst>
                                            <p:cond evt="begin" delay="0">
                                              <p:tn val="29"/>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2"/>
                  </p:tgtEl>
                </p:cond>
              </p:nextCondLst>
            </p:seq>
            <p:seq concurrent="1" nextAc="seek">
              <p:cTn id="32" restart="whenNotActive" fill="hold" evtFilter="cancelBubble" nodeType="interactiveSeq">
                <p:stCondLst>
                  <p:cond evt="onClick" delay="0">
                    <p:tgtEl>
                      <p:spTgt spid="5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900"/>
                                        <p:tgtEl>
                                          <p:spTgt spid="57"/>
                                        </p:tgtEl>
                                      </p:cBhvr>
                                    </p:animEffect>
                                  </p:childTnLst>
                                  <p:subTnLst>
                                    <p:audio>
                                      <p:cMediaNode>
                                        <p:cTn display="0" masterRel="sameClick">
                                          <p:stCondLst>
                                            <p:cond evt="begin" delay="0">
                                              <p:tn val="35"/>
                                            </p:cond>
                                          </p:stCondLst>
                                          <p:endCondLst>
                                            <p:cond evt="onStopAudio" delay="0">
                                              <p:tgtEl>
                                                <p:sldTgt/>
                                              </p:tgtEl>
                                            </p:cond>
                                          </p:endCondLst>
                                        </p:cTn>
                                        <p:tgtEl>
                                          <p:sndTgt r:embed="rId2" name="doğru.wav"/>
                                        </p:tgtEl>
                                      </p:cMediaNode>
                                    </p:audio>
                                  </p:sub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5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900"/>
                                        <p:tgtEl>
                                          <p:spTgt spid="60"/>
                                        </p:tgtEl>
                                      </p:cBhvr>
                                    </p:animEffect>
                                  </p:childTnLst>
                                  <p:subTnLst>
                                    <p:audio>
                                      <p:cMediaNode>
                                        <p:cTn display="0" masterRel="sameClick">
                                          <p:stCondLst>
                                            <p:cond evt="begin" delay="0">
                                              <p:tn val="41"/>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6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900"/>
                                        <p:tgtEl>
                                          <p:spTgt spid="63"/>
                                        </p:tgtEl>
                                      </p:cBhvr>
                                    </p:animEffect>
                                  </p:childTnLst>
                                  <p:subTnLst>
                                    <p:audio>
                                      <p:cMediaNode>
                                        <p:cTn display="0" masterRel="sameClick">
                                          <p:stCondLst>
                                            <p:cond evt="begin" delay="0">
                                              <p:tn val="47"/>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61"/>
                  </p:tgtEl>
                </p:cond>
              </p:nextCondLst>
            </p:seq>
          </p:childTnLst>
        </p:cTn>
      </p:par>
    </p:tnLst>
    <p:bldLst>
      <p:bldP spid="43" grpId="0" animBg="1"/>
      <p:bldP spid="46" grpId="0" animBg="1"/>
      <p:bldP spid="51" grpId="0"/>
      <p:bldP spid="54" grpId="0" animBg="1"/>
      <p:bldP spid="57" grpId="0" animBg="1"/>
      <p:bldP spid="60" grpId="0" animBg="1"/>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29" y="677213"/>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Yuvarlatılmış Dikdörtgen 2">
            <a:hlinkClick r:id="" action="ppaction://hlinkshowjump?jump=nextslide"/>
          </p:cNvPr>
          <p:cNvSpPr/>
          <p:nvPr/>
        </p:nvSpPr>
        <p:spPr>
          <a:xfrm>
            <a:off x="5735783" y="2629405"/>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rPr>
              <a:t>Video</a:t>
            </a:r>
            <a:r>
              <a:rPr kumimoji="0" lang="tr-TR" sz="4800" b="0" i="0" u="none" strike="noStrike" kern="1200" cap="none" spc="0" normalizeH="0" baseline="0" noProof="0" dirty="0" smtClean="0">
                <a:ln>
                  <a:noFill/>
                </a:ln>
                <a:solidFill>
                  <a:prstClr val="white"/>
                </a:solidFill>
                <a:effectLst/>
                <a:uLnTx/>
                <a:uFillTx/>
                <a:latin typeface="Calibri" panose="020F0502020204030204"/>
                <a:ea typeface="+mn-ea"/>
                <a:cs typeface="+mn-cs"/>
              </a:rPr>
              <a:t> izliyoruz </a:t>
            </a:r>
            <a:endParaRPr kumimoji="0" lang="tr-TR" sz="4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ikdörtgen 4"/>
          <p:cNvSpPr/>
          <p:nvPr/>
        </p:nvSpPr>
        <p:spPr>
          <a:xfrm>
            <a:off x="10668582" y="3257477"/>
            <a:ext cx="1384874" cy="166846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11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3" name="Kafirun suresi ezberle (Her ayet 3 tekrar)">
            <a:hlinkClick r:id="" action="ppaction://media"/>
          </p:cNvPr>
          <p:cNvPicPr>
            <a:picLocks noChangeAspect="1"/>
          </p:cNvPicPr>
          <p:nvPr>
            <a:videoFile r:link="rId1"/>
            <p:extLst>
              <p:ext uri="{DAA4B4D4-6D71-4841-9C94-3DE7FCFB9230}">
                <p14:media xmlns:p14="http://schemas.microsoft.com/office/powerpoint/2010/main" r:embed="rId2">
                  <p14:trim st="10032"/>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751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5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69516" y="5953600"/>
            <a:ext cx="6100109" cy="464275"/>
          </a:xfrm>
          <a:prstGeom prst="rect">
            <a:avLst/>
          </a:prstGeom>
          <a:solidFill>
            <a:srgbClr val="009999"/>
          </a:solidFill>
        </p:spPr>
        <p:style>
          <a:lnRef idx="1">
            <a:schemeClr val="accent1"/>
          </a:lnRef>
          <a:fillRef idx="2">
            <a:schemeClr val="accent1"/>
          </a:fillRef>
          <a:effectRef idx="1">
            <a:schemeClr val="accent1"/>
          </a:effectRef>
          <a:fontRef idx="minor">
            <a:schemeClr val="dk1"/>
          </a:fontRef>
        </p:style>
        <p:txBody>
          <a:bodyPr rtlCol="0" anchor="ctr"/>
          <a:lstStyle/>
          <a:p>
            <a:pPr lvl="0">
              <a:defRPr/>
            </a:pPr>
            <a:r>
              <a:rPr lang="tr-TR" sz="2800" dirty="0" err="1" smtClean="0">
                <a:solidFill>
                  <a:schemeClr val="bg1"/>
                </a:solidFill>
              </a:rPr>
              <a:t>Kâfirun</a:t>
            </a:r>
            <a:r>
              <a:rPr lang="tr-TR" sz="2800" dirty="0" smtClean="0">
                <a:solidFill>
                  <a:schemeClr val="bg1"/>
                </a:solidFill>
              </a:rPr>
              <a:t> suresini</a:t>
            </a:r>
            <a:r>
              <a:rPr lang="tr-TR" sz="2800" dirty="0" smtClean="0">
                <a:solidFill>
                  <a:schemeClr val="bg1"/>
                </a:solidFill>
                <a:latin typeface="Calibri" panose="020F0502020204030204"/>
              </a:rPr>
              <a:t> </a:t>
            </a:r>
            <a:r>
              <a:rPr kumimoji="0" lang="tr-TR" sz="2800" b="0" i="0" u="none" strike="noStrike" kern="1200" cap="none" spc="0" normalizeH="0" baseline="0" noProof="0" dirty="0" smtClean="0">
                <a:ln>
                  <a:noFill/>
                </a:ln>
                <a:solidFill>
                  <a:schemeClr val="bg1"/>
                </a:solidFill>
                <a:effectLst/>
                <a:uLnTx/>
                <a:uFillTx/>
                <a:latin typeface="Calibri" panose="020F0502020204030204"/>
              </a:rPr>
              <a:t>dinlemek için tıklayınız</a:t>
            </a:r>
            <a:endParaRPr kumimoji="0" lang="tr-TR" sz="2800" b="0" i="0" u="none" strike="noStrike" kern="1200" cap="none" spc="0" normalizeH="0" baseline="0" noProof="0" dirty="0">
              <a:ln>
                <a:noFill/>
              </a:ln>
              <a:solidFill>
                <a:schemeClr val="bg1"/>
              </a:solidFill>
              <a:effectLst/>
              <a:uLnTx/>
              <a:uFillTx/>
              <a:latin typeface="Calibri" panose="020F0502020204030204"/>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378835194"/>
              </p:ext>
            </p:extLst>
          </p:nvPr>
        </p:nvGraphicFramePr>
        <p:xfrm>
          <a:off x="158594" y="252126"/>
          <a:ext cx="5675586" cy="5589733"/>
        </p:xfrm>
        <a:graphic>
          <a:graphicData uri="http://schemas.openxmlformats.org/drawingml/2006/table">
            <a:tbl>
              <a:tblPr firstRow="1" bandRow="1">
                <a:tableStyleId>{21E4AEA4-8DFA-4A89-87EB-49C32662AFE0}</a:tableStyleId>
              </a:tblPr>
              <a:tblGrid>
                <a:gridCol w="5675586">
                  <a:extLst>
                    <a:ext uri="{9D8B030D-6E8A-4147-A177-3AD203B41FA5}">
                      <a16:colId xmlns:a16="http://schemas.microsoft.com/office/drawing/2014/main" val="1963699161"/>
                    </a:ext>
                  </a:extLst>
                </a:gridCol>
              </a:tblGrid>
              <a:tr h="0">
                <a:tc>
                  <a:txBody>
                    <a:bodyPr/>
                    <a:lstStyle/>
                    <a:p>
                      <a:pPr algn="ctr"/>
                      <a:r>
                        <a:rPr lang="tr-TR" sz="2400" b="1" dirty="0" smtClean="0"/>
                        <a:t>ARAPÇA</a:t>
                      </a:r>
                      <a:endParaRPr lang="tr-TR" sz="2400" b="1" dirty="0"/>
                    </a:p>
                  </a:txBody>
                  <a:tcPr anchor="ctr"/>
                </a:tc>
                <a:extLst>
                  <a:ext uri="{0D108BD9-81ED-4DB2-BD59-A6C34878D82A}">
                    <a16:rowId xmlns:a16="http://schemas.microsoft.com/office/drawing/2014/main" val="2201104129"/>
                  </a:ext>
                </a:extLst>
              </a:tr>
              <a:tr h="684839">
                <a:tc>
                  <a:txBody>
                    <a:bodyPr/>
                    <a:lstStyle/>
                    <a:p>
                      <a:pPr marL="457200" marR="0" lvl="1" indent="0" algn="l" defTabSz="914400" rtl="0" eaLnBrk="1" fontAlgn="auto" latinLnBrk="0" hangingPunct="1">
                        <a:lnSpc>
                          <a:spcPct val="100000"/>
                        </a:lnSpc>
                        <a:spcBef>
                          <a:spcPts val="0"/>
                        </a:spcBef>
                        <a:spcAft>
                          <a:spcPts val="0"/>
                        </a:spcAft>
                        <a:buClrTx/>
                        <a:buSzTx/>
                        <a:buFont typeface="+mj-lt"/>
                        <a:buNone/>
                        <a:tabLst/>
                        <a:defRPr/>
                      </a:pPr>
                      <a:r>
                        <a:rPr lang="ar-AE" sz="3600" b="1" dirty="0" smtClean="0"/>
                        <a:t>بِسْمِ اللهِ الرَّحْمَنِ الرَّحِيمِ</a:t>
                      </a:r>
                      <a:endParaRPr lang="tr-TR" sz="3600" b="1" dirty="0" smtClean="0"/>
                    </a:p>
                  </a:txBody>
                  <a:tcPr anchor="ctr"/>
                </a:tc>
                <a:extLst>
                  <a:ext uri="{0D108BD9-81ED-4DB2-BD59-A6C34878D82A}">
                    <a16:rowId xmlns:a16="http://schemas.microsoft.com/office/drawing/2014/main" val="2394173255"/>
                  </a:ext>
                </a:extLst>
              </a:tr>
              <a:tr h="675013">
                <a:tc>
                  <a:txBody>
                    <a:bodyPr/>
                    <a:lstStyle/>
                    <a:p>
                      <a:pPr marL="1200150" marR="0" lvl="1" indent="-742950" algn="l" defTabSz="914400" rtl="0" eaLnBrk="1" fontAlgn="auto" latinLnBrk="0" hangingPunct="1">
                        <a:lnSpc>
                          <a:spcPct val="100000"/>
                        </a:lnSpc>
                        <a:spcBef>
                          <a:spcPts val="0"/>
                        </a:spcBef>
                        <a:spcAft>
                          <a:spcPts val="0"/>
                        </a:spcAft>
                        <a:buClrTx/>
                        <a:buSzTx/>
                        <a:buFont typeface="+mj-lt"/>
                        <a:buAutoNum type="arabicPeriod"/>
                        <a:tabLst/>
                        <a:defRPr/>
                      </a:pPr>
                      <a:r>
                        <a:rPr lang="ar-AE" sz="3600" b="1" dirty="0" smtClean="0"/>
                        <a:t>قُلْ يَٓا اَيُّهَا الْـكَافِرُونَۙ</a:t>
                      </a:r>
                      <a:endParaRPr lang="tr-TR" sz="3600" b="1" dirty="0" smtClean="0"/>
                    </a:p>
                  </a:txBody>
                  <a:tcPr anchor="ctr"/>
                </a:tc>
                <a:extLst>
                  <a:ext uri="{0D108BD9-81ED-4DB2-BD59-A6C34878D82A}">
                    <a16:rowId xmlns:a16="http://schemas.microsoft.com/office/drawing/2014/main" val="1468950682"/>
                  </a:ext>
                </a:extLst>
              </a:tr>
              <a:tr h="758814">
                <a:tc>
                  <a:txBody>
                    <a:bodyPr/>
                    <a:lstStyle/>
                    <a:p>
                      <a:pPr marL="1200150" marR="0" lvl="1" indent="-742950" algn="l" defTabSz="914400" rtl="0" eaLnBrk="1" fontAlgn="auto" latinLnBrk="0" hangingPunct="1">
                        <a:lnSpc>
                          <a:spcPct val="100000"/>
                        </a:lnSpc>
                        <a:spcBef>
                          <a:spcPts val="0"/>
                        </a:spcBef>
                        <a:spcAft>
                          <a:spcPts val="0"/>
                        </a:spcAft>
                        <a:buClrTx/>
                        <a:buSzTx/>
                        <a:buFont typeface="+mj-lt"/>
                        <a:buAutoNum type="arabicPeriod" startAt="2"/>
                        <a:tabLst/>
                        <a:defRPr/>
                      </a:pPr>
                      <a:r>
                        <a:rPr lang="ar-AE" sz="3600" b="1" i="0" kern="1200" dirty="0" smtClean="0">
                          <a:solidFill>
                            <a:schemeClr val="dk1"/>
                          </a:solidFill>
                          <a:effectLst/>
                          <a:latin typeface="+mn-lt"/>
                          <a:ea typeface="+mn-ea"/>
                          <a:cs typeface="+mn-cs"/>
                        </a:rPr>
                        <a:t>لَٓا اَعْبُدُ مَا تَعْبُدُونَۙ</a:t>
                      </a:r>
                      <a:endParaRPr lang="tr-TR" sz="3600" b="1" dirty="0" smtClean="0"/>
                    </a:p>
                  </a:txBody>
                  <a:tcPr anchor="ctr"/>
                </a:tc>
                <a:extLst>
                  <a:ext uri="{0D108BD9-81ED-4DB2-BD59-A6C34878D82A}">
                    <a16:rowId xmlns:a16="http://schemas.microsoft.com/office/drawing/2014/main" val="3614234141"/>
                  </a:ext>
                </a:extLst>
              </a:tr>
              <a:tr h="677847">
                <a:tc>
                  <a:txBody>
                    <a:bodyPr/>
                    <a:lstStyle/>
                    <a:p>
                      <a:pPr marL="1200150" lvl="1" indent="-742950" algn="l">
                        <a:buFont typeface="+mj-lt"/>
                        <a:buAutoNum type="arabicPeriod" startAt="3"/>
                      </a:pPr>
                      <a:r>
                        <a:rPr lang="ar-AE" sz="3600" b="1" i="0" kern="1200" dirty="0" smtClean="0">
                          <a:solidFill>
                            <a:schemeClr val="dk1"/>
                          </a:solidFill>
                          <a:effectLst/>
                          <a:latin typeface="+mn-lt"/>
                          <a:ea typeface="+mn-ea"/>
                          <a:cs typeface="+mn-cs"/>
                        </a:rPr>
                        <a:t>وَلَٓا اَنْتُمْ عَابِدُونَ مَٓا اَعْبُدُۚ</a:t>
                      </a:r>
                      <a:endParaRPr lang="tr-TR" sz="3600" b="1" dirty="0"/>
                    </a:p>
                  </a:txBody>
                  <a:tcPr anchor="ctr"/>
                </a:tc>
                <a:extLst>
                  <a:ext uri="{0D108BD9-81ED-4DB2-BD59-A6C34878D82A}">
                    <a16:rowId xmlns:a16="http://schemas.microsoft.com/office/drawing/2014/main" val="4179188103"/>
                  </a:ext>
                </a:extLst>
              </a:tr>
              <a:tr h="807396">
                <a:tc>
                  <a:txBody>
                    <a:bodyPr/>
                    <a:lstStyle/>
                    <a:p>
                      <a:pPr marL="1200150" marR="0" lvl="1" indent="-742950" algn="l" defTabSz="914400" rtl="0" eaLnBrk="1" fontAlgn="auto" latinLnBrk="0" hangingPunct="1">
                        <a:lnSpc>
                          <a:spcPct val="100000"/>
                        </a:lnSpc>
                        <a:spcBef>
                          <a:spcPts val="0"/>
                        </a:spcBef>
                        <a:spcAft>
                          <a:spcPts val="0"/>
                        </a:spcAft>
                        <a:buClrTx/>
                        <a:buSzTx/>
                        <a:buFont typeface="+mj-lt"/>
                        <a:buAutoNum type="arabicPeriod" startAt="4"/>
                        <a:tabLst/>
                        <a:defRPr/>
                      </a:pPr>
                      <a:r>
                        <a:rPr lang="ar-AE" sz="3600" b="1" i="0" kern="1200" dirty="0" smtClean="0">
                          <a:solidFill>
                            <a:schemeClr val="dk1"/>
                          </a:solidFill>
                          <a:effectLst/>
                          <a:latin typeface="+mn-lt"/>
                          <a:ea typeface="+mn-ea"/>
                          <a:cs typeface="+mn-cs"/>
                        </a:rPr>
                        <a:t>وَلَٓا اَنَا۬ عَابِدٌ مَا عَبَدْتُمْۙ</a:t>
                      </a:r>
                      <a:endParaRPr lang="ar-AE" sz="3600" b="1" dirty="0" smtClean="0"/>
                    </a:p>
                  </a:txBody>
                  <a:tcPr anchor="ctr"/>
                </a:tc>
                <a:extLst>
                  <a:ext uri="{0D108BD9-81ED-4DB2-BD59-A6C34878D82A}">
                    <a16:rowId xmlns:a16="http://schemas.microsoft.com/office/drawing/2014/main" val="938999696"/>
                  </a:ext>
                </a:extLst>
              </a:tr>
              <a:tr h="764312">
                <a:tc>
                  <a:txBody>
                    <a:bodyPr/>
                    <a:lstStyle/>
                    <a:p>
                      <a:pPr marL="1200150" marR="0" lvl="1" indent="-742950" algn="l" defTabSz="914400" rtl="0" eaLnBrk="1" fontAlgn="auto" latinLnBrk="0" hangingPunct="1">
                        <a:lnSpc>
                          <a:spcPct val="100000"/>
                        </a:lnSpc>
                        <a:spcBef>
                          <a:spcPts val="0"/>
                        </a:spcBef>
                        <a:spcAft>
                          <a:spcPts val="0"/>
                        </a:spcAft>
                        <a:buClrTx/>
                        <a:buSzTx/>
                        <a:buFont typeface="+mj-lt"/>
                        <a:buAutoNum type="arabicPeriod" startAt="5"/>
                        <a:tabLst/>
                        <a:defRPr/>
                      </a:pPr>
                      <a:r>
                        <a:rPr lang="ar-AE" sz="3600" b="1" i="0" kern="1200" dirty="0" smtClean="0">
                          <a:solidFill>
                            <a:schemeClr val="dk1"/>
                          </a:solidFill>
                          <a:effectLst/>
                          <a:latin typeface="+mn-lt"/>
                          <a:ea typeface="+mn-ea"/>
                          <a:cs typeface="+mn-cs"/>
                        </a:rPr>
                        <a:t>وَلَٓا اَنْتُمْ عَابِدُونَ مَٓا اَعْبُدُۜ</a:t>
                      </a:r>
                      <a:endParaRPr lang="tr-TR" sz="3600" b="1" dirty="0" smtClean="0"/>
                    </a:p>
                  </a:txBody>
                  <a:tcPr anchor="ctr"/>
                </a:tc>
                <a:extLst>
                  <a:ext uri="{0D108BD9-81ED-4DB2-BD59-A6C34878D82A}">
                    <a16:rowId xmlns:a16="http://schemas.microsoft.com/office/drawing/2014/main" val="4162253065"/>
                  </a:ext>
                </a:extLst>
              </a:tr>
              <a:tr h="764312">
                <a:tc>
                  <a:txBody>
                    <a:bodyPr/>
                    <a:lstStyle/>
                    <a:p>
                      <a:pPr marL="1200150" lvl="1" indent="-742950" algn="l">
                        <a:buFont typeface="+mj-lt"/>
                        <a:buAutoNum type="arabicPeriod" startAt="6"/>
                      </a:pPr>
                      <a:r>
                        <a:rPr lang="ar-AE" sz="3600" b="1" i="0" kern="1200" dirty="0" smtClean="0">
                          <a:solidFill>
                            <a:schemeClr val="dk1"/>
                          </a:solidFill>
                          <a:effectLst/>
                          <a:latin typeface="+mn-lt"/>
                          <a:ea typeface="+mn-ea"/>
                          <a:cs typeface="+mn-cs"/>
                        </a:rPr>
                        <a:t>لَـكُمْ د۪ينُكُمْ وَلِيَ د۪ينِ</a:t>
                      </a:r>
                      <a:endParaRPr lang="tr-TR" sz="3600" b="1" dirty="0"/>
                    </a:p>
                  </a:txBody>
                  <a:tcPr anchor="ctr"/>
                </a:tc>
                <a:extLst>
                  <a:ext uri="{0D108BD9-81ED-4DB2-BD59-A6C34878D82A}">
                    <a16:rowId xmlns:a16="http://schemas.microsoft.com/office/drawing/2014/main" val="184779779"/>
                  </a:ext>
                </a:extLst>
              </a:tr>
            </a:tbl>
          </a:graphicData>
        </a:graphic>
      </p:graphicFrame>
      <p:sp>
        <p:nvSpPr>
          <p:cNvPr id="22" name="Dikdörtgen 21"/>
          <p:cNvSpPr/>
          <p:nvPr/>
        </p:nvSpPr>
        <p:spPr>
          <a:xfrm>
            <a:off x="5937341" y="794479"/>
            <a:ext cx="6009820" cy="5096655"/>
          </a:xfrm>
          <a:prstGeom prst="rect">
            <a:avLst/>
          </a:prstGeom>
          <a:noFill/>
          <a:ln w="28575">
            <a:solidFill>
              <a:srgbClr val="BE5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err="1">
                <a:solidFill>
                  <a:schemeClr val="tx1"/>
                </a:solidFill>
              </a:rPr>
              <a:t>Bismillâhirrahmânirrahîm</a:t>
            </a:r>
            <a:r>
              <a:rPr lang="tr-TR" sz="3600" dirty="0">
                <a:solidFill>
                  <a:schemeClr val="tx1"/>
                </a:solidFill>
              </a:rPr>
              <a:t>.</a:t>
            </a:r>
          </a:p>
          <a:p>
            <a:pPr marL="742950" indent="-742950">
              <a:lnSpc>
                <a:spcPct val="150000"/>
              </a:lnSpc>
              <a:buFont typeface="+mj-lt"/>
              <a:buAutoNum type="arabicPeriod"/>
            </a:pPr>
            <a:r>
              <a:rPr lang="tr-TR" sz="3200" dirty="0" smtClean="0">
                <a:solidFill>
                  <a:schemeClr val="tx1"/>
                </a:solidFill>
              </a:rPr>
              <a:t>Kul </a:t>
            </a:r>
            <a:r>
              <a:rPr lang="tr-TR" sz="3200" dirty="0" err="1">
                <a:solidFill>
                  <a:schemeClr val="tx1"/>
                </a:solidFill>
              </a:rPr>
              <a:t>yâ</a:t>
            </a:r>
            <a:r>
              <a:rPr lang="tr-TR" sz="3200" dirty="0">
                <a:solidFill>
                  <a:schemeClr val="tx1"/>
                </a:solidFill>
              </a:rPr>
              <a:t> </a:t>
            </a:r>
            <a:r>
              <a:rPr lang="tr-TR" sz="3200" dirty="0" err="1">
                <a:solidFill>
                  <a:schemeClr val="tx1"/>
                </a:solidFill>
              </a:rPr>
              <a:t>eyyühel</a:t>
            </a:r>
            <a:r>
              <a:rPr lang="tr-TR" sz="3200" dirty="0">
                <a:solidFill>
                  <a:schemeClr val="tx1"/>
                </a:solidFill>
              </a:rPr>
              <a:t> </a:t>
            </a:r>
            <a:r>
              <a:rPr lang="tr-TR" sz="3200" dirty="0" err="1">
                <a:solidFill>
                  <a:schemeClr val="tx1"/>
                </a:solidFill>
              </a:rPr>
              <a:t>kâfirûn</a:t>
            </a:r>
            <a:r>
              <a:rPr lang="tr-TR" sz="3200" dirty="0">
                <a:solidFill>
                  <a:schemeClr val="tx1"/>
                </a:solidFill>
              </a:rPr>
              <a:t>. </a:t>
            </a:r>
            <a:endParaRPr lang="tr-TR" sz="3200" dirty="0" smtClean="0">
              <a:solidFill>
                <a:schemeClr val="tx1"/>
              </a:solidFill>
            </a:endParaRPr>
          </a:p>
          <a:p>
            <a:pPr marL="742950" indent="-742950">
              <a:lnSpc>
                <a:spcPct val="150000"/>
              </a:lnSpc>
              <a:buFont typeface="+mj-lt"/>
              <a:buAutoNum type="arabicPeriod"/>
            </a:pPr>
            <a:r>
              <a:rPr lang="tr-TR" sz="3200" dirty="0" smtClean="0">
                <a:solidFill>
                  <a:schemeClr val="tx1"/>
                </a:solidFill>
              </a:rPr>
              <a:t>Lâ </a:t>
            </a:r>
            <a:r>
              <a:rPr lang="tr-TR" sz="3200" dirty="0" err="1">
                <a:solidFill>
                  <a:schemeClr val="tx1"/>
                </a:solidFill>
              </a:rPr>
              <a:t>a’büdü</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a:solidFill>
                  <a:schemeClr val="tx1"/>
                </a:solidFill>
              </a:rPr>
              <a:t>ta’büdûn</a:t>
            </a:r>
            <a:r>
              <a:rPr lang="tr-TR" sz="3200" dirty="0">
                <a:solidFill>
                  <a:schemeClr val="tx1"/>
                </a:solidFill>
              </a:rPr>
              <a:t>. </a:t>
            </a:r>
            <a:endParaRPr lang="tr-TR" sz="3200" dirty="0" smtClean="0">
              <a:solidFill>
                <a:schemeClr val="tx1"/>
              </a:solidFill>
            </a:endParaRPr>
          </a:p>
          <a:p>
            <a:pPr marL="742950" indent="-742950">
              <a:lnSpc>
                <a:spcPct val="150000"/>
              </a:lnSpc>
              <a:buFont typeface="+mj-lt"/>
              <a:buAutoNum type="arabicPeriod"/>
            </a:pPr>
            <a:r>
              <a:rPr lang="tr-TR" sz="3200" dirty="0" err="1" smtClean="0">
                <a:solidFill>
                  <a:schemeClr val="tx1"/>
                </a:solidFill>
              </a:rPr>
              <a:t>Velâ</a:t>
            </a:r>
            <a:r>
              <a:rPr lang="tr-TR" sz="3200" dirty="0" smtClean="0">
                <a:solidFill>
                  <a:schemeClr val="tx1"/>
                </a:solidFill>
              </a:rPr>
              <a:t> </a:t>
            </a:r>
            <a:r>
              <a:rPr lang="tr-TR" sz="3200" dirty="0" err="1">
                <a:solidFill>
                  <a:schemeClr val="tx1"/>
                </a:solidFill>
              </a:rPr>
              <a:t>entüm</a:t>
            </a:r>
            <a:r>
              <a:rPr lang="tr-TR" sz="3200" dirty="0">
                <a:solidFill>
                  <a:schemeClr val="tx1"/>
                </a:solidFill>
              </a:rPr>
              <a:t> </a:t>
            </a:r>
            <a:r>
              <a:rPr lang="tr-TR" sz="3200" dirty="0" err="1">
                <a:solidFill>
                  <a:schemeClr val="tx1"/>
                </a:solidFill>
              </a:rPr>
              <a:t>âbidûne</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a:solidFill>
                  <a:schemeClr val="tx1"/>
                </a:solidFill>
              </a:rPr>
              <a:t>a’büd</a:t>
            </a:r>
            <a:r>
              <a:rPr lang="tr-TR" sz="3200" dirty="0">
                <a:solidFill>
                  <a:schemeClr val="tx1"/>
                </a:solidFill>
              </a:rPr>
              <a:t>. </a:t>
            </a:r>
            <a:endParaRPr lang="tr-TR" sz="3200" dirty="0" smtClean="0">
              <a:solidFill>
                <a:schemeClr val="tx1"/>
              </a:solidFill>
            </a:endParaRPr>
          </a:p>
          <a:p>
            <a:pPr marL="742950" indent="-742950">
              <a:lnSpc>
                <a:spcPct val="150000"/>
              </a:lnSpc>
              <a:buFont typeface="+mj-lt"/>
              <a:buAutoNum type="arabicPeriod"/>
            </a:pPr>
            <a:r>
              <a:rPr lang="tr-TR" sz="3200" dirty="0" err="1" smtClean="0">
                <a:solidFill>
                  <a:schemeClr val="tx1"/>
                </a:solidFill>
              </a:rPr>
              <a:t>Velâ</a:t>
            </a:r>
            <a:r>
              <a:rPr lang="tr-TR" sz="3200" dirty="0" smtClean="0">
                <a:solidFill>
                  <a:schemeClr val="tx1"/>
                </a:solidFill>
              </a:rPr>
              <a:t> </a:t>
            </a:r>
            <a:r>
              <a:rPr lang="tr-TR" sz="3200" dirty="0">
                <a:solidFill>
                  <a:schemeClr val="tx1"/>
                </a:solidFill>
              </a:rPr>
              <a:t>ene </a:t>
            </a:r>
            <a:r>
              <a:rPr lang="tr-TR" sz="3200" dirty="0" err="1">
                <a:solidFill>
                  <a:schemeClr val="tx1"/>
                </a:solidFill>
              </a:rPr>
              <a:t>âbidün</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smtClean="0">
                <a:solidFill>
                  <a:schemeClr val="tx1"/>
                </a:solidFill>
              </a:rPr>
              <a:t>abettüm</a:t>
            </a:r>
            <a:r>
              <a:rPr lang="tr-TR" sz="3200" dirty="0" smtClean="0">
                <a:solidFill>
                  <a:schemeClr val="tx1"/>
                </a:solidFill>
              </a:rPr>
              <a:t>.</a:t>
            </a:r>
          </a:p>
          <a:p>
            <a:pPr marL="742950" indent="-742950">
              <a:lnSpc>
                <a:spcPct val="150000"/>
              </a:lnSpc>
              <a:buFont typeface="+mj-lt"/>
              <a:buAutoNum type="arabicPeriod"/>
            </a:pPr>
            <a:r>
              <a:rPr lang="tr-TR" sz="3200" dirty="0" err="1" smtClean="0">
                <a:solidFill>
                  <a:schemeClr val="tx1"/>
                </a:solidFill>
              </a:rPr>
              <a:t>Velâ</a:t>
            </a:r>
            <a:r>
              <a:rPr lang="tr-TR" sz="3200" dirty="0" smtClean="0">
                <a:solidFill>
                  <a:schemeClr val="tx1"/>
                </a:solidFill>
              </a:rPr>
              <a:t> </a:t>
            </a:r>
            <a:r>
              <a:rPr lang="tr-TR" sz="3200" dirty="0" err="1">
                <a:solidFill>
                  <a:schemeClr val="tx1"/>
                </a:solidFill>
              </a:rPr>
              <a:t>entüm</a:t>
            </a:r>
            <a:r>
              <a:rPr lang="tr-TR" sz="3200" dirty="0">
                <a:solidFill>
                  <a:schemeClr val="tx1"/>
                </a:solidFill>
              </a:rPr>
              <a:t> </a:t>
            </a:r>
            <a:r>
              <a:rPr lang="tr-TR" sz="3200" dirty="0" err="1">
                <a:solidFill>
                  <a:schemeClr val="tx1"/>
                </a:solidFill>
              </a:rPr>
              <a:t>âbidûne</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smtClean="0">
                <a:solidFill>
                  <a:schemeClr val="tx1"/>
                </a:solidFill>
              </a:rPr>
              <a:t>a’büd</a:t>
            </a:r>
            <a:r>
              <a:rPr lang="tr-TR" sz="3200" dirty="0" smtClean="0">
                <a:solidFill>
                  <a:schemeClr val="tx1"/>
                </a:solidFill>
              </a:rPr>
              <a:t>.</a:t>
            </a:r>
          </a:p>
          <a:p>
            <a:pPr marL="742950" indent="-742950">
              <a:lnSpc>
                <a:spcPct val="150000"/>
              </a:lnSpc>
              <a:buFont typeface="+mj-lt"/>
              <a:buAutoNum type="arabicPeriod"/>
            </a:pPr>
            <a:r>
              <a:rPr lang="tr-TR" sz="3200" dirty="0" err="1" smtClean="0">
                <a:solidFill>
                  <a:schemeClr val="tx1"/>
                </a:solidFill>
              </a:rPr>
              <a:t>Leküm</a:t>
            </a:r>
            <a:r>
              <a:rPr lang="tr-TR" sz="3200" dirty="0" smtClean="0">
                <a:solidFill>
                  <a:schemeClr val="tx1"/>
                </a:solidFill>
              </a:rPr>
              <a:t> </a:t>
            </a:r>
            <a:r>
              <a:rPr lang="tr-TR" sz="3200" dirty="0" err="1">
                <a:solidFill>
                  <a:schemeClr val="tx1"/>
                </a:solidFill>
              </a:rPr>
              <a:t>dînüküm</a:t>
            </a:r>
            <a:r>
              <a:rPr lang="tr-TR" sz="3200" dirty="0">
                <a:solidFill>
                  <a:schemeClr val="tx1"/>
                </a:solidFill>
              </a:rPr>
              <a:t> veliye </a:t>
            </a:r>
            <a:r>
              <a:rPr lang="tr-TR" sz="3200" dirty="0" err="1">
                <a:solidFill>
                  <a:schemeClr val="tx1"/>
                </a:solidFill>
              </a:rPr>
              <a:t>dîn</a:t>
            </a:r>
            <a:r>
              <a:rPr lang="tr-TR" sz="3200" dirty="0">
                <a:solidFill>
                  <a:schemeClr val="tx1"/>
                </a:solidFill>
              </a:rPr>
              <a:t>.</a:t>
            </a:r>
            <a:endParaRPr lang="tr-TR" sz="4400" dirty="0">
              <a:solidFill>
                <a:schemeClr val="tx1"/>
              </a:solidFill>
            </a:endParaRPr>
          </a:p>
        </p:txBody>
      </p:sp>
      <p:sp>
        <p:nvSpPr>
          <p:cNvPr id="24" name="Unvan 1"/>
          <p:cNvSpPr>
            <a:spLocks noGrp="1"/>
          </p:cNvSpPr>
          <p:nvPr>
            <p:ph type="title"/>
          </p:nvPr>
        </p:nvSpPr>
        <p:spPr>
          <a:xfrm>
            <a:off x="5997302" y="162185"/>
            <a:ext cx="5802713" cy="578823"/>
          </a:xfrm>
          <a:solidFill>
            <a:schemeClr val="accent2">
              <a:lumMod val="60000"/>
              <a:lumOff val="40000"/>
            </a:schemeClr>
          </a:solidFill>
          <a:ln w="28575">
            <a:solidFill>
              <a:srgbClr val="C866CA"/>
            </a:solid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err="1"/>
              <a:t>Kâfirun</a:t>
            </a:r>
            <a:r>
              <a:rPr lang="tr-TR" sz="3600" dirty="0"/>
              <a:t> </a:t>
            </a:r>
            <a:r>
              <a:rPr lang="tr-TR" sz="3600" dirty="0" smtClean="0"/>
              <a:t>Suresi Okunuşu</a:t>
            </a:r>
            <a:endParaRPr lang="tr-TR" sz="3600" dirty="0"/>
          </a:p>
        </p:txBody>
      </p:sp>
      <p:pic>
        <p:nvPicPr>
          <p:cNvPr id="19" name="Resim 18"/>
          <p:cNvPicPr>
            <a:picLocks noChangeAspect="1"/>
          </p:cNvPicPr>
          <p:nvPr/>
        </p:nvPicPr>
        <p:blipFill>
          <a:blip r:embed="rId3"/>
          <a:stretch>
            <a:fillRect/>
          </a:stretch>
        </p:blipFill>
        <p:spPr>
          <a:xfrm>
            <a:off x="5827086" y="5750018"/>
            <a:ext cx="890445" cy="871437"/>
          </a:xfrm>
          <a:prstGeom prst="ellipse">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34539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hold" nodeType="clickEffect">
                                  <p:stCondLst>
                                    <p:cond delay="0"/>
                                  </p:stCondLst>
                                  <p:childTnLst>
                                    <p:animClr clrSpc="rgb" dir="cw">
                                      <p:cBhvr override="childStyle">
                                        <p:cTn id="6" dur="250" autoRev="1" fill="remove"/>
                                        <p:tgtEl>
                                          <p:spTgt spid="19"/>
                                        </p:tgtEl>
                                        <p:attrNameLst>
                                          <p:attrName>style.color</p:attrName>
                                        </p:attrNameLst>
                                      </p:cBhvr>
                                      <p:to>
                                        <a:schemeClr val="bg1"/>
                                      </p:to>
                                    </p:animClr>
                                    <p:animClr clrSpc="rgb" dir="cw">
                                      <p:cBhvr>
                                        <p:cTn id="7" dur="250" autoRev="1" fill="remove"/>
                                        <p:tgtEl>
                                          <p:spTgt spid="19"/>
                                        </p:tgtEl>
                                        <p:attrNameLst>
                                          <p:attrName>fillcolor</p:attrName>
                                        </p:attrNameLst>
                                      </p:cBhvr>
                                      <p:to>
                                        <a:schemeClr val="bg1"/>
                                      </p:to>
                                    </p:animClr>
                                    <p:set>
                                      <p:cBhvr>
                                        <p:cTn id="8" dur="250" autoRev="1" fill="remove"/>
                                        <p:tgtEl>
                                          <p:spTgt spid="19"/>
                                        </p:tgtEl>
                                        <p:attrNameLst>
                                          <p:attrName>fill.type</p:attrName>
                                        </p:attrNameLst>
                                      </p:cBhvr>
                                      <p:to>
                                        <p:strVal val="solid"/>
                                      </p:to>
                                    </p:set>
                                    <p:set>
                                      <p:cBhvr>
                                        <p:cTn id="9" dur="250" autoRev="1" fill="remove"/>
                                        <p:tgtEl>
                                          <p:spTgt spid="1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109 (mp3cut.net).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20000"/>
                <a:lumOff val="8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 name="Dikdörtgen 2"/>
          <p:cNvSpPr/>
          <p:nvPr/>
        </p:nvSpPr>
        <p:spPr>
          <a:xfrm>
            <a:off x="6096000" y="133806"/>
            <a:ext cx="5640867" cy="6173423"/>
          </a:xfrm>
          <a:prstGeom prst="rect">
            <a:avLst/>
          </a:prstGeom>
          <a:ln w="38100">
            <a:solidFill>
              <a:srgbClr val="72D4E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Dikdörtgen 14"/>
          <p:cNvSpPr/>
          <p:nvPr/>
        </p:nvSpPr>
        <p:spPr>
          <a:xfrm>
            <a:off x="350471" y="133807"/>
            <a:ext cx="5345791" cy="975466"/>
          </a:xfrm>
          <a:prstGeom prst="rect">
            <a:avLst/>
          </a:prstGeom>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kumimoji="0" lang="tr-TR" sz="3200" b="0" i="0" u="none" strike="noStrike" kern="1200" cap="none" spc="0" normalizeH="0" baseline="0" noProof="0" dirty="0">
                <a:ln>
                  <a:noFill/>
                </a:ln>
                <a:solidFill>
                  <a:prstClr val="black"/>
                </a:solidFill>
                <a:effectLst/>
                <a:uLnTx/>
                <a:uFillTx/>
              </a:rPr>
              <a:t>Karışık şekilde </a:t>
            </a:r>
            <a:r>
              <a:rPr kumimoji="0" lang="tr-TR" sz="3200" b="0" i="0" u="none" strike="noStrike" kern="1200" cap="none" spc="0" normalizeH="0" baseline="0" noProof="0" dirty="0" smtClean="0">
                <a:ln>
                  <a:noFill/>
                </a:ln>
                <a:solidFill>
                  <a:prstClr val="black"/>
                </a:solidFill>
                <a:effectLst/>
                <a:uLnTx/>
                <a:uFillTx/>
              </a:rPr>
              <a:t>verilen</a:t>
            </a:r>
            <a:r>
              <a:rPr kumimoji="0" lang="tr-TR" sz="3200" b="0" i="0" u="none" strike="noStrike" kern="1200" cap="none" spc="0" normalizeH="0" noProof="0" dirty="0" smtClean="0">
                <a:ln>
                  <a:noFill/>
                </a:ln>
                <a:solidFill>
                  <a:prstClr val="black"/>
                </a:solidFill>
                <a:effectLst/>
                <a:uLnTx/>
                <a:uFillTx/>
              </a:rPr>
              <a:t> </a:t>
            </a:r>
            <a:r>
              <a:rPr lang="tr-TR" sz="3200" b="1" dirty="0" err="1">
                <a:solidFill>
                  <a:prstClr val="black"/>
                </a:solidFill>
              </a:rPr>
              <a:t>Kâfirun</a:t>
            </a:r>
            <a:r>
              <a:rPr lang="tr-TR" sz="3200" b="1" dirty="0">
                <a:solidFill>
                  <a:prstClr val="black"/>
                </a:solidFill>
              </a:rPr>
              <a:t> </a:t>
            </a:r>
            <a:r>
              <a:rPr kumimoji="0" lang="tr-TR" sz="3200" b="1" i="0" u="none" strike="noStrike" kern="1200" cap="none" spc="0" normalizeH="0" baseline="0" noProof="0" dirty="0" smtClean="0">
                <a:ln>
                  <a:noFill/>
                </a:ln>
                <a:solidFill>
                  <a:prstClr val="black"/>
                </a:solidFill>
                <a:effectLst/>
                <a:uLnTx/>
                <a:uFillTx/>
              </a:rPr>
              <a:t>suresini </a:t>
            </a:r>
            <a:r>
              <a:rPr kumimoji="0" lang="tr-TR" sz="3200" b="0" i="0" u="none" strike="noStrike" kern="1200" cap="none" spc="0" normalizeH="0" baseline="0" noProof="0" dirty="0" smtClean="0">
                <a:ln>
                  <a:noFill/>
                </a:ln>
                <a:solidFill>
                  <a:prstClr val="black"/>
                </a:solidFill>
                <a:effectLst/>
                <a:uLnTx/>
                <a:uFillTx/>
              </a:rPr>
              <a:t>sıralayınız.</a:t>
            </a:r>
            <a:endParaRPr kumimoji="0" lang="tr-TR" sz="6600" b="0" i="0" u="none" strike="noStrike" kern="1200" cap="none" spc="0" normalizeH="0" baseline="0" noProof="0" dirty="0">
              <a:ln>
                <a:noFill/>
              </a:ln>
              <a:solidFill>
                <a:prstClr val="black"/>
              </a:solidFill>
              <a:effectLst/>
              <a:uLnTx/>
              <a:uFillTx/>
            </a:endParaRPr>
          </a:p>
        </p:txBody>
      </p:sp>
      <p:sp>
        <p:nvSpPr>
          <p:cNvPr id="16" name="y 2"/>
          <p:cNvSpPr/>
          <p:nvPr/>
        </p:nvSpPr>
        <p:spPr>
          <a:xfrm>
            <a:off x="388677" y="5794258"/>
            <a:ext cx="5308738" cy="512971"/>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dirty="0" err="1">
                <a:solidFill>
                  <a:schemeClr val="tx1"/>
                </a:solidFill>
              </a:rPr>
              <a:t>Velâ</a:t>
            </a:r>
            <a:r>
              <a:rPr lang="tr-TR" sz="3200" dirty="0">
                <a:solidFill>
                  <a:schemeClr val="tx1"/>
                </a:solidFill>
              </a:rPr>
              <a:t> ene </a:t>
            </a:r>
            <a:r>
              <a:rPr lang="tr-TR" sz="3200" dirty="0" err="1">
                <a:solidFill>
                  <a:schemeClr val="tx1"/>
                </a:solidFill>
              </a:rPr>
              <a:t>âbidün</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a:solidFill>
                  <a:schemeClr val="tx1"/>
                </a:solidFill>
              </a:rPr>
              <a:t>abettüm</a:t>
            </a:r>
            <a:endParaRPr kumimoji="0" lang="tr-TR" sz="3200" b="0" i="0" u="none" strike="noStrike" kern="1200" cap="none" spc="0" normalizeH="0" baseline="0" noProof="0" dirty="0" smtClean="0">
              <a:ln>
                <a:noFill/>
              </a:ln>
              <a:solidFill>
                <a:schemeClr val="tx1"/>
              </a:solidFill>
              <a:effectLst/>
              <a:uLnTx/>
              <a:uFillTx/>
            </a:endParaRPr>
          </a:p>
        </p:txBody>
      </p:sp>
      <p:sp>
        <p:nvSpPr>
          <p:cNvPr id="17" name="y 1"/>
          <p:cNvSpPr/>
          <p:nvPr/>
        </p:nvSpPr>
        <p:spPr>
          <a:xfrm>
            <a:off x="388677" y="2003747"/>
            <a:ext cx="5308738" cy="618130"/>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dirty="0" err="1">
                <a:solidFill>
                  <a:schemeClr val="tx1"/>
                </a:solidFill>
              </a:rPr>
              <a:t>Velâ</a:t>
            </a:r>
            <a:r>
              <a:rPr lang="tr-TR" sz="3200" dirty="0">
                <a:solidFill>
                  <a:schemeClr val="tx1"/>
                </a:solidFill>
              </a:rPr>
              <a:t> </a:t>
            </a:r>
            <a:r>
              <a:rPr lang="tr-TR" sz="3200" dirty="0" err="1">
                <a:solidFill>
                  <a:schemeClr val="tx1"/>
                </a:solidFill>
              </a:rPr>
              <a:t>entüm</a:t>
            </a:r>
            <a:r>
              <a:rPr lang="tr-TR" sz="3200" dirty="0">
                <a:solidFill>
                  <a:schemeClr val="tx1"/>
                </a:solidFill>
              </a:rPr>
              <a:t> </a:t>
            </a:r>
            <a:r>
              <a:rPr lang="tr-TR" sz="3200" dirty="0" err="1">
                <a:solidFill>
                  <a:schemeClr val="tx1"/>
                </a:solidFill>
              </a:rPr>
              <a:t>âbidûne</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a:solidFill>
                  <a:schemeClr val="tx1"/>
                </a:solidFill>
              </a:rPr>
              <a:t>a’büd</a:t>
            </a:r>
            <a:endParaRPr kumimoji="0" lang="tr-TR" sz="3200" b="0" i="0" u="none" strike="noStrike" kern="1200" cap="none" spc="0" normalizeH="0" baseline="0" noProof="0" dirty="0" smtClean="0">
              <a:ln>
                <a:noFill/>
              </a:ln>
              <a:solidFill>
                <a:schemeClr val="tx1"/>
              </a:solidFill>
              <a:effectLst/>
              <a:uLnTx/>
              <a:uFillTx/>
            </a:endParaRPr>
          </a:p>
        </p:txBody>
      </p:sp>
      <p:sp>
        <p:nvSpPr>
          <p:cNvPr id="18" name="D"/>
          <p:cNvSpPr/>
          <p:nvPr/>
        </p:nvSpPr>
        <p:spPr>
          <a:xfrm>
            <a:off x="388677" y="2773409"/>
            <a:ext cx="5308738" cy="624250"/>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schemeClr val="tx1"/>
                </a:solidFill>
                <a:effectLst/>
                <a:uLnTx/>
                <a:uFillTx/>
                <a:ea typeface="+mn-ea"/>
                <a:cs typeface="+mn-cs"/>
              </a:rPr>
              <a:t>Bismillahirrahmânirrahîm</a:t>
            </a:r>
            <a:endParaRPr kumimoji="0" lang="tr-TR" sz="3200" b="0" i="0" u="none" strike="noStrike" kern="1200" cap="none" spc="0" normalizeH="0" baseline="0" noProof="0" dirty="0" smtClean="0">
              <a:ln>
                <a:noFill/>
              </a:ln>
              <a:solidFill>
                <a:schemeClr val="tx1"/>
              </a:solidFill>
              <a:effectLst/>
              <a:uLnTx/>
              <a:uFillTx/>
              <a:ea typeface="+mn-ea"/>
              <a:cs typeface="+mn-cs"/>
            </a:endParaRPr>
          </a:p>
        </p:txBody>
      </p:sp>
      <p:sp>
        <p:nvSpPr>
          <p:cNvPr id="19" name="Yuvarlatılmış Dikdörtgen 18"/>
          <p:cNvSpPr/>
          <p:nvPr/>
        </p:nvSpPr>
        <p:spPr>
          <a:xfrm>
            <a:off x="6131072" y="133806"/>
            <a:ext cx="5570721" cy="887749"/>
          </a:xfrm>
          <a:prstGeom prst="roundRect">
            <a:avLst>
              <a:gd name="adj" fmla="val 6686"/>
            </a:avLst>
          </a:prstGeom>
          <a:solidFill>
            <a:schemeClr val="tx2">
              <a:lumMod val="40000"/>
              <a:lumOff val="60000"/>
            </a:schemeClr>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600" dirty="0" err="1">
                <a:solidFill>
                  <a:schemeClr val="tx1"/>
                </a:solidFill>
              </a:rPr>
              <a:t>Kâfirun</a:t>
            </a:r>
            <a:r>
              <a:rPr kumimoji="0" lang="tr-TR" sz="3600" b="0" i="0" u="none" strike="noStrike" kern="1200" cap="none" spc="0" normalizeH="0" baseline="0" noProof="0" dirty="0" smtClean="0">
                <a:ln>
                  <a:noFill/>
                </a:ln>
                <a:solidFill>
                  <a:prstClr val="black"/>
                </a:solidFill>
                <a:effectLst/>
                <a:uLnTx/>
                <a:uFillTx/>
              </a:rPr>
              <a:t> Suresi</a:t>
            </a:r>
            <a:endParaRPr kumimoji="0" lang="tr-TR" sz="3600" b="0" i="0" u="none" strike="noStrike" kern="1200" cap="none" spc="0" normalizeH="0" baseline="0" noProof="0" dirty="0">
              <a:ln>
                <a:noFill/>
              </a:ln>
              <a:solidFill>
                <a:prstClr val="black"/>
              </a:solidFill>
              <a:effectLst/>
              <a:uLnTx/>
              <a:uFillTx/>
            </a:endParaRPr>
          </a:p>
        </p:txBody>
      </p:sp>
      <p:sp>
        <p:nvSpPr>
          <p:cNvPr id="21" name="Dikdörtgen 20"/>
          <p:cNvSpPr/>
          <p:nvPr/>
        </p:nvSpPr>
        <p:spPr>
          <a:xfrm>
            <a:off x="6304065" y="3381662"/>
            <a:ext cx="5210567" cy="547434"/>
          </a:xfrm>
          <a:prstGeom prst="rect">
            <a:avLst/>
          </a:prstGeom>
          <a:solidFill>
            <a:schemeClr val="accent4">
              <a:lumMod val="60000"/>
              <a:lumOff val="40000"/>
            </a:schemeClr>
          </a:solidFill>
          <a:ln w="127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tr-TR" sz="3000" dirty="0" err="1">
                <a:solidFill>
                  <a:schemeClr val="tx1"/>
                </a:solidFill>
              </a:rPr>
              <a:t>Velâ</a:t>
            </a:r>
            <a:r>
              <a:rPr lang="tr-TR" sz="3000" dirty="0">
                <a:solidFill>
                  <a:schemeClr val="tx1"/>
                </a:solidFill>
              </a:rPr>
              <a:t> </a:t>
            </a:r>
            <a:r>
              <a:rPr lang="tr-TR" sz="3000" dirty="0" err="1">
                <a:solidFill>
                  <a:schemeClr val="tx1"/>
                </a:solidFill>
              </a:rPr>
              <a:t>entüm</a:t>
            </a:r>
            <a:r>
              <a:rPr lang="tr-TR" sz="3000" dirty="0">
                <a:solidFill>
                  <a:schemeClr val="tx1"/>
                </a:solidFill>
              </a:rPr>
              <a:t> </a:t>
            </a:r>
            <a:r>
              <a:rPr lang="tr-TR" sz="3000" dirty="0" err="1">
                <a:solidFill>
                  <a:schemeClr val="tx1"/>
                </a:solidFill>
              </a:rPr>
              <a:t>âbidûne</a:t>
            </a:r>
            <a:r>
              <a:rPr lang="tr-TR" sz="3000" dirty="0">
                <a:solidFill>
                  <a:schemeClr val="tx1"/>
                </a:solidFill>
              </a:rPr>
              <a:t> </a:t>
            </a:r>
            <a:r>
              <a:rPr lang="tr-TR" sz="3000" dirty="0" err="1">
                <a:solidFill>
                  <a:schemeClr val="tx1"/>
                </a:solidFill>
              </a:rPr>
              <a:t>mâ</a:t>
            </a:r>
            <a:r>
              <a:rPr lang="tr-TR" sz="3000" dirty="0">
                <a:solidFill>
                  <a:schemeClr val="tx1"/>
                </a:solidFill>
              </a:rPr>
              <a:t> </a:t>
            </a:r>
            <a:r>
              <a:rPr lang="tr-TR" sz="3000" dirty="0" err="1" smtClean="0">
                <a:solidFill>
                  <a:schemeClr val="tx1"/>
                </a:solidFill>
              </a:rPr>
              <a:t>a’büd</a:t>
            </a:r>
            <a:r>
              <a:rPr lang="tr-TR" sz="3000" dirty="0" smtClean="0">
                <a:solidFill>
                  <a:schemeClr val="tx1"/>
                </a:solidFill>
              </a:rPr>
              <a:t>. </a:t>
            </a:r>
            <a:endParaRPr kumimoji="0" lang="tr-TR" sz="3000" b="0" i="0" u="none" strike="noStrike" kern="1200" cap="none" spc="0" normalizeH="0" baseline="0" noProof="0" dirty="0" smtClean="0">
              <a:ln>
                <a:noFill/>
              </a:ln>
              <a:solidFill>
                <a:schemeClr val="tx1"/>
              </a:solidFill>
              <a:effectLst/>
              <a:uLnTx/>
              <a:uFillTx/>
              <a:latin typeface="Calibri" panose="020F0502020204030204"/>
            </a:endParaRPr>
          </a:p>
        </p:txBody>
      </p:sp>
      <p:sp>
        <p:nvSpPr>
          <p:cNvPr id="22" name="Dikdörtgen 21"/>
          <p:cNvSpPr/>
          <p:nvPr/>
        </p:nvSpPr>
        <p:spPr>
          <a:xfrm>
            <a:off x="6304065" y="1257704"/>
            <a:ext cx="5210567" cy="473908"/>
          </a:xfrm>
          <a:prstGeom prst="rect">
            <a:avLst/>
          </a:prstGeom>
          <a:solidFill>
            <a:srgbClr val="FFCC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err="1" smtClean="0">
                <a:ln>
                  <a:noFill/>
                </a:ln>
                <a:solidFill>
                  <a:prstClr val="black">
                    <a:lumMod val="85000"/>
                    <a:lumOff val="15000"/>
                  </a:prstClr>
                </a:solidFill>
                <a:effectLst/>
                <a:uLnTx/>
                <a:uFillTx/>
                <a:latin typeface="Calibri" panose="020F0502020204030204"/>
                <a:ea typeface="+mn-ea"/>
                <a:cs typeface="+mn-cs"/>
              </a:rPr>
              <a:t>Bismillahirrahmânirrahîm</a:t>
            </a:r>
            <a:endParaRPr kumimoji="0" lang="tr-TR" sz="3200" b="0" i="0" u="none" strike="noStrike" kern="1200" cap="none" spc="0" normalizeH="0" baseline="0" noProof="0" dirty="0" smtClean="0">
              <a:ln>
                <a:noFill/>
              </a:ln>
              <a:solidFill>
                <a:prstClr val="black">
                  <a:lumMod val="85000"/>
                  <a:lumOff val="15000"/>
                </a:prstClr>
              </a:solidFill>
              <a:effectLst/>
              <a:uLnTx/>
              <a:uFillTx/>
              <a:latin typeface="Calibri" panose="020F0502020204030204"/>
              <a:ea typeface="+mn-ea"/>
              <a:cs typeface="+mn-cs"/>
            </a:endParaRPr>
          </a:p>
        </p:txBody>
      </p:sp>
      <p:sp>
        <p:nvSpPr>
          <p:cNvPr id="23" name="D"/>
          <p:cNvSpPr/>
          <p:nvPr/>
        </p:nvSpPr>
        <p:spPr>
          <a:xfrm>
            <a:off x="388677" y="1278857"/>
            <a:ext cx="5308738" cy="573358"/>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dirty="0">
                <a:solidFill>
                  <a:schemeClr val="tx1"/>
                </a:solidFill>
              </a:rPr>
              <a:t>Lâ </a:t>
            </a:r>
            <a:r>
              <a:rPr lang="tr-TR" sz="3200" dirty="0" err="1">
                <a:solidFill>
                  <a:schemeClr val="tx1"/>
                </a:solidFill>
              </a:rPr>
              <a:t>a’büdü</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smtClean="0">
                <a:solidFill>
                  <a:schemeClr val="tx1"/>
                </a:solidFill>
              </a:rPr>
              <a:t>ta’büdûn</a:t>
            </a:r>
            <a:r>
              <a:rPr lang="tr-TR" sz="3200" dirty="0" smtClean="0">
                <a:solidFill>
                  <a:schemeClr val="tx1"/>
                </a:solidFill>
              </a:rPr>
              <a:t>.</a:t>
            </a:r>
            <a:endParaRPr kumimoji="0" lang="tr-TR" sz="3200" b="0" i="0" u="none" strike="noStrike" kern="1200" cap="none" spc="0" normalizeH="0" baseline="0" noProof="0" dirty="0" smtClean="0">
              <a:ln>
                <a:noFill/>
              </a:ln>
              <a:solidFill>
                <a:schemeClr val="tx1"/>
              </a:solidFill>
              <a:effectLst/>
              <a:uLnTx/>
              <a:uFillTx/>
            </a:endParaRPr>
          </a:p>
        </p:txBody>
      </p:sp>
      <p:sp>
        <p:nvSpPr>
          <p:cNvPr id="24" name="D"/>
          <p:cNvSpPr/>
          <p:nvPr/>
        </p:nvSpPr>
        <p:spPr>
          <a:xfrm>
            <a:off x="6304065" y="2601262"/>
            <a:ext cx="5210567" cy="602266"/>
          </a:xfrm>
          <a:prstGeom prst="rect">
            <a:avLst/>
          </a:prstGeom>
          <a:solidFill>
            <a:schemeClr val="accent4">
              <a:lumMod val="60000"/>
              <a:lumOff val="4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tx1"/>
                </a:solidFill>
              </a:rPr>
              <a:t>Lâ </a:t>
            </a:r>
            <a:r>
              <a:rPr lang="tr-TR" sz="3200" dirty="0" err="1">
                <a:solidFill>
                  <a:schemeClr val="tx1"/>
                </a:solidFill>
              </a:rPr>
              <a:t>a’büdü</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smtClean="0">
                <a:solidFill>
                  <a:schemeClr val="tx1"/>
                </a:solidFill>
              </a:rPr>
              <a:t>ta’büdûn</a:t>
            </a:r>
            <a:r>
              <a:rPr lang="tr-TR" sz="3200" dirty="0" smtClean="0">
                <a:solidFill>
                  <a:schemeClr val="tx1"/>
                </a:solidFill>
              </a:rPr>
              <a:t>.</a:t>
            </a:r>
            <a:endParaRPr kumimoji="0" lang="tr-TR" sz="5400" b="0" i="0" u="none" strike="noStrike" kern="1200" cap="none" spc="0" normalizeH="0" baseline="0" noProof="0" dirty="0" smtClean="0">
              <a:ln>
                <a:noFill/>
              </a:ln>
              <a:solidFill>
                <a:schemeClr val="tx1"/>
              </a:solidFill>
              <a:effectLst/>
              <a:uLnTx/>
              <a:uFillTx/>
              <a:latin typeface="Calibri" panose="020F0502020204030204"/>
            </a:endParaRPr>
          </a:p>
        </p:txBody>
      </p:sp>
      <p:sp>
        <p:nvSpPr>
          <p:cNvPr id="25" name="D"/>
          <p:cNvSpPr/>
          <p:nvPr/>
        </p:nvSpPr>
        <p:spPr>
          <a:xfrm>
            <a:off x="388677" y="4291801"/>
            <a:ext cx="5308738" cy="608314"/>
          </a:xfrm>
          <a:prstGeom prst="rect">
            <a:avLst/>
          </a:prstGeom>
          <a:solidFill>
            <a:srgbClr val="FFCC99"/>
          </a:solidFill>
          <a:ln w="38100">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dirty="0">
                <a:solidFill>
                  <a:schemeClr val="tx1"/>
                </a:solidFill>
              </a:rPr>
              <a:t>Kul </a:t>
            </a:r>
            <a:r>
              <a:rPr lang="tr-TR" sz="3200" dirty="0" err="1">
                <a:solidFill>
                  <a:schemeClr val="tx1"/>
                </a:solidFill>
              </a:rPr>
              <a:t>yâ</a:t>
            </a:r>
            <a:r>
              <a:rPr lang="tr-TR" sz="3200" dirty="0">
                <a:solidFill>
                  <a:schemeClr val="tx1"/>
                </a:solidFill>
              </a:rPr>
              <a:t> </a:t>
            </a:r>
            <a:r>
              <a:rPr lang="tr-TR" sz="3200" dirty="0" err="1">
                <a:solidFill>
                  <a:schemeClr val="tx1"/>
                </a:solidFill>
              </a:rPr>
              <a:t>eyyühel</a:t>
            </a:r>
            <a:r>
              <a:rPr lang="tr-TR" sz="3200" dirty="0">
                <a:solidFill>
                  <a:schemeClr val="tx1"/>
                </a:solidFill>
              </a:rPr>
              <a:t> </a:t>
            </a:r>
            <a:r>
              <a:rPr lang="tr-TR" sz="3200" dirty="0" err="1">
                <a:solidFill>
                  <a:schemeClr val="tx1"/>
                </a:solidFill>
              </a:rPr>
              <a:t>kâfirûn</a:t>
            </a:r>
            <a:endParaRPr kumimoji="0" lang="tr-TR" sz="3200" b="0" i="0" u="none" strike="noStrike" kern="1200" cap="none" spc="0" normalizeH="0" baseline="0" noProof="0" dirty="0" smtClean="0">
              <a:ln>
                <a:noFill/>
              </a:ln>
              <a:solidFill>
                <a:schemeClr val="tx1"/>
              </a:solidFill>
              <a:effectLst/>
              <a:uLnTx/>
              <a:uFillTx/>
            </a:endParaRPr>
          </a:p>
        </p:txBody>
      </p:sp>
      <p:sp>
        <p:nvSpPr>
          <p:cNvPr id="27" name="D"/>
          <p:cNvSpPr/>
          <p:nvPr/>
        </p:nvSpPr>
        <p:spPr>
          <a:xfrm>
            <a:off x="6304065" y="4107230"/>
            <a:ext cx="5210567" cy="549651"/>
          </a:xfrm>
          <a:prstGeom prst="rect">
            <a:avLst/>
          </a:prstGeom>
          <a:solidFill>
            <a:schemeClr val="accent4">
              <a:lumMod val="60000"/>
              <a:lumOff val="40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err="1">
                <a:solidFill>
                  <a:schemeClr val="tx1"/>
                </a:solidFill>
              </a:rPr>
              <a:t>Velâ</a:t>
            </a:r>
            <a:r>
              <a:rPr lang="tr-TR" sz="3200" dirty="0">
                <a:solidFill>
                  <a:schemeClr val="tx1"/>
                </a:solidFill>
              </a:rPr>
              <a:t> ene </a:t>
            </a:r>
            <a:r>
              <a:rPr lang="tr-TR" sz="3200" dirty="0" err="1">
                <a:solidFill>
                  <a:schemeClr val="tx1"/>
                </a:solidFill>
              </a:rPr>
              <a:t>âbidün</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smtClean="0">
                <a:solidFill>
                  <a:schemeClr val="tx1"/>
                </a:solidFill>
              </a:rPr>
              <a:t>abettüm</a:t>
            </a:r>
            <a:r>
              <a:rPr lang="tr-TR" sz="3200" dirty="0" smtClean="0">
                <a:solidFill>
                  <a:schemeClr val="tx1"/>
                </a:solidFill>
              </a:rPr>
              <a:t>.</a:t>
            </a:r>
            <a:endParaRPr kumimoji="0" lang="tr-TR" sz="5400" b="0" i="0" u="none" strike="noStrike" kern="1200" cap="none" spc="0" normalizeH="0" baseline="0" noProof="0" dirty="0" smtClean="0">
              <a:ln>
                <a:noFill/>
              </a:ln>
              <a:solidFill>
                <a:schemeClr val="tx1"/>
              </a:solidFill>
              <a:effectLst/>
              <a:uLnTx/>
              <a:uFillTx/>
              <a:latin typeface="Calibri" panose="020F0502020204030204"/>
            </a:endParaRPr>
          </a:p>
        </p:txBody>
      </p:sp>
      <p:sp>
        <p:nvSpPr>
          <p:cNvPr id="28" name="D"/>
          <p:cNvSpPr/>
          <p:nvPr/>
        </p:nvSpPr>
        <p:spPr>
          <a:xfrm>
            <a:off x="6304065" y="1909746"/>
            <a:ext cx="5210567" cy="513382"/>
          </a:xfrm>
          <a:prstGeom prst="rect">
            <a:avLst/>
          </a:prstGeom>
          <a:solidFill>
            <a:schemeClr val="accent4">
              <a:lumMod val="60000"/>
              <a:lumOff val="4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tx1"/>
                </a:solidFill>
              </a:rPr>
              <a:t>Kul </a:t>
            </a:r>
            <a:r>
              <a:rPr lang="tr-TR" sz="3200" dirty="0" err="1">
                <a:solidFill>
                  <a:schemeClr val="tx1"/>
                </a:solidFill>
              </a:rPr>
              <a:t>yâ</a:t>
            </a:r>
            <a:r>
              <a:rPr lang="tr-TR" sz="3200" dirty="0">
                <a:solidFill>
                  <a:schemeClr val="tx1"/>
                </a:solidFill>
              </a:rPr>
              <a:t> </a:t>
            </a:r>
            <a:r>
              <a:rPr lang="tr-TR" sz="3200" dirty="0" err="1">
                <a:solidFill>
                  <a:schemeClr val="tx1"/>
                </a:solidFill>
              </a:rPr>
              <a:t>eyyühel</a:t>
            </a:r>
            <a:r>
              <a:rPr lang="tr-TR" sz="3200" dirty="0">
                <a:solidFill>
                  <a:schemeClr val="tx1"/>
                </a:solidFill>
              </a:rPr>
              <a:t> </a:t>
            </a:r>
            <a:r>
              <a:rPr lang="tr-TR" sz="3200" dirty="0" err="1">
                <a:solidFill>
                  <a:schemeClr val="tx1"/>
                </a:solidFill>
              </a:rPr>
              <a:t>kâfirûn</a:t>
            </a:r>
            <a:endParaRPr kumimoji="0" lang="tr-TR" sz="5400" b="1" i="0" u="none" strike="noStrike" kern="1200" cap="none" spc="0" normalizeH="0" baseline="0" noProof="0" dirty="0" smtClean="0">
              <a:ln>
                <a:noFill/>
              </a:ln>
              <a:solidFill>
                <a:schemeClr val="tx1"/>
              </a:solidFill>
              <a:effectLst/>
              <a:uLnTx/>
              <a:uFillTx/>
              <a:latin typeface="Calibri" panose="020F0502020204030204"/>
            </a:endParaRPr>
          </a:p>
        </p:txBody>
      </p:sp>
      <p:sp>
        <p:nvSpPr>
          <p:cNvPr id="20" name="D"/>
          <p:cNvSpPr/>
          <p:nvPr/>
        </p:nvSpPr>
        <p:spPr>
          <a:xfrm>
            <a:off x="6304065" y="4835015"/>
            <a:ext cx="5210567" cy="591078"/>
          </a:xfrm>
          <a:prstGeom prst="rect">
            <a:avLst/>
          </a:prstGeom>
          <a:solidFill>
            <a:schemeClr val="accent4">
              <a:lumMod val="60000"/>
              <a:lumOff val="40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000" dirty="0" err="1">
                <a:solidFill>
                  <a:schemeClr val="tx1"/>
                </a:solidFill>
              </a:rPr>
              <a:t>Velâ</a:t>
            </a:r>
            <a:r>
              <a:rPr lang="tr-TR" sz="3000" dirty="0">
                <a:solidFill>
                  <a:schemeClr val="tx1"/>
                </a:solidFill>
              </a:rPr>
              <a:t> </a:t>
            </a:r>
            <a:r>
              <a:rPr lang="tr-TR" sz="3000" dirty="0" err="1">
                <a:solidFill>
                  <a:schemeClr val="tx1"/>
                </a:solidFill>
              </a:rPr>
              <a:t>entüm</a:t>
            </a:r>
            <a:r>
              <a:rPr lang="tr-TR" sz="3000" dirty="0">
                <a:solidFill>
                  <a:schemeClr val="tx1"/>
                </a:solidFill>
              </a:rPr>
              <a:t> </a:t>
            </a:r>
            <a:r>
              <a:rPr lang="tr-TR" sz="3000" dirty="0" err="1">
                <a:solidFill>
                  <a:schemeClr val="tx1"/>
                </a:solidFill>
              </a:rPr>
              <a:t>âbidûne</a:t>
            </a:r>
            <a:r>
              <a:rPr lang="tr-TR" sz="3000" dirty="0">
                <a:solidFill>
                  <a:schemeClr val="tx1"/>
                </a:solidFill>
              </a:rPr>
              <a:t> </a:t>
            </a:r>
            <a:r>
              <a:rPr lang="tr-TR" sz="3000" dirty="0" err="1">
                <a:solidFill>
                  <a:schemeClr val="tx1"/>
                </a:solidFill>
              </a:rPr>
              <a:t>mâ</a:t>
            </a:r>
            <a:r>
              <a:rPr lang="tr-TR" sz="3000" dirty="0">
                <a:solidFill>
                  <a:schemeClr val="tx1"/>
                </a:solidFill>
              </a:rPr>
              <a:t> </a:t>
            </a:r>
            <a:r>
              <a:rPr lang="tr-TR" sz="3000" dirty="0" err="1">
                <a:solidFill>
                  <a:schemeClr val="tx1"/>
                </a:solidFill>
              </a:rPr>
              <a:t>a’büd</a:t>
            </a:r>
            <a:r>
              <a:rPr lang="tr-TR" sz="2800" dirty="0">
                <a:solidFill>
                  <a:schemeClr val="tx1"/>
                </a:solidFill>
              </a:rPr>
              <a:t>.</a:t>
            </a:r>
            <a:endParaRPr kumimoji="0" lang="tr-TR" sz="4800" b="0" i="0" u="none" strike="noStrike" kern="1200" cap="none" spc="0" normalizeH="0" baseline="0" noProof="0" dirty="0" smtClean="0">
              <a:ln>
                <a:noFill/>
              </a:ln>
              <a:solidFill>
                <a:schemeClr val="tx1"/>
              </a:solidFill>
              <a:effectLst/>
              <a:uLnTx/>
              <a:uFillTx/>
              <a:latin typeface="Calibri" panose="020F0502020204030204"/>
            </a:endParaRPr>
          </a:p>
        </p:txBody>
      </p:sp>
      <p:sp>
        <p:nvSpPr>
          <p:cNvPr id="26" name="D"/>
          <p:cNvSpPr/>
          <p:nvPr/>
        </p:nvSpPr>
        <p:spPr>
          <a:xfrm>
            <a:off x="388677" y="5051647"/>
            <a:ext cx="5308738" cy="591078"/>
          </a:xfrm>
          <a:prstGeom prst="rect">
            <a:avLst/>
          </a:prstGeom>
          <a:solidFill>
            <a:srgbClr val="FFCC99"/>
          </a:solidFill>
          <a:ln w="28575">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dirty="0" err="1">
                <a:solidFill>
                  <a:schemeClr val="tx1"/>
                </a:solidFill>
              </a:rPr>
              <a:t>Velâ</a:t>
            </a:r>
            <a:r>
              <a:rPr lang="tr-TR" sz="3200" dirty="0">
                <a:solidFill>
                  <a:schemeClr val="tx1"/>
                </a:solidFill>
              </a:rPr>
              <a:t> </a:t>
            </a:r>
            <a:r>
              <a:rPr lang="tr-TR" sz="3200" dirty="0" err="1">
                <a:solidFill>
                  <a:schemeClr val="tx1"/>
                </a:solidFill>
              </a:rPr>
              <a:t>entüm</a:t>
            </a:r>
            <a:r>
              <a:rPr lang="tr-TR" sz="3200" dirty="0">
                <a:solidFill>
                  <a:schemeClr val="tx1"/>
                </a:solidFill>
              </a:rPr>
              <a:t> </a:t>
            </a:r>
            <a:r>
              <a:rPr lang="tr-TR" sz="3200" dirty="0" err="1">
                <a:solidFill>
                  <a:schemeClr val="tx1"/>
                </a:solidFill>
              </a:rPr>
              <a:t>âbidûne</a:t>
            </a:r>
            <a:r>
              <a:rPr lang="tr-TR" sz="3200" dirty="0">
                <a:solidFill>
                  <a:schemeClr val="tx1"/>
                </a:solidFill>
              </a:rPr>
              <a:t> </a:t>
            </a:r>
            <a:r>
              <a:rPr lang="tr-TR" sz="3200" dirty="0" err="1">
                <a:solidFill>
                  <a:schemeClr val="tx1"/>
                </a:solidFill>
              </a:rPr>
              <a:t>mâ</a:t>
            </a:r>
            <a:r>
              <a:rPr lang="tr-TR" sz="3200" dirty="0">
                <a:solidFill>
                  <a:schemeClr val="tx1"/>
                </a:solidFill>
              </a:rPr>
              <a:t> </a:t>
            </a:r>
            <a:r>
              <a:rPr lang="tr-TR" sz="3200" dirty="0" err="1">
                <a:solidFill>
                  <a:schemeClr val="tx1"/>
                </a:solidFill>
              </a:rPr>
              <a:t>a’büd</a:t>
            </a:r>
            <a:r>
              <a:rPr lang="tr-TR" sz="3200" dirty="0">
                <a:solidFill>
                  <a:schemeClr val="tx1"/>
                </a:solidFill>
              </a:rPr>
              <a:t>. </a:t>
            </a:r>
            <a:endParaRPr kumimoji="0" lang="tr-TR" sz="3200" b="0" i="0" u="none" strike="noStrike" kern="1200" cap="none" spc="0" normalizeH="0" baseline="0" noProof="0" dirty="0" smtClean="0">
              <a:ln>
                <a:noFill/>
              </a:ln>
              <a:solidFill>
                <a:schemeClr val="tx1"/>
              </a:solidFill>
              <a:effectLst/>
              <a:uLnTx/>
              <a:uFillTx/>
            </a:endParaRPr>
          </a:p>
        </p:txBody>
      </p:sp>
      <p:sp>
        <p:nvSpPr>
          <p:cNvPr id="33" name="D"/>
          <p:cNvSpPr/>
          <p:nvPr/>
        </p:nvSpPr>
        <p:spPr>
          <a:xfrm>
            <a:off x="6304065" y="5604229"/>
            <a:ext cx="5210567" cy="591078"/>
          </a:xfrm>
          <a:prstGeom prst="rect">
            <a:avLst/>
          </a:prstGeom>
          <a:solidFill>
            <a:schemeClr val="accent4">
              <a:lumMod val="60000"/>
              <a:lumOff val="40000"/>
            </a:schemeClr>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err="1">
                <a:solidFill>
                  <a:schemeClr val="tx1"/>
                </a:solidFill>
              </a:rPr>
              <a:t>Leküm</a:t>
            </a:r>
            <a:r>
              <a:rPr lang="tr-TR" sz="3200" dirty="0">
                <a:solidFill>
                  <a:schemeClr val="tx1"/>
                </a:solidFill>
              </a:rPr>
              <a:t> </a:t>
            </a:r>
            <a:r>
              <a:rPr lang="tr-TR" sz="3200" dirty="0" err="1">
                <a:solidFill>
                  <a:schemeClr val="tx1"/>
                </a:solidFill>
              </a:rPr>
              <a:t>dînüküm</a:t>
            </a:r>
            <a:r>
              <a:rPr lang="tr-TR" sz="3200" dirty="0">
                <a:solidFill>
                  <a:schemeClr val="tx1"/>
                </a:solidFill>
              </a:rPr>
              <a:t> veliye </a:t>
            </a:r>
            <a:r>
              <a:rPr lang="tr-TR" sz="3200" dirty="0" err="1" smtClean="0">
                <a:solidFill>
                  <a:schemeClr val="tx1"/>
                </a:solidFill>
              </a:rPr>
              <a:t>dîn</a:t>
            </a:r>
            <a:r>
              <a:rPr lang="tr-TR" sz="3200" dirty="0" smtClean="0">
                <a:solidFill>
                  <a:schemeClr val="tx1"/>
                </a:solidFill>
              </a:rPr>
              <a:t>.</a:t>
            </a:r>
            <a:endParaRPr kumimoji="0" lang="tr-TR" sz="7200" b="0" i="0" u="none" strike="noStrike" kern="1200" cap="none" spc="0" normalizeH="0" baseline="0" noProof="0" dirty="0" smtClean="0">
              <a:ln>
                <a:noFill/>
              </a:ln>
              <a:solidFill>
                <a:schemeClr val="tx1"/>
              </a:solidFill>
              <a:effectLst/>
              <a:uLnTx/>
              <a:uFillTx/>
              <a:latin typeface="Calibri" panose="020F0502020204030204"/>
            </a:endParaRPr>
          </a:p>
        </p:txBody>
      </p:sp>
      <p:sp>
        <p:nvSpPr>
          <p:cNvPr id="34" name="D"/>
          <p:cNvSpPr/>
          <p:nvPr/>
        </p:nvSpPr>
        <p:spPr>
          <a:xfrm>
            <a:off x="388677" y="3549191"/>
            <a:ext cx="5308738" cy="591078"/>
          </a:xfrm>
          <a:prstGeom prst="rect">
            <a:avLst/>
          </a:prstGeom>
          <a:solidFill>
            <a:srgbClr val="FFCC99"/>
          </a:solidFill>
          <a:ln w="28575">
            <a:solidFill>
              <a:srgbClr val="72D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3200" dirty="0" err="1">
                <a:solidFill>
                  <a:schemeClr val="tx1"/>
                </a:solidFill>
              </a:rPr>
              <a:t>Leküm</a:t>
            </a:r>
            <a:r>
              <a:rPr lang="tr-TR" sz="3200" dirty="0">
                <a:solidFill>
                  <a:schemeClr val="tx1"/>
                </a:solidFill>
              </a:rPr>
              <a:t> </a:t>
            </a:r>
            <a:r>
              <a:rPr lang="tr-TR" sz="3200" dirty="0" err="1">
                <a:solidFill>
                  <a:schemeClr val="tx1"/>
                </a:solidFill>
              </a:rPr>
              <a:t>dînüküm</a:t>
            </a:r>
            <a:r>
              <a:rPr lang="tr-TR" sz="3200" dirty="0">
                <a:solidFill>
                  <a:schemeClr val="tx1"/>
                </a:solidFill>
              </a:rPr>
              <a:t> veliye </a:t>
            </a:r>
            <a:r>
              <a:rPr lang="tr-TR" sz="3200" dirty="0" err="1" smtClean="0">
                <a:solidFill>
                  <a:schemeClr val="tx1"/>
                </a:solidFill>
              </a:rPr>
              <a:t>dîn</a:t>
            </a:r>
            <a:r>
              <a:rPr lang="tr-TR" sz="3200" dirty="0" smtClean="0">
                <a:solidFill>
                  <a:schemeClr val="tx1"/>
                </a:solidFill>
              </a:rPr>
              <a:t>.</a:t>
            </a:r>
            <a:endParaRPr kumimoji="0" lang="tr-TR" sz="3200" b="0" i="0" u="none" strike="noStrike" kern="1200" cap="none" spc="0" normalizeH="0" baseline="0" noProof="0" dirty="0" smtClean="0">
              <a:ln>
                <a:noFill/>
              </a:ln>
              <a:solidFill>
                <a:schemeClr val="tx1"/>
              </a:solidFill>
              <a:effectLst/>
              <a:uLnTx/>
              <a:uFillTx/>
            </a:endParaRPr>
          </a:p>
        </p:txBody>
      </p:sp>
      <p:sp>
        <p:nvSpPr>
          <p:cNvPr id="35" name="Rectangle 6">
            <a:extLst>
              <a:ext uri="{FF2B5EF4-FFF2-40B4-BE49-F238E27FC236}">
                <a16:creationId xmlns:a16="http://schemas.microsoft.com/office/drawing/2014/main" id="{9007CF10-9BCC-4C67-A2C9-6EDAD53EEC34}"/>
              </a:ext>
            </a:extLst>
          </p:cNvPr>
          <p:cNvSpPr/>
          <p:nvPr/>
        </p:nvSpPr>
        <p:spPr>
          <a:xfrm>
            <a:off x="0" y="6483348"/>
            <a:ext cx="12192000" cy="401572"/>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Komut Düğmesi: Geri veya Önceki 35">
            <a:hlinkClick r:id="" action="ppaction://hlinkshowjump?jump=previousslide" highlightClick="1"/>
          </p:cNvPr>
          <p:cNvSpPr/>
          <p:nvPr/>
        </p:nvSpPr>
        <p:spPr>
          <a:xfrm>
            <a:off x="10661406" y="6463472"/>
            <a:ext cx="395785" cy="420737"/>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Komut Düğmesi: İleri veya Sonraki 36">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Komut Düğmesi: Giriş 37">
            <a:hlinkClick r:id="" action="ppaction://hlinkshowjump?jump=firstslide" highlightClick="1"/>
          </p:cNvPr>
          <p:cNvSpPr/>
          <p:nvPr/>
        </p:nvSpPr>
        <p:spPr>
          <a:xfrm>
            <a:off x="11137184" y="6483348"/>
            <a:ext cx="526199" cy="385539"/>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3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doğru.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FF3300"/>
                                      </p:to>
                                    </p:animClr>
                                    <p:audio>
                                      <p:cMediaNode>
                                        <p:cTn display="0" masterRel="sameClick">
                                          <p:stCondLst>
                                            <p:cond evt="begin" delay="0">
                                              <p:tn val="13"/>
                                            </p:cond>
                                          </p:stCondLst>
                                          <p:endCondLst>
                                            <p:cond evt="onStopAudio" delay="0">
                                              <p:tgtEl>
                                                <p:sldTgt/>
                                              </p:tgtEl>
                                            </p:cond>
                                          </p:endCondLst>
                                        </p:cTn>
                                        <p:tgtEl>
                                          <p:sndTgt r:embed="rId2" name="doğru.wav"/>
                                        </p:tgtEl>
                                      </p:cMediaNode>
                                    </p:audio>
                                  </p:subTnLst>
                                </p:cTn>
                              </p:par>
                              <p:par>
                                <p:cTn id="16" presetID="1" presetClass="exit"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2" name="doğru.wav"/>
                                        </p:tgtEl>
                                      </p:cMediaNode>
                                    </p:audio>
                                  </p:subTnLst>
                                </p:cTn>
                              </p:par>
                            </p:childTnLst>
                          </p:cTn>
                        </p:par>
                        <p:par>
                          <p:cTn id="24" fill="hold">
                            <p:stCondLst>
                              <p:cond delay="500"/>
                            </p:stCondLst>
                            <p:childTnLst>
                              <p:par>
                                <p:cTn id="25" presetID="1" presetClass="exit"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25"/>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subTnLst>
                                    <p:audio>
                                      <p:cMediaNode>
                                        <p:cTn display="0" masterRel="sameClick">
                                          <p:stCondLst>
                                            <p:cond evt="begin" delay="0">
                                              <p:tn val="30"/>
                                            </p:cond>
                                          </p:stCondLst>
                                          <p:endCondLst>
                                            <p:cond evt="onStopAudio" delay="0">
                                              <p:tgtEl>
                                                <p:sldTgt/>
                                              </p:tgtEl>
                                            </p:cond>
                                          </p:endCondLst>
                                        </p:cTn>
                                        <p:tgtEl>
                                          <p:sndTgt r:embed="rId2" name="doğru.wav"/>
                                        </p:tgtEl>
                                      </p:cMediaNode>
                                    </p:audio>
                                  </p:subTnLst>
                                </p:cTn>
                              </p:par>
                              <p:par>
                                <p:cTn id="33" presetID="1" presetClass="exit"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2" name="doğru.wav"/>
                                        </p:tgtEl>
                                      </p:cMediaNode>
                                    </p:audio>
                                  </p:subTnLst>
                                </p:cTn>
                              </p:par>
                              <p:par>
                                <p:cTn id="41" presetID="1" presetClass="exit"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doğru.wav"/>
                                        </p:tgtEl>
                                      </p:cMediaNode>
                                    </p:audio>
                                  </p:subTnLst>
                                </p:cTn>
                              </p:par>
                            </p:childTnLst>
                          </p:cTn>
                        </p:par>
                        <p:par>
                          <p:cTn id="49" fill="hold">
                            <p:stCondLst>
                              <p:cond delay="500"/>
                            </p:stCondLst>
                            <p:childTnLst>
                              <p:par>
                                <p:cTn id="50" presetID="1" presetClass="exit"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34"/>
                    </p:tgtEl>
                  </p:cond>
                </p:stCondLst>
                <p:endSync evt="end" delay="0">
                  <p:rtn val="all"/>
                </p:endSync>
                <p:childTnLst>
                  <p:par>
                    <p:cTn id="53" fill="hold">
                      <p:stCondLst>
                        <p:cond delay="0"/>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subTnLst>
                                    <p:audio>
                                      <p:cMediaNode>
                                        <p:cTn display="0" masterRel="sameClick">
                                          <p:stCondLst>
                                            <p:cond evt="begin" delay="0">
                                              <p:tn val="55"/>
                                            </p:cond>
                                          </p:stCondLst>
                                          <p:endCondLst>
                                            <p:cond evt="onStopAudio" delay="0">
                                              <p:tgtEl>
                                                <p:sldTgt/>
                                              </p:tgtEl>
                                            </p:cond>
                                          </p:endCondLst>
                                        </p:cTn>
                                        <p:tgtEl>
                                          <p:sndTgt r:embed="rId2" name="doğru.wav"/>
                                        </p:tgtEl>
                                      </p:cMediaNode>
                                    </p:audio>
                                  </p:subTnLst>
                                </p:cTn>
                              </p:par>
                            </p:childTnLst>
                          </p:cTn>
                        </p:par>
                        <p:par>
                          <p:cTn id="58" fill="hold">
                            <p:stCondLst>
                              <p:cond delay="500"/>
                            </p:stCondLst>
                            <p:childTnLst>
                              <p:par>
                                <p:cTn id="59" presetID="1" presetClass="exit"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16" grpId="0" animBg="1"/>
      <p:bldP spid="17" grpId="0" animBg="1"/>
      <p:bldP spid="18" grpId="0" animBg="1"/>
      <p:bldP spid="21" grpId="0" animBg="1"/>
      <p:bldP spid="22" grpId="0" animBg="1"/>
      <p:bldP spid="23" grpId="0" animBg="1"/>
      <p:bldP spid="24" grpId="0" animBg="1"/>
      <p:bldP spid="25" grpId="0" animBg="1"/>
      <p:bldP spid="27" grpId="0" animBg="1"/>
      <p:bldP spid="28" grpId="0" animBg="1"/>
      <p:bldP spid="20" grpId="0" animBg="1"/>
      <p:bldP spid="26"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478272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ağa Bükülü Ok 5"/>
          <p:cNvSpPr/>
          <p:nvPr/>
        </p:nvSpPr>
        <p:spPr>
          <a:xfrm flipH="1">
            <a:off x="8002006" y="1875238"/>
            <a:ext cx="3982064" cy="4430201"/>
          </a:xfrm>
          <a:prstGeom prst="curvedRightArrow">
            <a:avLst>
              <a:gd name="adj1" fmla="val 11934"/>
              <a:gd name="adj2" fmla="val 23888"/>
              <a:gd name="adj3" fmla="val 25969"/>
            </a:avLst>
          </a:prstGeom>
          <a:solidFill>
            <a:srgbClr val="FF8B8B"/>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solidFill>
                <a:schemeClr val="tx1"/>
              </a:solidFill>
            </a:endParaRPr>
          </a:p>
        </p:txBody>
      </p:sp>
      <p:sp>
        <p:nvSpPr>
          <p:cNvPr id="3" name="İçerik Yer Tutucusu 2"/>
          <p:cNvSpPr>
            <a:spLocks noGrp="1"/>
          </p:cNvSpPr>
          <p:nvPr>
            <p:ph idx="1"/>
          </p:nvPr>
        </p:nvSpPr>
        <p:spPr>
          <a:xfrm>
            <a:off x="4497049" y="127819"/>
            <a:ext cx="7576963" cy="4444181"/>
          </a:xfrm>
          <a:solidFill>
            <a:schemeClr val="accent4">
              <a:lumMod val="60000"/>
              <a:lumOff val="40000"/>
            </a:schemeClr>
          </a:solidFill>
          <a:ln>
            <a:solidFill>
              <a:srgbClr val="C866CA"/>
            </a:solidFill>
          </a:ln>
        </p:spPr>
        <p:style>
          <a:lnRef idx="1">
            <a:schemeClr val="accent4"/>
          </a:lnRef>
          <a:fillRef idx="2">
            <a:schemeClr val="accent4"/>
          </a:fillRef>
          <a:effectRef idx="1">
            <a:schemeClr val="accent4"/>
          </a:effectRef>
          <a:fontRef idx="minor">
            <a:schemeClr val="dk1"/>
          </a:fontRef>
        </p:style>
        <p:txBody>
          <a:bodyPr anchor="ctr">
            <a:noAutofit/>
          </a:bodyPr>
          <a:lstStyle/>
          <a:p>
            <a:pPr marL="0" indent="0" algn="just">
              <a:lnSpc>
                <a:spcPct val="150000"/>
              </a:lnSpc>
              <a:buNone/>
            </a:pPr>
            <a:r>
              <a:rPr lang="tr-TR" dirty="0"/>
              <a:t>De ki: “Ey Kâfirler!” Ben sizin taptıklarınıza tapmam. Siz de benim kulluk ettiğime kulluk edecek değilsiniz. Ben sizin taptıklarınıza tapacak değilim. Siz de benim kulluk ettiğime kulluk edecek değilsiniz. Sizin dininiz size, benim dinim de banadır</a:t>
            </a:r>
            <a:r>
              <a:rPr lang="tr-TR" sz="3600" dirty="0"/>
              <a:t>. </a:t>
            </a:r>
            <a:endParaRPr lang="tr-TR" sz="3600" dirty="0" smtClean="0"/>
          </a:p>
          <a:p>
            <a:pPr marL="0" indent="0" algn="r">
              <a:buNone/>
            </a:pPr>
            <a:r>
              <a:rPr lang="tr-TR" b="1" dirty="0" smtClean="0"/>
              <a:t>Kâfirûn Suresi, 1-6 ayetleri</a:t>
            </a:r>
            <a:endParaRPr lang="tr-TR" b="1" dirty="0"/>
          </a:p>
        </p:txBody>
      </p:sp>
      <p:sp>
        <p:nvSpPr>
          <p:cNvPr id="4" name="Dikdörtgen 3"/>
          <p:cNvSpPr/>
          <p:nvPr/>
        </p:nvSpPr>
        <p:spPr>
          <a:xfrm>
            <a:off x="644577" y="5041819"/>
            <a:ext cx="7275064" cy="1402500"/>
          </a:xfrm>
          <a:prstGeom prst="rect">
            <a:avLst/>
          </a:prstGeom>
          <a:solidFill>
            <a:srgbClr val="009999"/>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r"/>
            <a:r>
              <a:rPr lang="tr-TR" sz="4000" dirty="0" smtClean="0">
                <a:solidFill>
                  <a:schemeClr val="bg1"/>
                </a:solidFill>
              </a:rPr>
              <a:t>Kâfirûn suresinde verilen mesajlar nelerdir?</a:t>
            </a:r>
            <a:endParaRPr lang="tr-TR" sz="4000" dirty="0">
              <a:solidFill>
                <a:schemeClr val="bg1"/>
              </a:solidFill>
            </a:endParaRPr>
          </a:p>
        </p:txBody>
      </p:sp>
      <p:pic>
        <p:nvPicPr>
          <p:cNvPr id="5" name="Resim 4"/>
          <p:cNvPicPr>
            <a:picLocks noChangeAspect="1"/>
          </p:cNvPicPr>
          <p:nvPr/>
        </p:nvPicPr>
        <p:blipFill>
          <a:blip r:embed="rId2"/>
          <a:stretch>
            <a:fillRect/>
          </a:stretch>
        </p:blipFill>
        <p:spPr>
          <a:xfrm>
            <a:off x="189455" y="127819"/>
            <a:ext cx="4257434" cy="4444181"/>
          </a:xfrm>
          <a:prstGeom prst="rect">
            <a:avLst/>
          </a:prstGeom>
        </p:spPr>
      </p:pic>
    </p:spTree>
    <p:extLst>
      <p:ext uri="{BB962C8B-B14F-4D97-AF65-F5344CB8AC3E}">
        <p14:creationId xmlns:p14="http://schemas.microsoft.com/office/powerpoint/2010/main" val="35944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uiExpand="1" build="p"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8&quot; unique_id=&quot;10002&quot;&gt;&lt;/object&gt;&lt;object type=&quot;2&quot; unique_id=&quot;10003&quot;&gt;&lt;object type=&quot;3&quot; unique_id=&quot;81801&quot;&gt;&lt;property id=&quot;20148&quot; value=&quot;5&quot;/&gt;&lt;property id=&quot;20300&quot; value=&quot;Slide 1&quot;/&gt;&lt;property id=&quot;20307&quot; value=&quot;257&quot;/&gt;&lt;/object&gt;&lt;object type=&quot;3&quot; unique_id=&quot;81802&quot;&gt;&lt;property id=&quot;20148&quot; value=&quot;5&quot;/&gt;&lt;property id=&quot;20300&quot; value=&quot;Slide 2&quot;/&gt;&lt;property id=&quot;20307&quot; value=&quot;258&quot;/&gt;&lt;/object&gt;&lt;object type=&quot;3&quot; unique_id=&quot;81803&quot;&gt;&lt;property id=&quot;20148&quot; value=&quot;5&quot;/&gt;&lt;property id=&quot;20300&quot; value=&quot;Slide 4&quot;/&gt;&lt;property id=&quot;20307&quot; value=&quot;259&quot;/&gt;&lt;/object&gt;&lt;object type=&quot;3&quot; unique_id=&quot;81804&quot;&gt;&lt;property id=&quot;20148&quot; value=&quot;5&quot;/&gt;&lt;property id=&quot;20300&quot; value=&quot;Slide 5&quot;/&gt;&lt;property id=&quot;20307&quot; value=&quot;260&quot;/&gt;&lt;/object&gt;&lt;object type=&quot;3&quot; unique_id=&quot;81805&quot;&gt;&lt;property id=&quot;20148&quot; value=&quot;5&quot;/&gt;&lt;property id=&quot;20300&quot; value=&quot;Slide 6&quot;/&gt;&lt;property id=&quot;20307&quot; value=&quot;261&quot;/&gt;&lt;/object&gt;&lt;object type=&quot;3&quot; unique_id=&quot;81902&quot;&gt;&lt;property id=&quot;20148&quot; value=&quot;5&quot;/&gt;&lt;property id=&quot;20300&quot; value=&quot;Slide 3&quot;/&gt;&lt;property id=&quot;20307&quot; value=&quot;262&quot;/&gt;&lt;/object&gt;&lt;object type=&quot;3&quot; unique_id=&quot;81903&quot;&gt;&lt;property id=&quot;20148&quot; value=&quot;5&quot;/&gt;&lt;property id=&quot;20300&quot; value=&quot;Slide 7 - &amp;quot;Nas Suresi Okunuşu&amp;quot;&quot;/&gt;&lt;property id=&quot;20307&quot; value=&quot;263&quot;/&gt;&lt;/object&gt;&lt;object type=&quot;3&quot; unique_id=&quot;81904&quot;&gt;&lt;property id=&quot;20148&quot; value=&quot;5&quot;/&gt;&lt;property id=&quot;20300&quot; value=&quot;Slide 11&quot;/&gt;&lt;property id=&quot;20307&quot; value=&quot;264&quot;/&gt;&lt;/object&gt;&lt;object type=&quot;3&quot; unique_id=&quot;81956&quot;&gt;&lt;property id=&quot;20148&quot; value=&quot;5&quot;/&gt;&lt;property id=&quot;20300&quot; value=&quot;Slide 12&quot;/&gt;&lt;property id=&quot;20307&quot; value=&quot;268&quot;/&gt;&lt;/object&gt;&lt;object type=&quot;3&quot; unique_id=&quot;82125&quot;&gt;&lt;property id=&quot;20148&quot; value=&quot;5&quot;/&gt;&lt;property id=&quot;20300&quot; value=&quot;Slide 8 - &amp;quot;مِنْ شَرِّ الْوَسْوَاسِ الْخَنَّاسِ  Ayetin okuyuş ve anlamı aşağıdakilerden hangisidir?&amp;quot;&quot;/&gt;&lt;property id=&quot;20307&quot; value=&quot;269&quot;/&gt;&lt;/object&gt;&lt;object type=&quot;3&quot; unique_id=&quot;82126&quot;&gt;&lt;property id=&quot;20148&quot; value=&quot;5&quot;/&gt;&lt;property id=&quot;20300&quot; value=&quot;Slide 9 - &amp;quot; مِنَ الْجِنَّةِ وَالنَّاسِ  Ayetin okuyuş ve anlamı aşağıdakilerden hangisidir?&amp;quot;&quot;/&gt;&lt;property id=&quot;20307&quot; value=&quot;270&quot;/&gt;&lt;/object&gt;&lt;object type=&quot;3&quot; unique_id=&quot;82127&quot;&gt;&lt;property id=&quot;20148&quot; value=&quot;5&quot;/&gt;&lt;property id=&quot;20300&quot; value=&quot;Slide 10&quot;/&gt;&lt;property id=&quot;20307&quot; value=&quot;271&quot;/&gt;&lt;/object&gt;&lt;object type=&quot;3&quot; unique_id=&quot;82128&quot;&gt;&lt;property id=&quot;20148&quot; value=&quot;5&quot;/&gt;&lt;property id=&quot;20300&quot; value=&quot;Slide 13&quot;/&gt;&lt;property id=&quot;20307&quot; value=&quot;272&quot;/&gt;&lt;/object&gt;&lt;object type=&quot;3&quot; unique_id=&quot;82129&quot;&gt;&lt;property id=&quot;20148&quot; value=&quot;5&quot;/&gt;&lt;property id=&quot;20300&quot; value=&quot;Slide 14&quot;/&gt;&lt;property id=&quot;20307&quot; value=&quot;273&quot;/&gt;&lt;/object&gt;&lt;object type=&quot;3&quot; unique_id=&quot;82130&quot;&gt;&lt;property id=&quot;20148&quot; value=&quot;5&quot;/&gt;&lt;property id=&quot;20300&quot; value=&quot;Slide 15&quot;/&gt;&lt;property id=&quot;20307&quot; value=&quot;274&quot;/&gt;&lt;/object&gt;&lt;object type=&quot;3&quot; unique_id=&quot;82132&quot;&gt;&lt;property id=&quot;20148&quot; value=&quot;5&quot;/&gt;&lt;property id=&quot;20300&quot; value=&quot;Slide 16&quot;/&gt;&lt;property id=&quot;20307&quot; value=&quot;276&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862</TotalTime>
  <Words>667</Words>
  <Application>Microsoft Office PowerPoint</Application>
  <PresentationFormat>Geniş ekran</PresentationFormat>
  <Paragraphs>143</Paragraphs>
  <Slides>15</Slides>
  <Notes>3</Notes>
  <HiddenSlides>0</HiddenSlides>
  <MMClips>1</MMClips>
  <ScaleCrop>false</ScaleCrop>
  <HeadingPairs>
    <vt:vector size="6" baseType="variant">
      <vt:variant>
        <vt:lpstr>Kullanılan Yazı Tipleri</vt:lpstr>
      </vt:variant>
      <vt:variant>
        <vt:i4>9</vt:i4>
      </vt:variant>
      <vt:variant>
        <vt:lpstr>Tema</vt:lpstr>
      </vt:variant>
      <vt:variant>
        <vt:i4>9</vt:i4>
      </vt:variant>
      <vt:variant>
        <vt:lpstr>Slayt Başlıkları</vt:lpstr>
      </vt:variant>
      <vt:variant>
        <vt:i4>15</vt:i4>
      </vt:variant>
    </vt:vector>
  </HeadingPairs>
  <TitlesOfParts>
    <vt:vector size="33" baseType="lpstr">
      <vt:lpstr>맑은 고딕</vt:lpstr>
      <vt:lpstr>Arial</vt:lpstr>
      <vt:lpstr>Arial Unicode MS</vt:lpstr>
      <vt:lpstr>Bahnschrift SemiCondensed</vt:lpstr>
      <vt:lpstr>Calibri</vt:lpstr>
      <vt:lpstr>Calibri Light</vt:lpstr>
      <vt:lpstr>Comfortaa</vt:lpstr>
      <vt:lpstr>Permanent Marker</vt:lpstr>
      <vt:lpstr>Wingdings</vt:lpstr>
      <vt:lpstr>Office Teması</vt:lpstr>
      <vt:lpstr>1_Office Teması</vt:lpstr>
      <vt:lpstr>3_Office Teması</vt:lpstr>
      <vt:lpstr>4_Office Teması</vt:lpstr>
      <vt:lpstr>7_Office Teması</vt:lpstr>
      <vt:lpstr>Contents Slide Master</vt:lpstr>
      <vt:lpstr>SKETCH LESSON</vt:lpstr>
      <vt:lpstr>JAY DESIGN</vt:lpstr>
      <vt:lpstr>5_Office Teması</vt:lpstr>
      <vt:lpstr>PowerPoint Sunusu</vt:lpstr>
      <vt:lpstr>PowerPoint Sunusu</vt:lpstr>
      <vt:lpstr>PowerPoint Sunusu</vt:lpstr>
      <vt:lpstr>PowerPoint Sunusu</vt:lpstr>
      <vt:lpstr>PowerPoint Sunusu</vt:lpstr>
      <vt:lpstr>Kâfirun Suresi Okunuşu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Mustafa Yıldırım</cp:lastModifiedBy>
  <cp:revision>44</cp:revision>
  <dcterms:created xsi:type="dcterms:W3CDTF">2019-09-22T13:39:36Z</dcterms:created>
  <dcterms:modified xsi:type="dcterms:W3CDTF">2021-02-21T19:04:33Z</dcterms:modified>
</cp:coreProperties>
</file>