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7" r:id="rId4"/>
    <p:sldMasterId id="2147483709" r:id="rId5"/>
    <p:sldMasterId id="2147483717" r:id="rId6"/>
    <p:sldMasterId id="2147483742" r:id="rId7"/>
    <p:sldMasterId id="2147483757" r:id="rId8"/>
    <p:sldMasterId id="2147483777" r:id="rId9"/>
  </p:sldMasterIdLst>
  <p:notesMasterIdLst>
    <p:notesMasterId r:id="rId37"/>
  </p:notesMasterIdLst>
  <p:sldIdLst>
    <p:sldId id="288" r:id="rId10"/>
    <p:sldId id="304" r:id="rId11"/>
    <p:sldId id="258" r:id="rId12"/>
    <p:sldId id="308" r:id="rId13"/>
    <p:sldId id="290" r:id="rId14"/>
    <p:sldId id="310" r:id="rId15"/>
    <p:sldId id="289" r:id="rId16"/>
    <p:sldId id="311" r:id="rId17"/>
    <p:sldId id="291" r:id="rId18"/>
    <p:sldId id="292" r:id="rId19"/>
    <p:sldId id="264" r:id="rId20"/>
    <p:sldId id="293" r:id="rId21"/>
    <p:sldId id="294" r:id="rId22"/>
    <p:sldId id="322" r:id="rId23"/>
    <p:sldId id="301" r:id="rId24"/>
    <p:sldId id="312" r:id="rId25"/>
    <p:sldId id="297" r:id="rId26"/>
    <p:sldId id="321" r:id="rId27"/>
    <p:sldId id="317" r:id="rId28"/>
    <p:sldId id="263" r:id="rId29"/>
    <p:sldId id="324" r:id="rId30"/>
    <p:sldId id="325" r:id="rId31"/>
    <p:sldId id="323" r:id="rId32"/>
    <p:sldId id="313" r:id="rId33"/>
    <p:sldId id="314" r:id="rId34"/>
    <p:sldId id="280" r:id="rId35"/>
    <p:sldId id="320" r:id="rId36"/>
  </p:sldIdLst>
  <p:sldSz cx="12192000" cy="6858000"/>
  <p:notesSz cx="6858000" cy="9144000"/>
  <p:custDataLst>
    <p:tags r:id="rId38"/>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32729-CA9A-48DE-A173-AF58048C3E37}" type="datetimeFigureOut">
              <a:rPr lang="tr-TR" smtClean="0"/>
              <a:t>24.01.2022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2ADF-7B70-49F5-9215-44EC113ABD4A}" type="slidenum">
              <a:rPr lang="tr-TR" smtClean="0"/>
              <a:t>‹#›</a:t>
            </a:fld>
            <a:endParaRPr lang="tr-TR"/>
          </a:p>
        </p:txBody>
      </p:sp>
    </p:spTree>
    <p:extLst>
      <p:ext uri="{BB962C8B-B14F-4D97-AF65-F5344CB8AC3E}">
        <p14:creationId xmlns:p14="http://schemas.microsoft.com/office/powerpoint/2010/main" val="27484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CFE14-F9DF-4592-932A-9DDB173B329A}"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82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CFE14-F9DF-4592-932A-9DDB173B329A}"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92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C29F0-5EF6-45E1-91F1-4628019EA5DF}"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82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4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C2DF2-5EED-4084-9DAA-47511BA7F67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99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78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C29F0-5EF6-45E1-91F1-4628019EA5DF}"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70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5302ADF-7B70-49F5-9215-44EC113ABD4A}" type="slidenum">
              <a:rPr lang="tr-TR" smtClean="0"/>
              <a:t>26</a:t>
            </a:fld>
            <a:endParaRPr lang="tr-TR"/>
          </a:p>
        </p:txBody>
      </p:sp>
    </p:spTree>
    <p:extLst>
      <p:ext uri="{BB962C8B-B14F-4D97-AF65-F5344CB8AC3E}">
        <p14:creationId xmlns:p14="http://schemas.microsoft.com/office/powerpoint/2010/main" val="170652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839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6.xml"/><Relationship Id="rId5" Type="http://schemas.openxmlformats.org/officeDocument/2006/relationships/tags" Target="../tags/tag16.xml"/><Relationship Id="rId4" Type="http://schemas.openxmlformats.org/officeDocument/2006/relationships/tags" Target="../tags/tag15.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6.xml"/><Relationship Id="rId5" Type="http://schemas.openxmlformats.org/officeDocument/2006/relationships/tags" Target="../tags/tag21.xml"/><Relationship Id="rId4" Type="http://schemas.openxmlformats.org/officeDocument/2006/relationships/tags" Target="../tags/tag2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46400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3396435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03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623758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04514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595437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607518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707546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66122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742498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0652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2207602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29031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77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22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056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365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927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793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772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3283382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648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457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380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140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283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7883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576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190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134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995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3662664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750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528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628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221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180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022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29977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850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952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70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81263B3-627B-4176-9E46-01614B500A17}" type="datetimeFigureOut">
              <a:rPr lang="tr-TR" smtClean="0"/>
              <a:t>24.01.2022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4262102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757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07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353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7024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68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269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2" y="3043730"/>
            <a:ext cx="5472863" cy="2137870"/>
          </a:xfr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smtClean="0"/>
              <a:t>CLICK TO EDIT</a:t>
            </a:r>
            <a:endParaRPr lang="en-US" dirty="0"/>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9578D6DB-6798-42D2-B9AD-FC6F1C72FC30}"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1/24/2022</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E5EDE275-BE14-4364-AEA2-5F5667C0FD49}"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Content Placeholder 6"/>
          <p:cNvSpPr>
            <a:spLocks noGrp="1"/>
          </p:cNvSpPr>
          <p:nvPr>
            <p:ph sz="quarter" idx="13"/>
          </p:nvPr>
        </p:nvSpPr>
        <p:spPr>
          <a:xfrm>
            <a:off x="614297" y="5357596"/>
            <a:ext cx="5481703" cy="738404"/>
          </a:xfr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286043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4" name="Date Placeholder 3"/>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1/24/2022</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95867860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smtClean="0"/>
              <a:t>Click to edit Master text styles</a:t>
            </a:r>
          </a:p>
        </p:txBody>
      </p:sp>
      <p:sp>
        <p:nvSpPr>
          <p:cNvPr id="4" name="Content Placeholder 3"/>
          <p:cNvSpPr>
            <a:spLocks noGrp="1"/>
          </p:cNvSpPr>
          <p:nvPr>
            <p:ph sz="half" idx="2"/>
          </p:nvPr>
        </p:nvSpPr>
        <p:spPr>
          <a:xfrm>
            <a:off x="6197600" y="1600202"/>
            <a:ext cx="5384800" cy="4525963"/>
          </a:xfrm>
        </p:spPr>
        <p:txBody>
          <a:bodyPr>
            <a:normAutofit/>
          </a:bodyPr>
          <a:lstStyle>
            <a:lvl1pPr>
              <a:defRPr sz="1800">
                <a:solidFill>
                  <a:schemeClr val="tx1">
                    <a:lumMod val="75000"/>
                    <a:lumOff val="25000"/>
                  </a:schemeClr>
                </a:solidFill>
              </a:defRPr>
            </a:lvl1pPr>
            <a:lvl2pPr>
              <a:defRPr sz="2800"/>
            </a:lvl2pPr>
            <a:lvl3pPr>
              <a:defRPr sz="2400"/>
            </a:lvl3pPr>
            <a:lvl4pPr>
              <a:defRPr sz="2000"/>
            </a:lvl4pPr>
            <a:lvl5pPr>
              <a:defRPr sz="2000"/>
            </a:lvl5pPr>
            <a:lvl6pPr>
              <a:defRPr sz="2400"/>
            </a:lvl6pPr>
            <a:lvl7pPr>
              <a:defRPr sz="2400"/>
            </a:lvl7pPr>
            <a:lvl8pPr>
              <a:defRPr sz="2400"/>
            </a:lvl8pPr>
            <a:lvl9pPr>
              <a:defRPr sz="24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1/24/2022</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65337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1/24/2022</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71795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81263B3-627B-4176-9E46-01614B500A17}" type="datetimeFigureOut">
              <a:rPr lang="tr-TR" smtClean="0"/>
              <a:t>24.01.2022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1783795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1/24/2022</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042563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SlideModel.com</a:t>
            </a:r>
            <a:endParaRPr lang="en-US"/>
          </a:p>
        </p:txBody>
      </p:sp>
      <p:sp>
        <p:nvSpPr>
          <p:cNvPr id="3" name="Date Placeholder 2"/>
          <p:cNvSpPr>
            <a:spLocks noGrp="1"/>
          </p:cNvSpPr>
          <p:nvPr>
            <p:ph type="dt" sz="half"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1/24/2022</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689254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37154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9953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smtClean="0"/>
              <a:t>Asıl başlık stili için tıklatın</a:t>
            </a:r>
            <a:endParaRPr lang="tr-TR"/>
          </a:p>
        </p:txBody>
      </p:sp>
      <p:sp>
        <p:nvSpPr>
          <p:cNvPr id="3" name="İçerik Yer Tutucusu 2"/>
          <p:cNvSpPr>
            <a:spLocks noGrp="1"/>
          </p:cNvSpPr>
          <p:nvPr>
            <p:ph idx="1"/>
            <p:custDataLst>
              <p:tags r:id="rId2"/>
            </p:custDataLst>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83082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208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442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9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822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97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81263B3-627B-4176-9E46-01614B500A17}" type="datetimeFigureOut">
              <a:rPr lang="tr-TR" smtClean="0"/>
              <a:t>24.01.2022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547472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26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111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122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671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29972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3262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187351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06826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2024798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06749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81263B3-627B-4176-9E46-01614B500A17}" type="datetimeFigureOut">
              <a:rPr lang="tr-TR" smtClean="0"/>
              <a:t>24.01.2022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2799313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9465459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41844218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4872132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asic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5108248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Basic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7832967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Basic Layout">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29722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Basic Layout">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4358380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Basic Layout">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34110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045712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93412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1263B3-627B-4176-9E46-01614B500A17}" type="datetimeFigureOut">
              <a:rPr lang="tr-TR" smtClean="0"/>
              <a:t>24.01.2022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1858265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91495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732743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989788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14679600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8397598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502157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650201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366933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5281752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91689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1263B3-627B-4176-9E46-01614B500A17}" type="datetimeFigureOut">
              <a:rPr lang="tr-TR" smtClean="0"/>
              <a:t>24.01.2022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14480517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980721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588536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3691330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0994041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30581083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52814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18564734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942928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595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3251806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18" Type="http://schemas.openxmlformats.org/officeDocument/2006/relationships/tags" Target="../tags/tag11.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ags" Target="../tags/tag10.xml"/><Relationship Id="rId2" Type="http://schemas.openxmlformats.org/officeDocument/2006/relationships/slideLayout" Target="../slideLayouts/slideLayout54.xml"/><Relationship Id="rId16" Type="http://schemas.openxmlformats.org/officeDocument/2006/relationships/tags" Target="../tags/tag9.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ags" Target="../tags/tag8.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ags" Target="../tags/tag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7.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theme" Target="../theme/theme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263B3-627B-4176-9E46-01614B500A17}" type="datetimeFigureOut">
              <a:rPr lang="tr-TR" smtClean="0"/>
              <a:t>24.01.2022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B1F30-A32C-4661-99DC-550B25F120FE}" type="slidenum">
              <a:rPr lang="tr-TR" smtClean="0"/>
              <a:t>‹#›</a:t>
            </a:fld>
            <a:endParaRPr lang="tr-TR"/>
          </a:p>
        </p:txBody>
      </p:sp>
    </p:spTree>
    <p:extLst>
      <p:ext uri="{BB962C8B-B14F-4D97-AF65-F5344CB8AC3E}">
        <p14:creationId xmlns:p14="http://schemas.microsoft.com/office/powerpoint/2010/main" val="229315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A107FF-0394-4A75-857C-E496B3BD05D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771D27-893B-49A2-B017-C814FF3C6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8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F61CDD-861D-400F-8E91-AA1E1544813D}"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7C2C76-B027-4F15-AA2C-2479E0DFE28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385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764942-AF58-4F69-BDC7-4B4B35CE0A6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562B90-1A0B-422F-8E29-5ADBA591559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774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0" tIns="60949" rIns="0" bIns="6094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138426"/>
            <a:ext cx="10972801" cy="4987739"/>
          </a:xfrm>
          <a:prstGeom prst="rect">
            <a:avLst/>
          </a:prstGeom>
        </p:spPr>
        <p:txBody>
          <a:bodyPr vert="horz" lIns="0" tIns="60949" rIns="0" bIns="60949"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fld id="{425404F2-BE9A-4460-8815-8F645183555F}" type="datetimeFigureOut">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1218987" rtl="0" eaLnBrk="1" fontAlgn="auto" latinLnBrk="0" hangingPunct="1">
                <a:lnSpc>
                  <a:spcPct val="100000"/>
                </a:lnSpc>
                <a:spcBef>
                  <a:spcPts val="0"/>
                </a:spcBef>
                <a:spcAft>
                  <a:spcPts val="0"/>
                </a:spcAft>
                <a:buClrTx/>
                <a:buSzTx/>
                <a:buFontTx/>
                <a:buNone/>
                <a:tabLst/>
                <a:defRPr/>
              </a:pPr>
              <a:t>1/24/2022</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marL="0" marR="0" lvl="0" indent="0" algn="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608395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p:timing>
    <p:tnLst>
      <p:par>
        <p:cTn id="1" dur="indefinite" restart="never" nodeType="tmRoot"/>
      </p:par>
    </p:tnLst>
  </p:timing>
  <p:txStyles>
    <p:titleStyle>
      <a:lvl1pPr algn="l" defTabSz="1218987" rtl="0" eaLnBrk="1" latinLnBrk="0" hangingPunct="1">
        <a:spcBef>
          <a:spcPct val="0"/>
        </a:spcBef>
        <a:buNone/>
        <a:defRPr sz="3600" kern="1200">
          <a:solidFill>
            <a:schemeClr val="tx1">
              <a:lumMod val="75000"/>
              <a:lumOff val="25000"/>
            </a:schemeClr>
          </a:solidFill>
          <a:latin typeface="+mj-lt"/>
          <a:ea typeface="+mj-ea"/>
          <a:cs typeface="Arial" panose="020B0604020202020204" pitchFamily="34" charset="0"/>
        </a:defRPr>
      </a:lvl1pPr>
    </p:titleStyle>
    <p:bodyStyle>
      <a:lvl1pPr marL="0" indent="0" algn="l" defTabSz="1218987" rtl="0" eaLnBrk="1" latinLnBrk="0" hangingPunct="1">
        <a:spcBef>
          <a:spcPct val="20000"/>
        </a:spcBef>
        <a:buFontTx/>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09494"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2pPr>
      <a:lvl3pPr marL="1218986"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3pPr>
      <a:lvl4pPr marL="1828480"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2437973" indent="0" algn="l" defTabSz="1218987"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86871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3523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041252553"/>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99252710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ordwall.net/play/7786/328/522" TargetMode="External"/><Relationship Id="rId2" Type="http://schemas.openxmlformats.org/officeDocument/2006/relationships/image" Target="../media/image16.png"/><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youtube.com/watch?v=sxTKV_5LEj4" TargetMode="External"/><Relationship Id="rId2" Type="http://schemas.openxmlformats.org/officeDocument/2006/relationships/notesSlide" Target="../notesSlides/notesSlide4.xml"/><Relationship Id="rId1" Type="http://schemas.openxmlformats.org/officeDocument/2006/relationships/slideLayout" Target="../slideLayouts/slideLayout9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0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hyperlink" Target="https://wordwall.net/play/10766/641/996" TargetMode="External"/><Relationship Id="rId2" Type="http://schemas.openxmlformats.org/officeDocument/2006/relationships/image" Target="../media/image16.png"/><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3.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audio" Target="../media/audio6.wav"/><Relationship Id="rId4" Type="http://schemas.openxmlformats.org/officeDocument/2006/relationships/audio" Target="../media/audio4.wav"/></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9.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71.xml"/><Relationship Id="rId1" Type="http://schemas.openxmlformats.org/officeDocument/2006/relationships/tags" Target="../tags/tag23.xml"/><Relationship Id="rId6" Type="http://schemas.openxmlformats.org/officeDocument/2006/relationships/image" Target="../media/image24.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23.jp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a:off x="5186598" y="1530720"/>
            <a:ext cx="6914320" cy="1752126"/>
          </a:xfrm>
          <a:prstGeom prst="roundRect">
            <a:avLst/>
          </a:prstGeom>
          <a:solidFill>
            <a:schemeClr val="accent4">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marL="457200" indent="-457200">
              <a:lnSpc>
                <a:spcPct val="150000"/>
              </a:lnSpc>
              <a:buFont typeface="Wingdings" panose="05000000000000000000" pitchFamily="2" charset="2"/>
              <a:buChar char="Ø"/>
            </a:pPr>
            <a:r>
              <a:rPr lang="tr-TR" sz="2800" dirty="0" smtClean="0">
                <a:solidFill>
                  <a:schemeClr val="tx1"/>
                </a:solidFill>
              </a:rPr>
              <a:t>Merhamet ne demek?</a:t>
            </a:r>
          </a:p>
          <a:p>
            <a:pPr marL="457200" indent="-457200">
              <a:lnSpc>
                <a:spcPct val="150000"/>
              </a:lnSpc>
              <a:buFont typeface="Wingdings" panose="05000000000000000000" pitchFamily="2" charset="2"/>
              <a:buChar char="Ø"/>
            </a:pPr>
            <a:r>
              <a:rPr lang="tr-TR" sz="2800" dirty="0" smtClean="0">
                <a:solidFill>
                  <a:schemeClr val="tx1"/>
                </a:solidFill>
              </a:rPr>
              <a:t>Merhametli insanların özellikleri nelerdir? </a:t>
            </a:r>
            <a:endParaRPr lang="tr-TR" sz="2800" dirty="0">
              <a:solidFill>
                <a:schemeClr val="tx1"/>
              </a:solidFill>
            </a:endParaRPr>
          </a:p>
        </p:txBody>
      </p:sp>
      <p:sp>
        <p:nvSpPr>
          <p:cNvPr id="5" name="4 Yuvarlatılmış Dikdörtgen"/>
          <p:cNvSpPr/>
          <p:nvPr/>
        </p:nvSpPr>
        <p:spPr>
          <a:xfrm>
            <a:off x="5111646" y="4797151"/>
            <a:ext cx="6941807" cy="1839175"/>
          </a:xfrm>
          <a:prstGeom prst="roundRect">
            <a:avLst/>
          </a:prstGeom>
          <a:solidFill>
            <a:schemeClr val="accent2">
              <a:lumMod val="60000"/>
              <a:lumOff val="40000"/>
            </a:schemeClr>
          </a:solidFill>
          <a:ln>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just"/>
            <a:r>
              <a:rPr lang="tr-TR" sz="3200" dirty="0" smtClean="0">
                <a:solidFill>
                  <a:schemeClr val="tx1"/>
                </a:solidFill>
              </a:rPr>
              <a:t>“Merhametten mahrum olan, her türlü hayırdan mahrumdur.”</a:t>
            </a:r>
          </a:p>
          <a:p>
            <a:pPr algn="r"/>
            <a:r>
              <a:rPr lang="tr-TR" sz="2800" dirty="0" smtClean="0">
                <a:solidFill>
                  <a:schemeClr val="tx1"/>
                </a:solidFill>
              </a:rPr>
              <a:t>Hz. Muhammed (sav) </a:t>
            </a:r>
            <a:endParaRPr lang="tr-TR" sz="2800" dirty="0">
              <a:solidFill>
                <a:schemeClr val="tx1"/>
              </a:solidFill>
            </a:endParaRPr>
          </a:p>
        </p:txBody>
      </p:sp>
      <p:sp>
        <p:nvSpPr>
          <p:cNvPr id="6" name="5 Aşağı Ok"/>
          <p:cNvSpPr/>
          <p:nvPr/>
        </p:nvSpPr>
        <p:spPr>
          <a:xfrm>
            <a:off x="8530767" y="3492709"/>
            <a:ext cx="643210" cy="1045443"/>
          </a:xfrm>
          <a:prstGeom prst="downArrow">
            <a:avLst/>
          </a:prstGeom>
          <a:solidFill>
            <a:schemeClr val="accent6">
              <a:lumMod val="60000"/>
              <a:lumOff val="4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solidFill>
                <a:schemeClr val="tx1"/>
              </a:solidFill>
            </a:endParaRPr>
          </a:p>
        </p:txBody>
      </p:sp>
      <p:pic>
        <p:nvPicPr>
          <p:cNvPr id="3" name="Resim 2"/>
          <p:cNvPicPr>
            <a:picLocks noChangeAspect="1"/>
          </p:cNvPicPr>
          <p:nvPr/>
        </p:nvPicPr>
        <p:blipFill>
          <a:blip r:embed="rId3"/>
          <a:stretch>
            <a:fillRect/>
          </a:stretch>
        </p:blipFill>
        <p:spPr>
          <a:xfrm>
            <a:off x="299804" y="1603948"/>
            <a:ext cx="4528159" cy="4972418"/>
          </a:xfrm>
          <a:prstGeom prst="rect">
            <a:avLst/>
          </a:prstGeom>
          <a:ln>
            <a:noFill/>
          </a:ln>
          <a:effectLst>
            <a:outerShdw blurRad="190500" algn="tl" rotWithShape="0">
              <a:srgbClr val="000000">
                <a:alpha val="70000"/>
              </a:srgbClr>
            </a:outerShdw>
          </a:effectLst>
        </p:spPr>
      </p:pic>
      <p:sp>
        <p:nvSpPr>
          <p:cNvPr id="8" name="Dikdörtgen 7"/>
          <p:cNvSpPr/>
          <p:nvPr>
            <p:custDataLst>
              <p:tags r:id="rId1"/>
            </p:custDataLst>
          </p:nvPr>
        </p:nvSpPr>
        <p:spPr>
          <a:xfrm>
            <a:off x="314794" y="123936"/>
            <a:ext cx="11707318" cy="865414"/>
          </a:xfrm>
          <a:prstGeom prst="rect">
            <a:avLst/>
          </a:prstGeom>
          <a:solidFill>
            <a:schemeClr val="accent4">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dirty="0"/>
              <a:t>8.4.2. Hz. Muhammed’in (s.a.v.) Merhametli ve Affedici </a:t>
            </a:r>
            <a:r>
              <a:rPr lang="tr-TR" sz="3600" dirty="0" smtClean="0"/>
              <a:t>Oluşu</a:t>
            </a:r>
            <a:endParaRPr lang="tr-TR" sz="3600" dirty="0"/>
          </a:p>
        </p:txBody>
      </p:sp>
    </p:spTree>
    <p:extLst>
      <p:ext uri="{BB962C8B-B14F-4D97-AF65-F5344CB8AC3E}">
        <p14:creationId xmlns:p14="http://schemas.microsoft.com/office/powerpoint/2010/main" val="255673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2" cstate="print"/>
          <a:srcRect/>
          <a:stretch>
            <a:fillRect/>
          </a:stretch>
        </p:blipFill>
        <p:spPr bwMode="auto">
          <a:xfrm>
            <a:off x="8114891" y="216867"/>
            <a:ext cx="3682368" cy="6460770"/>
          </a:xfrm>
          <a:prstGeom prst="rect">
            <a:avLst/>
          </a:prstGeom>
          <a:noFill/>
          <a:ln w="9525">
            <a:noFill/>
            <a:miter lim="800000"/>
            <a:headEnd/>
            <a:tailEnd/>
          </a:ln>
        </p:spPr>
      </p:pic>
      <p:sp>
        <p:nvSpPr>
          <p:cNvPr id="5" name="4 Yuvarlatılmış Dikdörtgen"/>
          <p:cNvSpPr/>
          <p:nvPr/>
        </p:nvSpPr>
        <p:spPr>
          <a:xfrm>
            <a:off x="434715" y="419725"/>
            <a:ext cx="7270229" cy="4449435"/>
          </a:xfrm>
          <a:prstGeom prst="roundRect">
            <a:avLst>
              <a:gd name="adj" fmla="val 4875"/>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2800" dirty="0">
                <a:solidFill>
                  <a:schemeClr val="tx1"/>
                </a:solidFill>
              </a:rPr>
              <a:t>B</a:t>
            </a:r>
            <a:r>
              <a:rPr lang="tr-TR" sz="2800" dirty="0" smtClean="0">
                <a:solidFill>
                  <a:schemeClr val="tx1"/>
                </a:solidFill>
              </a:rPr>
              <a:t>ir gün Hz. Peygamber’in yanına bir adam gelir. Peygamberimizin kucağında bir çocuğu öptüğünü görünce hayretle, “benim de çocuklarım var ama hiçbirini öpmedim” der. peygamberimiz</a:t>
            </a:r>
            <a:r>
              <a:rPr lang="tr-TR" sz="2800" b="1" dirty="0" smtClean="0">
                <a:solidFill>
                  <a:schemeClr val="tx1"/>
                </a:solidFill>
              </a:rPr>
              <a:t>, “kalbinde merhamet kalmamışsa ben ne yapayım.” </a:t>
            </a:r>
            <a:r>
              <a:rPr lang="tr-TR" sz="2800" dirty="0" smtClean="0">
                <a:solidFill>
                  <a:schemeClr val="tx1"/>
                </a:solidFill>
              </a:rPr>
              <a:t>diyerek uyarıda bulunmuş ve şöyle demiş:</a:t>
            </a:r>
          </a:p>
          <a:p>
            <a:pPr algn="just"/>
            <a:endParaRPr lang="tr-TR" sz="2000" dirty="0">
              <a:solidFill>
                <a:schemeClr val="tx1"/>
              </a:solidFill>
            </a:endParaRPr>
          </a:p>
          <a:p>
            <a:pPr algn="just"/>
            <a:r>
              <a:rPr lang="tr-TR" sz="3200" dirty="0" smtClean="0">
                <a:solidFill>
                  <a:schemeClr val="tx1"/>
                </a:solidFill>
              </a:rPr>
              <a:t>“Merhamet etmeyene, merhamet edilmez.”</a:t>
            </a:r>
            <a:endParaRPr lang="tr-TR" sz="3200" dirty="0">
              <a:solidFill>
                <a:schemeClr val="tx1"/>
              </a:solidFill>
            </a:endParaRPr>
          </a:p>
        </p:txBody>
      </p:sp>
      <p:sp>
        <p:nvSpPr>
          <p:cNvPr id="6" name="5 Yuvarlatılmış Dikdörtgen"/>
          <p:cNvSpPr/>
          <p:nvPr/>
        </p:nvSpPr>
        <p:spPr>
          <a:xfrm>
            <a:off x="2999380" y="5532222"/>
            <a:ext cx="4615623" cy="703686"/>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4400" dirty="0" smtClean="0"/>
              <a:t>Yorumlayalım</a:t>
            </a:r>
            <a:endParaRPr lang="tr-TR" sz="4400" dirty="0"/>
          </a:p>
        </p:txBody>
      </p:sp>
    </p:spTree>
    <p:extLst>
      <p:ext uri="{BB962C8B-B14F-4D97-AF65-F5344CB8AC3E}">
        <p14:creationId xmlns:p14="http://schemas.microsoft.com/office/powerpoint/2010/main" val="31959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1986"/>
                                        </p:tgtEl>
                                        <p:attrNameLst>
                                          <p:attrName>style.visibility</p:attrName>
                                        </p:attrNameLst>
                                      </p:cBhvr>
                                      <p:to>
                                        <p:strVal val="visible"/>
                                      </p:to>
                                    </p:set>
                                    <p:animEffect transition="in" filter="wipe(left)">
                                      <p:cBhvr>
                                        <p:cTn id="11" dur="500"/>
                                        <p:tgtEl>
                                          <p:spTgt spid="4198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29850" y="104931"/>
            <a:ext cx="11887200" cy="3327815"/>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tr-TR" sz="2800" dirty="0"/>
              <a:t>Hz. Muhammed (s.a.v.), Allah Teâlâ’nın bütün </a:t>
            </a:r>
            <a:r>
              <a:rPr lang="tr-TR" sz="2800" dirty="0" err="1"/>
              <a:t>mahlûkâtına</a:t>
            </a:r>
            <a:r>
              <a:rPr lang="tr-TR" sz="2800" dirty="0"/>
              <a:t> karşı sergilediği merhametli </a:t>
            </a:r>
            <a:r>
              <a:rPr lang="tr-TR" sz="2800" dirty="0" smtClean="0"/>
              <a:t>tavrı, hayvanlardan </a:t>
            </a:r>
            <a:r>
              <a:rPr lang="tr-TR" sz="2800" dirty="0"/>
              <a:t>da esirgememiş ve Allah’ın (</a:t>
            </a:r>
            <a:r>
              <a:rPr lang="tr-TR" sz="2800" dirty="0" err="1"/>
              <a:t>c.c</a:t>
            </a:r>
            <a:r>
              <a:rPr lang="tr-TR" sz="2800" dirty="0"/>
              <a:t>.) rahmetine mazhar olmanın şartı </a:t>
            </a:r>
            <a:r>
              <a:rPr lang="tr-TR" sz="2800" dirty="0" smtClean="0"/>
              <a:t>olarak yaratılanlara </a:t>
            </a:r>
            <a:r>
              <a:rPr lang="tr-TR" sz="2800" dirty="0"/>
              <a:t>merhametli davranmayı önermiştir: “Merhametliler Rahman’ın merhamet </a:t>
            </a:r>
            <a:r>
              <a:rPr lang="tr-TR" sz="2800" dirty="0" smtClean="0"/>
              <a:t>ettiği kimselerdir</a:t>
            </a:r>
            <a:r>
              <a:rPr lang="tr-TR" sz="2800" dirty="0"/>
              <a:t>. Siz yeryüzündekilere merhamet edin ki göktekiler de size merhamet etsin</a:t>
            </a:r>
            <a:r>
              <a:rPr lang="tr-TR" sz="2800" dirty="0" smtClean="0"/>
              <a:t>...”</a:t>
            </a:r>
            <a:endParaRPr lang="tr-TR" sz="4000" dirty="0"/>
          </a:p>
        </p:txBody>
      </p:sp>
      <p:sp>
        <p:nvSpPr>
          <p:cNvPr id="5" name="Unvan 1"/>
          <p:cNvSpPr>
            <a:spLocks noGrp="1"/>
          </p:cNvSpPr>
          <p:nvPr>
            <p:ph type="title"/>
          </p:nvPr>
        </p:nvSpPr>
        <p:spPr>
          <a:xfrm>
            <a:off x="239843" y="3417756"/>
            <a:ext cx="11722302" cy="475056"/>
          </a:xfrm>
          <a:solidFill>
            <a:schemeClr val="accent4">
              <a:lumMod val="60000"/>
              <a:lumOff val="40000"/>
            </a:schemeClr>
          </a:solidFill>
          <a:ln>
            <a:noFill/>
          </a:ln>
        </p:spPr>
        <p:txBody>
          <a:bodyPr>
            <a:noAutofit/>
          </a:bodyPr>
          <a:lstStyle/>
          <a:p>
            <a:pPr algn="ctr"/>
            <a:r>
              <a:rPr lang="tr-TR" sz="3200" b="1" dirty="0" smtClean="0"/>
              <a:t>Parçaya göre aşağıdakilerden hangisine ulaşılır? İşaretleyelim</a:t>
            </a:r>
            <a:endParaRPr lang="tr-TR" sz="3200" b="1" dirty="0"/>
          </a:p>
        </p:txBody>
      </p:sp>
      <p:sp>
        <p:nvSpPr>
          <p:cNvPr id="6" name="Dikdörtgen 5"/>
          <p:cNvSpPr/>
          <p:nvPr/>
        </p:nvSpPr>
        <p:spPr>
          <a:xfrm>
            <a:off x="194872" y="3937107"/>
            <a:ext cx="11655907" cy="591543"/>
          </a:xfrm>
          <a:prstGeom prst="rect">
            <a:avLst/>
          </a:prstGeom>
          <a:solidFill>
            <a:srgbClr val="39B6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smtClean="0"/>
              <a:t>       Hz. Muhammed (sav) bütün canlılara merhametli olmuştur.</a:t>
            </a:r>
            <a:endParaRPr lang="tr-TR" sz="2800" dirty="0"/>
          </a:p>
        </p:txBody>
      </p:sp>
      <p:sp>
        <p:nvSpPr>
          <p:cNvPr id="7" name="Dikdörtgen 6"/>
          <p:cNvSpPr/>
          <p:nvPr/>
        </p:nvSpPr>
        <p:spPr>
          <a:xfrm>
            <a:off x="220144" y="3971268"/>
            <a:ext cx="571548" cy="523220"/>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tr-TR" sz="2800" b="1" dirty="0" smtClean="0">
                <a:solidFill>
                  <a:srgbClr val="00B050"/>
                </a:solidFill>
                <a:latin typeface="Open Sans" panose="020B0606030504020204" pitchFamily="34" charset="0"/>
              </a:rPr>
              <a:t>✓</a:t>
            </a:r>
            <a:endParaRPr lang="tr-TR" sz="2800" b="1" i="0" dirty="0">
              <a:solidFill>
                <a:srgbClr val="00B050"/>
              </a:solidFill>
              <a:effectLst/>
              <a:latin typeface="Open Sans" panose="020B0606030504020204" pitchFamily="34" charset="0"/>
            </a:endParaRPr>
          </a:p>
        </p:txBody>
      </p:sp>
      <p:sp>
        <p:nvSpPr>
          <p:cNvPr id="8" name="Dikdörtgen 7"/>
          <p:cNvSpPr/>
          <p:nvPr/>
        </p:nvSpPr>
        <p:spPr>
          <a:xfrm>
            <a:off x="194873" y="6056351"/>
            <a:ext cx="11617374" cy="578939"/>
          </a:xfrm>
          <a:prstGeom prst="rect">
            <a:avLst/>
          </a:prstGeom>
          <a:solidFill>
            <a:srgbClr val="39B6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smtClean="0"/>
              <a:t> Hz. Muhammed (s.a.v) sadece yetimlere karşı merhametli davranmış.</a:t>
            </a:r>
            <a:endParaRPr lang="tr-TR" sz="4400" dirty="0"/>
          </a:p>
        </p:txBody>
      </p:sp>
      <p:sp>
        <p:nvSpPr>
          <p:cNvPr id="9" name="Dikdörtgen 8"/>
          <p:cNvSpPr/>
          <p:nvPr/>
        </p:nvSpPr>
        <p:spPr>
          <a:xfrm>
            <a:off x="245416" y="6067868"/>
            <a:ext cx="546276" cy="523220"/>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tr-TR" sz="2800" b="1" dirty="0" smtClean="0">
                <a:solidFill>
                  <a:srgbClr val="FF0000"/>
                </a:solidFill>
                <a:latin typeface="Open Sans" panose="020B0606030504020204" pitchFamily="34" charset="0"/>
              </a:rPr>
              <a:t>X</a:t>
            </a:r>
            <a:endParaRPr lang="tr-TR" sz="2800" b="1" i="0" dirty="0">
              <a:solidFill>
                <a:srgbClr val="FF0000"/>
              </a:solidFill>
              <a:effectLst/>
              <a:latin typeface="Open Sans" panose="020B0606030504020204" pitchFamily="34" charset="0"/>
            </a:endParaRPr>
          </a:p>
        </p:txBody>
      </p:sp>
      <p:sp>
        <p:nvSpPr>
          <p:cNvPr id="10" name="Dikdörtgen 9"/>
          <p:cNvSpPr/>
          <p:nvPr/>
        </p:nvSpPr>
        <p:spPr>
          <a:xfrm>
            <a:off x="194872" y="5376710"/>
            <a:ext cx="11617374" cy="565623"/>
          </a:xfrm>
          <a:prstGeom prst="rect">
            <a:avLst/>
          </a:prstGeom>
          <a:solidFill>
            <a:srgbClr val="39B6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tr-TR" sz="3200" dirty="0" smtClean="0"/>
              <a:t> </a:t>
            </a:r>
            <a:r>
              <a:rPr lang="tr-TR" sz="2800" dirty="0" smtClean="0"/>
              <a:t>Canlılara merhamet edene Allah (</a:t>
            </a:r>
            <a:r>
              <a:rPr lang="tr-TR" sz="2800" dirty="0" err="1" smtClean="0"/>
              <a:t>c.c</a:t>
            </a:r>
            <a:r>
              <a:rPr lang="tr-TR" sz="2800" dirty="0" smtClean="0"/>
              <a:t>) da merhamet eder.</a:t>
            </a:r>
            <a:endParaRPr lang="tr-TR" sz="2800" dirty="0"/>
          </a:p>
        </p:txBody>
      </p:sp>
      <p:sp>
        <p:nvSpPr>
          <p:cNvPr id="11" name="Dikdörtgen 10"/>
          <p:cNvSpPr/>
          <p:nvPr/>
        </p:nvSpPr>
        <p:spPr>
          <a:xfrm>
            <a:off x="220144" y="5397911"/>
            <a:ext cx="571548" cy="523220"/>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tr-TR" sz="2800" b="1" dirty="0" smtClean="0">
                <a:solidFill>
                  <a:srgbClr val="00B050"/>
                </a:solidFill>
                <a:latin typeface="Open Sans" panose="020B0606030504020204" pitchFamily="34" charset="0"/>
              </a:rPr>
              <a:t>✓</a:t>
            </a:r>
            <a:endParaRPr lang="tr-TR" sz="2800" b="1" i="0" dirty="0">
              <a:solidFill>
                <a:srgbClr val="00B050"/>
              </a:solidFill>
              <a:effectLst/>
              <a:latin typeface="Open Sans" panose="020B0606030504020204" pitchFamily="34" charset="0"/>
            </a:endParaRPr>
          </a:p>
        </p:txBody>
      </p:sp>
      <p:sp>
        <p:nvSpPr>
          <p:cNvPr id="12" name="Dikdörtgen 11"/>
          <p:cNvSpPr/>
          <p:nvPr/>
        </p:nvSpPr>
        <p:spPr>
          <a:xfrm>
            <a:off x="194872" y="4631426"/>
            <a:ext cx="11650333" cy="619749"/>
          </a:xfrm>
          <a:prstGeom prst="rect">
            <a:avLst/>
          </a:prstGeom>
          <a:solidFill>
            <a:srgbClr val="39B6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t> </a:t>
            </a:r>
            <a:r>
              <a:rPr lang="tr-TR" sz="2800" dirty="0" smtClean="0"/>
              <a:t>      </a:t>
            </a:r>
            <a:r>
              <a:rPr lang="tr-TR" sz="2700" dirty="0" smtClean="0"/>
              <a:t>Hz. Muhammed’i (sav) örnek alan bir kişi herkese merhametli davranmalıdır. </a:t>
            </a:r>
            <a:endParaRPr lang="tr-TR" sz="2700" dirty="0"/>
          </a:p>
        </p:txBody>
      </p:sp>
      <p:sp>
        <p:nvSpPr>
          <p:cNvPr id="13" name="Dikdörtgen 12"/>
          <p:cNvSpPr/>
          <p:nvPr/>
        </p:nvSpPr>
        <p:spPr>
          <a:xfrm>
            <a:off x="194872" y="4631426"/>
            <a:ext cx="596820" cy="584775"/>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tr-TR" sz="3200" b="1" dirty="0" smtClean="0">
                <a:solidFill>
                  <a:srgbClr val="00B050"/>
                </a:solidFill>
                <a:latin typeface="Open Sans" panose="020B0606030504020204" pitchFamily="34" charset="0"/>
              </a:rPr>
              <a:t>✓</a:t>
            </a:r>
            <a:endParaRPr lang="tr-TR" sz="3200" b="1" i="0" dirty="0">
              <a:solidFill>
                <a:srgbClr val="00B050"/>
              </a:solidFill>
              <a:effectLst/>
              <a:latin typeface="Open Sans" panose="020B0606030504020204" pitchFamily="34" charset="0"/>
            </a:endParaRPr>
          </a:p>
        </p:txBody>
      </p:sp>
    </p:spTree>
    <p:extLst>
      <p:ext uri="{BB962C8B-B14F-4D97-AF65-F5344CB8AC3E}">
        <p14:creationId xmlns:p14="http://schemas.microsoft.com/office/powerpoint/2010/main" val="55449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2"/>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ağa Bükülü Ok 6"/>
          <p:cNvSpPr/>
          <p:nvPr/>
        </p:nvSpPr>
        <p:spPr>
          <a:xfrm rot="20828424" flipH="1">
            <a:off x="9019350" y="1277158"/>
            <a:ext cx="2824798" cy="4644971"/>
          </a:xfrm>
          <a:prstGeom prst="curvedRightArrow">
            <a:avLst>
              <a:gd name="adj1" fmla="val 18139"/>
              <a:gd name="adj2" fmla="val 33036"/>
              <a:gd name="adj3" fmla="val 25000"/>
            </a:avLst>
          </a:prstGeom>
          <a:solidFill>
            <a:schemeClr val="accent6">
              <a:lumMod val="60000"/>
              <a:lumOff val="40000"/>
            </a:schemeClr>
          </a:solidFill>
          <a:ln>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solidFill>
                <a:schemeClr val="tx1"/>
              </a:solidFill>
            </a:endParaRPr>
          </a:p>
        </p:txBody>
      </p:sp>
      <p:sp>
        <p:nvSpPr>
          <p:cNvPr id="2" name="Unvan 1"/>
          <p:cNvSpPr>
            <a:spLocks noGrp="1"/>
          </p:cNvSpPr>
          <p:nvPr>
            <p:ph type="title"/>
          </p:nvPr>
        </p:nvSpPr>
        <p:spPr>
          <a:xfrm>
            <a:off x="1163782" y="52756"/>
            <a:ext cx="5458691" cy="858982"/>
          </a:xfrm>
          <a:solidFill>
            <a:schemeClr val="bg2">
              <a:lumMod val="50000"/>
            </a:schemeClr>
          </a:solidFill>
        </p:spPr>
        <p:style>
          <a:lnRef idx="0">
            <a:schemeClr val="accent1"/>
          </a:lnRef>
          <a:fillRef idx="3">
            <a:schemeClr val="accent1"/>
          </a:fillRef>
          <a:effectRef idx="3">
            <a:schemeClr val="accent1"/>
          </a:effectRef>
          <a:fontRef idx="minor">
            <a:schemeClr val="lt1"/>
          </a:fontRef>
        </p:style>
        <p:txBody>
          <a:bodyPr/>
          <a:lstStyle/>
          <a:p>
            <a:r>
              <a:rPr lang="tr-TR" dirty="0" smtClean="0"/>
              <a:t>Soruları Cevaplayalım </a:t>
            </a:r>
            <a:endParaRPr lang="tr-TR" dirty="0"/>
          </a:p>
        </p:txBody>
      </p:sp>
      <p:sp>
        <p:nvSpPr>
          <p:cNvPr id="4" name="Yuvarlatılmış Dikdörtgen 3"/>
          <p:cNvSpPr/>
          <p:nvPr/>
        </p:nvSpPr>
        <p:spPr>
          <a:xfrm>
            <a:off x="3203863" y="4339800"/>
            <a:ext cx="6632864" cy="637309"/>
          </a:xfrm>
          <a:prstGeom prst="roundRect">
            <a:avLst/>
          </a:prstGeom>
          <a:solidFill>
            <a:schemeClr val="accent4">
              <a:lumMod val="60000"/>
              <a:lumOff val="40000"/>
            </a:schemeClr>
          </a:solidFill>
          <a:ln>
            <a:solidFill>
              <a:schemeClr val="accent1">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600" dirty="0" smtClean="0"/>
              <a:t>Parçada </a:t>
            </a:r>
            <a:r>
              <a:rPr lang="tr-TR" sz="3600" b="1" dirty="0" smtClean="0"/>
              <a:t>eleştirilen</a:t>
            </a:r>
            <a:r>
              <a:rPr lang="tr-TR" sz="3600" dirty="0" smtClean="0"/>
              <a:t> durum nedir?</a:t>
            </a:r>
            <a:endParaRPr lang="tr-TR" sz="3600" dirty="0"/>
          </a:p>
        </p:txBody>
      </p:sp>
      <p:sp>
        <p:nvSpPr>
          <p:cNvPr id="5" name="Yuvarlatılmış Dikdörtgen 4"/>
          <p:cNvSpPr/>
          <p:nvPr/>
        </p:nvSpPr>
        <p:spPr>
          <a:xfrm>
            <a:off x="1163782" y="5262612"/>
            <a:ext cx="7992220" cy="1223868"/>
          </a:xfrm>
          <a:prstGeom prst="roundRect">
            <a:avLst/>
          </a:prstGeom>
          <a:solidFill>
            <a:schemeClr val="accent4">
              <a:lumMod val="60000"/>
              <a:lumOff val="40000"/>
            </a:schemeClr>
          </a:solidFill>
          <a:ln>
            <a:solidFill>
              <a:schemeClr val="accent1">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r>
              <a:rPr lang="tr-TR" sz="3200" dirty="0" smtClean="0">
                <a:solidFill>
                  <a:schemeClr val="tx1"/>
                </a:solidFill>
              </a:rPr>
              <a:t>Parçaya göre Peygamberimizi (sav) örnek alan bir kişi çocuklarına nasıl davranmalı?</a:t>
            </a:r>
            <a:endParaRPr lang="tr-TR" sz="3200" dirty="0">
              <a:solidFill>
                <a:schemeClr val="tx1"/>
              </a:solidFill>
            </a:endParaRPr>
          </a:p>
        </p:txBody>
      </p:sp>
      <p:sp>
        <p:nvSpPr>
          <p:cNvPr id="6" name="Sağa Bükülü Ok 5"/>
          <p:cNvSpPr/>
          <p:nvPr/>
        </p:nvSpPr>
        <p:spPr>
          <a:xfrm>
            <a:off x="457200" y="1723293"/>
            <a:ext cx="2620107" cy="3437526"/>
          </a:xfrm>
          <a:prstGeom prst="curvedRightArrow">
            <a:avLst>
              <a:gd name="adj1" fmla="val 14766"/>
              <a:gd name="adj2" fmla="val 39852"/>
              <a:gd name="adj3" fmla="val 25000"/>
            </a:avLst>
          </a:prstGeom>
          <a:solidFill>
            <a:schemeClr val="accent6">
              <a:lumMod val="60000"/>
              <a:lumOff val="40000"/>
            </a:schemeClr>
          </a:solidFill>
          <a:ln>
            <a:solidFill>
              <a:schemeClr val="accent1">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solidFill>
                <a:schemeClr val="tx1"/>
              </a:solidFill>
            </a:endParaRPr>
          </a:p>
        </p:txBody>
      </p:sp>
      <p:sp>
        <p:nvSpPr>
          <p:cNvPr id="3" name="İçerik Yer Tutucusu 2"/>
          <p:cNvSpPr>
            <a:spLocks noGrp="1"/>
          </p:cNvSpPr>
          <p:nvPr>
            <p:ph idx="1"/>
          </p:nvPr>
        </p:nvSpPr>
        <p:spPr>
          <a:xfrm>
            <a:off x="1163782" y="972374"/>
            <a:ext cx="9518073" cy="2757054"/>
          </a:xfr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tr-TR" dirty="0"/>
              <a:t/>
            </a:r>
            <a:br>
              <a:rPr lang="tr-TR" dirty="0"/>
            </a:br>
            <a:r>
              <a:rPr lang="tr-TR" dirty="0" err="1"/>
              <a:t>Resulullah</a:t>
            </a:r>
            <a:r>
              <a:rPr lang="tr-TR" dirty="0"/>
              <a:t> torunu </a:t>
            </a:r>
            <a:r>
              <a:rPr lang="tr-TR" dirty="0" smtClean="0"/>
              <a:t>Hasan’ı öptüğü </a:t>
            </a:r>
            <a:r>
              <a:rPr lang="tr-TR" dirty="0"/>
              <a:t>sırada yanında Akra </a:t>
            </a:r>
            <a:r>
              <a:rPr lang="tr-TR" dirty="0" smtClean="0"/>
              <a:t>adlı bir arkadaşı oturmaktaydı</a:t>
            </a:r>
            <a:r>
              <a:rPr lang="tr-TR" dirty="0"/>
              <a:t>. Akra, “Benim on tane çocuğum vardır, onlardan hiçbirini öpmedim.” dedi. </a:t>
            </a:r>
            <a:r>
              <a:rPr lang="tr-TR" dirty="0" err="1"/>
              <a:t>Resulullah</a:t>
            </a:r>
            <a:r>
              <a:rPr lang="tr-TR" dirty="0"/>
              <a:t> ona doğru baktı ve sonra da adeta bize de örnek olacak bir söz söyledi, “Merhamet etmeyene merhamet olunmaz.” buyurdu</a:t>
            </a:r>
            <a:r>
              <a:rPr lang="tr-TR" dirty="0" smtClean="0"/>
              <a:t>.</a:t>
            </a:r>
            <a:endParaRPr lang="tr-TR" dirty="0"/>
          </a:p>
        </p:txBody>
      </p:sp>
    </p:spTree>
    <p:extLst>
      <p:ext uri="{BB962C8B-B14F-4D97-AF65-F5344CB8AC3E}">
        <p14:creationId xmlns:p14="http://schemas.microsoft.com/office/powerpoint/2010/main" val="205758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500"/>
                                        <p:tgtEl>
                                          <p:spTgt spid="3">
                                            <p:bg/>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P spid="5" grpId="0" animBg="1"/>
      <p:bldP spid="6" grpId="0" animBg="1"/>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a Bükülü Ok 1"/>
          <p:cNvSpPr/>
          <p:nvPr/>
        </p:nvSpPr>
        <p:spPr>
          <a:xfrm rot="6067493">
            <a:off x="4957107" y="3310765"/>
            <a:ext cx="1836479" cy="4346880"/>
          </a:xfrm>
          <a:prstGeom prst="curved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solidFill>
                <a:schemeClr val="tx1"/>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7026219" y="369093"/>
            <a:ext cx="4831002" cy="6241569"/>
          </a:xfrm>
          <a:prstGeom prst="rect">
            <a:avLst/>
          </a:prstGeom>
          <a:ln>
            <a:noFill/>
          </a:ln>
          <a:effectLst>
            <a:outerShdw blurRad="292100" dist="139700" dir="2700000" algn="tl" rotWithShape="0">
              <a:srgbClr val="333333">
                <a:alpha val="65000"/>
              </a:srgbClr>
            </a:outerShdw>
          </a:effectLst>
        </p:spPr>
      </p:pic>
      <p:sp>
        <p:nvSpPr>
          <p:cNvPr id="8" name="7 Dikey Kaydırma"/>
          <p:cNvSpPr/>
          <p:nvPr/>
        </p:nvSpPr>
        <p:spPr>
          <a:xfrm>
            <a:off x="104933" y="649242"/>
            <a:ext cx="6921286" cy="3234469"/>
          </a:xfrm>
          <a:prstGeom prst="verticalScroll">
            <a:avLst>
              <a:gd name="adj" fmla="val 18319"/>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tr-TR" sz="3200" dirty="0" smtClean="0"/>
              <a:t>“Küçüklerimize merhamet etmeyen, büyüklerimize saygı göstermeyen  bizden değildir.”</a:t>
            </a:r>
            <a:endParaRPr lang="tr-TR" sz="2400" dirty="0"/>
          </a:p>
          <a:p>
            <a:pPr algn="ctr"/>
            <a:r>
              <a:rPr lang="tr-TR" sz="2400" b="1" dirty="0" smtClean="0"/>
              <a:t>Hadis, HZ</a:t>
            </a:r>
            <a:r>
              <a:rPr lang="tr-TR" sz="2400" b="1" dirty="0"/>
              <a:t>. MUHAMMED (SAV) </a:t>
            </a:r>
          </a:p>
        </p:txBody>
      </p:sp>
    </p:spTree>
    <p:extLst>
      <p:ext uri="{BB962C8B-B14F-4D97-AF65-F5344CB8AC3E}">
        <p14:creationId xmlns:p14="http://schemas.microsoft.com/office/powerpoint/2010/main" val="12187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420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87384" y="694910"/>
            <a:ext cx="3312826" cy="819098"/>
          </a:xfrm>
          <a:solidFill>
            <a:srgbClr val="C00000"/>
          </a:solidFill>
          <a:ln>
            <a:noFill/>
          </a:ln>
        </p:spPr>
        <p:style>
          <a:lnRef idx="1">
            <a:schemeClr val="accent1"/>
          </a:lnRef>
          <a:fillRef idx="2">
            <a:schemeClr val="accent1"/>
          </a:fillRef>
          <a:effectRef idx="1">
            <a:schemeClr val="accent1"/>
          </a:effectRef>
          <a:fontRef idx="minor">
            <a:schemeClr val="dk1"/>
          </a:fontRef>
        </p:style>
        <p:txBody>
          <a:bodyPr/>
          <a:lstStyle/>
          <a:p>
            <a:pPr algn="ctr"/>
            <a:r>
              <a:rPr lang="tr-TR" dirty="0" smtClean="0">
                <a:solidFill>
                  <a:schemeClr val="bg1"/>
                </a:solidFill>
              </a:rPr>
              <a:t>Örnek Olay </a:t>
            </a:r>
            <a:endParaRPr lang="tr-TR" dirty="0">
              <a:solidFill>
                <a:schemeClr val="bg1"/>
              </a:solidFill>
            </a:endParaRPr>
          </a:p>
        </p:txBody>
      </p:sp>
      <p:sp>
        <p:nvSpPr>
          <p:cNvPr id="3" name="İçerik Yer Tutucusu 2"/>
          <p:cNvSpPr>
            <a:spLocks noGrp="1"/>
          </p:cNvSpPr>
          <p:nvPr>
            <p:ph idx="1"/>
          </p:nvPr>
        </p:nvSpPr>
        <p:spPr>
          <a:xfrm>
            <a:off x="359765" y="1618938"/>
            <a:ext cx="11542425" cy="4572000"/>
          </a:xfr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anchor="ctr">
            <a:noAutofit/>
          </a:bodyPr>
          <a:lstStyle/>
          <a:p>
            <a:pPr marL="0" indent="0" algn="just">
              <a:lnSpc>
                <a:spcPct val="150000"/>
              </a:lnSpc>
              <a:buNone/>
            </a:pPr>
            <a:r>
              <a:rPr lang="tr-TR" sz="3200" dirty="0"/>
              <a:t>Hz. Muhammed (sav.), oğlu İbrahim’in vefatı üzerine çok üzülmüş ve gözyaşlarını tutamamıştır, sahabeler bunu görünce şaşırmış ve “Siz de mi ağlıyorsunuz?" diye sormuşlardı. Bunun üzerine Peygamberimiz onlara “Göz yaşarır, yürek sızlar. Ancak biz </a:t>
            </a:r>
            <a:r>
              <a:rPr lang="tr-TR" sz="3200" dirty="0" err="1"/>
              <a:t>Rabb’imizin</a:t>
            </a:r>
            <a:r>
              <a:rPr lang="tr-TR" sz="3200" dirty="0"/>
              <a:t> hoşuna gitmeyen bir söz söylemeyiz. Bil </a:t>
            </a:r>
            <a:r>
              <a:rPr lang="tr-TR" sz="3200" dirty="0" smtClean="0"/>
              <a:t>ki </a:t>
            </a:r>
            <a:r>
              <a:rPr lang="tr-TR" sz="3200" dirty="0"/>
              <a:t>ey İbrahim! Senin ayrılığına dayanamıyoruz, "demiştir.</a:t>
            </a:r>
          </a:p>
        </p:txBody>
      </p:sp>
    </p:spTree>
    <p:extLst>
      <p:ext uri="{BB962C8B-B14F-4D97-AF65-F5344CB8AC3E}">
        <p14:creationId xmlns:p14="http://schemas.microsoft.com/office/powerpoint/2010/main" val="1502697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3145554"/>
            <a:ext cx="793750" cy="625478"/>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5663545"/>
            <a:ext cx="793750" cy="632812"/>
          </a:xfrm>
          <a:prstGeom prst="rect">
            <a:avLst/>
          </a:prstGeom>
          <a:blipFill>
            <a:blip r:embed="rId6"/>
            <a:stretch>
              <a:fillRect/>
            </a:stretch>
          </a:blipFill>
          <a:ln w="2857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1"/>
            <a:ext cx="12069698" cy="3008618"/>
          </a:xfrm>
          <a:prstGeom prst="rect">
            <a:avLst/>
          </a:prstGeom>
          <a:solidFill>
            <a:schemeClr val="accent4">
              <a:lumMod val="40000"/>
              <a:lumOff val="60000"/>
            </a:schemeClr>
          </a:solidFill>
          <a:ln w="31750">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r>
              <a:rPr lang="tr-TR" sz="2800" dirty="0"/>
              <a:t>“Sen onlara Allah’ın lütfu sayesinde yumuşak davrandın. Eğer katı kalpli ve kaba olsaydın onlar etrafından dağılır giderlerdi. Onları affet, onların bağışlanmasını dile; iş hakkında onlara danış, karar verince de Allah’a güven. Doğrusu Allah, kendisine güvenenleri sever.” </a:t>
            </a:r>
            <a:r>
              <a:rPr lang="tr-TR" sz="2000" dirty="0"/>
              <a:t>(</a:t>
            </a:r>
            <a:r>
              <a:rPr lang="tr-TR" sz="2000" dirty="0" err="1"/>
              <a:t>Âl</a:t>
            </a:r>
            <a:r>
              <a:rPr lang="tr-TR" sz="2000" dirty="0"/>
              <a:t>-i </a:t>
            </a:r>
            <a:r>
              <a:rPr lang="tr-TR" sz="2000" dirty="0" err="1"/>
              <a:t>İmrân</a:t>
            </a:r>
            <a:r>
              <a:rPr lang="tr-TR" sz="2000" dirty="0"/>
              <a:t> suresi, 159. ayet) </a:t>
            </a:r>
            <a:endParaRPr lang="tr-TR" sz="2000" dirty="0" smtClean="0"/>
          </a:p>
          <a:p>
            <a:pPr lvl="0" algn="just"/>
            <a:r>
              <a:rPr lang="tr-TR" sz="3600" b="1" dirty="0" smtClean="0"/>
              <a:t>1. Bu </a:t>
            </a:r>
            <a:r>
              <a:rPr lang="tr-TR" sz="3600" b="1" dirty="0"/>
              <a:t>ayette aşağıdaki kavramların hangisine vurgu </a:t>
            </a:r>
            <a:r>
              <a:rPr lang="tr-TR" sz="3600" b="1" u="sng" dirty="0"/>
              <a:t>yapılmamıştır?</a:t>
            </a:r>
            <a:endParaRPr kumimoji="0" lang="tr-TR" sz="3600" b="1" i="0" u="sng" strike="noStrike" kern="1200" cap="none" spc="0" normalizeH="0" baseline="0" noProof="0" dirty="0">
              <a:ln>
                <a:noFill/>
              </a:ln>
              <a:solidFill>
                <a:srgbClr val="000000"/>
              </a:solidFill>
              <a:effectLst/>
              <a:uLnTx/>
              <a:uFillTx/>
              <a:latin typeface="Calibri"/>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5696310"/>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srgbClr val="000000"/>
                  </a:solidFill>
                  <a:effectLst/>
                  <a:uLnTx/>
                  <a:uFillTx/>
                  <a:latin typeface="Calibri"/>
                  <a:ea typeface="+mn-ea"/>
                  <a:cs typeface="+mn-cs"/>
                </a:rPr>
                <a:t>Emek</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smtClean="0">
                  <a:solidFill>
                    <a:srgbClr val="000000"/>
                  </a:solidFill>
                </a:rPr>
                <a:t>Tevekkül</a:t>
              </a:r>
              <a:r>
                <a:rPr lang="tr-TR" sz="4000" dirty="0" smtClean="0">
                  <a:solidFill>
                    <a:srgbClr val="000000"/>
                  </a:solidFill>
                </a:rPr>
                <a:t> </a:t>
              </a:r>
              <a:r>
                <a:rPr kumimoji="0" lang="tr-TR" sz="2200" b="0" i="0" u="none" strike="noStrike" kern="1200" cap="none" spc="0" normalizeH="0" baseline="0" noProof="0" dirty="0" smtClean="0">
                  <a:ln>
                    <a:noFill/>
                  </a:ln>
                  <a:solidFill>
                    <a:srgbClr val="000000"/>
                  </a:solidFill>
                  <a:effectLst/>
                  <a:uLnTx/>
                  <a:uFillTx/>
                  <a:latin typeface="Calibri"/>
                  <a:ea typeface="+mn-ea"/>
                  <a:cs typeface="+mn-cs"/>
                </a:rPr>
                <a:t> </a:t>
              </a:r>
              <a:endParaRPr kumimoji="0" lang="tr-TR"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schemeClr val="tx1"/>
                  </a:solidFill>
                </a:rPr>
                <a:t>Merhamet</a:t>
              </a:r>
              <a:r>
                <a:rPr lang="tr-TR" sz="3600" dirty="0" smtClean="0">
                  <a:solidFill>
                    <a:srgbClr val="000000"/>
                  </a:solidFill>
                </a:rPr>
                <a:t> </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dirty="0">
                  <a:solidFill>
                    <a:schemeClr val="tx1"/>
                  </a:solidFill>
                </a:rPr>
                <a:t>İstişare</a:t>
              </a:r>
              <a:r>
                <a:rPr lang="tr-TR" sz="4000" dirty="0"/>
                <a:t> </a:t>
              </a:r>
              <a:endParaRPr kumimoji="0" lang="tr-TR" sz="4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Yuvarlatılmış Dikdörtgen 22"/>
          <p:cNvSpPr/>
          <p:nvPr/>
        </p:nvSpPr>
        <p:spPr>
          <a:xfrm>
            <a:off x="8135784" y="2582049"/>
            <a:ext cx="3969752" cy="426570"/>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Calibri" panose="020F0502020204030204"/>
                <a:ea typeface="+mn-ea"/>
                <a:cs typeface="+mn-cs"/>
              </a:rPr>
              <a:t>Örnek LGS</a:t>
            </a:r>
            <a:r>
              <a:rPr kumimoji="0" lang="tr-TR" sz="2000" b="0" i="0" u="none" strike="noStrike" kern="1200" cap="none" spc="0" normalizeH="0" noProof="0" dirty="0" smtClean="0">
                <a:ln>
                  <a:noFill/>
                </a:ln>
                <a:solidFill>
                  <a:prstClr val="white"/>
                </a:solidFill>
                <a:effectLst/>
                <a:uLnTx/>
                <a:uFillTx/>
                <a:latin typeface="Calibri" panose="020F0502020204030204"/>
                <a:ea typeface="+mn-ea"/>
                <a:cs typeface="+mn-cs"/>
              </a:rPr>
              <a:t> Sorusu</a:t>
            </a:r>
            <a:r>
              <a:rPr kumimoji="0" lang="tr-TR" sz="2000" b="0" i="0" u="none" strike="noStrike" kern="1200" cap="none" spc="0" normalizeH="0" baseline="0" noProof="0" dirty="0" smtClean="0">
                <a:ln>
                  <a:noFill/>
                </a:ln>
                <a:solidFill>
                  <a:prstClr val="white"/>
                </a:solidFill>
                <a:effectLst/>
                <a:uLnTx/>
                <a:uFillTx/>
                <a:latin typeface="Calibri" panose="020F0502020204030204"/>
                <a:ea typeface="+mn-ea"/>
                <a:cs typeface="+mn-cs"/>
              </a:rPr>
              <a:t> (MEB)</a:t>
            </a:r>
            <a:endParaRPr kumimoji="0" lang="tr-T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957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ra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6942"/>
            <a:ext cx="6191297" cy="4448855"/>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a:xfrm>
            <a:off x="6145967" y="926142"/>
            <a:ext cx="5861154" cy="984703"/>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dirty="0" smtClean="0"/>
              <a:t>Ayet - Yorum</a:t>
            </a:r>
            <a:endParaRPr lang="tr-TR" dirty="0"/>
          </a:p>
        </p:txBody>
      </p:sp>
      <p:sp>
        <p:nvSpPr>
          <p:cNvPr id="3" name="İçerik Yer Tutucusu 2"/>
          <p:cNvSpPr>
            <a:spLocks noGrp="1"/>
          </p:cNvSpPr>
          <p:nvPr>
            <p:ph idx="1"/>
          </p:nvPr>
        </p:nvSpPr>
        <p:spPr>
          <a:xfrm>
            <a:off x="6154645" y="2646358"/>
            <a:ext cx="5875716" cy="3081041"/>
          </a:xfrm>
        </p:spPr>
        <p:style>
          <a:lnRef idx="1">
            <a:schemeClr val="accent4"/>
          </a:lnRef>
          <a:fillRef idx="2">
            <a:schemeClr val="accent4"/>
          </a:fillRef>
          <a:effectRef idx="1">
            <a:schemeClr val="accent4"/>
          </a:effectRef>
          <a:fontRef idx="minor">
            <a:schemeClr val="dk1"/>
          </a:fontRef>
        </p:style>
        <p:txBody>
          <a:bodyPr anchor="ctr">
            <a:normAutofit/>
          </a:bodyPr>
          <a:lstStyle/>
          <a:p>
            <a:pPr marL="0" indent="0" algn="just">
              <a:buNone/>
            </a:pPr>
            <a:r>
              <a:rPr lang="tr-TR" sz="4400" dirty="0"/>
              <a:t>“(Resulüm!) Biz seni âlemlere ancak </a:t>
            </a:r>
            <a:r>
              <a:rPr lang="tr-TR" sz="4400" dirty="0" smtClean="0"/>
              <a:t>rahmet olarak </a:t>
            </a:r>
            <a:r>
              <a:rPr lang="tr-TR" sz="4400" dirty="0"/>
              <a:t>gönderdik</a:t>
            </a:r>
            <a:r>
              <a:rPr lang="tr-TR" sz="4400" dirty="0" smtClean="0"/>
              <a:t>.”</a:t>
            </a:r>
          </a:p>
          <a:p>
            <a:pPr marL="0" indent="0" algn="r">
              <a:buNone/>
            </a:pPr>
            <a:r>
              <a:rPr lang="tr-TR" dirty="0"/>
              <a:t>Enbiya suresi, 107. </a:t>
            </a:r>
            <a:r>
              <a:rPr lang="tr-TR" dirty="0" smtClean="0"/>
              <a:t>ayeti</a:t>
            </a:r>
            <a:endParaRPr lang="tr-TR" sz="5400" dirty="0"/>
          </a:p>
        </p:txBody>
      </p:sp>
    </p:spTree>
    <p:extLst>
      <p:ext uri="{BB962C8B-B14F-4D97-AF65-F5344CB8AC3E}">
        <p14:creationId xmlns:p14="http://schemas.microsoft.com/office/powerpoint/2010/main" val="258378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250" fill="hold"/>
                                        <p:tgtEl>
                                          <p:spTgt spid="3">
                                            <p:bg/>
                                          </p:spTgt>
                                        </p:tgtEl>
                                        <p:attrNameLst>
                                          <p:attrName>ppt_w</p:attrName>
                                        </p:attrNameLst>
                                      </p:cBhvr>
                                      <p:tavLst>
                                        <p:tav tm="0">
                                          <p:val>
                                            <p:fltVal val="0"/>
                                          </p:val>
                                        </p:tav>
                                        <p:tav tm="100000">
                                          <p:val>
                                            <p:strVal val="#ppt_w"/>
                                          </p:val>
                                        </p:tav>
                                      </p:tavLst>
                                    </p:anim>
                                    <p:anim calcmode="lin" valueType="num">
                                      <p:cBhvr>
                                        <p:cTn id="13" dur="250" fill="hold"/>
                                        <p:tgtEl>
                                          <p:spTgt spid="3">
                                            <p:bg/>
                                          </p:spTgt>
                                        </p:tgtEl>
                                        <p:attrNameLst>
                                          <p:attrName>ppt_h</p:attrName>
                                        </p:attrNameLst>
                                      </p:cBhvr>
                                      <p:tavLst>
                                        <p:tav tm="0">
                                          <p:val>
                                            <p:fltVal val="0"/>
                                          </p:val>
                                        </p:tav>
                                        <p:tav tm="100000">
                                          <p:val>
                                            <p:strVal val="#ppt_h"/>
                                          </p:val>
                                        </p:tav>
                                      </p:tavLst>
                                    </p:anim>
                                    <p:animEffect transition="in" filter="fade">
                                      <p:cBhvr>
                                        <p:cTn id="14" dur="250"/>
                                        <p:tgtEl>
                                          <p:spTgt spid="3">
                                            <p:bg/>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250"/>
                                        <p:tgtEl>
                                          <p:spTgt spid="3">
                                            <p:txEl>
                                              <p:pRg st="0" end="0"/>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grpSp>
        <p:nvGrpSpPr>
          <p:cNvPr id="1030" name="Google Shape;1030;p35"/>
          <p:cNvGrpSpPr/>
          <p:nvPr/>
        </p:nvGrpSpPr>
        <p:grpSpPr>
          <a:xfrm>
            <a:off x="5575254" y="1519267"/>
            <a:ext cx="5046981" cy="3184328"/>
            <a:chOff x="238100" y="603575"/>
            <a:chExt cx="7144650" cy="4507825"/>
          </a:xfrm>
        </p:grpSpPr>
        <p:sp>
          <p:nvSpPr>
            <p:cNvPr id="1031" name="Google Shape;1031;p35">
              <a:hlinkClick r:id="" action="ppaction://hlinkshowjump?jump=nextslide"/>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50" name="Google Shape;1050;p35"/>
          <p:cNvSpPr txBox="1">
            <a:spLocks noGrp="1"/>
          </p:cNvSpPr>
          <p:nvPr>
            <p:ph type="subTitle" idx="4294967295"/>
          </p:nvPr>
        </p:nvSpPr>
        <p:spPr>
          <a:xfrm>
            <a:off x="1666267" y="2652950"/>
            <a:ext cx="3290800"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841251" y="4001400"/>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841251" y="2265867"/>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5339621" y="4867541"/>
            <a:ext cx="5876901" cy="417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pPr>
            <a:r>
              <a:rPr lang="tr-TR" sz="2000" dirty="0">
                <a:solidFill>
                  <a:srgbClr val="5B9BD5">
                    <a:lumMod val="75000"/>
                  </a:srgbClr>
                </a:solidFill>
                <a:latin typeface="Calibri" panose="020F0502020204030204"/>
                <a:hlinkClick r:id="rId3"/>
              </a:rPr>
              <a:t>http://</a:t>
            </a:r>
            <a:r>
              <a:rPr lang="tr-TR" sz="2000" dirty="0" smtClean="0">
                <a:solidFill>
                  <a:srgbClr val="5B9BD5">
                    <a:lumMod val="75000"/>
                  </a:srgbClr>
                </a:solidFill>
                <a:latin typeface="Calibri" panose="020F0502020204030204"/>
                <a:hlinkClick r:id="rId3"/>
              </a:rPr>
              <a:t>youtube.com/watch?v=sxTKV_5LEj4</a:t>
            </a:r>
            <a:r>
              <a:rPr lang="tr-TR" sz="2000" dirty="0" smtClean="0">
                <a:solidFill>
                  <a:srgbClr val="5B9BD5">
                    <a:lumMod val="75000"/>
                  </a:srgbClr>
                </a:solidFill>
                <a:latin typeface="Calibri" panose="020F0502020204030204"/>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pic>
        <p:nvPicPr>
          <p:cNvPr id="2050" name="Picture 2" descr="https://lh3.googleusercontent.com/8P_KIzdtWNClKZx5kKR8CyG6uqb1KMd9SSSrVDA4AI-ioBsmS0NhuGLUaHLHdOLepGaVM3gKA9HSO_yaqL0oJoPXuJPLssEKYStDNBtiHnqxQZw5c9tez65zWzzlFunMvRFIkkCNR2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6393" y="0"/>
            <a:ext cx="1455607" cy="145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512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3" name="Hayvan sevgis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14300"/>
            <a:ext cx="12192000" cy="6951518"/>
          </a:xfrm>
          <a:prstGeom prst="rect">
            <a:avLst/>
          </a:prstGeom>
        </p:spPr>
      </p:pic>
    </p:spTree>
    <p:extLst>
      <p:ext uri="{BB962C8B-B14F-4D97-AF65-F5344CB8AC3E}">
        <p14:creationId xmlns:p14="http://schemas.microsoft.com/office/powerpoint/2010/main" val="337010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estion mark thinking Sticker by Universal Kid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18725" y="-531537"/>
            <a:ext cx="6920877" cy="6920877"/>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p:cNvSpPr>
            <a:spLocks noGrp="1"/>
          </p:cNvSpPr>
          <p:nvPr>
            <p:ph type="title"/>
          </p:nvPr>
        </p:nvSpPr>
        <p:spPr>
          <a:xfrm>
            <a:off x="1718663" y="331321"/>
            <a:ext cx="5493297" cy="2237031"/>
          </a:xfrm>
          <a:solidFill>
            <a:srgbClr val="CCCCFF"/>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a:noAutofit/>
          </a:bodyPr>
          <a:lstStyle/>
          <a:p>
            <a:pPr marL="571500" indent="-571500">
              <a:lnSpc>
                <a:spcPct val="150000"/>
              </a:lnSpc>
              <a:buFont typeface="Wingdings" panose="05000000000000000000" pitchFamily="2" charset="2"/>
              <a:buChar char="Ø"/>
            </a:pPr>
            <a:r>
              <a:rPr lang="tr-TR" sz="3600" b="1" dirty="0" smtClean="0"/>
              <a:t>Merhametli insan</a:t>
            </a:r>
            <a:br>
              <a:rPr lang="tr-TR" sz="3600" b="1" dirty="0" smtClean="0"/>
            </a:br>
            <a:r>
              <a:rPr lang="tr-TR" sz="3600" b="1" dirty="0" smtClean="0"/>
              <a:t>Vicdanlı insan</a:t>
            </a:r>
            <a:endParaRPr lang="tr-TR" sz="3600" dirty="0"/>
          </a:p>
        </p:txBody>
      </p:sp>
      <p:sp>
        <p:nvSpPr>
          <p:cNvPr id="2" name="Sağ Ok 1"/>
          <p:cNvSpPr/>
          <p:nvPr/>
        </p:nvSpPr>
        <p:spPr>
          <a:xfrm rot="16200000">
            <a:off x="3302714" y="3060875"/>
            <a:ext cx="1295995" cy="79220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719528" y="4360596"/>
            <a:ext cx="6565692" cy="148148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Ø"/>
            </a:pPr>
            <a:r>
              <a:rPr lang="tr-TR" sz="3200" dirty="0" smtClean="0">
                <a:solidFill>
                  <a:schemeClr val="tx1"/>
                </a:solidFill>
              </a:rPr>
              <a:t>Yukarıdaki ifadeleri hangi özelliklere sahip kişiler için kullanıyoruz?</a:t>
            </a:r>
            <a:endParaRPr lang="tr-TR" sz="3200" dirty="0">
              <a:solidFill>
                <a:schemeClr val="tx1"/>
              </a:solidFill>
            </a:endParaRPr>
          </a:p>
        </p:txBody>
      </p:sp>
    </p:spTree>
    <p:extLst>
      <p:ext uri="{BB962C8B-B14F-4D97-AF65-F5344CB8AC3E}">
        <p14:creationId xmlns:p14="http://schemas.microsoft.com/office/powerpoint/2010/main" val="30066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ğa Bükülü Ok 3"/>
          <p:cNvSpPr/>
          <p:nvPr/>
        </p:nvSpPr>
        <p:spPr>
          <a:xfrm>
            <a:off x="704536" y="245202"/>
            <a:ext cx="2218546" cy="3067623"/>
          </a:xfrm>
          <a:prstGeom prst="curvedRightArrow">
            <a:avLst>
              <a:gd name="adj1" fmla="val 16999"/>
              <a:gd name="adj2" fmla="val 50000"/>
              <a:gd name="adj3" fmla="val 25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solidFill>
                <a:schemeClr val="tx1"/>
              </a:solidFill>
            </a:endParaRPr>
          </a:p>
        </p:txBody>
      </p:sp>
      <p:sp>
        <p:nvSpPr>
          <p:cNvPr id="2" name="Unvan 1"/>
          <p:cNvSpPr>
            <a:spLocks noGrp="1"/>
          </p:cNvSpPr>
          <p:nvPr>
            <p:ph type="title"/>
          </p:nvPr>
        </p:nvSpPr>
        <p:spPr>
          <a:xfrm>
            <a:off x="344774" y="215223"/>
            <a:ext cx="7659974" cy="1133892"/>
          </a:xfrm>
          <a:solidFill>
            <a:srgbClr val="CCCCFF"/>
          </a:solidFill>
          <a:ln>
            <a:noFill/>
          </a:ln>
        </p:spPr>
        <p:style>
          <a:lnRef idx="1">
            <a:schemeClr val="accent1"/>
          </a:lnRef>
          <a:fillRef idx="2">
            <a:schemeClr val="accent1"/>
          </a:fillRef>
          <a:effectRef idx="1">
            <a:schemeClr val="accent1"/>
          </a:effectRef>
          <a:fontRef idx="minor">
            <a:schemeClr val="dk1"/>
          </a:fontRef>
        </p:style>
        <p:txBody>
          <a:bodyPr>
            <a:noAutofit/>
          </a:bodyPr>
          <a:lstStyle/>
          <a:p>
            <a:pPr algn="ctr"/>
            <a:r>
              <a:rPr lang="tr-TR" b="1" dirty="0" smtClean="0"/>
              <a:t>Alemlere rahmet </a:t>
            </a:r>
            <a:endParaRPr lang="tr-TR" dirty="0"/>
          </a:p>
        </p:txBody>
      </p:sp>
      <p:sp>
        <p:nvSpPr>
          <p:cNvPr id="3" name="İçerik Yer Tutucusu 2"/>
          <p:cNvSpPr>
            <a:spLocks noGrp="1"/>
          </p:cNvSpPr>
          <p:nvPr>
            <p:ph idx="1"/>
          </p:nvPr>
        </p:nvSpPr>
        <p:spPr>
          <a:xfrm>
            <a:off x="3282844" y="1514006"/>
            <a:ext cx="8439462" cy="2968053"/>
          </a:xfrm>
        </p:spPr>
        <p:style>
          <a:lnRef idx="1">
            <a:schemeClr val="accent4"/>
          </a:lnRef>
          <a:fillRef idx="2">
            <a:schemeClr val="accent4"/>
          </a:fillRef>
          <a:effectRef idx="1">
            <a:schemeClr val="accent4"/>
          </a:effectRef>
          <a:fontRef idx="minor">
            <a:schemeClr val="dk1"/>
          </a:fontRef>
        </p:style>
        <p:txBody>
          <a:bodyPr anchor="ctr">
            <a:normAutofit/>
          </a:bodyPr>
          <a:lstStyle/>
          <a:p>
            <a:pPr marL="0" indent="0" algn="just">
              <a:buNone/>
            </a:pPr>
            <a:r>
              <a:rPr lang="tr-TR" sz="3200" dirty="0"/>
              <a:t>“Allah’ın rahmeti sayesinde sen onlara </a:t>
            </a:r>
            <a:r>
              <a:rPr lang="tr-TR" sz="3200" dirty="0" smtClean="0"/>
              <a:t>karşı yumuşak </a:t>
            </a:r>
            <a:r>
              <a:rPr lang="tr-TR" sz="3200" dirty="0"/>
              <a:t>davrandın. Eğer kaba, </a:t>
            </a:r>
            <a:r>
              <a:rPr lang="tr-TR" sz="3200" dirty="0" smtClean="0"/>
              <a:t>katı yürekli </a:t>
            </a:r>
            <a:r>
              <a:rPr lang="tr-TR" sz="3200" dirty="0"/>
              <a:t>olsaydın, onlar senin </a:t>
            </a:r>
            <a:r>
              <a:rPr lang="tr-TR" sz="3200" dirty="0" smtClean="0"/>
              <a:t>etrafından dağılıp </a:t>
            </a:r>
            <a:r>
              <a:rPr lang="tr-TR" sz="3200" dirty="0"/>
              <a:t>giderlerdi</a:t>
            </a:r>
            <a:r>
              <a:rPr lang="tr-TR" sz="3200" dirty="0" smtClean="0"/>
              <a:t>.</a:t>
            </a:r>
            <a:r>
              <a:rPr lang="tr-TR" sz="3200" dirty="0"/>
              <a:t> Artık sen onları affet. Onlar için Allah’tan bağışlama dile</a:t>
            </a:r>
            <a:r>
              <a:rPr lang="tr-TR" sz="3200" dirty="0" smtClean="0"/>
              <a:t>…”</a:t>
            </a:r>
          </a:p>
          <a:p>
            <a:pPr marL="0" indent="0" algn="r">
              <a:buNone/>
            </a:pPr>
            <a:r>
              <a:rPr lang="tr-TR" dirty="0" err="1"/>
              <a:t>Âl</a:t>
            </a:r>
            <a:r>
              <a:rPr lang="tr-TR" dirty="0"/>
              <a:t>-i </a:t>
            </a:r>
            <a:r>
              <a:rPr lang="tr-TR" dirty="0" err="1"/>
              <a:t>İmrân</a:t>
            </a:r>
            <a:r>
              <a:rPr lang="tr-TR" dirty="0"/>
              <a:t> suresi, 159. ayet.</a:t>
            </a:r>
            <a:endParaRPr lang="tr-TR" sz="3600" dirty="0"/>
          </a:p>
        </p:txBody>
      </p:sp>
      <p:sp>
        <p:nvSpPr>
          <p:cNvPr id="6" name="Dikdörtgen 5"/>
          <p:cNvSpPr/>
          <p:nvPr/>
        </p:nvSpPr>
        <p:spPr>
          <a:xfrm>
            <a:off x="3270976" y="4993165"/>
            <a:ext cx="8451330" cy="1094282"/>
          </a:xfrm>
          <a:prstGeom prst="rect">
            <a:avLst/>
          </a:prstGeom>
          <a:solidFill>
            <a:schemeClr val="accent4">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 typeface="Wingdings" panose="05000000000000000000" pitchFamily="2" charset="2"/>
              <a:buChar char="Ø"/>
            </a:pPr>
            <a:r>
              <a:rPr lang="tr-TR" sz="3200" dirty="0" smtClean="0"/>
              <a:t>Yukarıdaki ayette </a:t>
            </a:r>
            <a:r>
              <a:rPr lang="tr-TR" sz="3200" dirty="0"/>
              <a:t>P</a:t>
            </a:r>
            <a:r>
              <a:rPr lang="tr-TR" sz="3200" dirty="0" smtClean="0"/>
              <a:t>eygamberimizle ilgili hangi özelliklere dikkat çekilmiştir? </a:t>
            </a:r>
            <a:endParaRPr lang="tr-TR" sz="3200" dirty="0"/>
          </a:p>
        </p:txBody>
      </p:sp>
    </p:spTree>
    <p:extLst>
      <p:ext uri="{BB962C8B-B14F-4D97-AF65-F5344CB8AC3E}">
        <p14:creationId xmlns:p14="http://schemas.microsoft.com/office/powerpoint/2010/main" val="227107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left)">
                                      <p:cBhvr>
                                        <p:cTn id="11" dur="500"/>
                                        <p:tgtEl>
                                          <p:spTgt spid="3">
                                            <p:bg/>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6187" y="1038958"/>
            <a:ext cx="6787659" cy="5326673"/>
          </a:xfrm>
          <a:solidFill>
            <a:schemeClr val="accent4">
              <a:lumMod val="60000"/>
              <a:lumOff val="40000"/>
            </a:schemeClr>
          </a:solidFill>
        </p:spPr>
        <p:txBody>
          <a:bodyPr>
            <a:noAutofit/>
          </a:bodyPr>
          <a:lstStyle/>
          <a:p>
            <a:r>
              <a:rPr lang="tr-TR" sz="2800" dirty="0" err="1">
                <a:solidFill>
                  <a:schemeClr val="tx1"/>
                </a:solidFill>
                <a:latin typeface="+mn-lt"/>
              </a:rPr>
              <a:t>Mescit’te</a:t>
            </a:r>
            <a:r>
              <a:rPr lang="tr-TR" sz="2800" dirty="0">
                <a:solidFill>
                  <a:schemeClr val="tx1"/>
                </a:solidFill>
                <a:latin typeface="+mn-lt"/>
              </a:rPr>
              <a:t> sabah namazını kıldırmaktadır. Genellikle yaptığı uygulama, farz olan iki rekatta, namazın ruhuna uygun bir biçimde, ağır ağır </a:t>
            </a:r>
            <a:r>
              <a:rPr lang="tr-TR" sz="2800" dirty="0" smtClean="0">
                <a:solidFill>
                  <a:schemeClr val="tx1"/>
                </a:solidFill>
                <a:latin typeface="+mn-lt"/>
              </a:rPr>
              <a:t>ve uzun </a:t>
            </a:r>
            <a:r>
              <a:rPr lang="tr-TR" sz="2800" dirty="0">
                <a:solidFill>
                  <a:schemeClr val="tx1"/>
                </a:solidFill>
                <a:latin typeface="+mn-lt"/>
              </a:rPr>
              <a:t>bir namaz kıldırmak iken, o sabah çok kısa sürede namazı tamamlar ve selam verir. Arkadaşları sorar</a:t>
            </a:r>
            <a:r>
              <a:rPr lang="tr-TR" sz="2800" dirty="0" smtClean="0">
                <a:solidFill>
                  <a:schemeClr val="tx1"/>
                </a:solidFill>
                <a:latin typeface="+mn-lt"/>
              </a:rPr>
              <a:t>:</a:t>
            </a:r>
            <a:endParaRPr lang="tr-TR" sz="2800" dirty="0">
              <a:solidFill>
                <a:schemeClr val="tx1"/>
              </a:solidFill>
              <a:latin typeface="+mn-lt"/>
            </a:endParaRPr>
          </a:p>
          <a:p>
            <a:r>
              <a:rPr lang="tr-TR" sz="2800" dirty="0">
                <a:solidFill>
                  <a:schemeClr val="tx1"/>
                </a:solidFill>
                <a:latin typeface="+mn-lt"/>
              </a:rPr>
              <a:t>– Ey Allah’ın Elçisi! Bugün neden namazı hızlı kıldırdın</a:t>
            </a:r>
            <a:r>
              <a:rPr lang="tr-TR" sz="2800" dirty="0" smtClean="0">
                <a:solidFill>
                  <a:schemeClr val="tx1"/>
                </a:solidFill>
                <a:latin typeface="+mn-lt"/>
              </a:rPr>
              <a:t>?</a:t>
            </a:r>
            <a:endParaRPr lang="tr-TR" sz="2800" dirty="0">
              <a:solidFill>
                <a:schemeClr val="tx1"/>
              </a:solidFill>
              <a:latin typeface="+mn-lt"/>
            </a:endParaRPr>
          </a:p>
          <a:p>
            <a:r>
              <a:rPr lang="tr-TR" sz="2800" dirty="0">
                <a:solidFill>
                  <a:schemeClr val="tx1"/>
                </a:solidFill>
                <a:latin typeface="+mn-lt"/>
              </a:rPr>
              <a:t>– </a:t>
            </a:r>
            <a:r>
              <a:rPr lang="tr-TR" sz="2800" b="1" dirty="0">
                <a:solidFill>
                  <a:schemeClr val="tx1"/>
                </a:solidFill>
                <a:latin typeface="+mn-lt"/>
              </a:rPr>
              <a:t>Ağlayan bir çocuğun sesini duydum. Ana-babasının üzüleceğinden endişelendim</a:t>
            </a:r>
            <a:r>
              <a:rPr lang="tr-TR" sz="2800" b="1" dirty="0" smtClean="0">
                <a:solidFill>
                  <a:schemeClr val="tx1"/>
                </a:solidFill>
                <a:latin typeface="+mn-lt"/>
              </a:rPr>
              <a:t>.</a:t>
            </a:r>
            <a:endParaRPr lang="tr-TR" sz="2800" b="1" dirty="0">
              <a:solidFill>
                <a:schemeClr val="tx1"/>
              </a:solidFill>
              <a:latin typeface="+mn-lt"/>
            </a:endParaRPr>
          </a:p>
          <a:p>
            <a:pPr algn="r"/>
            <a:r>
              <a:rPr lang="tr-TR" sz="1600" dirty="0">
                <a:solidFill>
                  <a:schemeClr val="tx1"/>
                </a:solidFill>
                <a:latin typeface="+mn-lt"/>
              </a:rPr>
              <a:t>(</a:t>
            </a:r>
            <a:r>
              <a:rPr lang="tr-TR" sz="1600" dirty="0" err="1">
                <a:solidFill>
                  <a:schemeClr val="tx1"/>
                </a:solidFill>
                <a:latin typeface="+mn-lt"/>
              </a:rPr>
              <a:t>Ebu’ş</a:t>
            </a:r>
            <a:r>
              <a:rPr lang="tr-TR" sz="1600" dirty="0">
                <a:solidFill>
                  <a:schemeClr val="tx1"/>
                </a:solidFill>
                <a:latin typeface="+mn-lt"/>
              </a:rPr>
              <a:t>-Şeyh el-</a:t>
            </a:r>
            <a:r>
              <a:rPr lang="tr-TR" sz="1600" dirty="0" err="1">
                <a:solidFill>
                  <a:schemeClr val="tx1"/>
                </a:solidFill>
                <a:latin typeface="+mn-lt"/>
              </a:rPr>
              <a:t>İsbehani</a:t>
            </a:r>
            <a:r>
              <a:rPr lang="tr-TR" sz="1600" dirty="0">
                <a:solidFill>
                  <a:schemeClr val="tx1"/>
                </a:solidFill>
                <a:latin typeface="+mn-lt"/>
              </a:rPr>
              <a:t>, Hazreti Muhammed’in </a:t>
            </a:r>
            <a:r>
              <a:rPr lang="tr-TR" sz="1600" dirty="0" err="1">
                <a:solidFill>
                  <a:schemeClr val="tx1"/>
                </a:solidFill>
                <a:latin typeface="+mn-lt"/>
              </a:rPr>
              <a:t>Edeb</a:t>
            </a:r>
            <a:r>
              <a:rPr lang="tr-TR" sz="1600" dirty="0">
                <a:solidFill>
                  <a:schemeClr val="tx1"/>
                </a:solidFill>
                <a:latin typeface="+mn-lt"/>
              </a:rPr>
              <a:t> ve Ahlakı, s.71.)</a:t>
            </a:r>
          </a:p>
        </p:txBody>
      </p:sp>
      <p:sp>
        <p:nvSpPr>
          <p:cNvPr id="4" name="Unvan 1"/>
          <p:cNvSpPr>
            <a:spLocks noGrp="1"/>
          </p:cNvSpPr>
          <p:nvPr>
            <p:ph type="title"/>
          </p:nvPr>
        </p:nvSpPr>
        <p:spPr>
          <a:xfrm>
            <a:off x="373515" y="147737"/>
            <a:ext cx="3619500" cy="693653"/>
          </a:xfrm>
          <a:solidFill>
            <a:srgbClr val="C00000"/>
          </a:solidFill>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dirty="0" smtClean="0">
                <a:solidFill>
                  <a:schemeClr val="bg1"/>
                </a:solidFill>
              </a:rPr>
              <a:t>Örnek olay</a:t>
            </a:r>
            <a:endParaRPr lang="tr-TR" dirty="0">
              <a:solidFill>
                <a:schemeClr val="bg1"/>
              </a:solidFill>
            </a:endParaRPr>
          </a:p>
        </p:txBody>
      </p:sp>
      <p:pic>
        <p:nvPicPr>
          <p:cNvPr id="5" name="Resim 4"/>
          <p:cNvPicPr>
            <a:picLocks noChangeAspect="1"/>
          </p:cNvPicPr>
          <p:nvPr/>
        </p:nvPicPr>
        <p:blipFill>
          <a:blip r:embed="rId3"/>
          <a:stretch>
            <a:fillRect/>
          </a:stretch>
        </p:blipFill>
        <p:spPr>
          <a:xfrm>
            <a:off x="7209692" y="1038958"/>
            <a:ext cx="4828442" cy="5217758"/>
          </a:xfrm>
          <a:prstGeom prst="rect">
            <a:avLst/>
          </a:prstGeom>
        </p:spPr>
      </p:pic>
    </p:spTree>
    <p:extLst>
      <p:ext uri="{BB962C8B-B14F-4D97-AF65-F5344CB8AC3E}">
        <p14:creationId xmlns:p14="http://schemas.microsoft.com/office/powerpoint/2010/main" val="4609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left)">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Güzel ahlaka sahip insanların en belirgin özelliği, </a:t>
            </a:r>
            <a:r>
              <a:rPr lang="tr-TR" sz="2400" dirty="0" smtClean="0">
                <a:solidFill>
                  <a:prstClr val="black"/>
                </a:solidFill>
              </a:rPr>
              <a:t>şefkatli </a:t>
            </a:r>
            <a:r>
              <a:rPr lang="tr-TR" sz="2400" dirty="0">
                <a:solidFill>
                  <a:prstClr val="black"/>
                </a:solidFill>
              </a:rPr>
              <a:t>ve </a:t>
            </a:r>
            <a:r>
              <a:rPr lang="tr-TR" sz="2400" dirty="0" smtClean="0">
                <a:solidFill>
                  <a:prstClr val="black"/>
                </a:solidFill>
              </a:rPr>
              <a:t> </a:t>
            </a:r>
          </a:p>
          <a:p>
            <a:pPr lvl="0">
              <a:defRPr/>
            </a:pPr>
            <a:r>
              <a:rPr lang="tr-TR" sz="2400" dirty="0">
                <a:solidFill>
                  <a:prstClr val="black"/>
                </a:solidFill>
              </a:rPr>
              <a:t> </a:t>
            </a:r>
            <a:r>
              <a:rPr lang="tr-TR" sz="2400" dirty="0" smtClean="0">
                <a:solidFill>
                  <a:prstClr val="black"/>
                </a:solidFill>
              </a:rPr>
              <a:t> merhametli </a:t>
            </a:r>
            <a:r>
              <a:rPr lang="tr-TR" sz="2400" dirty="0">
                <a:solidFill>
                  <a:prstClr val="black"/>
                </a:solidFill>
              </a:rPr>
              <a:t>olmalarıdır</a:t>
            </a:r>
            <a:r>
              <a:rPr lang="tr-TR" sz="2400" dirty="0" smtClean="0">
                <a:solidFill>
                  <a:prstClr val="black"/>
                </a:solidFill>
              </a:rPr>
              <a:t>.</a:t>
            </a:r>
            <a:endParaRPr lang="tr-TR" sz="2400" dirty="0">
              <a:solidFill>
                <a:prstClr val="black"/>
              </a:solidFill>
            </a:endParaRPr>
          </a:p>
        </p:txBody>
      </p:sp>
      <p:sp>
        <p:nvSpPr>
          <p:cNvPr id="8" name="Dikdörtgen 7"/>
          <p:cNvSpPr/>
          <p:nvPr/>
        </p:nvSpPr>
        <p:spPr>
          <a:xfrm>
            <a:off x="9528259"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03062"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96346"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a:t>
            </a:r>
            <a:r>
              <a:rPr lang="tr-TR" sz="2800" dirty="0">
                <a:solidFill>
                  <a:schemeClr val="tx1"/>
                </a:solidFill>
                <a:latin typeface="Calibri" panose="020F0502020204030204"/>
              </a:rPr>
              <a:t>Peygamberimiz (sav) Medine’de doğdu</a:t>
            </a:r>
            <a:r>
              <a:rPr lang="tr-TR" sz="2800" dirty="0" smtClean="0">
                <a:solidFill>
                  <a:schemeClr val="tx1"/>
                </a:solidFill>
                <a:latin typeface="Calibri" panose="020F0502020204030204"/>
              </a:rPr>
              <a:t>.</a:t>
            </a:r>
            <a:endParaRPr lang="tr-TR" sz="2800" dirty="0">
              <a:solidFill>
                <a:schemeClr val="tx1"/>
              </a:solidFill>
              <a:latin typeface="Calibri" panose="020F0502020204030204"/>
            </a:endParaRPr>
          </a:p>
        </p:txBody>
      </p:sp>
      <p:sp>
        <p:nvSpPr>
          <p:cNvPr id="28" name="Dikdörtgen 27"/>
          <p:cNvSpPr/>
          <p:nvPr/>
        </p:nvSpPr>
        <p:spPr>
          <a:xfrm>
            <a:off x="9528259"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03062"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Muhammed (sav) bütün  insanlık için rahmettir. </a:t>
            </a:r>
          </a:p>
        </p:txBody>
      </p:sp>
      <p:sp>
        <p:nvSpPr>
          <p:cNvPr id="50" name="Dikdörtgen 49"/>
          <p:cNvSpPr/>
          <p:nvPr/>
        </p:nvSpPr>
        <p:spPr>
          <a:xfrm>
            <a:off x="9528259"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03062"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96346"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Merhamet, insanların birbirlerine zarar vermeyip yardımda </a:t>
            </a:r>
            <a:endParaRPr lang="tr-TR" sz="2400" dirty="0" smtClean="0">
              <a:solidFill>
                <a:prstClr val="black"/>
              </a:solidFill>
            </a:endParaRPr>
          </a:p>
          <a:p>
            <a:pPr lvl="0">
              <a:defRPr/>
            </a:pPr>
            <a:r>
              <a:rPr lang="tr-TR" sz="2400" dirty="0">
                <a:solidFill>
                  <a:prstClr val="black"/>
                </a:solidFill>
              </a:rPr>
              <a:t> </a:t>
            </a:r>
            <a:r>
              <a:rPr lang="tr-TR" sz="2400" dirty="0" smtClean="0">
                <a:solidFill>
                  <a:prstClr val="black"/>
                </a:solidFill>
              </a:rPr>
              <a:t> bulunmalarını </a:t>
            </a:r>
            <a:r>
              <a:rPr lang="tr-TR" sz="2400" dirty="0">
                <a:solidFill>
                  <a:prstClr val="black"/>
                </a:solidFill>
              </a:rPr>
              <a:t>sağlayan çok önemli bir değerdir.</a:t>
            </a:r>
          </a:p>
        </p:txBody>
      </p:sp>
      <p:sp>
        <p:nvSpPr>
          <p:cNvPr id="71" name="Dikdörtgen 70"/>
          <p:cNvSpPr/>
          <p:nvPr/>
        </p:nvSpPr>
        <p:spPr>
          <a:xfrm>
            <a:off x="9528259"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03062"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96346"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Peygamberlerin bir sıfatı da rahmettir</a:t>
            </a:r>
            <a:r>
              <a:rPr lang="tr-TR" sz="2400" dirty="0" smtClean="0">
                <a:solidFill>
                  <a:prstClr val="black"/>
                </a:solidFill>
              </a:rPr>
              <a:t>.</a:t>
            </a:r>
            <a:endParaRPr lang="tr-TR" sz="2400" dirty="0">
              <a:solidFill>
                <a:prstClr val="black"/>
              </a:solidFill>
            </a:endParaRPr>
          </a:p>
        </p:txBody>
      </p:sp>
      <p:sp>
        <p:nvSpPr>
          <p:cNvPr id="78" name="Dikdörtgen 77"/>
          <p:cNvSpPr/>
          <p:nvPr/>
        </p:nvSpPr>
        <p:spPr>
          <a:xfrm>
            <a:off x="9528259"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03062"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96346"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8"/>
            <a:ext cx="9199225" cy="7847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Peygamberimiz, sadece insanlara değil, diğer canlılara da </a:t>
            </a:r>
            <a:endParaRPr lang="tr-TR" sz="2400" dirty="0" smtClean="0">
              <a:solidFill>
                <a:prstClr val="black"/>
              </a:solidFill>
            </a:endParaRPr>
          </a:p>
          <a:p>
            <a:pPr lvl="0">
              <a:defRPr/>
            </a:pPr>
            <a:r>
              <a:rPr lang="tr-TR" sz="2400" dirty="0">
                <a:solidFill>
                  <a:prstClr val="black"/>
                </a:solidFill>
              </a:rPr>
              <a:t> </a:t>
            </a:r>
            <a:r>
              <a:rPr lang="tr-TR" sz="2400" dirty="0" smtClean="0">
                <a:solidFill>
                  <a:prstClr val="black"/>
                </a:solidFill>
              </a:rPr>
              <a:t> merhametle </a:t>
            </a:r>
            <a:r>
              <a:rPr lang="tr-TR" sz="2400" dirty="0">
                <a:solidFill>
                  <a:prstClr val="black"/>
                </a:solidFill>
              </a:rPr>
              <a:t>davranılmasını isterdi.</a:t>
            </a: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96346"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78106" cy="80946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2040461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825918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7536" y="3377419"/>
            <a:ext cx="795184" cy="625476"/>
          </a:xfrm>
          <a:prstGeom prst="rect">
            <a:avLst/>
          </a:prstGeom>
          <a:blipFill>
            <a:blip r:embed="rId4"/>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01811" y="4166709"/>
            <a:ext cx="793750" cy="625476"/>
          </a:xfrm>
          <a:prstGeom prst="rect">
            <a:avLst/>
          </a:prstGeom>
          <a:blipFill>
            <a:blip r:embed="rId4"/>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01810" y="4905871"/>
            <a:ext cx="793750" cy="632812"/>
          </a:xfrm>
          <a:prstGeom prst="rect">
            <a:avLst/>
          </a:prstGeom>
          <a:blipFill>
            <a:blip r:embed="rId5"/>
            <a:stretch>
              <a:fillRect/>
            </a:stretch>
          </a:blipFill>
          <a:ln w="2857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61062"/>
            <a:ext cx="12019073" cy="3237722"/>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1" algn="just">
              <a:defRPr/>
            </a:pPr>
            <a:r>
              <a:rPr lang="tr-TR" sz="2400" dirty="0">
                <a:solidFill>
                  <a:prstClr val="black"/>
                </a:solidFill>
              </a:rPr>
              <a:t>Hz. Muhammed’den (sav.) nakledildiğine göre: “Adamın biri çölde yolculuk esnasında çok susadı. Uzun süre su aradı. Nihayet bir kuyuya rastladı. Zorlukla inip su içtikten sonra kuyudan çıktı. O esnada kuyunun kenarında susuzluktan dilini çıkararak soluyan bir köpeğin nemli toprağı eşelediğini gördü. Bu da benim gibi susamış, diye düşünerek tekrar kuyuya indi. Ayakkabısına su doldurup köpeğe içirdi. Bu davranışından dolayı Yüce Allah adamın günahlarını bağışladı.”</a:t>
            </a:r>
          </a:p>
          <a:p>
            <a:pPr marL="514350" lvl="0" indent="-514350" algn="just">
              <a:buFont typeface="+mj-lt"/>
              <a:buAutoNum type="arabicPeriod"/>
              <a:defRPr/>
            </a:pPr>
            <a:r>
              <a:rPr lang="tr-TR" sz="3200" b="1" dirty="0" smtClean="0">
                <a:solidFill>
                  <a:prstClr val="black"/>
                </a:solidFill>
              </a:rPr>
              <a:t>Aşağıdakilerden </a:t>
            </a:r>
            <a:r>
              <a:rPr lang="tr-TR" sz="3200" b="1" dirty="0">
                <a:solidFill>
                  <a:prstClr val="black"/>
                </a:solidFill>
              </a:rPr>
              <a:t>hangisi bu hadisle kazandırılmak istenen davranışa örnek </a:t>
            </a:r>
            <a:r>
              <a:rPr lang="tr-TR" sz="3200" b="1" u="sng" dirty="0">
                <a:solidFill>
                  <a:prstClr val="black"/>
                </a:solidFill>
              </a:rPr>
              <a:t>oluşturmaz?</a:t>
            </a: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1571066" y="4896225"/>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995561" y="4938636"/>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200" dirty="0" smtClean="0">
                  <a:solidFill>
                    <a:prstClr val="black"/>
                  </a:solidFill>
                </a:rPr>
                <a:t>    </a:t>
              </a:r>
              <a:r>
                <a:rPr lang="tr-TR" sz="2800" dirty="0" smtClean="0">
                  <a:solidFill>
                    <a:prstClr val="black"/>
                  </a:solidFill>
                </a:rPr>
                <a:t>Sirk </a:t>
              </a:r>
              <a:r>
                <a:rPr lang="tr-TR" sz="2800" dirty="0">
                  <a:solidFill>
                    <a:prstClr val="black"/>
                  </a:solidFill>
                </a:rPr>
                <a:t>ve gösterilerde kullanılmak için hayvanların eğitilmesi</a:t>
              </a:r>
            </a:p>
          </p:txBody>
        </p:sp>
        <p:sp>
          <p:nvSpPr>
            <p:cNvPr id="3" name="İkizkenar Üçgen 2"/>
            <p:cNvSpPr/>
            <p:nvPr/>
          </p:nvSpPr>
          <p:spPr>
            <a:xfrm rot="5400000">
              <a:off x="1170037" y="2998672"/>
              <a:ext cx="550607" cy="865239"/>
            </a:xfrm>
            <a:prstGeom prst="triangle">
              <a:avLst>
                <a:gd name="adj" fmla="val 48215"/>
              </a:avLst>
            </a:prstGeom>
            <a:solidFill>
              <a:schemeClr val="accent6">
                <a:lumMod val="50000"/>
              </a:schemeClr>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tr-TR"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B"/>
          <p:cNvGrpSpPr/>
          <p:nvPr/>
        </p:nvGrpSpPr>
        <p:grpSpPr>
          <a:xfrm>
            <a:off x="1011286" y="3435709"/>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2800" dirty="0">
                  <a:solidFill>
                    <a:prstClr val="black"/>
                  </a:solidFill>
                </a:rPr>
                <a:t>Kış aylarında yaban hayvanları için yiyecek bırakılması</a:t>
              </a:r>
              <a:endParaRPr kumimoji="0" lang="tr-TR" sz="2800" b="0" i="0" u="none" strike="noStrike" kern="1200" cap="none" spc="0" normalizeH="0" baseline="0" noProof="0" dirty="0">
                <a:ln>
                  <a:noFill/>
                </a:ln>
                <a:solidFill>
                  <a:prstClr val="black"/>
                </a:solidFill>
                <a:effectLst/>
                <a:uLnTx/>
                <a:uFillTx/>
                <a:latin typeface="Calibri" panose="020F0502020204030204"/>
              </a:endParaRPr>
            </a:p>
          </p:txBody>
        </p:sp>
        <p:sp>
          <p:nvSpPr>
            <p:cNvPr id="40" name="İkizkenar Üçgen 39"/>
            <p:cNvSpPr/>
            <p:nvPr/>
          </p:nvSpPr>
          <p:spPr>
            <a:xfrm rot="5400000">
              <a:off x="1170034" y="2998672"/>
              <a:ext cx="550610" cy="865237"/>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 name="C"/>
          <p:cNvGrpSpPr/>
          <p:nvPr/>
        </p:nvGrpSpPr>
        <p:grpSpPr>
          <a:xfrm>
            <a:off x="995562" y="4195462"/>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defRPr/>
              </a:pPr>
              <a:r>
                <a:rPr lang="tr-TR" sz="3200" dirty="0" smtClean="0">
                  <a:solidFill>
                    <a:prstClr val="black"/>
                  </a:solidFill>
                </a:rPr>
                <a:t>  </a:t>
              </a:r>
              <a:r>
                <a:rPr lang="tr-TR" sz="2800" dirty="0" smtClean="0">
                  <a:solidFill>
                    <a:prstClr val="black"/>
                  </a:solidFill>
                </a:rPr>
                <a:t>Sokak </a:t>
              </a:r>
              <a:r>
                <a:rPr lang="tr-TR" sz="2800" dirty="0">
                  <a:solidFill>
                    <a:prstClr val="black"/>
                  </a:solidFill>
                </a:rPr>
                <a:t>hayvanları için barınaklar yapılması</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İkizkenar Üçgen 42"/>
            <p:cNvSpPr/>
            <p:nvPr/>
          </p:nvSpPr>
          <p:spPr>
            <a:xfrm rot="5400000">
              <a:off x="1170037" y="2998672"/>
              <a:ext cx="550607" cy="865239"/>
            </a:xfrm>
            <a:prstGeom prst="triangle">
              <a:avLst>
                <a:gd name="adj" fmla="val 48215"/>
              </a:avLst>
            </a:prstGeom>
            <a:solidFill>
              <a:srgbClr val="C20A0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lgn="ctr">
                <a:defRPr/>
              </a:pPr>
              <a:r>
                <a:rPr lang="tr-TR" altLang="tr-TR" sz="2800" dirty="0" smtClean="0">
                  <a:solidFill>
                    <a:prstClr val="black"/>
                  </a:solidFill>
                  <a:latin typeface="Arial" panose="020B0604020202020204" pitchFamily="34" charset="0"/>
                </a:rPr>
                <a:t> Sıcak </a:t>
              </a:r>
              <a:r>
                <a:rPr lang="tr-TR" altLang="tr-TR" sz="2800" dirty="0">
                  <a:solidFill>
                    <a:prstClr val="black"/>
                  </a:solidFill>
                  <a:latin typeface="Arial" panose="020B0604020202020204" pitchFamily="34" charset="0"/>
                </a:rPr>
                <a:t>havalarda </a:t>
              </a:r>
              <a:r>
                <a:rPr lang="tr-TR" altLang="tr-TR" sz="2800" dirty="0" smtClean="0">
                  <a:solidFill>
                    <a:prstClr val="black"/>
                  </a:solidFill>
                  <a:latin typeface="Arial" panose="020B0604020202020204" pitchFamily="34" charset="0"/>
                </a:rPr>
                <a:t>parklara </a:t>
              </a:r>
              <a:r>
                <a:rPr lang="tr-TR" altLang="tr-TR" sz="2800" dirty="0">
                  <a:solidFill>
                    <a:prstClr val="black"/>
                  </a:solidFill>
                  <a:latin typeface="Arial" panose="020B0604020202020204" pitchFamily="34" charset="0"/>
                </a:rPr>
                <a:t>hayvanlar için su kapları konması</a:t>
              </a:r>
              <a:endParaRPr kumimoji="0" lang="tr-TR" altLang="tr-TR"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smtClean="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25" name="Yuvarlatılmış Dikdörtgen 24"/>
          <p:cNvSpPr/>
          <p:nvPr/>
        </p:nvSpPr>
        <p:spPr>
          <a:xfrm>
            <a:off x="9559636" y="2795854"/>
            <a:ext cx="2528740" cy="426570"/>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tr-TR" sz="2000" dirty="0">
                <a:solidFill>
                  <a:schemeClr val="bg1"/>
                </a:solidFill>
              </a:rPr>
              <a:t>TEOG Sorusu, (MEB)</a:t>
            </a:r>
          </a:p>
        </p:txBody>
      </p:sp>
    </p:spTree>
    <p:extLst>
      <p:ext uri="{BB962C8B-B14F-4D97-AF65-F5344CB8AC3E}">
        <p14:creationId xmlns:p14="http://schemas.microsoft.com/office/powerpoint/2010/main" val="358780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3145554"/>
            <a:ext cx="793750" cy="625478"/>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5663545"/>
            <a:ext cx="793750" cy="632812"/>
          </a:xfrm>
          <a:prstGeom prst="rect">
            <a:avLst/>
          </a:prstGeom>
          <a:blipFill>
            <a:blip r:embed="rId6"/>
            <a:stretch>
              <a:fillRect/>
            </a:stretch>
          </a:blipFill>
          <a:ln w="2857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94056" y="61599"/>
            <a:ext cx="11969915" cy="3052921"/>
          </a:xfrm>
          <a:prstGeom prst="rect">
            <a:avLst/>
          </a:prstGeom>
          <a:solidFill>
            <a:schemeClr val="accent4">
              <a:lumMod val="20000"/>
              <a:lumOff val="80000"/>
            </a:schemeClr>
          </a:solidFill>
          <a:ln w="31750">
            <a:no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1" algn="just"/>
            <a:r>
              <a:rPr lang="tr-TR" sz="3200" dirty="0"/>
              <a:t>Müslümanların büyük sıkıntı içinde ve baskılar altında oldukları bir dönemde </a:t>
            </a:r>
            <a:r>
              <a:rPr lang="tr-TR" sz="3200" dirty="0" smtClean="0"/>
              <a:t>sahabeden </a:t>
            </a:r>
            <a:r>
              <a:rPr lang="tr-TR" sz="3200" dirty="0"/>
              <a:t>bazıları Hz. Peygamber’e gelerek bu zulmü yapanlara beddua etmesini istedi. O ise: «Ben rahmet peygamberiyim, beddua için gönderilmedim.» </a:t>
            </a:r>
            <a:r>
              <a:rPr lang="tr-TR" sz="3200" dirty="0" smtClean="0"/>
              <a:t>buyurdular.</a:t>
            </a:r>
          </a:p>
          <a:p>
            <a:pPr marL="514350" indent="-514350" algn="just">
              <a:buFont typeface="+mj-lt"/>
              <a:buAutoNum type="arabicPeriod" startAt="2"/>
            </a:pPr>
            <a:r>
              <a:rPr lang="tr-TR" sz="2800" b="1" dirty="0" smtClean="0"/>
              <a:t>Bu </a:t>
            </a:r>
            <a:r>
              <a:rPr lang="tr-TR" sz="2800" b="1" dirty="0"/>
              <a:t>olayda Hz. Muhammed’in (sav) hangi özelliği öne </a:t>
            </a:r>
            <a:r>
              <a:rPr lang="tr-TR" sz="2800" b="1" u="sng" dirty="0"/>
              <a:t>çıkmaktadır?</a:t>
            </a: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5696310"/>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Merhametli</a:t>
              </a: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schemeClr val="tx1"/>
                  </a:solidFill>
                </a:rPr>
                <a:t>Cesaretli</a:t>
              </a:r>
              <a:r>
                <a:rPr kumimoji="0" lang="tr-TR" sz="2200" b="0" i="0" u="none" strike="noStrike" kern="1200" cap="none" spc="0" normalizeH="0" baseline="0" noProof="0" dirty="0" smtClean="0">
                  <a:ln>
                    <a:noFill/>
                  </a:ln>
                  <a:solidFill>
                    <a:srgbClr val="000000"/>
                  </a:solidFill>
                  <a:effectLst/>
                  <a:uLnTx/>
                  <a:uFillTx/>
                  <a:latin typeface="Calibri"/>
                  <a:ea typeface="+mn-ea"/>
                  <a:cs typeface="+mn-cs"/>
                </a:rPr>
                <a:t> </a:t>
              </a:r>
              <a:endParaRPr kumimoji="0" lang="tr-TR"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schemeClr val="tx1"/>
                  </a:solidFill>
                </a:rPr>
                <a:t>Kararlılığı</a:t>
              </a:r>
              <a:endParaRPr kumimoji="0" lang="tr-TR" sz="3600" b="0" i="0" u="none" strike="noStrike" kern="1200" cap="none" spc="0" normalizeH="0" baseline="0" noProof="0" dirty="0">
                <a:ln>
                  <a:noFill/>
                </a:ln>
                <a:solidFill>
                  <a:schemeClr val="tx1"/>
                </a:solidFill>
                <a:effectLst/>
                <a:uLnTx/>
                <a:uFillTx/>
                <a:latin typeface="Calibri" panose="020F0502020204030204"/>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schemeClr val="tx1"/>
                  </a:solidFill>
                </a:rPr>
                <a:t>Adaletli</a:t>
              </a:r>
              <a:r>
                <a:rPr kumimoji="0" lang="tr-TR" sz="44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endParaRPr kumimoji="0" lang="tr-TR" sz="4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67607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
          <p:cNvSpPr/>
          <p:nvPr/>
        </p:nvSpPr>
        <p:spPr>
          <a:xfrm>
            <a:off x="318540" y="3413381"/>
            <a:ext cx="1157800" cy="1211193"/>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accent1"/>
                </a:solidFill>
                <a:latin typeface="Arial" panose="020B0604020202020204" pitchFamily="34" charset="0"/>
                <a:cs typeface="Arial" panose="020B0604020202020204" pitchFamily="34" charset="0"/>
              </a:rPr>
              <a:t>A</a:t>
            </a:r>
          </a:p>
        </p:txBody>
      </p:sp>
      <p:sp>
        <p:nvSpPr>
          <p:cNvPr id="4" name="A_answer"/>
          <p:cNvSpPr/>
          <p:nvPr/>
        </p:nvSpPr>
        <p:spPr>
          <a:xfrm>
            <a:off x="1476340" y="3413381"/>
            <a:ext cx="4356060" cy="121257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r>
              <a:rPr lang="tr-TR" sz="4400" dirty="0"/>
              <a:t>İnsan kendi yaşantısını ve ailesinin geçimini sağlamakla yükümlüdür. Her insan kendi sıkıntısını kendisi </a:t>
            </a:r>
            <a:r>
              <a:rPr lang="tr-TR" sz="4400" dirty="0" smtClean="0"/>
              <a:t>yüklenmelidir.</a:t>
            </a:r>
            <a:endParaRPr lang="en-GB" sz="4400" dirty="0">
              <a:latin typeface="+mj-lt"/>
            </a:endParaRPr>
          </a:p>
        </p:txBody>
      </p:sp>
      <p:sp>
        <p:nvSpPr>
          <p:cNvPr id="21" name="B"/>
          <p:cNvSpPr/>
          <p:nvPr/>
        </p:nvSpPr>
        <p:spPr>
          <a:xfrm>
            <a:off x="6323091" y="3413381"/>
            <a:ext cx="1157800" cy="1211191"/>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accent1"/>
                </a:solidFill>
                <a:latin typeface="Arial" panose="020B0604020202020204" pitchFamily="34" charset="0"/>
                <a:cs typeface="Arial" panose="020B0604020202020204" pitchFamily="34" charset="0"/>
              </a:rPr>
              <a:t>B</a:t>
            </a:r>
          </a:p>
        </p:txBody>
      </p:sp>
      <p:sp>
        <p:nvSpPr>
          <p:cNvPr id="6" name="B_answer"/>
          <p:cNvSpPr/>
          <p:nvPr/>
        </p:nvSpPr>
        <p:spPr>
          <a:xfrm>
            <a:off x="7480891" y="3414760"/>
            <a:ext cx="4356060" cy="1211191"/>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tr-TR" sz="2000" dirty="0"/>
              <a:t>Allah insana merhamet duygusunu vermiştir. İnsanda bu merhamet duygusunu Müslüman kardeşine </a:t>
            </a:r>
            <a:r>
              <a:rPr lang="tr-TR" sz="2000" dirty="0" smtClean="0"/>
              <a:t>yansıtır. </a:t>
            </a:r>
            <a:endParaRPr lang="en-GB" sz="2000" dirty="0">
              <a:latin typeface="+mj-lt"/>
            </a:endParaRPr>
          </a:p>
        </p:txBody>
      </p:sp>
      <p:sp>
        <p:nvSpPr>
          <p:cNvPr id="20" name="C"/>
          <p:cNvSpPr/>
          <p:nvPr/>
        </p:nvSpPr>
        <p:spPr>
          <a:xfrm>
            <a:off x="318540" y="4921232"/>
            <a:ext cx="1157800" cy="1020597"/>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accent1"/>
                </a:solidFill>
                <a:latin typeface="Arial" panose="020B0604020202020204" pitchFamily="34" charset="0"/>
                <a:cs typeface="Arial" panose="020B0604020202020204" pitchFamily="34" charset="0"/>
              </a:rPr>
              <a:t>C</a:t>
            </a:r>
          </a:p>
        </p:txBody>
      </p:sp>
      <p:sp>
        <p:nvSpPr>
          <p:cNvPr id="8" name="C_answer"/>
          <p:cNvSpPr/>
          <p:nvPr/>
        </p:nvSpPr>
        <p:spPr>
          <a:xfrm>
            <a:off x="1476340" y="4922607"/>
            <a:ext cx="4356060" cy="1019222"/>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r>
              <a:rPr lang="tr-TR" sz="4400" dirty="0"/>
              <a:t>İslam dini, Müslümanların birlik olmasını ve kardeşlerinin derdini paylaşmasını ister.</a:t>
            </a:r>
            <a:endParaRPr lang="en-GB" sz="4400" dirty="0">
              <a:latin typeface="+mj-lt"/>
            </a:endParaRPr>
          </a:p>
        </p:txBody>
      </p:sp>
      <p:sp>
        <p:nvSpPr>
          <p:cNvPr id="22" name="D"/>
          <p:cNvSpPr/>
          <p:nvPr/>
        </p:nvSpPr>
        <p:spPr>
          <a:xfrm>
            <a:off x="6323091" y="4730635"/>
            <a:ext cx="1157800" cy="1211193"/>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chemeClr val="accent1"/>
                </a:solidFill>
                <a:latin typeface="Arial" panose="020B0604020202020204" pitchFamily="34" charset="0"/>
                <a:cs typeface="Arial" panose="020B0604020202020204" pitchFamily="34" charset="0"/>
              </a:rPr>
              <a:t>D</a:t>
            </a:r>
          </a:p>
        </p:txBody>
      </p:sp>
      <p:sp>
        <p:nvSpPr>
          <p:cNvPr id="10" name="D_answer"/>
          <p:cNvSpPr/>
          <p:nvPr/>
        </p:nvSpPr>
        <p:spPr>
          <a:xfrm>
            <a:off x="7480891" y="4732014"/>
            <a:ext cx="4356060" cy="1209815"/>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tr-TR" sz="2000" dirty="0"/>
              <a:t>Paylaşmak sadece maddi şeyleri bölüşmek değildir. İslam manevi birçok şeyinde paylaşılabileceğini bize öğretmiştir.</a:t>
            </a:r>
            <a:endParaRPr lang="en-GB" sz="2000" dirty="0">
              <a:latin typeface="+mj-lt"/>
            </a:endParaRPr>
          </a:p>
        </p:txBody>
      </p:sp>
      <p:sp>
        <p:nvSpPr>
          <p:cNvPr id="12" name="Question box"/>
          <p:cNvSpPr/>
          <p:nvPr/>
        </p:nvSpPr>
        <p:spPr>
          <a:xfrm>
            <a:off x="88696" y="51652"/>
            <a:ext cx="11978613" cy="3255662"/>
          </a:xfrm>
          <a:prstGeom prst="roundRect">
            <a:avLst>
              <a:gd name="adj" fmla="val 0"/>
            </a:avLst>
          </a:prstGeom>
          <a:solidFill>
            <a:schemeClr val="accent2">
              <a:lumMod val="60000"/>
              <a:lumOff val="40000"/>
              <a:alpha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lgn="just"/>
            <a:r>
              <a:rPr lang="tr-TR" sz="2800" i="1" dirty="0" smtClean="0">
                <a:solidFill>
                  <a:schemeClr val="tx1"/>
                </a:solidFill>
              </a:rPr>
              <a:t>«Müminler birbirlerine merhamet etmekte, birbirlerini sevmekte ve birbirlerini korumakta bir vücudun organları gibidir. Vücudun herhangi bir organı hastalandığında bütün vücut bundan rahatsız olur. Aynı şekilde bir mümin de sıkıntı içinde bulunduğunda, diğer müminler onun sıkıntısını, derdini ve üzüntüsünü paylaşırlar.» </a:t>
            </a:r>
            <a:r>
              <a:rPr lang="tr-TR" sz="2800" dirty="0" smtClean="0">
                <a:solidFill>
                  <a:schemeClr val="tx1"/>
                </a:solidFill>
              </a:rPr>
              <a:t>Hz. Muhammed (sav)</a:t>
            </a:r>
          </a:p>
          <a:p>
            <a:pPr marL="514350" indent="-514350" algn="just">
              <a:buFont typeface="+mj-lt"/>
              <a:buAutoNum type="arabicPeriod" startAt="3"/>
            </a:pPr>
            <a:r>
              <a:rPr lang="tr-TR" sz="2800" b="1" dirty="0" smtClean="0">
                <a:solidFill>
                  <a:schemeClr val="tx1"/>
                </a:solidFill>
              </a:rPr>
              <a:t>Yukarıda verilen Hadisi Şerife dikkate aldığımızda aşağıdakilerden hangisi </a:t>
            </a:r>
            <a:r>
              <a:rPr lang="tr-TR" sz="2800" b="1" u="sng" dirty="0" smtClean="0">
                <a:solidFill>
                  <a:schemeClr val="tx1"/>
                </a:solidFill>
              </a:rPr>
              <a:t>yanlıştır?</a:t>
            </a:r>
            <a:endParaRPr lang="en-GB" sz="2800" b="1" u="sng" dirty="0">
              <a:solidFill>
                <a:schemeClr val="tx1"/>
              </a:solidFill>
              <a:latin typeface="+mj-lt"/>
            </a:endParaRPr>
          </a:p>
        </p:txBody>
      </p:sp>
      <p:sp>
        <p:nvSpPr>
          <p:cNvPr id="15" name="Score Button">
            <a:hlinkClick r:id="" action="ppaction://hlinkshowjump?jump=nextslide" tooltip="Next Question!" highlightClick="1">
              <a:snd r:embed="rId5" name="click.wav"/>
            </a:hlinkClick>
          </p:cNvPr>
          <p:cNvSpPr/>
          <p:nvPr/>
        </p:nvSpPr>
        <p:spPr>
          <a:xfrm>
            <a:off x="11116951" y="6047896"/>
            <a:ext cx="720000" cy="540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60000"/>
                    <a:lumOff val="40000"/>
                  </a:schemeClr>
                </a:solidFill>
                <a:latin typeface="+mj-lt"/>
              </a:rPr>
              <a:t>&gt;</a:t>
            </a:r>
            <a:endParaRPr lang="en-GB" sz="4400" dirty="0">
              <a:solidFill>
                <a:schemeClr val="accent1">
                  <a:lumMod val="60000"/>
                  <a:lumOff val="40000"/>
                </a:schemeClr>
              </a:solidFill>
              <a:latin typeface="+mj-lt"/>
            </a:endParaRPr>
          </a:p>
        </p:txBody>
      </p:sp>
      <p:sp>
        <p:nvSpPr>
          <p:cNvPr id="13" name="Score Button">
            <a:hlinkClick r:id="" action="ppaction://hlinkshowjump?jump=previousslide" tooltip="Next Question!" highlightClick="1">
              <a:snd r:embed="rId5" name="click.wav"/>
            </a:hlinkClick>
          </p:cNvPr>
          <p:cNvSpPr/>
          <p:nvPr/>
        </p:nvSpPr>
        <p:spPr>
          <a:xfrm rot="10800000">
            <a:off x="10256478" y="6047896"/>
            <a:ext cx="720000" cy="540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1">
                    <a:lumMod val="60000"/>
                    <a:lumOff val="40000"/>
                  </a:schemeClr>
                </a:solidFill>
                <a:latin typeface="+mj-lt"/>
              </a:rPr>
              <a:t>&gt;</a:t>
            </a:r>
            <a:endParaRPr lang="en-GB" sz="4400" dirty="0">
              <a:solidFill>
                <a:schemeClr val="accent1">
                  <a:lumMod val="60000"/>
                  <a:lumOff val="40000"/>
                </a:schemeClr>
              </a:solidFill>
              <a:latin typeface="+mj-lt"/>
            </a:endParaRPr>
          </a:p>
        </p:txBody>
      </p:sp>
      <p:sp>
        <p:nvSpPr>
          <p:cNvPr id="2" name="Dikdörtgen 1"/>
          <p:cNvSpPr/>
          <p:nvPr/>
        </p:nvSpPr>
        <p:spPr>
          <a:xfrm>
            <a:off x="4550893" y="6237106"/>
            <a:ext cx="3085216" cy="456857"/>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smtClean="0"/>
              <a:t>Şanlıurfa, (MEB)</a:t>
            </a:r>
            <a:endParaRPr lang="tr-TR" dirty="0"/>
          </a:p>
        </p:txBody>
      </p:sp>
      <p:sp>
        <p:nvSpPr>
          <p:cNvPr id="14" name="Unvan 1"/>
          <p:cNvSpPr txBox="1">
            <a:spLocks/>
          </p:cNvSpPr>
          <p:nvPr/>
        </p:nvSpPr>
        <p:spPr>
          <a:xfrm>
            <a:off x="431484" y="6183401"/>
            <a:ext cx="3136175" cy="564265"/>
          </a:xfrm>
          <a:prstGeom prst="rect">
            <a:avLst/>
          </a:prstGeom>
          <a:ln w="6350" cap="flat" cmpd="sng" algn="ctr">
            <a:noFill/>
            <a:prstDash val="solid"/>
            <a:miter lim="800000"/>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dirty="0" smtClean="0"/>
              <a:t>Doğru cevabı tıklayınız</a:t>
            </a:r>
            <a:endParaRPr lang="tr-TR" dirty="0"/>
          </a:p>
        </p:txBody>
      </p:sp>
    </p:spTree>
    <p:extLst>
      <p:ext uri="{BB962C8B-B14F-4D97-AF65-F5344CB8AC3E}">
        <p14:creationId xmlns:p14="http://schemas.microsoft.com/office/powerpoint/2010/main" val="727126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4"/>
                                        </p:tgtEl>
                                        <p:attrNameLst>
                                          <p:attrName>fillcolor</p:attrName>
                                        </p:attrNameLst>
                                      </p:cBhvr>
                                      <p:to>
                                        <a:srgbClr val="92D050"/>
                                      </p:to>
                                    </p:animClr>
                                    <p:set>
                                      <p:cBhvr>
                                        <p:cTn id="7" dur="250" fill="hold"/>
                                        <p:tgtEl>
                                          <p:spTgt spid="4"/>
                                        </p:tgtEl>
                                        <p:attrNameLst>
                                          <p:attrName>fill.type</p:attrName>
                                        </p:attrNameLst>
                                      </p:cBhvr>
                                      <p:to>
                                        <p:strVal val="solid"/>
                                      </p:to>
                                    </p:set>
                                    <p:set>
                                      <p:cBhvr>
                                        <p:cTn id="8" dur="250" fill="hold"/>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1" presetClass="emph" presetSubtype="2" fill="hold" nodeType="withEffect">
                                  <p:stCondLst>
                                    <p:cond delay="0"/>
                                  </p:stCondLst>
                                  <p:childTnLst>
                                    <p:animClr clrSpc="rgb" dir="cw">
                                      <p:cBhvr>
                                        <p:cTn id="10" dur="250" fill="hold"/>
                                        <p:tgtEl>
                                          <p:spTgt spid="19"/>
                                        </p:tgtEl>
                                        <p:attrNameLst>
                                          <p:attrName>fillcolor</p:attrName>
                                        </p:attrNameLst>
                                      </p:cBhvr>
                                      <p:to>
                                        <a:srgbClr val="92D050"/>
                                      </p:to>
                                    </p:animClr>
                                    <p:set>
                                      <p:cBhvr>
                                        <p:cTn id="11" dur="250" fill="hold"/>
                                        <p:tgtEl>
                                          <p:spTgt spid="19"/>
                                        </p:tgtEl>
                                        <p:attrNameLst>
                                          <p:attrName>fill.type</p:attrName>
                                        </p:attrNameLst>
                                      </p:cBhvr>
                                      <p:to>
                                        <p:strVal val="solid"/>
                                      </p:to>
                                    </p:set>
                                    <p:set>
                                      <p:cBhvr>
                                        <p:cTn id="12" dur="250" fill="hold"/>
                                        <p:tgtEl>
                                          <p:spTgt spid="19"/>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6"/>
                                        </p:tgtEl>
                                        <p:attrNameLst>
                                          <p:attrName>fillcolor</p:attrName>
                                        </p:attrNameLst>
                                      </p:cBhvr>
                                      <p:to>
                                        <a:srgbClr val="FF0066"/>
                                      </p:to>
                                    </p:animClr>
                                    <p:set>
                                      <p:cBhvr>
                                        <p:cTn id="18" dur="250" fill="hold"/>
                                        <p:tgtEl>
                                          <p:spTgt spid="6"/>
                                        </p:tgtEl>
                                        <p:attrNameLst>
                                          <p:attrName>fill.type</p:attrName>
                                        </p:attrNameLst>
                                      </p:cBhvr>
                                      <p:to>
                                        <p:strVal val="solid"/>
                                      </p:to>
                                    </p:set>
                                    <p:set>
                                      <p:cBhvr>
                                        <p:cTn id="19" dur="250" fill="hold"/>
                                        <p:tgtEl>
                                          <p:spTgt spid="6"/>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Yanlış.wav"/>
                                        </p:tgtEl>
                                      </p:cMediaNode>
                                    </p:audio>
                                  </p:subTnLst>
                                </p:cTn>
                              </p:par>
                              <p:par>
                                <p:cTn id="20" presetID="1" presetClass="emph" presetSubtype="2" fill="hold" nodeType="withEffect">
                                  <p:stCondLst>
                                    <p:cond delay="0"/>
                                  </p:stCondLst>
                                  <p:childTnLst>
                                    <p:animClr clrSpc="rgb" dir="cw">
                                      <p:cBhvr>
                                        <p:cTn id="21" dur="250" fill="hold"/>
                                        <p:tgtEl>
                                          <p:spTgt spid="21"/>
                                        </p:tgtEl>
                                        <p:attrNameLst>
                                          <p:attrName>fillcolor</p:attrName>
                                        </p:attrNameLst>
                                      </p:cBhvr>
                                      <p:to>
                                        <a:srgbClr val="FF0066"/>
                                      </p:to>
                                    </p:animClr>
                                    <p:set>
                                      <p:cBhvr>
                                        <p:cTn id="22" dur="250" fill="hold"/>
                                        <p:tgtEl>
                                          <p:spTgt spid="21"/>
                                        </p:tgtEl>
                                        <p:attrNameLst>
                                          <p:attrName>fill.type</p:attrName>
                                        </p:attrNameLst>
                                      </p:cBhvr>
                                      <p:to>
                                        <p:strVal val="solid"/>
                                      </p:to>
                                    </p:set>
                                    <p:set>
                                      <p:cBhvr>
                                        <p:cTn id="23" dur="250" fill="hold"/>
                                        <p:tgtEl>
                                          <p:spTgt spid="21"/>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8"/>
                                        </p:tgtEl>
                                        <p:attrNameLst>
                                          <p:attrName>fillcolor</p:attrName>
                                        </p:attrNameLst>
                                      </p:cBhvr>
                                      <p:to>
                                        <a:srgbClr val="FF0066"/>
                                      </p:to>
                                    </p:animClr>
                                    <p:set>
                                      <p:cBhvr>
                                        <p:cTn id="29" dur="250" fill="hold"/>
                                        <p:tgtEl>
                                          <p:spTgt spid="8"/>
                                        </p:tgtEl>
                                        <p:attrNameLst>
                                          <p:attrName>fill.type</p:attrName>
                                        </p:attrNameLst>
                                      </p:cBhvr>
                                      <p:to>
                                        <p:strVal val="solid"/>
                                      </p:to>
                                    </p:set>
                                    <p:set>
                                      <p:cBhvr>
                                        <p:cTn id="30" dur="25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Yanlış.wav"/>
                                        </p:tgtEl>
                                      </p:cMediaNode>
                                    </p:audio>
                                  </p:subTnLst>
                                </p:cTn>
                              </p:par>
                              <p:par>
                                <p:cTn id="31" presetID="1" presetClass="emph" presetSubtype="2" fill="hold" nodeType="withEffect">
                                  <p:stCondLst>
                                    <p:cond delay="0"/>
                                  </p:stCondLst>
                                  <p:childTnLst>
                                    <p:animClr clrSpc="rgb" dir="cw">
                                      <p:cBhvr>
                                        <p:cTn id="32" dur="250" fill="hold"/>
                                        <p:tgtEl>
                                          <p:spTgt spid="20"/>
                                        </p:tgtEl>
                                        <p:attrNameLst>
                                          <p:attrName>fillcolor</p:attrName>
                                        </p:attrNameLst>
                                      </p:cBhvr>
                                      <p:to>
                                        <a:srgbClr val="FF0066"/>
                                      </p:to>
                                    </p:animClr>
                                    <p:set>
                                      <p:cBhvr>
                                        <p:cTn id="33" dur="250" fill="hold"/>
                                        <p:tgtEl>
                                          <p:spTgt spid="20"/>
                                        </p:tgtEl>
                                        <p:attrNameLst>
                                          <p:attrName>fill.type</p:attrName>
                                        </p:attrNameLst>
                                      </p:cBhvr>
                                      <p:to>
                                        <p:strVal val="solid"/>
                                      </p:to>
                                    </p:set>
                                    <p:set>
                                      <p:cBhvr>
                                        <p:cTn id="34" dur="250" fill="hold"/>
                                        <p:tgtEl>
                                          <p:spTgt spid="20"/>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0"/>
                                        </p:tgtEl>
                                        <p:attrNameLst>
                                          <p:attrName>fillcolor</p:attrName>
                                        </p:attrNameLst>
                                      </p:cBhvr>
                                      <p:to>
                                        <a:srgbClr val="FF0066"/>
                                      </p:to>
                                    </p:animClr>
                                    <p:set>
                                      <p:cBhvr>
                                        <p:cTn id="40" dur="250" fill="hold"/>
                                        <p:tgtEl>
                                          <p:spTgt spid="10"/>
                                        </p:tgtEl>
                                        <p:attrNameLst>
                                          <p:attrName>fill.type</p:attrName>
                                        </p:attrNameLst>
                                      </p:cBhvr>
                                      <p:to>
                                        <p:strVal val="solid"/>
                                      </p:to>
                                    </p:set>
                                    <p:set>
                                      <p:cBhvr>
                                        <p:cTn id="41" dur="250" fill="hold"/>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Yanlış.wav"/>
                                        </p:tgtEl>
                                      </p:cMediaNode>
                                    </p:audio>
                                  </p:subTnLst>
                                </p:cTn>
                              </p:par>
                              <p:par>
                                <p:cTn id="42" presetID="1" presetClass="emph" presetSubtype="2" fill="hold" nodeType="withEffect">
                                  <p:stCondLst>
                                    <p:cond delay="0"/>
                                  </p:stCondLst>
                                  <p:childTnLst>
                                    <p:animClr clrSpc="rgb" dir="cw">
                                      <p:cBhvr>
                                        <p:cTn id="43" dur="250" fill="hold"/>
                                        <p:tgtEl>
                                          <p:spTgt spid="22"/>
                                        </p:tgtEl>
                                        <p:attrNameLst>
                                          <p:attrName>fillcolor</p:attrName>
                                        </p:attrNameLst>
                                      </p:cBhvr>
                                      <p:to>
                                        <a:srgbClr val="FF0066"/>
                                      </p:to>
                                    </p:animClr>
                                    <p:set>
                                      <p:cBhvr>
                                        <p:cTn id="44" dur="250" fill="hold"/>
                                        <p:tgtEl>
                                          <p:spTgt spid="22"/>
                                        </p:tgtEl>
                                        <p:attrNameLst>
                                          <p:attrName>fill.type</p:attrName>
                                        </p:attrNameLst>
                                      </p:cBhvr>
                                      <p:to>
                                        <p:strVal val="solid"/>
                                      </p:to>
                                    </p:set>
                                    <p:set>
                                      <p:cBhvr>
                                        <p:cTn id="45" dur="250" fill="hold"/>
                                        <p:tgtEl>
                                          <p:spTgt spid="22"/>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410523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90893" y="774914"/>
            <a:ext cx="5407278" cy="5485209"/>
          </a:xfrm>
          <a:prstGeom prst="roundRect">
            <a:avLst>
              <a:gd name="adj" fmla="val 4167"/>
            </a:avLst>
          </a:prstGeom>
          <a:solidFill>
            <a:srgbClr val="FFFFFF"/>
          </a:solidFill>
          <a:ln w="76200" cap="sq">
            <a:solidFill>
              <a:schemeClr val="accent1">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Unvan 1"/>
          <p:cNvSpPr>
            <a:spLocks noGrp="1"/>
          </p:cNvSpPr>
          <p:nvPr>
            <p:ph type="title"/>
          </p:nvPr>
        </p:nvSpPr>
        <p:spPr>
          <a:xfrm>
            <a:off x="5914693" y="774915"/>
            <a:ext cx="6047458" cy="844023"/>
          </a:xfrm>
          <a:solidFill>
            <a:srgbClr val="CCCCFF"/>
          </a:solid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sz="4800" dirty="0"/>
              <a:t>L</a:t>
            </a:r>
            <a:r>
              <a:rPr lang="tr-TR" sz="4800" dirty="0" smtClean="0"/>
              <a:t>isteleyelim</a:t>
            </a:r>
            <a:endParaRPr lang="tr-TR" sz="4800" dirty="0"/>
          </a:p>
        </p:txBody>
      </p:sp>
      <p:sp>
        <p:nvSpPr>
          <p:cNvPr id="3" name="İçerik Yer Tutucusu 2"/>
          <p:cNvSpPr>
            <a:spLocks noGrp="1"/>
          </p:cNvSpPr>
          <p:nvPr>
            <p:ph idx="1"/>
          </p:nvPr>
        </p:nvSpPr>
        <p:spPr>
          <a:xfrm>
            <a:off x="5914694" y="3026742"/>
            <a:ext cx="5980059" cy="2563319"/>
          </a:xfrm>
          <a:ln>
            <a:noFill/>
          </a:ln>
        </p:spPr>
        <p:style>
          <a:lnRef idx="1">
            <a:schemeClr val="accent2"/>
          </a:lnRef>
          <a:fillRef idx="2">
            <a:schemeClr val="accent2"/>
          </a:fillRef>
          <a:effectRef idx="1">
            <a:schemeClr val="accent2"/>
          </a:effectRef>
          <a:fontRef idx="minor">
            <a:schemeClr val="dk1"/>
          </a:fontRef>
        </p:style>
        <p:txBody>
          <a:bodyPr anchor="ctr">
            <a:normAutofit/>
          </a:bodyPr>
          <a:lstStyle/>
          <a:p>
            <a:pPr>
              <a:lnSpc>
                <a:spcPct val="100000"/>
              </a:lnSpc>
              <a:buFont typeface="Wingdings" panose="05000000000000000000" pitchFamily="2" charset="2"/>
              <a:buChar char="Ø"/>
            </a:pPr>
            <a:r>
              <a:rPr lang="tr-TR" sz="3600" dirty="0" smtClean="0"/>
              <a:t>Merhametli bir kişinin ne gibi özellikleri olur.</a:t>
            </a:r>
          </a:p>
          <a:p>
            <a:pPr marL="0" indent="0" algn="ctr">
              <a:buNone/>
            </a:pPr>
            <a:r>
              <a:rPr lang="tr-TR" sz="4000" b="1" dirty="0" smtClean="0"/>
              <a:t>Listeleyelim </a:t>
            </a:r>
            <a:endParaRPr lang="tr-TR" sz="4000" b="1" dirty="0"/>
          </a:p>
        </p:txBody>
      </p:sp>
    </p:spTree>
    <p:extLst>
      <p:ext uri="{BB962C8B-B14F-4D97-AF65-F5344CB8AC3E}">
        <p14:creationId xmlns:p14="http://schemas.microsoft.com/office/powerpoint/2010/main" val="84246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left)">
                                      <p:cBhvr>
                                        <p:cTn id="18" dur="250"/>
                                        <p:tgtEl>
                                          <p:spTgt spid="3">
                                            <p:bg/>
                                          </p:spTgt>
                                        </p:tgtEl>
                                      </p:cBhvr>
                                    </p:animEffect>
                                  </p:childTnLst>
                                </p:cTn>
                              </p:par>
                            </p:childTnLst>
                          </p:cTn>
                        </p:par>
                        <p:par>
                          <p:cTn id="19" fill="hold">
                            <p:stCondLst>
                              <p:cond delay="250"/>
                            </p:stCondLst>
                            <p:childTnLst>
                              <p:par>
                                <p:cTn id="20" presetID="2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250"/>
                                        <p:tgtEl>
                                          <p:spTgt spid="3">
                                            <p:txEl>
                                              <p:pRg st="0" end="0"/>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640905" y="823957"/>
            <a:ext cx="2918692"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Kibirli</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kdörtgen 4"/>
          <p:cNvSpPr/>
          <p:nvPr/>
        </p:nvSpPr>
        <p:spPr>
          <a:xfrm>
            <a:off x="1640905" y="3263759"/>
            <a:ext cx="2918692"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Şefkatli olmak</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Dikdörtgen 5"/>
          <p:cNvSpPr/>
          <p:nvPr/>
        </p:nvSpPr>
        <p:spPr>
          <a:xfrm>
            <a:off x="6242538" y="789336"/>
            <a:ext cx="3435457"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Empati</a:t>
            </a:r>
            <a:r>
              <a:rPr kumimoji="0" lang="tr-TR" sz="3600" b="0" i="0" u="none" strike="noStrike" kern="1200" cap="none" spc="0" normalizeH="0" noProof="0" dirty="0" smtClean="0">
                <a:ln>
                  <a:noFill/>
                </a:ln>
                <a:solidFill>
                  <a:prstClr val="white"/>
                </a:solidFill>
                <a:effectLst/>
                <a:uLnTx/>
                <a:uFillTx/>
                <a:latin typeface="Calibri" panose="020F0502020204030204"/>
                <a:ea typeface="+mn-ea"/>
                <a:cs typeface="+mn-cs"/>
              </a:rPr>
              <a:t> kurmaz</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X"/>
          <p:cNvSpPr/>
          <p:nvPr/>
        </p:nvSpPr>
        <p:spPr>
          <a:xfrm>
            <a:off x="9743505" y="675476"/>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Onay"/>
          <p:cNvSpPr/>
          <p:nvPr/>
        </p:nvSpPr>
        <p:spPr>
          <a:xfrm>
            <a:off x="4644175" y="3144199"/>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X"/>
          <p:cNvSpPr/>
          <p:nvPr/>
        </p:nvSpPr>
        <p:spPr>
          <a:xfrm>
            <a:off x="4559597" y="740506"/>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Dikdörtgen 9"/>
          <p:cNvSpPr/>
          <p:nvPr/>
        </p:nvSpPr>
        <p:spPr>
          <a:xfrm>
            <a:off x="1640905" y="4483661"/>
            <a:ext cx="2946402"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Ayrımcılık</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X"/>
          <p:cNvSpPr/>
          <p:nvPr/>
        </p:nvSpPr>
        <p:spPr>
          <a:xfrm>
            <a:off x="4599458" y="4422203"/>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Dikdörtgen 11"/>
          <p:cNvSpPr/>
          <p:nvPr/>
        </p:nvSpPr>
        <p:spPr>
          <a:xfrm>
            <a:off x="1640905" y="2043858"/>
            <a:ext cx="2918692"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Empati</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nay"/>
          <p:cNvSpPr/>
          <p:nvPr/>
        </p:nvSpPr>
        <p:spPr>
          <a:xfrm>
            <a:off x="4594233" y="193433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Dikdörtgen 13"/>
          <p:cNvSpPr/>
          <p:nvPr/>
        </p:nvSpPr>
        <p:spPr>
          <a:xfrm>
            <a:off x="6242538" y="1985754"/>
            <a:ext cx="3407747"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Affedici</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nay"/>
          <p:cNvSpPr/>
          <p:nvPr/>
        </p:nvSpPr>
        <p:spPr>
          <a:xfrm>
            <a:off x="9738280" y="18060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Dikdörtgen 15"/>
          <p:cNvSpPr/>
          <p:nvPr/>
        </p:nvSpPr>
        <p:spPr>
          <a:xfrm>
            <a:off x="6242538" y="4378590"/>
            <a:ext cx="3407747"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Sevgi</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nay"/>
          <p:cNvSpPr/>
          <p:nvPr/>
        </p:nvSpPr>
        <p:spPr>
          <a:xfrm>
            <a:off x="9738280" y="423597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Dikdörtgen 17"/>
          <p:cNvSpPr/>
          <p:nvPr/>
        </p:nvSpPr>
        <p:spPr>
          <a:xfrm>
            <a:off x="6242538" y="3182172"/>
            <a:ext cx="3407747"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Hoşgörülü</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nay"/>
          <p:cNvSpPr/>
          <p:nvPr/>
        </p:nvSpPr>
        <p:spPr>
          <a:xfrm>
            <a:off x="9738280" y="298823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Dikdörtgen 19"/>
          <p:cNvSpPr/>
          <p:nvPr/>
        </p:nvSpPr>
        <p:spPr>
          <a:xfrm>
            <a:off x="348460" y="5693499"/>
            <a:ext cx="11169462" cy="799626"/>
          </a:xfrm>
          <a:prstGeom prst="rect">
            <a:avLst/>
          </a:prstGeom>
          <a:solidFill>
            <a:schemeClr val="accent4">
              <a:lumMod val="40000"/>
              <a:lumOff val="60000"/>
            </a:schemeClr>
          </a:solidFill>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tr-TR" sz="3200" b="1" dirty="0"/>
              <a:t>Merhametli</a:t>
            </a:r>
            <a:r>
              <a:rPr lang="tr-TR" sz="3200" dirty="0"/>
              <a:t> bir </a:t>
            </a:r>
            <a:r>
              <a:rPr lang="tr-TR" sz="3200" dirty="0" smtClean="0"/>
              <a:t>insan </a:t>
            </a:r>
            <a:r>
              <a:rPr lang="tr-TR" sz="3200" dirty="0"/>
              <a:t>hangi davranışları yapar? </a:t>
            </a:r>
            <a:r>
              <a:rPr lang="tr-TR" sz="3200" dirty="0" smtClean="0"/>
              <a:t>İşaretleyelim.</a:t>
            </a:r>
            <a:endParaRPr kumimoji="0" lang="tr-TR"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Çerçeve 1"/>
          <p:cNvSpPr/>
          <p:nvPr/>
        </p:nvSpPr>
        <p:spPr>
          <a:xfrm>
            <a:off x="348459" y="156958"/>
            <a:ext cx="11169463" cy="5363308"/>
          </a:xfrm>
          <a:prstGeom prst="frame">
            <a:avLst>
              <a:gd name="adj1" fmla="val 76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6151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1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8"/>
                  </p:tgtEl>
                </p:cond>
              </p:nextCondLst>
            </p:seq>
          </p:childTnLst>
        </p:cTn>
      </p:par>
    </p:tnLst>
    <p:bldLst>
      <p:bldP spid="7" grpId="0" animBg="1"/>
      <p:bldP spid="8" grpId="0" animBg="1"/>
      <p:bldP spid="9" grpId="0" animBg="1"/>
      <p:bldP spid="11" grpId="0" animBg="1"/>
      <p:bldP spid="13" grpId="0" animBg="1"/>
      <p:bldP spid="15"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734519" y="548680"/>
            <a:ext cx="3057226" cy="914400"/>
          </a:xfrm>
          <a:prstGeom prst="roundRect">
            <a:avLst/>
          </a:prstGeom>
          <a:solidFill>
            <a:schemeClr val="accent4">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200" dirty="0" smtClean="0"/>
              <a:t>Hoşgörülüdür.</a:t>
            </a:r>
            <a:endParaRPr lang="tr-TR" sz="3200" dirty="0"/>
          </a:p>
        </p:txBody>
      </p:sp>
      <p:sp>
        <p:nvSpPr>
          <p:cNvPr id="6" name="5 Yuvarlatılmış Dikdörtgen"/>
          <p:cNvSpPr/>
          <p:nvPr/>
        </p:nvSpPr>
        <p:spPr>
          <a:xfrm>
            <a:off x="4856812" y="44970"/>
            <a:ext cx="2608289" cy="751968"/>
          </a:xfrm>
          <a:prstGeom prst="roundRect">
            <a:avLst/>
          </a:prstGeom>
          <a:solidFill>
            <a:schemeClr val="accent4">
              <a:lumMod val="40000"/>
              <a:lumOff val="6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200" dirty="0" smtClean="0"/>
              <a:t>İyilikseverdir.</a:t>
            </a:r>
            <a:endParaRPr lang="tr-TR" sz="3200" dirty="0"/>
          </a:p>
        </p:txBody>
      </p:sp>
      <p:sp>
        <p:nvSpPr>
          <p:cNvPr id="7" name="6 Yuvarlatılmış Dikdörtgen"/>
          <p:cNvSpPr/>
          <p:nvPr/>
        </p:nvSpPr>
        <p:spPr>
          <a:xfrm>
            <a:off x="730784" y="3032591"/>
            <a:ext cx="2814810" cy="914400"/>
          </a:xfrm>
          <a:prstGeom prst="roundRect">
            <a:avLst/>
          </a:prstGeom>
          <a:solidFill>
            <a:schemeClr val="accent4">
              <a:lumMod val="40000"/>
              <a:lumOff val="6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dirty="0" smtClean="0"/>
              <a:t>Saygılıdır.</a:t>
            </a:r>
            <a:endParaRPr lang="tr-TR" sz="3200" dirty="0"/>
          </a:p>
        </p:txBody>
      </p:sp>
      <p:sp>
        <p:nvSpPr>
          <p:cNvPr id="8" name="7 Yuvarlatılmış Dikdörtgen"/>
          <p:cNvSpPr/>
          <p:nvPr/>
        </p:nvSpPr>
        <p:spPr>
          <a:xfrm>
            <a:off x="799758" y="5112498"/>
            <a:ext cx="2910543" cy="914400"/>
          </a:xfrm>
          <a:prstGeom prst="roundRect">
            <a:avLst/>
          </a:prstGeom>
          <a:solidFill>
            <a:schemeClr val="accent4">
              <a:lumMod val="40000"/>
              <a:lumOff val="60000"/>
            </a:schemeClr>
          </a:solidFill>
          <a:ln>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tr-TR" sz="3200" dirty="0" smtClean="0">
                <a:solidFill>
                  <a:schemeClr val="tx1"/>
                </a:solidFill>
              </a:rPr>
              <a:t>Sevgi doludur.</a:t>
            </a:r>
            <a:endParaRPr lang="tr-TR" sz="3200" dirty="0">
              <a:solidFill>
                <a:schemeClr val="tx1"/>
              </a:solidFill>
            </a:endParaRPr>
          </a:p>
        </p:txBody>
      </p:sp>
      <p:sp>
        <p:nvSpPr>
          <p:cNvPr id="9" name="8 Yuvarlatılmış Dikdörtgen"/>
          <p:cNvSpPr/>
          <p:nvPr/>
        </p:nvSpPr>
        <p:spPr>
          <a:xfrm>
            <a:off x="4646950" y="5853659"/>
            <a:ext cx="3072984" cy="823976"/>
          </a:xfrm>
          <a:prstGeom prst="roundRect">
            <a:avLst/>
          </a:prstGeom>
          <a:solidFill>
            <a:schemeClr val="accent4">
              <a:lumMod val="40000"/>
              <a:lumOff val="6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200" dirty="0" smtClean="0"/>
              <a:t>Güler yüzlüdür.</a:t>
            </a:r>
            <a:endParaRPr lang="tr-TR" sz="3200" dirty="0"/>
          </a:p>
        </p:txBody>
      </p:sp>
      <p:sp>
        <p:nvSpPr>
          <p:cNvPr id="10" name="9 Yuvarlatılmış Dikdörtgen"/>
          <p:cNvSpPr/>
          <p:nvPr/>
        </p:nvSpPr>
        <p:spPr>
          <a:xfrm>
            <a:off x="8555749" y="3028012"/>
            <a:ext cx="3016657" cy="781375"/>
          </a:xfrm>
          <a:prstGeom prst="roundRect">
            <a:avLst/>
          </a:prstGeom>
          <a:solidFill>
            <a:schemeClr val="accent4">
              <a:lumMod val="40000"/>
              <a:lumOff val="60000"/>
            </a:schemeClr>
          </a:solidFill>
          <a:ln>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tr-TR" sz="3200" dirty="0" smtClean="0">
                <a:solidFill>
                  <a:schemeClr val="tx1"/>
                </a:solidFill>
              </a:rPr>
              <a:t>Cömerttir.</a:t>
            </a:r>
            <a:endParaRPr lang="tr-TR" sz="3200" dirty="0">
              <a:solidFill>
                <a:schemeClr val="tx1"/>
              </a:solidFill>
            </a:endParaRPr>
          </a:p>
        </p:txBody>
      </p:sp>
      <p:sp>
        <p:nvSpPr>
          <p:cNvPr id="11" name="10 Yuvarlatılmış Dikdörtgen"/>
          <p:cNvSpPr/>
          <p:nvPr/>
        </p:nvSpPr>
        <p:spPr>
          <a:xfrm>
            <a:off x="8507759" y="698581"/>
            <a:ext cx="3109618" cy="755464"/>
          </a:xfrm>
          <a:prstGeom prst="roundRect">
            <a:avLst/>
          </a:prstGeom>
          <a:solidFill>
            <a:schemeClr val="accent4">
              <a:lumMod val="40000"/>
              <a:lumOff val="60000"/>
            </a:schemeClr>
          </a:solidFill>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3200" dirty="0" smtClean="0"/>
              <a:t>Sadaka verir.</a:t>
            </a:r>
            <a:endParaRPr lang="tr-TR" sz="3200" dirty="0"/>
          </a:p>
        </p:txBody>
      </p:sp>
      <p:sp>
        <p:nvSpPr>
          <p:cNvPr id="12" name="11 Yuvarlatılmış Dikdörtgen"/>
          <p:cNvSpPr/>
          <p:nvPr/>
        </p:nvSpPr>
        <p:spPr>
          <a:xfrm>
            <a:off x="8522750" y="5441429"/>
            <a:ext cx="2989696" cy="750360"/>
          </a:xfrm>
          <a:prstGeom prst="roundRect">
            <a:avLst/>
          </a:prstGeom>
          <a:solidFill>
            <a:schemeClr val="accent4">
              <a:lumMod val="40000"/>
              <a:lumOff val="60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3200" dirty="0" smtClean="0"/>
              <a:t>Destek olur.</a:t>
            </a:r>
            <a:endParaRPr lang="tr-TR" sz="3200" dirty="0"/>
          </a:p>
        </p:txBody>
      </p:sp>
      <p:cxnSp>
        <p:nvCxnSpPr>
          <p:cNvPr id="14" name="13 Düz Ok Bağlayıcısı"/>
          <p:cNvCxnSpPr>
            <a:stCxn id="4" idx="1"/>
          </p:cNvCxnSpPr>
          <p:nvPr/>
        </p:nvCxnSpPr>
        <p:spPr>
          <a:xfrm flipH="1" flipV="1">
            <a:off x="3887449" y="1566614"/>
            <a:ext cx="1399451" cy="1174222"/>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cxnSp>
        <p:nvCxnSpPr>
          <p:cNvPr id="17" name="16 Düz Ok Bağlayıcısı"/>
          <p:cNvCxnSpPr/>
          <p:nvPr/>
        </p:nvCxnSpPr>
        <p:spPr>
          <a:xfrm flipV="1">
            <a:off x="6158938" y="914400"/>
            <a:ext cx="0" cy="1826436"/>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cxnSp>
        <p:nvCxnSpPr>
          <p:cNvPr id="22" name="21 Düz Ok Bağlayıcısı"/>
          <p:cNvCxnSpPr/>
          <p:nvPr/>
        </p:nvCxnSpPr>
        <p:spPr>
          <a:xfrm flipH="1" flipV="1">
            <a:off x="3711046" y="3464770"/>
            <a:ext cx="1765210" cy="10030"/>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cxnSp>
        <p:nvCxnSpPr>
          <p:cNvPr id="24" name="23 Düz Ok Bağlayıcısı"/>
          <p:cNvCxnSpPr/>
          <p:nvPr/>
        </p:nvCxnSpPr>
        <p:spPr>
          <a:xfrm flipH="1">
            <a:off x="3863752" y="3861048"/>
            <a:ext cx="1512168" cy="1368152"/>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cxnSp>
        <p:nvCxnSpPr>
          <p:cNvPr id="27" name="26 Düz Ok Bağlayıcısı"/>
          <p:cNvCxnSpPr/>
          <p:nvPr/>
        </p:nvCxnSpPr>
        <p:spPr>
          <a:xfrm flipV="1">
            <a:off x="6744072" y="1509366"/>
            <a:ext cx="1584176" cy="1368152"/>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cxnSp>
        <p:nvCxnSpPr>
          <p:cNvPr id="33" name="32 Düz Ok Bağlayıcısı"/>
          <p:cNvCxnSpPr/>
          <p:nvPr/>
        </p:nvCxnSpPr>
        <p:spPr>
          <a:xfrm>
            <a:off x="7155211" y="3396491"/>
            <a:ext cx="1224136" cy="0"/>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cxnSp>
        <p:nvCxnSpPr>
          <p:cNvPr id="38" name="37 Düz Ok Bağlayıcısı"/>
          <p:cNvCxnSpPr>
            <a:stCxn id="4" idx="5"/>
          </p:cNvCxnSpPr>
          <p:nvPr/>
        </p:nvCxnSpPr>
        <p:spPr>
          <a:xfrm>
            <a:off x="6979896" y="3890834"/>
            <a:ext cx="1399451" cy="1482382"/>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cxnSp>
        <p:nvCxnSpPr>
          <p:cNvPr id="43" name="42 Düz Ok Bağlayıcısı"/>
          <p:cNvCxnSpPr/>
          <p:nvPr/>
        </p:nvCxnSpPr>
        <p:spPr>
          <a:xfrm>
            <a:off x="6158938" y="4014230"/>
            <a:ext cx="18970" cy="1703040"/>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sp>
        <p:nvSpPr>
          <p:cNvPr id="4" name="3 Oval"/>
          <p:cNvSpPr/>
          <p:nvPr/>
        </p:nvSpPr>
        <p:spPr>
          <a:xfrm>
            <a:off x="4936269" y="2502664"/>
            <a:ext cx="2394258" cy="162634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tr-TR" sz="2000" b="1" dirty="0" smtClean="0"/>
              <a:t>Merhametli Bir İnsan</a:t>
            </a:r>
            <a:endParaRPr lang="tr-TR" sz="2000" b="1" dirty="0"/>
          </a:p>
        </p:txBody>
      </p:sp>
    </p:spTree>
    <p:extLst>
      <p:ext uri="{BB962C8B-B14F-4D97-AF65-F5344CB8AC3E}">
        <p14:creationId xmlns:p14="http://schemas.microsoft.com/office/powerpoint/2010/main" val="184564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250"/>
                                        <p:tgtEl>
                                          <p:spTgt spid="17"/>
                                        </p:tgtEl>
                                      </p:cBhvr>
                                    </p:animEffect>
                                  </p:childTnLst>
                                </p:cTn>
                              </p:par>
                            </p:childTnLst>
                          </p:cTn>
                        </p:par>
                        <p:par>
                          <p:cTn id="13" fill="hold">
                            <p:stCondLst>
                              <p:cond delay="25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250"/>
                                        <p:tgtEl>
                                          <p:spTgt spid="27"/>
                                        </p:tgtEl>
                                      </p:cBhvr>
                                    </p:animEffect>
                                  </p:childTnLst>
                                </p:cTn>
                              </p:par>
                            </p:childTnLst>
                          </p:cTn>
                        </p:par>
                        <p:par>
                          <p:cTn id="22" fill="hold">
                            <p:stCondLst>
                              <p:cond delay="25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2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250"/>
                                        <p:tgtEl>
                                          <p:spTgt spid="33"/>
                                        </p:tgtEl>
                                      </p:cBhvr>
                                    </p:animEffect>
                                  </p:childTnLst>
                                </p:cTn>
                              </p:par>
                            </p:childTnLst>
                          </p:cTn>
                        </p:par>
                        <p:par>
                          <p:cTn id="31" fill="hold">
                            <p:stCondLst>
                              <p:cond delay="250"/>
                            </p:stCondLst>
                            <p:childTnLst>
                              <p:par>
                                <p:cTn id="32" presetID="22" presetClass="entr" presetSubtype="4"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25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down)">
                                      <p:cBhvr>
                                        <p:cTn id="39" dur="250"/>
                                        <p:tgtEl>
                                          <p:spTgt spid="38"/>
                                        </p:tgtEl>
                                      </p:cBhvr>
                                    </p:animEffect>
                                  </p:childTnLst>
                                </p:cTn>
                              </p:par>
                            </p:childTnLst>
                          </p:cTn>
                        </p:par>
                        <p:par>
                          <p:cTn id="40" fill="hold">
                            <p:stCondLst>
                              <p:cond delay="250"/>
                            </p:stCondLst>
                            <p:childTnLst>
                              <p:par>
                                <p:cTn id="41" presetID="22" presetClass="entr" presetSubtype="4"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25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250"/>
                                        <p:tgtEl>
                                          <p:spTgt spid="43"/>
                                        </p:tgtEl>
                                      </p:cBhvr>
                                    </p:animEffect>
                                  </p:childTnLst>
                                </p:cTn>
                              </p:par>
                            </p:childTnLst>
                          </p:cTn>
                        </p:par>
                        <p:par>
                          <p:cTn id="49" fill="hold">
                            <p:stCondLst>
                              <p:cond delay="250"/>
                            </p:stCondLst>
                            <p:childTnLst>
                              <p:par>
                                <p:cTn id="50" presetID="22" presetClass="entr" presetSubtype="4"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25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250"/>
                                        <p:tgtEl>
                                          <p:spTgt spid="24"/>
                                        </p:tgtEl>
                                      </p:cBhvr>
                                    </p:animEffect>
                                  </p:childTnLst>
                                </p:cTn>
                              </p:par>
                            </p:childTnLst>
                          </p:cTn>
                        </p:par>
                        <p:par>
                          <p:cTn id="58" fill="hold">
                            <p:stCondLst>
                              <p:cond delay="250"/>
                            </p:stCondLst>
                            <p:childTnLst>
                              <p:par>
                                <p:cTn id="59" presetID="22" presetClass="entr" presetSubtype="4"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25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down)">
                                      <p:cBhvr>
                                        <p:cTn id="66" dur="250"/>
                                        <p:tgtEl>
                                          <p:spTgt spid="22"/>
                                        </p:tgtEl>
                                      </p:cBhvr>
                                    </p:animEffect>
                                  </p:childTnLst>
                                </p:cTn>
                              </p:par>
                            </p:childTnLst>
                          </p:cTn>
                        </p:par>
                        <p:par>
                          <p:cTn id="67" fill="hold">
                            <p:stCondLst>
                              <p:cond delay="250"/>
                            </p:stCondLst>
                            <p:childTnLst>
                              <p:par>
                                <p:cTn id="68" presetID="22" presetClass="entr" presetSubtype="4"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25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250"/>
                                        <p:tgtEl>
                                          <p:spTgt spid="14"/>
                                        </p:tgtEl>
                                      </p:cBhvr>
                                    </p:animEffect>
                                  </p:childTnLst>
                                </p:cTn>
                              </p:par>
                            </p:childTnLst>
                          </p:cTn>
                        </p:par>
                        <p:par>
                          <p:cTn id="76" fill="hold">
                            <p:stCondLst>
                              <p:cond delay="250"/>
                            </p:stCondLst>
                            <p:childTnLst>
                              <p:par>
                                <p:cTn id="77" presetID="22" presetClass="entr" presetSubtype="4"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down)">
                                      <p:cBhvr>
                                        <p:cTn id="7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54">
            <a:extLst>
              <a:ext uri="{FF2B5EF4-FFF2-40B4-BE49-F238E27FC236}">
                <a16:creationId xmlns:a16="http://schemas.microsoft.com/office/drawing/2014/main" id="{C4CC038D-DDF4-4581-9B32-2DF12420CFC3}"/>
              </a:ext>
            </a:extLst>
          </p:cNvPr>
          <p:cNvSpPr/>
          <p:nvPr/>
        </p:nvSpPr>
        <p:spPr>
          <a:xfrm>
            <a:off x="359394" y="2934928"/>
            <a:ext cx="5879741" cy="23729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schemeClr val="tx1"/>
                </a:solidFill>
                <a:effectLst/>
                <a:uLnTx/>
                <a:uFillTx/>
                <a:latin typeface="Calibri" panose="020F0502020204030204"/>
              </a:rPr>
              <a:t>Bir toplumda </a:t>
            </a:r>
            <a:r>
              <a:rPr lang="tr-TR" sz="4400" dirty="0" smtClean="0">
                <a:solidFill>
                  <a:schemeClr val="tx1"/>
                </a:solidFill>
                <a:latin typeface="Calibri" panose="020F0502020204030204"/>
              </a:rPr>
              <a:t>merhamet</a:t>
            </a:r>
            <a:r>
              <a:rPr kumimoji="0" lang="tr-TR" sz="4400" b="0" i="0" u="none" strike="noStrike" kern="1200" cap="none" spc="0" normalizeH="0" baseline="0" noProof="0" dirty="0" smtClean="0">
                <a:ln>
                  <a:noFill/>
                </a:ln>
                <a:solidFill>
                  <a:schemeClr val="tx1"/>
                </a:solidFill>
                <a:effectLst/>
                <a:uLnTx/>
                <a:uFillTx/>
                <a:latin typeface="Calibri" panose="020F0502020204030204"/>
              </a:rPr>
              <a:t> olmazsa neler olur?</a:t>
            </a:r>
            <a:endParaRPr kumimoji="0" lang="tr-TR" sz="4400" b="0" i="0" u="none" strike="noStrike" kern="1200" cap="none" spc="0" normalizeH="0" baseline="0" noProof="0" dirty="0">
              <a:ln>
                <a:noFill/>
              </a:ln>
              <a:solidFill>
                <a:schemeClr val="tx1"/>
              </a:solidFill>
              <a:effectLst/>
              <a:uLnTx/>
              <a:uFillTx/>
              <a:latin typeface="Calibri" panose="020F0502020204030204"/>
            </a:endParaRPr>
          </a:p>
        </p:txBody>
      </p:sp>
      <p:sp>
        <p:nvSpPr>
          <p:cNvPr id="11" name="Rectangle 1">
            <a:extLst>
              <a:ext uri="{FF2B5EF4-FFF2-40B4-BE49-F238E27FC236}">
                <a16:creationId xmlns:a16="http://schemas.microsoft.com/office/drawing/2014/main" id="{C8FEC572-DF5F-44F4-9DD5-BA8DE1DC424C}"/>
              </a:ext>
            </a:extLst>
          </p:cNvPr>
          <p:cNvSpPr/>
          <p:nvPr/>
        </p:nvSpPr>
        <p:spPr>
          <a:xfrm>
            <a:off x="433137" y="324643"/>
            <a:ext cx="5879740" cy="1576694"/>
          </a:xfrm>
          <a:custGeom>
            <a:avLst/>
            <a:gdLst/>
            <a:ahLst/>
            <a:cxnLst/>
            <a:rect l="l" t="t" r="r" b="b"/>
            <a:pathLst>
              <a:path w="1512168" h="656456">
                <a:moveTo>
                  <a:pt x="0" y="0"/>
                </a:moveTo>
                <a:lnTo>
                  <a:pt x="1512168" y="0"/>
                </a:lnTo>
                <a:lnTo>
                  <a:pt x="1512168" y="440432"/>
                </a:lnTo>
                <a:lnTo>
                  <a:pt x="881378" y="440432"/>
                </a:lnTo>
                <a:lnTo>
                  <a:pt x="756084" y="656456"/>
                </a:lnTo>
                <a:lnTo>
                  <a:pt x="630790" y="440432"/>
                </a:lnTo>
                <a:lnTo>
                  <a:pt x="0" y="440432"/>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12" name="Metin kutusu 11"/>
          <p:cNvSpPr txBox="1"/>
          <p:nvPr/>
        </p:nvSpPr>
        <p:spPr>
          <a:xfrm>
            <a:off x="986274" y="444565"/>
            <a:ext cx="47434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Calibri" panose="020F0502020204030204"/>
                <a:ea typeface="+mn-ea"/>
                <a:cs typeface="+mn-cs"/>
              </a:rPr>
              <a:t>MERHAMET</a:t>
            </a:r>
            <a:endPar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Resim 12"/>
          <p:cNvPicPr>
            <a:picLocks noChangeAspect="1"/>
          </p:cNvPicPr>
          <p:nvPr/>
        </p:nvPicPr>
        <p:blipFill>
          <a:blip r:embed="rId3"/>
          <a:stretch>
            <a:fillRect/>
          </a:stretch>
        </p:blipFill>
        <p:spPr>
          <a:xfrm>
            <a:off x="6535464" y="359813"/>
            <a:ext cx="5474828" cy="5531033"/>
          </a:xfrm>
          <a:prstGeom prst="rect">
            <a:avLst/>
          </a:prstGeom>
          <a:solidFill>
            <a:schemeClr val="accent4">
              <a:lumMod val="60000"/>
              <a:lumOff val="40000"/>
            </a:schemeClr>
          </a:solidFill>
          <a:ln w="5715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283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62232" y="1079292"/>
            <a:ext cx="5863813" cy="2371831"/>
          </a:xfr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anchor="ctr">
            <a:noAutofit/>
          </a:bodyPr>
          <a:lstStyle/>
          <a:p>
            <a:pPr algn="ctr">
              <a:buNone/>
            </a:pPr>
            <a:endParaRPr lang="tr-TR" sz="3600" b="1" dirty="0" smtClean="0"/>
          </a:p>
          <a:p>
            <a:pPr algn="just">
              <a:buNone/>
            </a:pPr>
            <a:r>
              <a:rPr lang="tr-TR" sz="3600" b="1" dirty="0" smtClean="0"/>
              <a:t>“</a:t>
            </a:r>
            <a:r>
              <a:rPr lang="tr-TR" sz="3600" dirty="0" smtClean="0"/>
              <a:t>Merhamet öyle bir dildir ki, sağır da işitebilir, kör de okuyabilir.”</a:t>
            </a:r>
          </a:p>
          <a:p>
            <a:pPr algn="ctr">
              <a:buNone/>
            </a:pPr>
            <a:r>
              <a:rPr lang="tr-TR" sz="3600" b="1" dirty="0" smtClean="0"/>
              <a:t>                                                                                                                                                                                      </a:t>
            </a:r>
            <a:endParaRPr lang="tr-TR" sz="3600" dirty="0" smtClean="0"/>
          </a:p>
        </p:txBody>
      </p:sp>
      <p:pic>
        <p:nvPicPr>
          <p:cNvPr id="8" name="Resim 7"/>
          <p:cNvPicPr>
            <a:picLocks noChangeAspect="1"/>
          </p:cNvPicPr>
          <p:nvPr/>
        </p:nvPicPr>
        <p:blipFill>
          <a:blip r:embed="rId2"/>
          <a:stretch>
            <a:fillRect/>
          </a:stretch>
        </p:blipFill>
        <p:spPr>
          <a:xfrm>
            <a:off x="6207369" y="3048000"/>
            <a:ext cx="5715000" cy="3810000"/>
          </a:xfrm>
          <a:prstGeom prst="rect">
            <a:avLst/>
          </a:prstGeom>
        </p:spPr>
      </p:pic>
      <p:pic>
        <p:nvPicPr>
          <p:cNvPr id="9" name="Resim 8"/>
          <p:cNvPicPr>
            <a:picLocks noChangeAspect="1"/>
          </p:cNvPicPr>
          <p:nvPr/>
        </p:nvPicPr>
        <p:blipFill>
          <a:blip r:embed="rId3"/>
          <a:stretch>
            <a:fillRect/>
          </a:stretch>
        </p:blipFill>
        <p:spPr>
          <a:xfrm>
            <a:off x="6207369" y="0"/>
            <a:ext cx="5715000" cy="2857500"/>
          </a:xfrm>
          <a:prstGeom prst="rect">
            <a:avLst/>
          </a:prstGeom>
        </p:spPr>
      </p:pic>
      <p:sp>
        <p:nvSpPr>
          <p:cNvPr id="10" name="5 Yuvarlatılmış Dikdörtgen"/>
          <p:cNvSpPr/>
          <p:nvPr/>
        </p:nvSpPr>
        <p:spPr>
          <a:xfrm>
            <a:off x="2059418" y="5072922"/>
            <a:ext cx="3886200" cy="683302"/>
          </a:xfrm>
          <a:prstGeom prst="roundRect">
            <a:avLst/>
          </a:prstGeom>
          <a:solidFill>
            <a:schemeClr val="accent6">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4400" dirty="0" smtClean="0"/>
              <a:t>Yorumlayalım</a:t>
            </a:r>
            <a:endParaRPr lang="tr-TR" sz="4400" dirty="0"/>
          </a:p>
        </p:txBody>
      </p:sp>
    </p:spTree>
    <p:extLst>
      <p:ext uri="{BB962C8B-B14F-4D97-AF65-F5344CB8AC3E}">
        <p14:creationId xmlns:p14="http://schemas.microsoft.com/office/powerpoint/2010/main" val="32863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left)">
                                      <p:cBhvr>
                                        <p:cTn id="10" dur="500"/>
                                        <p:tgtEl>
                                          <p:spTgt spid="3">
                                            <p:bg/>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45186" y="1925782"/>
            <a:ext cx="6335723" cy="2604655"/>
          </a:xfrm>
          <a:prstGeom prst="rect">
            <a:avLst/>
          </a:prstGeom>
          <a:solidFill>
            <a:schemeClr val="tx2">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3600" dirty="0" smtClean="0"/>
              <a:t>“Merhametten mahrum olan, her türlü hayırdan mahrumdur.”</a:t>
            </a:r>
          </a:p>
          <a:p>
            <a:pPr algn="r"/>
            <a:r>
              <a:rPr lang="tr-TR" sz="2800" dirty="0" smtClean="0"/>
              <a:t>Hz. Muhammed (sav) </a:t>
            </a:r>
            <a:endParaRPr lang="tr-TR" sz="2800" dirty="0"/>
          </a:p>
        </p:txBody>
      </p:sp>
      <p:pic>
        <p:nvPicPr>
          <p:cNvPr id="5" name="Resim 4"/>
          <p:cNvPicPr>
            <a:picLocks noChangeAspect="1"/>
          </p:cNvPicPr>
          <p:nvPr/>
        </p:nvPicPr>
        <p:blipFill rotWithShape="1">
          <a:blip r:embed="rId2"/>
          <a:srcRect b="34867"/>
          <a:stretch/>
        </p:blipFill>
        <p:spPr>
          <a:xfrm>
            <a:off x="6786437" y="106307"/>
            <a:ext cx="5405563" cy="6506307"/>
          </a:xfrm>
          <a:prstGeom prst="rect">
            <a:avLst/>
          </a:prstGeom>
        </p:spPr>
      </p:pic>
    </p:spTree>
    <p:extLst>
      <p:ext uri="{BB962C8B-B14F-4D97-AF65-F5344CB8AC3E}">
        <p14:creationId xmlns:p14="http://schemas.microsoft.com/office/powerpoint/2010/main" val="270116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a:off x="6520721" y="628450"/>
            <a:ext cx="5509566" cy="5850252"/>
          </a:xfrm>
          <a:prstGeom prst="roundRect">
            <a:avLst>
              <a:gd name="adj" fmla="val 0"/>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3600" dirty="0" smtClean="0"/>
              <a:t>“Merhamet edenlere Allah da merhamet eder. Siz yeryüzündekilere merhamet edin ki Allah da size merhamet etsin.”</a:t>
            </a:r>
          </a:p>
          <a:p>
            <a:pPr algn="ctr"/>
            <a:endParaRPr lang="tr-TR" sz="3600" dirty="0" smtClean="0"/>
          </a:p>
          <a:p>
            <a:pPr algn="ctr"/>
            <a:r>
              <a:rPr lang="tr-TR" sz="2800" b="1" dirty="0" smtClean="0"/>
              <a:t>HZ</a:t>
            </a:r>
            <a:r>
              <a:rPr lang="tr-TR" sz="2800" b="1" dirty="0"/>
              <a:t>. MUHAMMED (SAV)</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81" y="898273"/>
            <a:ext cx="5916311" cy="5322644"/>
          </a:xfrm>
          <a:prstGeom prst="rect">
            <a:avLst/>
          </a:prstGeom>
          <a:solidFill>
            <a:schemeClr val="accent5">
              <a:lumMod val="60000"/>
              <a:lumOff val="40000"/>
            </a:schemeClr>
          </a:solidFill>
          <a:ln>
            <a:solidFill>
              <a:schemeClr val="accent4">
                <a:lumMod val="60000"/>
                <a:lumOff val="40000"/>
              </a:schemeClr>
            </a:solidFill>
          </a:ln>
        </p:spPr>
      </p:pic>
    </p:spTree>
    <p:extLst>
      <p:ext uri="{BB962C8B-B14F-4D97-AF65-F5344CB8AC3E}">
        <p14:creationId xmlns:p14="http://schemas.microsoft.com/office/powerpoint/2010/main" val="403653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30535&quot;&gt;&lt;property id=&quot;20148&quot; value=&quot;5&quot;/&gt;&lt;property id=&quot;20300&quot; value=&quot;Slide 1 - &amp;quot;8. Sınıf 4. Ünite: HZ. MUHAMMED’İN ÖRNEKLİĞİ&amp;quot;&quot;/&gt;&lt;property id=&quot;20307&quot; value=&quot;256&quot;/&gt;&lt;/object&gt;&lt;object type=&quot;3&quot; unique_id=&quot;30539&quot;&gt;&lt;property id=&quot;20148&quot; value=&quot;5&quot;/&gt;&lt;property id=&quot;20300&quot; value=&quot;Slide 3 - &amp;quot;Merhametli bir insanın hangi davranışları yapar? İşaretleyelim&amp;quot;&quot;/&gt;&lt;property id=&quot;20307&quot; value=&quot;261&quot;/&gt;&lt;/object&gt;&lt;object type=&quot;3&quot; unique_id=&quot;30540&quot;&gt;&lt;property id=&quot;20148&quot; value=&quot;5&quot;/&gt;&lt;property id=&quot;20300&quot; value=&quot;Slide 16 - &amp;quot;Alemlere rahmet &amp;quot;&quot;/&gt;&lt;property id=&quot;20307&quot; value=&quot;263&quot;/&gt;&lt;/object&gt;&lt;object type=&quot;3&quot; unique_id=&quot;30541&quot;&gt;&lt;property id=&quot;20148&quot; value=&quot;5&quot;/&gt;&lt;property id=&quot;20300&quot; value=&quot;Slide 9 - &amp;quot;Parçaya göre aşağıdakilerden hangisine ulaşılır? İşaretleyelim&amp;quot;&quot;/&gt;&lt;property id=&quot;20307&quot; value=&quot;264&quot;/&gt;&lt;/object&gt;&lt;object type=&quot;3&quot; unique_id=&quot;30543&quot;&gt;&lt;property id=&quot;20148&quot; value=&quot;5&quot;/&gt;&lt;property id=&quot;20300&quot; value=&quot;Slide 5 - &amp;quot;Listeleyelim&amp;quot;&quot;/&gt;&lt;property id=&quot;20307&quot; value=&quot;258&quot;/&gt;&lt;/object&gt;&lt;object type=&quot;3&quot; unique_id=&quot;32654&quot;&gt;&lt;property id=&quot;20148&quot; value=&quot;5&quot;/&gt;&lt;property id=&quot;20300&quot; value=&quot;Slide 21&quot;/&gt;&lt;property id=&quot;20307&quot; value=&quot;280&quot;/&gt;&lt;/object&gt;&lt;object type=&quot;3&quot; unique_id=&quot;33052&quot;&gt;&lt;property id=&quot;20148&quot; value=&quot;5&quot;/&gt;&lt;property id=&quot;20300&quot; value=&quot;Slide 2&quot;/&gt;&lt;property id=&quot;20307&quot; value=&quot;288&quot;/&gt;&lt;/object&gt;&lt;object type=&quot;3&quot; unique_id=&quot;33053&quot;&gt;&lt;property id=&quot;20148&quot; value=&quot;5&quot;/&gt;&lt;property id=&quot;20300&quot; value=&quot;Slide 4&quot;/&gt;&lt;property id=&quot;20307&quot; value=&quot;289&quot;/&gt;&lt;/object&gt;&lt;object type=&quot;3&quot; unique_id=&quot;33054&quot;&gt;&lt;property id=&quot;20148&quot; value=&quot;5&quot;/&gt;&lt;property id=&quot;20300&quot; value=&quot;Slide 6&quot;/&gt;&lt;property id=&quot;20307&quot; value=&quot;290&quot;/&gt;&lt;/object&gt;&lt;object type=&quot;3&quot; unique_id=&quot;33055&quot;&gt;&lt;property id=&quot;20148&quot; value=&quot;5&quot;/&gt;&lt;property id=&quot;20300&quot; value=&quot;Slide 7&quot;/&gt;&lt;property id=&quot;20307&quot; value=&quot;291&quot;/&gt;&lt;/object&gt;&lt;object type=&quot;3&quot; unique_id=&quot;33056&quot;&gt;&lt;property id=&quot;20148&quot; value=&quot;5&quot;/&gt;&lt;property id=&quot;20300&quot; value=&quot;Slide 8&quot;/&gt;&lt;property id=&quot;20307&quot; value=&quot;292&quot;/&gt;&lt;/object&gt;&lt;object type=&quot;3&quot; unique_id=&quot;33057&quot;&gt;&lt;property id=&quot;20148&quot; value=&quot;5&quot;/&gt;&lt;property id=&quot;20300&quot; value=&quot;Slide 10 - &amp;quot;Soruları Cevaplayalım &amp;quot;&quot;/&gt;&lt;property id=&quot;20307&quot; value=&quot;293&quot;/&gt;&lt;/object&gt;&lt;object type=&quot;3&quot; unique_id=&quot;33058&quot;&gt;&lt;property id=&quot;20148&quot; value=&quot;5&quot;/&gt;&lt;property id=&quot;20300&quot; value=&quot;Slide 11&quot;/&gt;&lt;property id=&quot;20307&quot; value=&quot;294&quot;/&gt;&lt;/object&gt;&lt;object type=&quot;3&quot; unique_id=&quot;34369&quot;&gt;&lt;property id=&quot;20148&quot; value=&quot;5&quot;/&gt;&lt;property id=&quot;20300&quot; value=&quot;Slide 12 - &amp;quot;Örnek Olay &amp;quot;&quot;/&gt;&lt;property id=&quot;20307&quot; value=&quot;301&quot;/&gt;&lt;/object&gt;&lt;object type=&quot;3&quot; unique_id=&quot;34370&quot;&gt;&lt;property id=&quot;20148&quot; value=&quot;5&quot;/&gt;&lt;property id=&quot;20300&quot; value=&quot;Slide 13 - &amp;quot;RAHMET NEDİR?&amp;quot;&quot;/&gt;&lt;property id=&quot;20307&quot; value=&quot;295&quot;/&gt;&lt;/object&gt;&lt;object type=&quot;3&quot; unique_id=&quot;34371&quot;&gt;&lt;property id=&quot;20148&quot; value=&quot;5&quot;/&gt;&lt;property id=&quot;20300&quot; value=&quot;Slide 14 - &amp;quot;Rahmet&amp;quot;&quot;/&gt;&lt;property id=&quot;20307&quot; value=&quot;296&quot;/&gt;&lt;/object&gt;&lt;object type=&quot;3&quot; unique_id=&quot;34372&quot;&gt;&lt;property id=&quot;20148&quot; value=&quot;5&quot;/&gt;&lt;property id=&quot;20300&quot; value=&quot;Slide 15 - &amp;quot;Ayet - Yorum&amp;quot;&quot;/&gt;&lt;property id=&quot;20307&quot; value=&quot;297&quot;/&gt;&lt;/object&gt;&lt;object type=&quot;3&quot; unique_id=&quot;34373&quot;&gt;&lt;property id=&quot;20148&quot; value=&quot;5&quot;/&gt;&lt;property id=&quot;20300&quot; value=&quot;Slide 17 - &amp;quot;Çünkü&amp;quot;&quot;/&gt;&lt;property id=&quot;20307&quot; value=&quot;298&quot;/&gt;&lt;/object&gt;&lt;object type=&quot;3&quot; unique_id=&quot;34374&quot;&gt;&lt;property id=&quot;20148&quot; value=&quot;5&quot;/&gt;&lt;property id=&quot;20300&quot; value=&quot;Slide 18 - &amp;quot;Parçaya Göre Doğru - yanlış &amp;quot;&quot;/&gt;&lt;property id=&quot;20307&quot; value=&quot;299&quot;/&gt;&lt;/object&gt;&lt;object type=&quot;3&quot; unique_id=&quot;34375&quot;&gt;&lt;property id=&quot;20148&quot; value=&quot;5&quot;/&gt;&lt;property id=&quot;20300&quot; value=&quot;Slide 19 - &amp;quot;Değerlendirme&amp;quot;&quot;/&gt;&lt;property id=&quot;20307&quot; value=&quot;302&quot;/&gt;&lt;/object&gt;&lt;object type=&quot;3&quot; unique_id=&quot;34376&quot;&gt;&lt;property id=&quot;20148&quot; value=&quot;5&quot;/&gt;&lt;property id=&quot;20300&quot; value=&quot;Slide 20&quot;/&gt;&lt;property id=&quot;20307&quot; value=&quot;303&quot;/&gt;&lt;/object&gt;&lt;object type=&quot;3&quot; unique_id=&quot;34377&quot;&gt;&lt;property id=&quot;20148&quot; value=&quot;5&quot;/&gt;&lt;property id=&quot;20300&quot; value=&quot;Slide 22 - &amp;quot;Doğru-Yanlış&amp;quot;&quot;/&gt;&lt;property id=&quot;20307&quot; value=&quot;3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Samsung\Desktop\Slayt Denemeleri\data\asimages\{864C3381-FAB3-426A-9356-44F8EDD6AA4B}_2.png&quot;/&gt;&lt;left val=&quot;55&quot;/&gt;&lt;top val=&quot;137&quot;/&gt;&lt;width val=&quot;487&quot;/&gt;&lt;height val=&quot;51&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ustom 1">
      <a:dk1>
        <a:srgbClr val="000000"/>
      </a:dk1>
      <a:lt1>
        <a:sysClr val="window" lastClr="FFFFFF"/>
      </a:lt1>
      <a:dk2>
        <a:srgbClr val="41393B"/>
      </a:dk2>
      <a:lt2>
        <a:srgbClr val="FF0000"/>
      </a:lt2>
      <a:accent1>
        <a:srgbClr val="00B050"/>
      </a:accent1>
      <a:accent2>
        <a:srgbClr val="0070C0"/>
      </a:accent2>
      <a:accent3>
        <a:srgbClr val="FFFF00"/>
      </a:accent3>
      <a:accent4>
        <a:srgbClr val="FC9B00"/>
      </a:accent4>
      <a:accent5>
        <a:srgbClr val="67A3A7"/>
      </a:accent5>
      <a:accent6>
        <a:srgbClr val="6D8B95"/>
      </a:accent6>
      <a:hlink>
        <a:srgbClr val="F4BB93"/>
      </a:hlink>
      <a:folHlink>
        <a:srgbClr val="3737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3171</TotalTime>
  <Words>1157</Words>
  <Application>Microsoft Office PowerPoint</Application>
  <PresentationFormat>Geniş ekran</PresentationFormat>
  <Paragraphs>174</Paragraphs>
  <Slides>27</Slides>
  <Notes>9</Notes>
  <HiddenSlides>0</HiddenSlides>
  <MMClips>1</MMClips>
  <ScaleCrop>false</ScaleCrop>
  <HeadingPairs>
    <vt:vector size="6" baseType="variant">
      <vt:variant>
        <vt:lpstr>Kullanılan Yazı Tipleri</vt:lpstr>
      </vt:variant>
      <vt:variant>
        <vt:i4>10</vt:i4>
      </vt:variant>
      <vt:variant>
        <vt:lpstr>Tema</vt:lpstr>
      </vt:variant>
      <vt:variant>
        <vt:i4>9</vt:i4>
      </vt:variant>
      <vt:variant>
        <vt:lpstr>Slayt Başlıkları</vt:lpstr>
      </vt:variant>
      <vt:variant>
        <vt:i4>27</vt:i4>
      </vt:variant>
    </vt:vector>
  </HeadingPairs>
  <TitlesOfParts>
    <vt:vector size="46" baseType="lpstr">
      <vt:lpstr>맑은 고딕</vt:lpstr>
      <vt:lpstr>Arial</vt:lpstr>
      <vt:lpstr>Arial Unicode MS</vt:lpstr>
      <vt:lpstr>Bahnschrift SemiCondensed</vt:lpstr>
      <vt:lpstr>Calibri</vt:lpstr>
      <vt:lpstr>Calibri Light</vt:lpstr>
      <vt:lpstr>Comfortaa</vt:lpstr>
      <vt:lpstr>Open Sans</vt:lpstr>
      <vt:lpstr>Permanent Marker</vt:lpstr>
      <vt:lpstr>Wingdings</vt:lpstr>
      <vt:lpstr>Office Teması</vt:lpstr>
      <vt:lpstr>1_Office Teması</vt:lpstr>
      <vt:lpstr>2_Office Teması</vt:lpstr>
      <vt:lpstr>4_Office Teması</vt:lpstr>
      <vt:lpstr>5_Office Theme</vt:lpstr>
      <vt:lpstr>7_Office Teması</vt:lpstr>
      <vt:lpstr>Contents Slide Master</vt:lpstr>
      <vt:lpstr>SKETCH LESSON</vt:lpstr>
      <vt:lpstr>JAY DESIGN</vt:lpstr>
      <vt:lpstr>PowerPoint Sunusu</vt:lpstr>
      <vt:lpstr>Merhametli insan Vicdanlı insan</vt:lpstr>
      <vt:lpstr>Listeleyelim</vt:lpstr>
      <vt:lpstr>PowerPoint Sunusu</vt:lpstr>
      <vt:lpstr>PowerPoint Sunusu</vt:lpstr>
      <vt:lpstr>PowerPoint Sunusu</vt:lpstr>
      <vt:lpstr>PowerPoint Sunusu</vt:lpstr>
      <vt:lpstr>PowerPoint Sunusu</vt:lpstr>
      <vt:lpstr>PowerPoint Sunusu</vt:lpstr>
      <vt:lpstr>PowerPoint Sunusu</vt:lpstr>
      <vt:lpstr>Parçaya göre aşağıdakilerden hangisine ulaşılır? İşaretleyelim</vt:lpstr>
      <vt:lpstr>Soruları Cevaplayalım </vt:lpstr>
      <vt:lpstr>PowerPoint Sunusu</vt:lpstr>
      <vt:lpstr>PowerPoint Sunusu</vt:lpstr>
      <vt:lpstr>Örnek Olay </vt:lpstr>
      <vt:lpstr>PowerPoint Sunusu</vt:lpstr>
      <vt:lpstr>Ayet - Yorum</vt:lpstr>
      <vt:lpstr>PowerPoint Sunusu</vt:lpstr>
      <vt:lpstr>PowerPoint Sunusu</vt:lpstr>
      <vt:lpstr>Alemlere rahmet </vt:lpstr>
      <vt:lpstr>Örnek olay</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 Sınıf 4. Ünite: HZ. MUHAMMED’İN ÖRNEKLİĞİ</dc:title>
  <dc:creator>Windows Kullanıcısı</dc:creator>
  <cp:lastModifiedBy>Mustafa Yıldırım</cp:lastModifiedBy>
  <cp:revision>110</cp:revision>
  <dcterms:created xsi:type="dcterms:W3CDTF">2019-01-27T18:08:12Z</dcterms:created>
  <dcterms:modified xsi:type="dcterms:W3CDTF">2022-01-24T15:20:00Z</dcterms:modified>
</cp:coreProperties>
</file>