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9" r:id="rId4"/>
    <p:sldMasterId id="2147483721" r:id="rId5"/>
    <p:sldMasterId id="2147483736" r:id="rId6"/>
    <p:sldMasterId id="2147483756" r:id="rId7"/>
  </p:sldMasterIdLst>
  <p:notesMasterIdLst>
    <p:notesMasterId r:id="rId28"/>
  </p:notesMasterIdLst>
  <p:sldIdLst>
    <p:sldId id="335" r:id="rId8"/>
    <p:sldId id="318" r:id="rId9"/>
    <p:sldId id="320" r:id="rId10"/>
    <p:sldId id="313" r:id="rId11"/>
    <p:sldId id="315" r:id="rId12"/>
    <p:sldId id="314" r:id="rId13"/>
    <p:sldId id="327" r:id="rId14"/>
    <p:sldId id="329" r:id="rId15"/>
    <p:sldId id="308" r:id="rId16"/>
    <p:sldId id="309" r:id="rId17"/>
    <p:sldId id="331" r:id="rId18"/>
    <p:sldId id="310" r:id="rId19"/>
    <p:sldId id="264" r:id="rId20"/>
    <p:sldId id="311" r:id="rId21"/>
    <p:sldId id="305" r:id="rId22"/>
    <p:sldId id="330" r:id="rId23"/>
    <p:sldId id="334" r:id="rId24"/>
    <p:sldId id="332" r:id="rId25"/>
    <p:sldId id="333" r:id="rId26"/>
    <p:sldId id="328" r:id="rId27"/>
  </p:sldIdLst>
  <p:sldSz cx="12192000" cy="6858000"/>
  <p:notesSz cx="6858000" cy="9144000"/>
  <p:custDataLst>
    <p:tags r:id="rId29"/>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891"/>
    <a:srgbClr val="ACDAF4"/>
    <a:srgbClr val="FBDDE9"/>
    <a:srgbClr val="66BDB7"/>
    <a:srgbClr val="E3E79A"/>
    <a:srgbClr val="B5D498"/>
    <a:srgbClr val="AE9BC8"/>
    <a:srgbClr val="77C2E9"/>
    <a:srgbClr val="A90C5D"/>
    <a:srgbClr val="8BB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935FD-40B0-4FD1-BB12-4CE9E1FDC311}" type="datetimeFigureOut">
              <a:rPr lang="tr-TR" smtClean="0"/>
              <a:t>24.01.2022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805E4-52F8-4223-9341-9E2517EDB291}" type="slidenum">
              <a:rPr lang="tr-TR" smtClean="0"/>
              <a:t>‹#›</a:t>
            </a:fld>
            <a:endParaRPr lang="tr-TR"/>
          </a:p>
        </p:txBody>
      </p:sp>
    </p:spTree>
    <p:extLst>
      <p:ext uri="{BB962C8B-B14F-4D97-AF65-F5344CB8AC3E}">
        <p14:creationId xmlns:p14="http://schemas.microsoft.com/office/powerpoint/2010/main" val="71427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69B0E-AC80-41B1-8E48-78D8612F6BD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48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98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2ADF-7B70-49F5-9215-44EC113ABD4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17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2ADF-7B70-49F5-9215-44EC113ABD4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91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30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53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81263B3-627B-4176-9E46-01614B500A17}" type="datetimeFigureOut">
              <a:rPr lang="tr-TR" smtClean="0"/>
              <a:t>24.01.2022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46400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1263B3-627B-4176-9E46-01614B500A17}" type="datetimeFigureOut">
              <a:rPr lang="tr-TR" smtClean="0"/>
              <a:t>24.01.2022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33964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1263B3-627B-4176-9E46-01614B500A17}" type="datetimeFigureOut">
              <a:rPr lang="tr-TR" smtClean="0"/>
              <a:t>24.01.2022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220760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3A44-68D5-4C3E-BD2F-53DCE9F144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5F24866-ED62-4935-BB3A-96F9CF5EE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6CFC8B3-4721-4D16-8607-ED715ECA45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B69963A-0BED-4CEE-9CF0-93A96AC496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D6A295D-5CD9-477F-85C1-0AEBE5C2DF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68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6285-BB4C-4A01-8572-97F701754A2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EFF788F-606A-49A1-97C6-A4305C420B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B0AFDB-6CDF-4E6E-A42C-F6700113DE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7E2543B-DDEB-4D70-A784-7B7ECFFE77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F58267C-012F-4C1F-995C-C6789C6254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07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086F-A024-4BB9-BCA9-3A51DEFAF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600B4AB-E599-4DA6-9551-A6A4DB5FF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960F8F-C178-47AE-B770-AD72A2A995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0D80557-FE7D-46C6-B8F8-A1CB20D509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7AC9BD-0FA1-487B-9459-362C6E07E4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985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E087-4648-454C-8436-62951C2112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9D2B4F5-1197-43F2-88F4-0CFFC3D87B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8778E95-977E-4ADC-B2A9-0EFC991F78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FBE8BC-11C0-4C9D-98E9-D4DF933749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D7DB08D-0468-4CAD-B6BD-64C30D3506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C620527-E325-4F1D-B1BF-2159B72B8C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059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48A0-C086-45CD-AD8C-C2240602029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93FCAF2-5EBB-48F7-8392-774589187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6B62C6-8571-4343-9549-2A73954060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8D46451-E167-48E8-8809-D6F89B563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26A502-996A-416F-B817-E8F8996AACD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D3EC69D-15A1-478B-8DB9-C528F6CCC3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4FD78D8-0C53-49FB-BCFD-05D5386D9D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E282EE9-185F-4C35-9685-171F50D4E4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3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5D9C-ADF6-4C48-98A4-56E03BBC10E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E706787-5E03-4373-B15C-7686566AEE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BBD6FD0-DA18-4D85-822A-DE8479CA44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A5AE2E3-D4AB-4007-B1C4-9F67F9A30C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803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BC0E8-2E22-4E0B-B0B8-37B2E98D63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F392531-17F1-4A3B-BE0A-08657A0460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7E09C30-9B73-42AA-A62D-87EB92F409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775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F056-9E0D-4E50-A78E-2712A963A0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A585593-7C22-4A7C-9C10-F030CDB912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2C56DFE-674B-44B4-AF4A-D43025AA5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BE6AFD-4769-44D0-B8C3-689C46E297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6A853F5-3654-4F24-B675-C7EC308DAD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493E838-0DA5-40A2-8147-9CC9A4DF9E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57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1263B3-627B-4176-9E46-01614B500A17}" type="datetimeFigureOut">
              <a:rPr lang="tr-TR" smtClean="0"/>
              <a:t>24.01.2022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3283382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3ED5-3DB1-4458-857C-18FA7C3D6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4E8F1D3-428B-4BBF-A09E-C534CE02B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6CAA4A5-8809-4F0C-B33B-504BA5312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E4C21D-7611-4E70-BC78-57066D78AA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037DAA-590D-4752-B7A5-E47B7DA1FC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70ECFF-23A0-447C-A3DD-7E273161C0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514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0C38-EAA6-417C-ADF1-EB38881B131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3D41DD1-8D0F-4D89-8F36-2D19BA475F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E9B551C-63AF-4BEF-B88C-F2D583F933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F7A2C9-F5C4-4629-9D4E-771FAFD8AA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41C82C4-0D78-4963-9B88-4D1C437C4A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25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DA5AF-42DE-424F-86E8-B220C1BFAF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CE5D8B8-F176-4F76-94BD-88D0B02BD0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5DC6E2D-93E2-4B7E-9DC1-C70F1EA718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DFCC33C-A4BD-4B71-9117-3573580729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C04E2FA-C1CF-4B7C-A2A8-A7F76B7244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935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4D4D-4A74-44E2-A7F5-2345A0EBB4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976493-E6F7-4EB7-8C45-7910C6D2CB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A966C4-FF88-4203-80DC-9487B703E2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E57353C-90B2-4BDA-A83E-FD27123E89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9183C8-3C05-492A-AF30-9B543F9601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55857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4540-9962-4998-B8F7-5BC5A092F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B35F1-1080-4DCE-BB49-4478BEF0A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C5981-4815-47D3-87B1-41426DE2E0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20E730-4230-4931-B92B-8C451EA3D8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C26C17-BB25-4475-9466-8649CE4A6B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4844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4815-926C-4179-9D0C-7366538EA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758DE-2AB3-42CF-9585-4812B8DBF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3F96A3-4778-483E-A265-77611A5632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C7CD60-6076-4E4F-BA10-22DDB66A4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11F61C-AEAC-4226-BF92-9A000C845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5AD6-31F3-473F-B40A-CA82A1AD9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56030-5B5A-43EC-919D-9FB261931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1D08F-2FE0-4275-B6A4-C65557773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96516-1BFD-428B-8E13-9103F969D5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3BB9D9-92FA-4C85-A96A-3EE265E80D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3B83993-F863-43A0-A868-31E250AB20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044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CFF2-1CEB-4E95-BEE2-F2913C0F5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8F17E-1F83-49A0-9721-2759BE371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B97C09-2594-4909-8195-224C76ABC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49989-5C88-4153-9AFC-FD5C188E1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09E69-B079-45D2-841E-5BDCE28F5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060C2-3FE3-4AA6-AC58-F92A439249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E5E39AB-DF3F-4F81-B46E-C4B4E778BE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5F492DF-3B01-47CF-95D6-655EAC180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50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E35-549E-44A6-8628-A5D1BAC2AC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56B9C-7782-4DAB-9B40-3D950F8B16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FFB444A-CE2C-42E3-A4B0-6C18E39906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A2659A4-20AA-4D8F-B699-DFA4DB324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760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3E18B-4500-497F-8EF4-E5636F5534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8C23530-4767-4459-BB2B-DD7C268632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720EAAC-6764-4834-98DE-77B7F380D9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86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81263B3-627B-4176-9E46-01614B500A17}" type="datetimeFigureOut">
              <a:rPr lang="tr-TR" smtClean="0"/>
              <a:t>24.01.2022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3662664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6C7F-3098-4124-992C-C9B16DB68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50ED1-37FC-4FF9-959F-7D48923D5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1C82C-F1FD-4D56-A1A2-82B899C3B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8B5A1-9DB9-421F-AFA6-882F0AC1E1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871C0FF-E25D-4BA3-B454-EABD66B4CF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3B03AF-E17E-4ABE-8B01-4E7306B45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057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9567-E90E-44EF-B4B1-9D1A5B974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CB357-E68C-472D-A9A3-DA8701F61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9480E-A65C-423A-86CA-0DA66563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4A532-6353-4A90-824F-A454FFFA48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BBD082-3DD9-4691-B04B-62C5E726F8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CD634B5-F73E-4AAA-9348-784288B00D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520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90F4-E281-4582-9245-C0DD35096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FE288-405B-4F11-92DA-1E7A1908B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EDFE6-A535-479C-B701-69DAD9C559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09CE90-C33A-4810-ADC5-3BA2EBF315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7E8B81-94FC-4D9A-8273-1D014B5E5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719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97802-8476-4F0F-8DFF-874A9275E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8A40C-09D8-4A6F-BACF-4A7C4F1E1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D2E27-FF4B-4C84-8951-7E9BDA71C1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00F9B60-B759-4FA4-B0E5-332CF3C141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43FD78-8116-46A0-9339-9F99CA3D73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584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842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808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626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489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723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33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1263B3-627B-4176-9E46-01614B500A17}" type="datetimeFigureOut">
              <a:rPr lang="tr-TR" smtClean="0"/>
              <a:t>24.01.2022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4262102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622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07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696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434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1542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46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861166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06751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374359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asic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83645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1263B3-627B-4176-9E46-01614B500A17}" type="datetimeFigureOut">
              <a:rPr lang="tr-TR" smtClean="0"/>
              <a:t>24.01.2022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1783795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2421211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612666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51228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Basic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549474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597049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8593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Basic Layout">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37601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Basic Layout">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995959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243888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85105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1263B3-627B-4176-9E46-01614B500A17}" type="datetimeFigureOut">
              <a:rPr lang="tr-TR" smtClean="0"/>
              <a:t>24.01.2022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547472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7552122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2552548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001460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25132821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9570140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284428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528778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235221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1384066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50425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1263B3-627B-4176-9E46-01614B500A17}" type="datetimeFigureOut">
              <a:rPr lang="tr-TR" smtClean="0"/>
              <a:t>24.01.2022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27993137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5038004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1202503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683069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0457669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37336092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2392650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283904458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2870904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67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145194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1263B3-627B-4176-9E46-01614B500A17}" type="datetimeFigureOut">
              <a:rPr lang="tr-TR" smtClean="0"/>
              <a:t>24.01.2022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18582659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542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7743446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77941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40433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728630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288418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017071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346314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44977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1263B3-627B-4176-9E46-01614B500A17}" type="datetimeFigureOut">
              <a:rPr lang="tr-TR" smtClean="0"/>
              <a:t>24.01.2022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9B1F30-A32C-4661-99DC-550B25F120FE}" type="slidenum">
              <a:rPr lang="tr-TR" smtClean="0"/>
              <a:t>‹#›</a:t>
            </a:fld>
            <a:endParaRPr lang="tr-TR"/>
          </a:p>
        </p:txBody>
      </p:sp>
    </p:spTree>
    <p:extLst>
      <p:ext uri="{BB962C8B-B14F-4D97-AF65-F5344CB8AC3E}">
        <p14:creationId xmlns:p14="http://schemas.microsoft.com/office/powerpoint/2010/main" val="144805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263B3-627B-4176-9E46-01614B500A17}" type="datetimeFigureOut">
              <a:rPr lang="tr-TR" smtClean="0"/>
              <a:t>24.01.2022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B1F30-A32C-4661-99DC-550B25F120FE}" type="slidenum">
              <a:rPr lang="tr-TR" smtClean="0"/>
              <a:t>‹#›</a:t>
            </a:fld>
            <a:endParaRPr lang="tr-TR"/>
          </a:p>
        </p:txBody>
      </p:sp>
    </p:spTree>
    <p:extLst>
      <p:ext uri="{BB962C8B-B14F-4D97-AF65-F5344CB8AC3E}">
        <p14:creationId xmlns:p14="http://schemas.microsoft.com/office/powerpoint/2010/main" val="229315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F47C85-9941-4457-B572-E5FFF476AF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E6C552B-2206-4E7E-83DD-1B327E317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A334E1-D172-4A52-B3DC-A8E81F240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D490A0-489E-4DF7-B466-A9A82FBA3EAE}"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0C74EED-EE31-4E7F-9650-AD098D54A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44D22A-3898-454C-BAB9-7E0C4271E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7104FC-089B-404E-840B-6901216D4E7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653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B1DC3-BDFE-4447-900D-C0B2245A6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C7524-A439-453B-865A-F7957E63D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6B772-4E87-4A2C-98ED-E9A5A2BC2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2C4ED68-3CF0-40BF-8619-01A44A28E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7F6915-4D48-4CF6-B59B-97E33AFCA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9220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6C340F-09F7-40D6-85A2-AB6D42BB2C06}"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58653E-284C-46A7-BAC0-ABC5C8266F9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447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9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400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40000"/>
                <a:lumOff val="60000"/>
              </a:schemeClr>
            </a:gs>
          </a:gsLst>
          <a:lin ang="27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531732426"/>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332028252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6.xml"/><Relationship Id="rId4" Type="http://schemas.openxmlformats.org/officeDocument/2006/relationships/hyperlink" Target="https://wordwall.net/play/846/650/64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6.xml"/><Relationship Id="rId4" Type="http://schemas.openxmlformats.org/officeDocument/2006/relationships/hyperlink" Target="https://wordwall.net/play/846/641/4085" TargetMode="External"/></Relationships>
</file>

<file path=ppt/slides/_rels/slide1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8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hyperlink" Target="https://sozluk.gov.tr/" TargetMode="External"/><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51.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17.jp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LIKTIH8RGZg" TargetMode="External"/><Relationship Id="rId2" Type="http://schemas.openxmlformats.org/officeDocument/2006/relationships/notesSlide" Target="../notesSlides/notesSlide2.xml"/><Relationship Id="rId1" Type="http://schemas.openxmlformats.org/officeDocument/2006/relationships/slideLayout" Target="../slideLayouts/slideLayout7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364056" y="1062638"/>
            <a:ext cx="4145428" cy="5426069"/>
          </a:xfrm>
          <a:prstGeom prst="rect">
            <a:avLst/>
          </a:prstGeom>
        </p:spPr>
      </p:pic>
      <p:sp>
        <p:nvSpPr>
          <p:cNvPr id="3" name="Google Shape;631;p44"/>
          <p:cNvSpPr/>
          <p:nvPr/>
        </p:nvSpPr>
        <p:spPr>
          <a:xfrm>
            <a:off x="1180277" y="2223653"/>
            <a:ext cx="6107215" cy="1447801"/>
          </a:xfrm>
          <a:prstGeom prst="roundRect">
            <a:avLst>
              <a:gd name="adj" fmla="val 0"/>
            </a:avLst>
          </a:prstGeom>
          <a:solidFill>
            <a:srgbClr val="0C4075"/>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4" name="Google Shape;635;p44"/>
          <p:cNvSpPr/>
          <p:nvPr/>
        </p:nvSpPr>
        <p:spPr>
          <a:xfrm>
            <a:off x="1104077" y="2147453"/>
            <a:ext cx="6107215" cy="1447801"/>
          </a:xfrm>
          <a:prstGeom prst="roundRect">
            <a:avLst>
              <a:gd name="adj" fmla="val 0"/>
            </a:avLst>
          </a:prstGeom>
          <a:solidFill>
            <a:srgbClr val="FFFFFF"/>
          </a:solidFill>
          <a:ln>
            <a:noFill/>
          </a:ln>
        </p:spPr>
        <p:txBody>
          <a:bodyPr spcFirstLastPara="1" wrap="square" lIns="91425" tIns="91425" rIns="91425" bIns="91425" anchor="ctr" anchorCtr="0">
            <a:noAutofit/>
          </a:bodyPr>
          <a:lstStyle/>
          <a:p>
            <a:pPr algn="just">
              <a:buClr>
                <a:srgbClr val="000000"/>
              </a:buClr>
              <a:defRPr/>
            </a:pPr>
            <a:r>
              <a:rPr lang="tr-TR" sz="3200" dirty="0"/>
              <a:t>“Danışan dağ aşmış, danışmayan düz yolda şaşmış</a:t>
            </a:r>
            <a:r>
              <a:rPr lang="tr-TR" sz="3200" dirty="0" smtClean="0"/>
              <a:t>.”</a:t>
            </a:r>
            <a:endParaRPr lang="tr-TR" sz="3200" dirty="0"/>
          </a:p>
        </p:txBody>
      </p:sp>
      <p:sp>
        <p:nvSpPr>
          <p:cNvPr id="5" name="Yuvarlatılmış Dikdörtgen 4"/>
          <p:cNvSpPr/>
          <p:nvPr/>
        </p:nvSpPr>
        <p:spPr>
          <a:xfrm>
            <a:off x="1005008" y="4985872"/>
            <a:ext cx="6442928" cy="1459833"/>
          </a:xfrm>
          <a:prstGeom prst="roundRect">
            <a:avLst>
              <a:gd name="adj" fmla="val 417"/>
            </a:avLst>
          </a:prstGeom>
          <a:solidFill>
            <a:schemeClr val="accent4">
              <a:lumMod val="60000"/>
              <a:lumOff val="40000"/>
            </a:schemeClr>
          </a:solidFill>
          <a:ln w="12700" cap="flat" cmpd="sng" algn="ctr">
            <a:noFill/>
            <a:prstDash val="solid"/>
            <a:miter lim="800000"/>
          </a:ln>
          <a:effectLst/>
        </p:spPr>
        <p:txBody>
          <a:bodyPr lIns="0" tIns="0" rIns="0" bIns="0" rtlCol="0" anchor="ctr"/>
          <a:lstStyle/>
          <a:p>
            <a:pPr marL="457200" lvl="0" indent="-457200" algn="just">
              <a:buFont typeface="Wingdings" panose="05000000000000000000" pitchFamily="2" charset="2"/>
              <a:buChar char="Ø"/>
              <a:defRPr/>
            </a:pPr>
            <a:r>
              <a:rPr lang="tr-TR" sz="3200" kern="0" dirty="0">
                <a:solidFill>
                  <a:prstClr val="black"/>
                </a:solidFill>
                <a:latin typeface="Arial"/>
                <a:ea typeface="맑은 고딕"/>
              </a:rPr>
              <a:t>Atasözüyle verilmek istenen mesaj nedir?</a:t>
            </a:r>
          </a:p>
        </p:txBody>
      </p:sp>
      <p:sp>
        <p:nvSpPr>
          <p:cNvPr id="6" name="Rectangle: Rounded Corners 32">
            <a:extLst>
              <a:ext uri="{FF2B5EF4-FFF2-40B4-BE49-F238E27FC236}">
                <a16:creationId xmlns:a16="http://schemas.microsoft.com/office/drawing/2014/main" id="{6F2E1F8F-6E8A-4F8D-81AA-F7A5FAF92A4D}"/>
              </a:ext>
            </a:extLst>
          </p:cNvPr>
          <p:cNvSpPr/>
          <p:nvPr/>
        </p:nvSpPr>
        <p:spPr>
          <a:xfrm>
            <a:off x="163695" y="243847"/>
            <a:ext cx="11543396" cy="720000"/>
          </a:xfrm>
          <a:prstGeom prst="roundRect">
            <a:avLst>
              <a:gd name="adj" fmla="val 50000"/>
            </a:avLst>
          </a:prstGeom>
          <a:solidFill>
            <a:srgbClr val="CCCC00"/>
          </a:solidFill>
          <a:ln>
            <a:noFill/>
          </a:ln>
          <a:effectLst>
            <a:outerShdw blurRad="381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tr-TR" sz="3600" dirty="0">
                <a:solidFill>
                  <a:schemeClr val="tx1"/>
                </a:solidFill>
              </a:rPr>
              <a:t>Hz. Muhammed’in (s.a.v.) İstişareye Önem Vermesi</a:t>
            </a:r>
          </a:p>
        </p:txBody>
      </p:sp>
      <p:sp>
        <p:nvSpPr>
          <p:cNvPr id="7" name="Oval 6">
            <a:extLst>
              <a:ext uri="{FF2B5EF4-FFF2-40B4-BE49-F238E27FC236}">
                <a16:creationId xmlns:a16="http://schemas.microsoft.com/office/drawing/2014/main" id="{F1A396C7-48BA-48C9-95B3-037CEC80E9FF}"/>
              </a:ext>
            </a:extLst>
          </p:cNvPr>
          <p:cNvSpPr/>
          <p:nvPr/>
        </p:nvSpPr>
        <p:spPr>
          <a:xfrm>
            <a:off x="154972" y="168324"/>
            <a:ext cx="815300" cy="815300"/>
          </a:xfrm>
          <a:prstGeom prst="ellipse">
            <a:avLst/>
          </a:prstGeom>
          <a:gradFill flip="none" rotWithShape="1">
            <a:gsLst>
              <a:gs pos="7000">
                <a:schemeClr val="accent3">
                  <a:lumMod val="5000"/>
                  <a:lumOff val="95000"/>
                  <a:alpha val="85000"/>
                </a:schemeClr>
              </a:gs>
              <a:gs pos="74000">
                <a:schemeClr val="accent3">
                  <a:lumMod val="45000"/>
                  <a:lumOff val="55000"/>
                </a:schemeClr>
              </a:gs>
              <a:gs pos="83000">
                <a:schemeClr val="accent3">
                  <a:lumMod val="45000"/>
                  <a:lumOff val="55000"/>
                </a:schemeClr>
              </a:gs>
              <a:gs pos="100000">
                <a:schemeClr val="accent3">
                  <a:lumMod val="30000"/>
                  <a:lumOff val="70000"/>
                  <a:alpha val="85000"/>
                </a:schemeClr>
              </a:gs>
            </a:gsLst>
            <a:lin ang="2700000" scaled="1"/>
            <a:tileRect/>
          </a:gradFill>
          <a:ln>
            <a:noFill/>
          </a:ln>
          <a:effectLst>
            <a:outerShdw blurRad="3810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prstClr val="black"/>
                </a:solidFill>
                <a:effectLst/>
                <a:uLnTx/>
                <a:uFillTx/>
                <a:latin typeface="Calibri" panose="020F0502020204030204"/>
                <a:ea typeface="+mn-ea"/>
                <a:cs typeface="+mn-cs"/>
              </a:rPr>
              <a:t>3</a:t>
            </a:r>
            <a:endParaRPr kumimoji="0" lang="en-IN"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44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Düz Ok Bağlayıcısı 26"/>
          <p:cNvCxnSpPr/>
          <p:nvPr/>
        </p:nvCxnSpPr>
        <p:spPr>
          <a:xfrm flipV="1">
            <a:off x="5304021" y="612246"/>
            <a:ext cx="973857" cy="2456492"/>
          </a:xfrm>
          <a:prstGeom prst="straightConnector1">
            <a:avLst/>
          </a:prstGeom>
          <a:ln w="38100">
            <a:solidFill>
              <a:srgbClr val="C00000"/>
            </a:solidFill>
            <a:tailEnd type="triangle"/>
          </a:ln>
        </p:spPr>
        <p:style>
          <a:lnRef idx="3">
            <a:schemeClr val="accent6"/>
          </a:lnRef>
          <a:fillRef idx="0">
            <a:schemeClr val="accent6"/>
          </a:fillRef>
          <a:effectRef idx="2">
            <a:schemeClr val="accent6"/>
          </a:effectRef>
          <a:fontRef idx="minor">
            <a:schemeClr val="tx1"/>
          </a:fontRef>
        </p:style>
      </p:cxnSp>
      <p:cxnSp>
        <p:nvCxnSpPr>
          <p:cNvPr id="31" name="Düz Ok Bağlayıcısı 30"/>
          <p:cNvCxnSpPr/>
          <p:nvPr/>
        </p:nvCxnSpPr>
        <p:spPr>
          <a:xfrm flipH="1" flipV="1">
            <a:off x="6085843" y="828675"/>
            <a:ext cx="2019340" cy="2058451"/>
          </a:xfrm>
          <a:prstGeom prst="straightConnector1">
            <a:avLst/>
          </a:prstGeom>
          <a:ln w="38100">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21" name="Düz Ok Bağlayıcısı 20"/>
          <p:cNvCxnSpPr>
            <a:stCxn id="9" idx="0"/>
          </p:cNvCxnSpPr>
          <p:nvPr/>
        </p:nvCxnSpPr>
        <p:spPr>
          <a:xfrm flipV="1">
            <a:off x="2840128" y="620693"/>
            <a:ext cx="3245715" cy="2676321"/>
          </a:xfrm>
          <a:prstGeom prst="straightConnector1">
            <a:avLst/>
          </a:prstGeom>
          <a:ln w="38100">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8" name="Düz Ok Bağlayıcısı 37"/>
          <p:cNvCxnSpPr/>
          <p:nvPr/>
        </p:nvCxnSpPr>
        <p:spPr>
          <a:xfrm flipH="1" flipV="1">
            <a:off x="5743575" y="828675"/>
            <a:ext cx="4972551" cy="1031553"/>
          </a:xfrm>
          <a:prstGeom prst="straightConnector1">
            <a:avLst/>
          </a:prstGeom>
          <a:ln w="3810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16" name="Düz Ok Bağlayıcısı 15"/>
          <p:cNvCxnSpPr/>
          <p:nvPr/>
        </p:nvCxnSpPr>
        <p:spPr>
          <a:xfrm flipV="1">
            <a:off x="1180368" y="694136"/>
            <a:ext cx="4802046" cy="1468772"/>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0" name="Oval 9"/>
          <p:cNvSpPr/>
          <p:nvPr/>
        </p:nvSpPr>
        <p:spPr>
          <a:xfrm>
            <a:off x="92337" y="2017190"/>
            <a:ext cx="2127018" cy="2597619"/>
          </a:xfrm>
          <a:prstGeom prst="ellipse">
            <a:avLst/>
          </a:prstGeom>
          <a:solidFill>
            <a:schemeClr val="accent4">
              <a:lumMod val="60000"/>
              <a:lumOff val="4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2800" dirty="0"/>
              <a:t>O</a:t>
            </a:r>
            <a:r>
              <a:rPr lang="tr-TR" sz="2800" dirty="0" smtClean="0"/>
              <a:t>layın </a:t>
            </a:r>
            <a:r>
              <a:rPr lang="tr-TR" sz="2800" b="1" dirty="0"/>
              <a:t>başlığı </a:t>
            </a:r>
            <a:r>
              <a:rPr lang="tr-TR" sz="2800" dirty="0"/>
              <a:t>ne olabilir?</a:t>
            </a:r>
          </a:p>
        </p:txBody>
      </p:sp>
      <p:sp>
        <p:nvSpPr>
          <p:cNvPr id="11" name="Oval 10"/>
          <p:cNvSpPr/>
          <p:nvPr/>
        </p:nvSpPr>
        <p:spPr>
          <a:xfrm>
            <a:off x="3541911" y="2807502"/>
            <a:ext cx="3395220" cy="3112035"/>
          </a:xfrm>
          <a:prstGeom prst="ellipse">
            <a:avLst/>
          </a:prstGeom>
          <a:solidFill>
            <a:srgbClr val="FBDDE9"/>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dirty="0" smtClean="0"/>
              <a:t>Olayda Peygamberimizin hangi yönüne </a:t>
            </a:r>
            <a:r>
              <a:rPr lang="tr-TR" sz="2400" b="1" dirty="0" smtClean="0"/>
              <a:t>vurgu </a:t>
            </a:r>
            <a:r>
              <a:rPr lang="tr-TR" sz="2400" dirty="0" smtClean="0"/>
              <a:t>yapılmıştır?</a:t>
            </a:r>
            <a:endParaRPr lang="tr-TR" sz="2400" dirty="0"/>
          </a:p>
        </p:txBody>
      </p:sp>
      <p:sp>
        <p:nvSpPr>
          <p:cNvPr id="12" name="Oval 11"/>
          <p:cNvSpPr/>
          <p:nvPr/>
        </p:nvSpPr>
        <p:spPr>
          <a:xfrm>
            <a:off x="9372600" y="1821312"/>
            <a:ext cx="2819400" cy="3133442"/>
          </a:xfrm>
          <a:prstGeom prst="ellipse">
            <a:avLst/>
          </a:prstGeom>
          <a:solidFill>
            <a:srgbClr val="ACDAF4"/>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t>Olayın ana konusuna uygun bir </a:t>
            </a:r>
            <a:r>
              <a:rPr lang="tr-TR" sz="2800" b="1" dirty="0" smtClean="0"/>
              <a:t>slogan </a:t>
            </a:r>
            <a:r>
              <a:rPr lang="tr-TR" sz="2800" dirty="0" smtClean="0"/>
              <a:t>bulalım</a:t>
            </a:r>
            <a:r>
              <a:rPr lang="tr-TR" sz="2000" dirty="0" smtClean="0"/>
              <a:t>.</a:t>
            </a:r>
            <a:endParaRPr lang="tr-TR" sz="2000" dirty="0"/>
          </a:p>
        </p:txBody>
      </p:sp>
      <p:sp>
        <p:nvSpPr>
          <p:cNvPr id="13" name="Oval 12"/>
          <p:cNvSpPr/>
          <p:nvPr/>
        </p:nvSpPr>
        <p:spPr>
          <a:xfrm>
            <a:off x="6773543" y="2852945"/>
            <a:ext cx="3049876" cy="3203311"/>
          </a:xfrm>
          <a:prstGeom prst="ellipse">
            <a:avLst/>
          </a:prstGeom>
          <a:solidFill>
            <a:schemeClr val="accent4">
              <a:lumMod val="40000"/>
              <a:lumOff val="60000"/>
            </a:schemeClr>
          </a:solid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2400" dirty="0" smtClean="0"/>
              <a:t>Peygamberimiz </a:t>
            </a:r>
            <a:r>
              <a:rPr lang="tr-TR" sz="2400" b="1" dirty="0" smtClean="0"/>
              <a:t>neden</a:t>
            </a:r>
            <a:r>
              <a:rPr lang="tr-TR" sz="2400" dirty="0" smtClean="0"/>
              <a:t> fikrini değiştirmiştir?</a:t>
            </a:r>
            <a:endParaRPr lang="tr-TR" sz="2400" dirty="0"/>
          </a:p>
        </p:txBody>
      </p:sp>
      <p:sp>
        <p:nvSpPr>
          <p:cNvPr id="9" name="Oval 8"/>
          <p:cNvSpPr/>
          <p:nvPr/>
        </p:nvSpPr>
        <p:spPr>
          <a:xfrm>
            <a:off x="1997156" y="2975429"/>
            <a:ext cx="1918726" cy="2105443"/>
          </a:xfrm>
          <a:prstGeom prst="ellipse">
            <a:avLst/>
          </a:prstGeom>
          <a:solidFill>
            <a:srgbClr val="ACDAF4"/>
          </a:solid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tr-TR" sz="2800" dirty="0" smtClean="0"/>
              <a:t>Olayın </a:t>
            </a:r>
            <a:r>
              <a:rPr lang="tr-TR" sz="2800" b="1" dirty="0"/>
              <a:t>ana konusu </a:t>
            </a:r>
            <a:r>
              <a:rPr lang="tr-TR" sz="2800" dirty="0"/>
              <a:t>nedir?</a:t>
            </a:r>
          </a:p>
        </p:txBody>
      </p:sp>
      <p:sp>
        <p:nvSpPr>
          <p:cNvPr id="2" name="Unvan 1"/>
          <p:cNvSpPr>
            <a:spLocks noGrp="1"/>
          </p:cNvSpPr>
          <p:nvPr>
            <p:ph type="title"/>
          </p:nvPr>
        </p:nvSpPr>
        <p:spPr>
          <a:xfrm>
            <a:off x="1758995" y="240228"/>
            <a:ext cx="8674011" cy="834374"/>
          </a:xfrm>
          <a:solidFill>
            <a:srgbClr val="66BDB7"/>
          </a:solidFill>
          <a:ln>
            <a:solidFill>
              <a:srgbClr val="C00000"/>
            </a:solidFill>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4000" dirty="0"/>
              <a:t>O</a:t>
            </a:r>
            <a:r>
              <a:rPr lang="tr-TR" sz="4000" dirty="0" smtClean="0"/>
              <a:t>laya göre cevapları defterimize yazalım</a:t>
            </a:r>
            <a:endParaRPr lang="tr-TR" sz="4000" dirty="0"/>
          </a:p>
        </p:txBody>
      </p:sp>
      <p:sp>
        <p:nvSpPr>
          <p:cNvPr id="30" name="Dikdörtgen 29"/>
          <p:cNvSpPr/>
          <p:nvPr/>
        </p:nvSpPr>
        <p:spPr>
          <a:xfrm>
            <a:off x="901469" y="4481492"/>
            <a:ext cx="568352" cy="595716"/>
          </a:xfrm>
          <a:prstGeom prst="rect">
            <a:avLst/>
          </a:prstGeom>
          <a:solidFill>
            <a:srgbClr val="66BDB7"/>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solidFill>
                  <a:schemeClr val="tx1"/>
                </a:solidFill>
              </a:rPr>
              <a:t>1</a:t>
            </a:r>
            <a:endParaRPr lang="tr-TR" sz="4800" dirty="0">
              <a:solidFill>
                <a:schemeClr val="tx1"/>
              </a:solidFill>
            </a:endParaRPr>
          </a:p>
        </p:txBody>
      </p:sp>
      <p:sp>
        <p:nvSpPr>
          <p:cNvPr id="32" name="Dikdörtgen 31"/>
          <p:cNvSpPr/>
          <p:nvPr/>
        </p:nvSpPr>
        <p:spPr>
          <a:xfrm>
            <a:off x="2615004" y="4958059"/>
            <a:ext cx="568352" cy="595716"/>
          </a:xfrm>
          <a:prstGeom prst="rect">
            <a:avLst/>
          </a:prstGeom>
          <a:solidFill>
            <a:srgbClr val="66BDB7"/>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solidFill>
                  <a:schemeClr val="tx1"/>
                </a:solidFill>
              </a:rPr>
              <a:t>2</a:t>
            </a:r>
            <a:endParaRPr lang="tr-TR" sz="4800" dirty="0">
              <a:solidFill>
                <a:schemeClr val="tx1"/>
              </a:solidFill>
            </a:endParaRPr>
          </a:p>
        </p:txBody>
      </p:sp>
      <p:sp>
        <p:nvSpPr>
          <p:cNvPr id="33" name="Dikdörtgen 32"/>
          <p:cNvSpPr/>
          <p:nvPr/>
        </p:nvSpPr>
        <p:spPr>
          <a:xfrm>
            <a:off x="4873551" y="5641175"/>
            <a:ext cx="568352" cy="595716"/>
          </a:xfrm>
          <a:prstGeom prst="rect">
            <a:avLst/>
          </a:prstGeom>
          <a:solidFill>
            <a:srgbClr val="66BDB7"/>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solidFill>
                  <a:schemeClr val="tx1"/>
                </a:solidFill>
              </a:rPr>
              <a:t>3</a:t>
            </a:r>
            <a:endParaRPr lang="tr-TR" sz="4800" dirty="0">
              <a:solidFill>
                <a:schemeClr val="tx1"/>
              </a:solidFill>
            </a:endParaRPr>
          </a:p>
        </p:txBody>
      </p:sp>
      <p:sp>
        <p:nvSpPr>
          <p:cNvPr id="34" name="Dikdörtgen 33"/>
          <p:cNvSpPr/>
          <p:nvPr/>
        </p:nvSpPr>
        <p:spPr>
          <a:xfrm>
            <a:off x="8105183" y="5758398"/>
            <a:ext cx="568352" cy="595716"/>
          </a:xfrm>
          <a:prstGeom prst="rect">
            <a:avLst/>
          </a:prstGeom>
          <a:solidFill>
            <a:srgbClr val="66BDB7"/>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solidFill>
                  <a:schemeClr val="tx1"/>
                </a:solidFill>
              </a:rPr>
              <a:t>4</a:t>
            </a:r>
            <a:endParaRPr lang="tr-TR" sz="4800" dirty="0">
              <a:solidFill>
                <a:schemeClr val="tx1"/>
              </a:solidFill>
            </a:endParaRPr>
          </a:p>
        </p:txBody>
      </p:sp>
      <p:sp>
        <p:nvSpPr>
          <p:cNvPr id="37" name="Dikdörtgen 36"/>
          <p:cNvSpPr/>
          <p:nvPr/>
        </p:nvSpPr>
        <p:spPr>
          <a:xfrm>
            <a:off x="10587946" y="4614809"/>
            <a:ext cx="568352" cy="595716"/>
          </a:xfrm>
          <a:prstGeom prst="rect">
            <a:avLst/>
          </a:prstGeom>
          <a:solidFill>
            <a:srgbClr val="66BDB7"/>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solidFill>
                  <a:schemeClr val="tx1"/>
                </a:solidFill>
              </a:rPr>
              <a:t>5</a:t>
            </a:r>
            <a:endParaRPr lang="tr-TR" sz="4800" dirty="0">
              <a:solidFill>
                <a:schemeClr val="tx1"/>
              </a:solidFill>
            </a:endParaRPr>
          </a:p>
        </p:txBody>
      </p:sp>
    </p:spTree>
    <p:extLst>
      <p:ext uri="{BB962C8B-B14F-4D97-AF65-F5344CB8AC3E}">
        <p14:creationId xmlns:p14="http://schemas.microsoft.com/office/powerpoint/2010/main" val="36692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animBg="1"/>
      <p:bldP spid="30" grpId="0" animBg="1"/>
      <p:bldP spid="32" grpId="0" animBg="1"/>
      <p:bldP spid="33" grpId="0" animBg="1"/>
      <p:bldP spid="34"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lin ang="2700000" scaled="1"/>
          <a:tileRect/>
        </a:gradFill>
        <a:effectLst/>
      </p:bgPr>
    </p:bg>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4115350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0534" y="1330765"/>
            <a:ext cx="5117430" cy="4917635"/>
          </a:xfrm>
          <a:noFill/>
          <a:ln w="38100">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lgn="just">
              <a:buNone/>
            </a:pPr>
            <a:r>
              <a:rPr lang="tr-TR" dirty="0"/>
              <a:t>Hicretin 3. yılında (625) </a:t>
            </a:r>
            <a:r>
              <a:rPr lang="tr-TR" dirty="0" err="1"/>
              <a:t>Kureyş’in</a:t>
            </a:r>
            <a:r>
              <a:rPr lang="tr-TR" dirty="0"/>
              <a:t> savaşmak için Medine’ye yöneldiği öğrenilince Hz. Peygamber, Medine’de kalınıp savunma yapılması kanaatinde olmasına rağmen müşriklerin şehir dışında karşılanmasını daha yerinde bulan çoğunluğun görüşüne uymuş ve savaş </a:t>
            </a:r>
            <a:r>
              <a:rPr lang="tr-TR" dirty="0" err="1"/>
              <a:t>Uhud’da</a:t>
            </a:r>
            <a:r>
              <a:rPr lang="tr-TR" dirty="0"/>
              <a:t> </a:t>
            </a:r>
            <a:r>
              <a:rPr lang="tr-TR" dirty="0" smtClean="0"/>
              <a:t>gerçekleşmiştir.</a:t>
            </a:r>
          </a:p>
          <a:p>
            <a:pPr marL="0" indent="0" algn="ctr">
              <a:buNone/>
            </a:pPr>
            <a:endParaRPr lang="tr-TR" sz="1800" i="1" dirty="0" smtClean="0"/>
          </a:p>
          <a:p>
            <a:pPr marL="0" indent="0" algn="ctr">
              <a:buNone/>
            </a:pPr>
            <a:r>
              <a:rPr lang="tr-TR" sz="1800" i="1" dirty="0" smtClean="0"/>
              <a:t>(TDV </a:t>
            </a:r>
            <a:r>
              <a:rPr lang="tr-TR" sz="1800" i="1" dirty="0"/>
              <a:t>İslâm Ansiklopedisi’nin 39. cildinde, </a:t>
            </a:r>
            <a:r>
              <a:rPr lang="tr-TR" sz="1800" i="1" dirty="0" smtClean="0"/>
              <a:t>230-235.)</a:t>
            </a:r>
            <a:endParaRPr lang="tr-TR" dirty="0"/>
          </a:p>
        </p:txBody>
      </p:sp>
      <p:pic>
        <p:nvPicPr>
          <p:cNvPr id="4" name="Resim 3"/>
          <p:cNvPicPr>
            <a:picLocks noChangeAspect="1"/>
          </p:cNvPicPr>
          <p:nvPr/>
        </p:nvPicPr>
        <p:blipFill>
          <a:blip r:embed="rId2"/>
          <a:stretch>
            <a:fillRect/>
          </a:stretch>
        </p:blipFill>
        <p:spPr>
          <a:xfrm>
            <a:off x="5903495" y="513348"/>
            <a:ext cx="6140180" cy="5839326"/>
          </a:xfrm>
          <a:prstGeom prst="rect">
            <a:avLst/>
          </a:prstGeom>
          <a:ln w="38100">
            <a:solidFill>
              <a:schemeClr val="bg1"/>
            </a:solidFill>
          </a:ln>
        </p:spPr>
      </p:pic>
    </p:spTree>
    <p:extLst>
      <p:ext uri="{BB962C8B-B14F-4D97-AF65-F5344CB8AC3E}">
        <p14:creationId xmlns:p14="http://schemas.microsoft.com/office/powerpoint/2010/main" val="403294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4872" y="87384"/>
            <a:ext cx="11722302" cy="3108543"/>
          </a:xfrm>
          <a:prstGeom prst="rect">
            <a:avLst/>
          </a:prstGeom>
          <a:solidFill>
            <a:schemeClr val="accent5">
              <a:lumMod val="20000"/>
              <a:lumOff val="8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sz="2800" dirty="0"/>
              <a:t>İstişarede ortak karar alabilme ve uzman görüşüne dikkat etme öne çıkar. </a:t>
            </a:r>
            <a:r>
              <a:rPr lang="tr-TR" sz="2800" dirty="0" smtClean="0"/>
              <a:t>Ortak karar </a:t>
            </a:r>
            <a:r>
              <a:rPr lang="tr-TR" sz="2800" dirty="0"/>
              <a:t>alındığı için toplumsal birliktelik kuvvetlenmiş olur. İstişare sonucu </a:t>
            </a:r>
            <a:r>
              <a:rPr lang="tr-TR" sz="2800" dirty="0" smtClean="0"/>
              <a:t>alınan karar </a:t>
            </a:r>
            <a:r>
              <a:rPr lang="tr-TR" sz="2800" dirty="0"/>
              <a:t>olumsuz sonuçlar doğursa bile sorumluluk paylaşıldığı için birliktelik </a:t>
            </a:r>
            <a:r>
              <a:rPr lang="tr-TR" sz="2800" dirty="0" smtClean="0"/>
              <a:t>zarar görmez</a:t>
            </a:r>
            <a:r>
              <a:rPr lang="tr-TR" sz="2800" dirty="0"/>
              <a:t>. Hz. Peygamber </a:t>
            </a:r>
            <a:r>
              <a:rPr lang="tr-TR" sz="2800" dirty="0" smtClean="0"/>
              <a:t>Müslümanlara şûrayı (istişare etmeyi) </a:t>
            </a:r>
            <a:r>
              <a:rPr lang="tr-TR" sz="2800" dirty="0"/>
              <a:t>emrettiği gibi kendisinin de genel ya da özel işlerde ashabı ile görüş alışverişinde bulunduğu bilinmektedir</a:t>
            </a:r>
            <a:r>
              <a:rPr lang="tr-TR" sz="2800" dirty="0" smtClean="0"/>
              <a:t>. Bizler </a:t>
            </a:r>
            <a:r>
              <a:rPr lang="tr-TR" sz="2800" dirty="0"/>
              <a:t>de Hz. Peygamber gibi alacağımız kararlarda ve çözüm </a:t>
            </a:r>
            <a:r>
              <a:rPr lang="tr-TR" sz="2800" dirty="0" smtClean="0"/>
              <a:t>önerilerinde ortak </a:t>
            </a:r>
            <a:r>
              <a:rPr lang="tr-TR" sz="2800" dirty="0"/>
              <a:t>akla değer vermeli, farklı görüşleri dikkate almalıyız.</a:t>
            </a:r>
            <a:endParaRPr lang="tr-TR" sz="6000" dirty="0"/>
          </a:p>
        </p:txBody>
      </p:sp>
      <p:sp>
        <p:nvSpPr>
          <p:cNvPr id="5" name="Unvan 1"/>
          <p:cNvSpPr>
            <a:spLocks noGrp="1"/>
          </p:cNvSpPr>
          <p:nvPr>
            <p:ph type="title"/>
          </p:nvPr>
        </p:nvSpPr>
        <p:spPr>
          <a:xfrm>
            <a:off x="194872" y="3309944"/>
            <a:ext cx="11722302" cy="477937"/>
          </a:xfrm>
          <a:solidFill>
            <a:schemeClr val="accent4">
              <a:lumMod val="40000"/>
              <a:lumOff val="60000"/>
            </a:schemeClr>
          </a:solidFill>
          <a:ln>
            <a:solidFill>
              <a:srgbClr val="C00000"/>
            </a:solidFill>
          </a:ln>
        </p:spPr>
        <p:txBody>
          <a:bodyPr>
            <a:noAutofit/>
          </a:bodyPr>
          <a:lstStyle/>
          <a:p>
            <a:pPr algn="ctr"/>
            <a:r>
              <a:rPr lang="tr-TR" sz="3600" dirty="0" smtClean="0"/>
              <a:t>Parçaya göre aşağıdakilerden hangisine ulaşılır? İşaretleyelim</a:t>
            </a:r>
            <a:endParaRPr lang="tr-TR" sz="3600" dirty="0"/>
          </a:p>
        </p:txBody>
      </p:sp>
      <p:sp>
        <p:nvSpPr>
          <p:cNvPr id="6" name="Dikdörtgen 5"/>
          <p:cNvSpPr/>
          <p:nvPr/>
        </p:nvSpPr>
        <p:spPr>
          <a:xfrm>
            <a:off x="194872" y="3847167"/>
            <a:ext cx="11655907" cy="591543"/>
          </a:xfrm>
          <a:prstGeom prst="rect">
            <a:avLst/>
          </a:prstGeom>
          <a:solidFill>
            <a:srgbClr val="39B6C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smtClean="0"/>
              <a:t>       İstişare ortak karar alma ve uzmanlar sormak şeklinde yapılabilir.</a:t>
            </a:r>
            <a:endParaRPr lang="tr-TR" sz="2800" dirty="0"/>
          </a:p>
        </p:txBody>
      </p:sp>
      <p:sp>
        <p:nvSpPr>
          <p:cNvPr id="7" name="Dikdörtgen 6"/>
          <p:cNvSpPr/>
          <p:nvPr/>
        </p:nvSpPr>
        <p:spPr>
          <a:xfrm>
            <a:off x="220144" y="3881328"/>
            <a:ext cx="571548" cy="523220"/>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tr-TR" sz="2800" b="1" dirty="0" smtClean="0">
                <a:solidFill>
                  <a:srgbClr val="00B050"/>
                </a:solidFill>
                <a:latin typeface="Open Sans" panose="020B0606030504020204" pitchFamily="34" charset="0"/>
              </a:rPr>
              <a:t>✓</a:t>
            </a:r>
            <a:endParaRPr lang="tr-TR" sz="2800" b="1" i="0" dirty="0">
              <a:solidFill>
                <a:srgbClr val="00B050"/>
              </a:solidFill>
              <a:effectLst/>
              <a:latin typeface="Open Sans" panose="020B0606030504020204" pitchFamily="34" charset="0"/>
            </a:endParaRPr>
          </a:p>
        </p:txBody>
      </p:sp>
      <p:sp>
        <p:nvSpPr>
          <p:cNvPr id="8" name="Dikdörtgen 7"/>
          <p:cNvSpPr/>
          <p:nvPr/>
        </p:nvSpPr>
        <p:spPr>
          <a:xfrm>
            <a:off x="220144" y="4618240"/>
            <a:ext cx="11617374" cy="578939"/>
          </a:xfrm>
          <a:prstGeom prst="rect">
            <a:avLst/>
          </a:prstGeom>
          <a:solidFill>
            <a:srgbClr val="39B6C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smtClean="0"/>
              <a:t>Hz. Muhammed (s.a.v) sadece savaş durumunda istişare etmiştir.</a:t>
            </a:r>
            <a:endParaRPr lang="tr-TR" sz="4400" dirty="0"/>
          </a:p>
        </p:txBody>
      </p:sp>
      <p:sp>
        <p:nvSpPr>
          <p:cNvPr id="9" name="Dikdörtgen 8"/>
          <p:cNvSpPr/>
          <p:nvPr/>
        </p:nvSpPr>
        <p:spPr>
          <a:xfrm>
            <a:off x="270687" y="4629757"/>
            <a:ext cx="546276" cy="523220"/>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tr-TR" sz="2800" b="1" dirty="0" smtClean="0">
                <a:solidFill>
                  <a:srgbClr val="FF0000"/>
                </a:solidFill>
                <a:latin typeface="Open Sans" panose="020B0606030504020204" pitchFamily="34" charset="0"/>
              </a:rPr>
              <a:t>X</a:t>
            </a:r>
            <a:endParaRPr lang="tr-TR" sz="2800" b="1" i="0" dirty="0">
              <a:solidFill>
                <a:srgbClr val="FF0000"/>
              </a:solidFill>
              <a:effectLst/>
              <a:latin typeface="Open Sans" panose="020B0606030504020204" pitchFamily="34" charset="0"/>
            </a:endParaRPr>
          </a:p>
        </p:txBody>
      </p:sp>
      <p:sp>
        <p:nvSpPr>
          <p:cNvPr id="10" name="Dikdörtgen 9"/>
          <p:cNvSpPr/>
          <p:nvPr/>
        </p:nvSpPr>
        <p:spPr>
          <a:xfrm>
            <a:off x="194872" y="5376710"/>
            <a:ext cx="11617374" cy="565623"/>
          </a:xfrm>
          <a:prstGeom prst="rect">
            <a:avLst/>
          </a:prstGeom>
          <a:solidFill>
            <a:srgbClr val="39B6C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a:t> </a:t>
            </a:r>
            <a:r>
              <a:rPr lang="tr-TR" sz="3200" dirty="0" smtClean="0"/>
              <a:t>     </a:t>
            </a:r>
            <a:r>
              <a:rPr lang="tr-TR" sz="2800" dirty="0" smtClean="0"/>
              <a:t>İstişare sonucunda toplumda birliktelik kuvvetlenir.</a:t>
            </a:r>
            <a:endParaRPr lang="tr-TR" sz="2800" dirty="0"/>
          </a:p>
        </p:txBody>
      </p:sp>
      <p:sp>
        <p:nvSpPr>
          <p:cNvPr id="11" name="Dikdörtgen 10"/>
          <p:cNvSpPr/>
          <p:nvPr/>
        </p:nvSpPr>
        <p:spPr>
          <a:xfrm>
            <a:off x="220144" y="5397911"/>
            <a:ext cx="571548" cy="523220"/>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tr-TR" sz="2800" b="1" dirty="0" smtClean="0">
                <a:solidFill>
                  <a:srgbClr val="00B050"/>
                </a:solidFill>
                <a:latin typeface="Open Sans" panose="020B0606030504020204" pitchFamily="34" charset="0"/>
              </a:rPr>
              <a:t>✓</a:t>
            </a:r>
            <a:endParaRPr lang="tr-TR" sz="2800" b="1" i="0" dirty="0">
              <a:solidFill>
                <a:srgbClr val="00B050"/>
              </a:solidFill>
              <a:effectLst/>
              <a:latin typeface="Open Sans" panose="020B0606030504020204" pitchFamily="34" charset="0"/>
            </a:endParaRPr>
          </a:p>
        </p:txBody>
      </p:sp>
      <p:sp>
        <p:nvSpPr>
          <p:cNvPr id="12" name="Dikdörtgen 11"/>
          <p:cNvSpPr/>
          <p:nvPr/>
        </p:nvSpPr>
        <p:spPr>
          <a:xfrm>
            <a:off x="187185" y="6090977"/>
            <a:ext cx="11650333" cy="619749"/>
          </a:xfrm>
          <a:prstGeom prst="rect">
            <a:avLst/>
          </a:prstGeom>
          <a:solidFill>
            <a:srgbClr val="39B6C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t> </a:t>
            </a:r>
            <a:r>
              <a:rPr lang="tr-TR" sz="2800" dirty="0" smtClean="0"/>
              <a:t>      </a:t>
            </a:r>
            <a:r>
              <a:rPr lang="tr-TR" sz="2700" dirty="0" smtClean="0"/>
              <a:t>Hz. Muhammed’i (sav) örnek alan bir kişi işlerinde istişareye önem vermelidir.</a:t>
            </a:r>
            <a:endParaRPr lang="tr-TR" sz="2700" dirty="0"/>
          </a:p>
        </p:txBody>
      </p:sp>
      <p:sp>
        <p:nvSpPr>
          <p:cNvPr id="13" name="Dikdörtgen 12"/>
          <p:cNvSpPr/>
          <p:nvPr/>
        </p:nvSpPr>
        <p:spPr>
          <a:xfrm>
            <a:off x="187185" y="6090977"/>
            <a:ext cx="596820" cy="584775"/>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tr-TR" sz="3200" b="1" dirty="0" smtClean="0">
                <a:solidFill>
                  <a:srgbClr val="00B050"/>
                </a:solidFill>
                <a:latin typeface="Open Sans" panose="020B0606030504020204" pitchFamily="34" charset="0"/>
              </a:rPr>
              <a:t>✓</a:t>
            </a:r>
            <a:endParaRPr lang="tr-TR" sz="3200" b="1" i="0" dirty="0">
              <a:solidFill>
                <a:srgbClr val="00B050"/>
              </a:solidFill>
              <a:effectLst/>
              <a:latin typeface="Open Sans" panose="020B0606030504020204" pitchFamily="34" charset="0"/>
            </a:endParaRPr>
          </a:p>
        </p:txBody>
      </p:sp>
    </p:spTree>
    <p:extLst>
      <p:ext uri="{BB962C8B-B14F-4D97-AF65-F5344CB8AC3E}">
        <p14:creationId xmlns:p14="http://schemas.microsoft.com/office/powerpoint/2010/main" val="5544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2"/>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1782" y="434715"/>
            <a:ext cx="5902179" cy="1349113"/>
          </a:xfrm>
          <a:solidFill>
            <a:srgbClr val="FBC891"/>
          </a:solidFill>
          <a:ln w="28575">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3600" dirty="0" smtClean="0"/>
              <a:t>Peygamberimizin istişarelerinden örnekler</a:t>
            </a:r>
            <a:endParaRPr lang="tr-TR" sz="3600" dirty="0"/>
          </a:p>
        </p:txBody>
      </p:sp>
      <p:sp>
        <p:nvSpPr>
          <p:cNvPr id="4" name="Dikdörtgen 3"/>
          <p:cNvSpPr/>
          <p:nvPr/>
        </p:nvSpPr>
        <p:spPr>
          <a:xfrm>
            <a:off x="1210260" y="2330183"/>
            <a:ext cx="10478124" cy="866927"/>
          </a:xfrm>
          <a:prstGeom prst="rect">
            <a:avLst/>
          </a:prstGeom>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lvl="1"/>
            <a:r>
              <a:rPr lang="tr-TR" sz="2800" dirty="0" smtClean="0"/>
              <a:t>Hendek </a:t>
            </a:r>
            <a:r>
              <a:rPr lang="tr-TR" sz="2800" dirty="0"/>
              <a:t>Savaşında da Selman-i Farisi’nin görüşünü benimseyerek, hendek kazılmasını kabul </a:t>
            </a:r>
            <a:r>
              <a:rPr lang="tr-TR" sz="2800" dirty="0" smtClean="0"/>
              <a:t>etmiştir</a:t>
            </a:r>
            <a:r>
              <a:rPr lang="tr-TR" dirty="0" smtClean="0"/>
              <a:t>.</a:t>
            </a:r>
            <a:endParaRPr lang="tr-TR" sz="2800" dirty="0"/>
          </a:p>
        </p:txBody>
      </p:sp>
      <p:sp>
        <p:nvSpPr>
          <p:cNvPr id="5" name="Yuvarlatılmış Dikdörtgen 4"/>
          <p:cNvSpPr/>
          <p:nvPr/>
        </p:nvSpPr>
        <p:spPr>
          <a:xfrm>
            <a:off x="385800" y="2330182"/>
            <a:ext cx="1108891" cy="866927"/>
          </a:xfrm>
          <a:prstGeom prst="roundRect">
            <a:avLst/>
          </a:prstGeom>
          <a:solidFill>
            <a:srgbClr val="ACDAF4"/>
          </a:solidFill>
          <a:ln w="28575">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6600" dirty="0" smtClean="0"/>
              <a:t>1</a:t>
            </a:r>
            <a:endParaRPr lang="tr-TR" sz="6600" dirty="0"/>
          </a:p>
        </p:txBody>
      </p:sp>
      <p:sp>
        <p:nvSpPr>
          <p:cNvPr id="6" name="Dikdörtgen 5"/>
          <p:cNvSpPr/>
          <p:nvPr/>
        </p:nvSpPr>
        <p:spPr>
          <a:xfrm>
            <a:off x="1270219" y="3637615"/>
            <a:ext cx="10478124" cy="866927"/>
          </a:xfrm>
          <a:prstGeom prst="rect">
            <a:avLst/>
          </a:prstGeom>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lvl="1"/>
            <a:r>
              <a:rPr lang="tr-TR" sz="3200" dirty="0" err="1" smtClean="0"/>
              <a:t>Uhud</a:t>
            </a:r>
            <a:r>
              <a:rPr lang="tr-TR" sz="3200" dirty="0" smtClean="0"/>
              <a:t> savaşında gençlerin fikrine uyması</a:t>
            </a:r>
            <a:endParaRPr lang="tr-TR" sz="3200" dirty="0"/>
          </a:p>
        </p:txBody>
      </p:sp>
      <p:sp>
        <p:nvSpPr>
          <p:cNvPr id="7" name="Yuvarlatılmış Dikdörtgen 6"/>
          <p:cNvSpPr/>
          <p:nvPr/>
        </p:nvSpPr>
        <p:spPr>
          <a:xfrm>
            <a:off x="385800" y="3637614"/>
            <a:ext cx="1048932" cy="866927"/>
          </a:xfrm>
          <a:prstGeom prst="roundRect">
            <a:avLst/>
          </a:prstGeom>
          <a:solidFill>
            <a:srgbClr val="ACDAF4"/>
          </a:solidFill>
          <a:ln w="28575">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6600" dirty="0" smtClean="0"/>
              <a:t>2</a:t>
            </a:r>
            <a:endParaRPr lang="tr-TR" sz="6600" dirty="0"/>
          </a:p>
        </p:txBody>
      </p:sp>
      <p:sp>
        <p:nvSpPr>
          <p:cNvPr id="8" name="Dikdörtgen 7"/>
          <p:cNvSpPr/>
          <p:nvPr/>
        </p:nvSpPr>
        <p:spPr>
          <a:xfrm>
            <a:off x="1264697" y="4945045"/>
            <a:ext cx="10478124" cy="866927"/>
          </a:xfrm>
          <a:prstGeom prst="rect">
            <a:avLst/>
          </a:prstGeom>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lvl="1"/>
            <a:r>
              <a:rPr lang="tr-TR" sz="3200" dirty="0" smtClean="0"/>
              <a:t>Ezanın nasıl olacağını istişare ederek karar verilmesi</a:t>
            </a:r>
            <a:endParaRPr lang="tr-TR" sz="3200" dirty="0"/>
          </a:p>
        </p:txBody>
      </p:sp>
      <p:sp>
        <p:nvSpPr>
          <p:cNvPr id="9" name="Yuvarlatılmış Dikdörtgen 8"/>
          <p:cNvSpPr/>
          <p:nvPr/>
        </p:nvSpPr>
        <p:spPr>
          <a:xfrm>
            <a:off x="385800" y="4945044"/>
            <a:ext cx="1048932" cy="866927"/>
          </a:xfrm>
          <a:prstGeom prst="roundRect">
            <a:avLst/>
          </a:prstGeom>
          <a:solidFill>
            <a:srgbClr val="ACDAF4"/>
          </a:solidFill>
          <a:ln w="28575">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6600" dirty="0" smtClean="0"/>
              <a:t>3</a:t>
            </a:r>
            <a:endParaRPr lang="tr-TR" sz="6600" dirty="0"/>
          </a:p>
        </p:txBody>
      </p:sp>
    </p:spTree>
    <p:extLst>
      <p:ext uri="{BB962C8B-B14F-4D97-AF65-F5344CB8AC3E}">
        <p14:creationId xmlns:p14="http://schemas.microsoft.com/office/powerpoint/2010/main" val="42644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57600" y="288032"/>
            <a:ext cx="4437089" cy="692696"/>
          </a:xfrm>
          <a:solidFill>
            <a:srgbClr val="ACDAF4"/>
          </a:solidFill>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dirty="0" smtClean="0">
                <a:solidFill>
                  <a:schemeClr val="tx1"/>
                </a:solidFill>
              </a:rPr>
              <a:t>ÖRNEK OLAY</a:t>
            </a:r>
            <a:endParaRPr lang="tr-TR" dirty="0">
              <a:solidFill>
                <a:schemeClr val="tx1"/>
              </a:solidFill>
            </a:endParaRPr>
          </a:p>
        </p:txBody>
      </p:sp>
      <p:sp>
        <p:nvSpPr>
          <p:cNvPr id="3" name="2 İçerik Yer Tutucusu"/>
          <p:cNvSpPr>
            <a:spLocks noGrp="1"/>
          </p:cNvSpPr>
          <p:nvPr>
            <p:ph idx="1"/>
          </p:nvPr>
        </p:nvSpPr>
        <p:spPr>
          <a:xfrm>
            <a:off x="3552669" y="1268760"/>
            <a:ext cx="8257039" cy="2148998"/>
          </a:xfrm>
          <a:ln>
            <a:solidFill>
              <a:srgbClr val="C00000"/>
            </a:solidFill>
          </a:ln>
        </p:spPr>
        <p:style>
          <a:lnRef idx="1">
            <a:schemeClr val="accent4"/>
          </a:lnRef>
          <a:fillRef idx="2">
            <a:schemeClr val="accent4"/>
          </a:fillRef>
          <a:effectRef idx="1">
            <a:schemeClr val="accent4"/>
          </a:effectRef>
          <a:fontRef idx="minor">
            <a:schemeClr val="dk1"/>
          </a:fontRef>
        </p:style>
        <p:txBody>
          <a:bodyPr anchor="ctr">
            <a:noAutofit/>
          </a:bodyPr>
          <a:lstStyle/>
          <a:p>
            <a:pPr marL="0" indent="0" algn="just">
              <a:buNone/>
            </a:pPr>
            <a:r>
              <a:rPr lang="tr-TR" sz="3200" dirty="0" smtClean="0"/>
              <a:t>Hz. Muhammed (sav), aile içi konularda danışarak karar verirdi. Örneğin, kızları evleneceği zaman onların fikirlerini dikkate almıştır.</a:t>
            </a:r>
            <a:endParaRPr lang="tr-TR" sz="3200" dirty="0"/>
          </a:p>
        </p:txBody>
      </p:sp>
      <p:sp>
        <p:nvSpPr>
          <p:cNvPr id="4" name="3 Yuvarlatılmış Dikdörtgen"/>
          <p:cNvSpPr/>
          <p:nvPr/>
        </p:nvSpPr>
        <p:spPr>
          <a:xfrm>
            <a:off x="185979" y="3889647"/>
            <a:ext cx="7459005" cy="2746680"/>
          </a:xfrm>
          <a:prstGeom prst="roundRect">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tr-TR" sz="3200" i="1" dirty="0" smtClean="0"/>
              <a:t>Hendek </a:t>
            </a:r>
            <a:r>
              <a:rPr lang="tr-TR" sz="3200" i="1" dirty="0"/>
              <a:t>Harbi’nde şehrin etrafına hendek kazma fikri yine istişare sonunda Selman-ı Farisi’den çıkmıştır. </a:t>
            </a:r>
            <a:r>
              <a:rPr lang="tr-TR" sz="3200" i="1" dirty="0" smtClean="0"/>
              <a:t>Bu örnek, </a:t>
            </a:r>
            <a:r>
              <a:rPr lang="tr-TR" sz="3200" i="1" dirty="0"/>
              <a:t>Hz. Muhammed’in danışarak iş yapmaya çok önem verdiğini göstermektedir. </a:t>
            </a:r>
            <a:endParaRPr lang="tr-TR" sz="4000" dirty="0"/>
          </a:p>
        </p:txBody>
      </p:sp>
      <p:pic>
        <p:nvPicPr>
          <p:cNvPr id="11266" name="Picture 2" descr="C:\Users\Mustafa2\Desktop\Din Kül. ve Ahlak Bilgisi\HZ. MUHAMMED (SAV)\Resimler\indir (4).jpg"/>
          <p:cNvPicPr>
            <a:picLocks noChangeAspect="1" noChangeArrowheads="1"/>
          </p:cNvPicPr>
          <p:nvPr/>
        </p:nvPicPr>
        <p:blipFill>
          <a:blip r:embed="rId2" cstate="print"/>
          <a:srcRect/>
          <a:stretch>
            <a:fillRect/>
          </a:stretch>
        </p:blipFill>
        <p:spPr bwMode="auto">
          <a:xfrm>
            <a:off x="305902" y="1217117"/>
            <a:ext cx="2991935" cy="2200641"/>
          </a:xfrm>
          <a:prstGeom prst="rect">
            <a:avLst/>
          </a:prstGeom>
          <a:noFill/>
        </p:spPr>
      </p:pic>
      <p:pic>
        <p:nvPicPr>
          <p:cNvPr id="11267" name="Picture 3" descr="C:\Users\Mustafa2\Desktop\Din Kül. ve Ahlak Bilgisi\HZ. MUHAMMED (SAV)\Resimler\51557_116045875132553_116042968466177_15242_1455_b.jpg"/>
          <p:cNvPicPr>
            <a:picLocks noChangeAspect="1" noChangeArrowheads="1"/>
          </p:cNvPicPr>
          <p:nvPr/>
        </p:nvPicPr>
        <p:blipFill rotWithShape="1">
          <a:blip r:embed="rId3" cstate="print"/>
          <a:srcRect r="2775" b="-722"/>
          <a:stretch/>
        </p:blipFill>
        <p:spPr bwMode="auto">
          <a:xfrm>
            <a:off x="7899817" y="3555897"/>
            <a:ext cx="4002881" cy="3201364"/>
          </a:xfrm>
          <a:prstGeom prst="rect">
            <a:avLst/>
          </a:prstGeom>
          <a:noFill/>
        </p:spPr>
      </p:pic>
    </p:spTree>
    <p:extLst>
      <p:ext uri="{BB962C8B-B14F-4D97-AF65-F5344CB8AC3E}">
        <p14:creationId xmlns:p14="http://schemas.microsoft.com/office/powerpoint/2010/main" val="48642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wipe(left)">
                                      <p:cBhvr>
                                        <p:cTn id="15" dur="5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1267"/>
                                        </p:tgtEl>
                                        <p:attrNameLst>
                                          <p:attrName>style.visibility</p:attrName>
                                        </p:attrNameLst>
                                      </p:cBhvr>
                                      <p:to>
                                        <p:strVal val="visible"/>
                                      </p:to>
                                    </p:set>
                                    <p:animEffect transition="in" filter="wipe(left)">
                                      <p:cBhvr>
                                        <p:cTn id="24"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lin ang="2700000" scaled="1"/>
          <a:tileRect/>
        </a:gradFill>
        <a:effectLst/>
      </p:bgPr>
    </p:bg>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702831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0218" y="609600"/>
            <a:ext cx="9171709"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latin typeface="Calibri" panose="020F0502020204030204" pitchFamily="34" charset="0"/>
                <a:cs typeface="Calibri" panose="020F0502020204030204" pitchFamily="34" charset="0"/>
              </a:rPr>
              <a:t> İstişare, herhangi bir konuda karar alınmadan </a:t>
            </a:r>
            <a:r>
              <a:rPr lang="tr-TR" sz="2400" dirty="0" smtClean="0">
                <a:solidFill>
                  <a:prstClr val="black"/>
                </a:solidFill>
                <a:latin typeface="Calibri" panose="020F0502020204030204" pitchFamily="34" charset="0"/>
                <a:cs typeface="Calibri" panose="020F0502020204030204" pitchFamily="34" charset="0"/>
              </a:rPr>
              <a:t>önce başaklarına </a:t>
            </a:r>
          </a:p>
          <a:p>
            <a:pPr lvl="0">
              <a:defRPr/>
            </a:pPr>
            <a:r>
              <a:rPr lang="tr-TR" sz="2400" dirty="0">
                <a:solidFill>
                  <a:prstClr val="black"/>
                </a:solidFill>
                <a:latin typeface="Calibri" panose="020F0502020204030204" pitchFamily="34" charset="0"/>
                <a:cs typeface="Calibri" panose="020F0502020204030204" pitchFamily="34" charset="0"/>
              </a:rPr>
              <a:t> </a:t>
            </a:r>
            <a:r>
              <a:rPr lang="tr-TR" sz="2400" dirty="0" smtClean="0">
                <a:solidFill>
                  <a:prstClr val="black"/>
                </a:solidFill>
                <a:latin typeface="Calibri" panose="020F0502020204030204" pitchFamily="34" charset="0"/>
                <a:cs typeface="Calibri" panose="020F0502020204030204" pitchFamily="34" charset="0"/>
              </a:rPr>
              <a:t>danışmaktır</a:t>
            </a:r>
            <a:r>
              <a:rPr lang="tr-TR" sz="2400" dirty="0">
                <a:solidFill>
                  <a:prstClr val="black"/>
                </a:solidFill>
                <a:latin typeface="Calibri" panose="020F0502020204030204" pitchFamily="34" charset="0"/>
                <a:cs typeface="Calibri" panose="020F0502020204030204" pitchFamily="34" charset="0"/>
              </a:rPr>
              <a:t>.</a:t>
            </a:r>
          </a:p>
        </p:txBody>
      </p:sp>
      <p:sp>
        <p:nvSpPr>
          <p:cNvPr id="3" name="Dikdörtgen 2"/>
          <p:cNvSpPr/>
          <p:nvPr/>
        </p:nvSpPr>
        <p:spPr>
          <a:xfrm>
            <a:off x="32085" y="6096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 name="Dikdörtgen 7"/>
          <p:cNvSpPr/>
          <p:nvPr/>
        </p:nvSpPr>
        <p:spPr>
          <a:xfrm>
            <a:off x="9512218" y="6059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37766" y="5970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28305" y="5810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587021" y="6689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16136" y="6689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360218" y="2604655"/>
            <a:ext cx="9171709" cy="7807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ea typeface="맑은 고딕"/>
                <a:cs typeface="Calibri" panose="020F0502020204030204" pitchFamily="34" charset="0"/>
              </a:rPr>
              <a:t> </a:t>
            </a:r>
            <a:r>
              <a:rPr lang="tr-TR" sz="2400" dirty="0">
                <a:solidFill>
                  <a:prstClr val="black"/>
                </a:solidFill>
                <a:latin typeface="Calibri" panose="020F0502020204030204" pitchFamily="34" charset="0"/>
                <a:cs typeface="Calibri" panose="020F0502020204030204" pitchFamily="34" charset="0"/>
              </a:rPr>
              <a:t>Peygamberimiz, sadece savaş konularında </a:t>
            </a:r>
            <a:r>
              <a:rPr lang="tr-TR" sz="2400" dirty="0" smtClean="0">
                <a:solidFill>
                  <a:prstClr val="black"/>
                </a:solidFill>
                <a:latin typeface="Calibri" panose="020F0502020204030204" pitchFamily="34" charset="0"/>
                <a:cs typeface="Calibri" panose="020F0502020204030204" pitchFamily="34" charset="0"/>
              </a:rPr>
              <a:t>istişareye başvurmuştur</a:t>
            </a:r>
            <a:r>
              <a:rPr lang="tr-TR" sz="2400" dirty="0">
                <a:solidFill>
                  <a:prstClr val="black"/>
                </a:solidFill>
                <a:latin typeface="Calibri" panose="020F0502020204030204" pitchFamily="34" charset="0"/>
                <a:cs typeface="Calibri" panose="020F0502020204030204" pitchFamily="34" charset="0"/>
              </a:rPr>
              <a:t>.</a:t>
            </a:r>
          </a:p>
        </p:txBody>
      </p:sp>
      <p:sp>
        <p:nvSpPr>
          <p:cNvPr id="19" name="Dikdörtgen 18"/>
          <p:cNvSpPr/>
          <p:nvPr/>
        </p:nvSpPr>
        <p:spPr>
          <a:xfrm>
            <a:off x="32085" y="26148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28" name="Dikdörtgen 27"/>
          <p:cNvSpPr/>
          <p:nvPr/>
        </p:nvSpPr>
        <p:spPr>
          <a:xfrm>
            <a:off x="9512218" y="26047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089640" y="26087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268410" y="253815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587021" y="2619004"/>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16136" y="2619004"/>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360218" y="1628273"/>
            <a:ext cx="9171709"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latin typeface="Calibri" panose="020F0502020204030204" pitchFamily="34" charset="0"/>
                <a:cs typeface="Calibri" panose="020F0502020204030204" pitchFamily="34" charset="0"/>
              </a:rPr>
              <a:t> İstişare, danışma ve fikir alışverişinde bulunmaktır. Buna “</a:t>
            </a:r>
            <a:r>
              <a:rPr lang="tr-TR" sz="2400" b="1" dirty="0">
                <a:solidFill>
                  <a:prstClr val="black"/>
                </a:solidFill>
                <a:latin typeface="Calibri" panose="020F0502020204030204" pitchFamily="34" charset="0"/>
                <a:cs typeface="Calibri" panose="020F0502020204030204" pitchFamily="34" charset="0"/>
              </a:rPr>
              <a:t>müşavere</a:t>
            </a:r>
            <a:r>
              <a:rPr lang="tr-TR" sz="2400" dirty="0">
                <a:solidFill>
                  <a:prstClr val="black"/>
                </a:solidFill>
                <a:latin typeface="Calibri" panose="020F0502020204030204" pitchFamily="34" charset="0"/>
                <a:cs typeface="Calibri" panose="020F0502020204030204" pitchFamily="34" charset="0"/>
              </a:rPr>
              <a:t>” de </a:t>
            </a:r>
            <a:r>
              <a:rPr lang="tr-TR" sz="2400" dirty="0" smtClean="0">
                <a:solidFill>
                  <a:prstClr val="black"/>
                </a:solidFill>
                <a:latin typeface="Calibri" panose="020F0502020204030204" pitchFamily="34" charset="0"/>
                <a:cs typeface="Calibri" panose="020F0502020204030204" pitchFamily="34" charset="0"/>
              </a:rPr>
              <a:t>  </a:t>
            </a:r>
          </a:p>
          <a:p>
            <a:pPr lvl="0">
              <a:defRPr/>
            </a:pPr>
            <a:r>
              <a:rPr lang="tr-TR" sz="2400" dirty="0">
                <a:solidFill>
                  <a:prstClr val="black"/>
                </a:solidFill>
                <a:latin typeface="Calibri" panose="020F0502020204030204" pitchFamily="34" charset="0"/>
                <a:cs typeface="Calibri" panose="020F0502020204030204" pitchFamily="34" charset="0"/>
              </a:rPr>
              <a:t> </a:t>
            </a:r>
            <a:r>
              <a:rPr lang="tr-TR" sz="2400" dirty="0" smtClean="0">
                <a:solidFill>
                  <a:prstClr val="black"/>
                </a:solidFill>
                <a:latin typeface="Calibri" panose="020F0502020204030204" pitchFamily="34" charset="0"/>
                <a:cs typeface="Calibri" panose="020F0502020204030204" pitchFamily="34" charset="0"/>
              </a:rPr>
              <a:t>denir.</a:t>
            </a:r>
            <a:endParaRPr lang="tr-TR" sz="2400" dirty="0">
              <a:solidFill>
                <a:prstClr val="black"/>
              </a:solidFill>
              <a:latin typeface="Calibri" panose="020F0502020204030204" pitchFamily="34" charset="0"/>
              <a:cs typeface="Calibri" panose="020F0502020204030204" pitchFamily="34" charset="0"/>
            </a:endParaRPr>
          </a:p>
        </p:txBody>
      </p:sp>
      <p:sp>
        <p:nvSpPr>
          <p:cNvPr id="49" name="Dikdörtgen 48"/>
          <p:cNvSpPr/>
          <p:nvPr/>
        </p:nvSpPr>
        <p:spPr>
          <a:xfrm>
            <a:off x="32085" y="16282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0" name="Dikdörtgen 49"/>
          <p:cNvSpPr/>
          <p:nvPr/>
        </p:nvSpPr>
        <p:spPr>
          <a:xfrm>
            <a:off x="9512218"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199" y="1599688"/>
            <a:ext cx="1031510"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6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                                             </a:t>
            </a: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587021" y="164396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16136" y="164396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60218" y="3505200"/>
            <a:ext cx="9187021"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latin typeface="Calibri" panose="020F0502020204030204" pitchFamily="34" charset="0"/>
                <a:cs typeface="Calibri" panose="020F0502020204030204" pitchFamily="34" charset="0"/>
              </a:rPr>
              <a:t> Hz. Muhammed (s.a.v.) aldığı kararlarda kendi fikrini dayatmaz, </a:t>
            </a:r>
            <a:r>
              <a:rPr lang="tr-TR" sz="2400" dirty="0" smtClean="0">
                <a:solidFill>
                  <a:prstClr val="black"/>
                </a:solidFill>
                <a:latin typeface="Calibri" panose="020F0502020204030204" pitchFamily="34" charset="0"/>
                <a:cs typeface="Calibri" panose="020F0502020204030204" pitchFamily="34" charset="0"/>
              </a:rPr>
              <a:t> </a:t>
            </a:r>
          </a:p>
          <a:p>
            <a:pPr lvl="0">
              <a:defRPr/>
            </a:pPr>
            <a:r>
              <a:rPr lang="tr-TR" sz="2400" dirty="0">
                <a:solidFill>
                  <a:prstClr val="black"/>
                </a:solidFill>
                <a:latin typeface="Calibri" panose="020F0502020204030204" pitchFamily="34" charset="0"/>
                <a:cs typeface="Calibri" panose="020F0502020204030204" pitchFamily="34" charset="0"/>
              </a:rPr>
              <a:t> </a:t>
            </a:r>
            <a:r>
              <a:rPr lang="tr-TR" sz="2400" dirty="0" smtClean="0">
                <a:solidFill>
                  <a:prstClr val="black"/>
                </a:solidFill>
                <a:latin typeface="Calibri" panose="020F0502020204030204" pitchFamily="34" charset="0"/>
                <a:cs typeface="Calibri" panose="020F0502020204030204" pitchFamily="34" charset="0"/>
              </a:rPr>
              <a:t>Müslümanlarla </a:t>
            </a:r>
            <a:r>
              <a:rPr lang="tr-TR" sz="2400" dirty="0">
                <a:solidFill>
                  <a:prstClr val="black"/>
                </a:solidFill>
                <a:latin typeface="Calibri" panose="020F0502020204030204" pitchFamily="34" charset="0"/>
                <a:cs typeface="Calibri" panose="020F0502020204030204" pitchFamily="34" charset="0"/>
              </a:rPr>
              <a:t>istişare </a:t>
            </a:r>
            <a:r>
              <a:rPr lang="tr-TR" sz="2400" dirty="0" smtClean="0">
                <a:solidFill>
                  <a:prstClr val="black"/>
                </a:solidFill>
                <a:latin typeface="Calibri" panose="020F0502020204030204" pitchFamily="34" charset="0"/>
                <a:cs typeface="Calibri" panose="020F0502020204030204" pitchFamily="34" charset="0"/>
              </a:rPr>
              <a:t>ederdi.</a:t>
            </a:r>
            <a:endParaRPr kumimoji="0" lang="tr-TR" sz="2400" b="0" i="0" u="none" strike="noStrike" kern="1200" cap="none" spc="0" normalizeH="0" baseline="0" noProof="0" dirty="0" smtClean="0">
              <a:ln>
                <a:noFill/>
              </a:ln>
              <a:solidFill>
                <a:prstClr val="black"/>
              </a:solidFill>
              <a:effectLst/>
              <a:uLnTx/>
              <a:uFillTx/>
              <a:latin typeface="Calibri" panose="020F0502020204030204" pitchFamily="34" charset="0"/>
              <a:ea typeface="맑은 고딕"/>
              <a:cs typeface="Calibri" panose="020F0502020204030204" pitchFamily="34" charset="0"/>
            </a:endParaRPr>
          </a:p>
        </p:txBody>
      </p:sp>
      <p:sp>
        <p:nvSpPr>
          <p:cNvPr id="70" name="Dikdörtgen 69"/>
          <p:cNvSpPr/>
          <p:nvPr/>
        </p:nvSpPr>
        <p:spPr>
          <a:xfrm>
            <a:off x="32085" y="35052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71" name="Dikdörtgen 70"/>
          <p:cNvSpPr/>
          <p:nvPr/>
        </p:nvSpPr>
        <p:spPr>
          <a:xfrm>
            <a:off x="9512218"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587021" y="3594043"/>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16136" y="3594043"/>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74073" y="5513592"/>
            <a:ext cx="9157855" cy="8179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latin typeface="Calibri" panose="020F0502020204030204" pitchFamily="34" charset="0"/>
                <a:cs typeface="Calibri" panose="020F0502020204030204" pitchFamily="34" charset="0"/>
              </a:rPr>
              <a:t> İstişare sadece uzman kişilerle yapılır</a:t>
            </a:r>
            <a:r>
              <a:rPr lang="tr-TR" sz="2400" dirty="0" smtClean="0">
                <a:solidFill>
                  <a:prstClr val="black"/>
                </a:solidFill>
                <a:latin typeface="Calibri" panose="020F0502020204030204" pitchFamily="34" charset="0"/>
                <a:cs typeface="Calibri" panose="020F0502020204030204" pitchFamily="34" charset="0"/>
              </a:rPr>
              <a:t>.</a:t>
            </a:r>
            <a:endParaRPr lang="tr-TR" sz="2400" dirty="0">
              <a:solidFill>
                <a:prstClr val="black"/>
              </a:solidFill>
              <a:latin typeface="Calibri" panose="020F0502020204030204" pitchFamily="34" charset="0"/>
              <a:cs typeface="Calibri" panose="020F0502020204030204" pitchFamily="34" charset="0"/>
            </a:endParaRPr>
          </a:p>
        </p:txBody>
      </p:sp>
      <p:sp>
        <p:nvSpPr>
          <p:cNvPr id="77" name="Dikdörtgen 76"/>
          <p:cNvSpPr/>
          <p:nvPr/>
        </p:nvSpPr>
        <p:spPr>
          <a:xfrm>
            <a:off x="32085" y="5510463"/>
            <a:ext cx="341988" cy="834919"/>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6</a:t>
            </a:r>
          </a:p>
        </p:txBody>
      </p:sp>
      <p:sp>
        <p:nvSpPr>
          <p:cNvPr id="78" name="Dikdörtgen 77"/>
          <p:cNvSpPr/>
          <p:nvPr/>
        </p:nvSpPr>
        <p:spPr>
          <a:xfrm>
            <a:off x="9512218" y="5500352"/>
            <a:ext cx="1698225" cy="831175"/>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057556" y="55043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140073" y="5465837"/>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587021" y="55441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16136" y="55441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60218" y="4523873"/>
            <a:ext cx="9160771"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latin typeface="Calibri" panose="020F0502020204030204" pitchFamily="34" charset="0"/>
                <a:cs typeface="Calibri" panose="020F0502020204030204" pitchFamily="34" charset="0"/>
              </a:rPr>
              <a:t> Hz. Muhammed (s.a.v.), Hendek Savaşı’nda şehrin etrafına hendek </a:t>
            </a:r>
            <a:endParaRPr lang="tr-TR" sz="2400" dirty="0" smtClean="0">
              <a:solidFill>
                <a:prstClr val="black"/>
              </a:solidFill>
              <a:latin typeface="Calibri" panose="020F0502020204030204" pitchFamily="34" charset="0"/>
              <a:cs typeface="Calibri" panose="020F0502020204030204" pitchFamily="34" charset="0"/>
            </a:endParaRPr>
          </a:p>
          <a:p>
            <a:pPr lvl="0">
              <a:defRPr/>
            </a:pPr>
            <a:r>
              <a:rPr lang="tr-TR" sz="2400" dirty="0">
                <a:solidFill>
                  <a:prstClr val="black"/>
                </a:solidFill>
                <a:latin typeface="Calibri" panose="020F0502020204030204" pitchFamily="34" charset="0"/>
                <a:cs typeface="Calibri" panose="020F0502020204030204" pitchFamily="34" charset="0"/>
              </a:rPr>
              <a:t> </a:t>
            </a:r>
            <a:r>
              <a:rPr lang="tr-TR" sz="2400" dirty="0" smtClean="0">
                <a:solidFill>
                  <a:prstClr val="black"/>
                </a:solidFill>
                <a:latin typeface="Calibri" panose="020F0502020204030204" pitchFamily="34" charset="0"/>
                <a:cs typeface="Calibri" panose="020F0502020204030204" pitchFamily="34" charset="0"/>
              </a:rPr>
              <a:t>kazılmasını </a:t>
            </a:r>
            <a:r>
              <a:rPr lang="tr-TR" sz="2400" dirty="0">
                <a:solidFill>
                  <a:prstClr val="black"/>
                </a:solidFill>
                <a:latin typeface="Calibri" panose="020F0502020204030204" pitchFamily="34" charset="0"/>
                <a:cs typeface="Calibri" panose="020F0502020204030204" pitchFamily="34" charset="0"/>
              </a:rPr>
              <a:t>istişare sonrasında kabul etmişti. </a:t>
            </a:r>
          </a:p>
        </p:txBody>
      </p:sp>
      <p:sp>
        <p:nvSpPr>
          <p:cNvPr id="84" name="Dikdörtgen 83"/>
          <p:cNvSpPr/>
          <p:nvPr/>
        </p:nvSpPr>
        <p:spPr>
          <a:xfrm>
            <a:off x="32085" y="45238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85" name="Dikdörtgen 84"/>
          <p:cNvSpPr/>
          <p:nvPr/>
        </p:nvSpPr>
        <p:spPr>
          <a:xfrm>
            <a:off x="9512218" y="45201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65577" y="45113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56116" y="44952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587021" y="456908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16136" y="456908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3" name="Yuvarlatılmış Dikdörtgen 92"/>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Tree>
    <p:extLst>
      <p:ext uri="{BB962C8B-B14F-4D97-AF65-F5344CB8AC3E}">
        <p14:creationId xmlns:p14="http://schemas.microsoft.com/office/powerpoint/2010/main" val="1160872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0"/>
            <a:ext cx="12192000" cy="6858000"/>
          </a:xfrm>
          <a:prstGeom prst="rect">
            <a:avLst/>
          </a:prstGeom>
          <a:gradFill flip="none" rotWithShape="1">
            <a:gsLst>
              <a:gs pos="100000">
                <a:srgbClr val="34C6BB"/>
              </a:gs>
              <a:gs pos="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5" name="Dikdörtgen 4"/>
          <p:cNvSpPr/>
          <p:nvPr/>
        </p:nvSpPr>
        <p:spPr>
          <a:xfrm>
            <a:off x="152400" y="1"/>
            <a:ext cx="11887200" cy="24383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742950" lvl="1" indent="-285750">
              <a:spcBef>
                <a:spcPts val="1200"/>
              </a:spcBef>
              <a:buFont typeface="Arial" panose="020B0604020202020204" pitchFamily="34" charset="0"/>
              <a:buChar char="•"/>
            </a:pPr>
            <a:r>
              <a:rPr lang="tr-TR" sz="2000" dirty="0">
                <a:solidFill>
                  <a:schemeClr val="bg1"/>
                </a:solidFill>
              </a:rPr>
              <a:t>Hz. Ali, Peygamberimizin kızı Fatıma ile evlenmek istediğinde, Peygamberimiz kızının görüşünü almıştır.</a:t>
            </a:r>
          </a:p>
          <a:p>
            <a:pPr marL="742950" lvl="1" indent="-285750">
              <a:spcBef>
                <a:spcPts val="1200"/>
              </a:spcBef>
              <a:buFont typeface="Arial" panose="020B0604020202020204" pitchFamily="34" charset="0"/>
              <a:buChar char="•"/>
            </a:pPr>
            <a:r>
              <a:rPr lang="tr-TR" sz="2000" dirty="0">
                <a:solidFill>
                  <a:schemeClr val="bg1"/>
                </a:solidFill>
              </a:rPr>
              <a:t>Peygamberimiz Hendek savaşında </a:t>
            </a:r>
            <a:r>
              <a:rPr lang="tr-TR" sz="2000" dirty="0" err="1">
                <a:solidFill>
                  <a:schemeClr val="bg1"/>
                </a:solidFill>
              </a:rPr>
              <a:t>Selmân</a:t>
            </a:r>
            <a:r>
              <a:rPr lang="tr-TR" sz="2000" dirty="0">
                <a:solidFill>
                  <a:schemeClr val="bg1"/>
                </a:solidFill>
              </a:rPr>
              <a:t>-ı Fârisî adlı </a:t>
            </a:r>
            <a:r>
              <a:rPr lang="tr-TR" sz="2000" dirty="0" err="1">
                <a:solidFill>
                  <a:schemeClr val="bg1"/>
                </a:solidFill>
              </a:rPr>
              <a:t>sahabinin</a:t>
            </a:r>
            <a:r>
              <a:rPr lang="tr-TR" sz="2000" dirty="0">
                <a:solidFill>
                  <a:schemeClr val="bg1"/>
                </a:solidFill>
              </a:rPr>
              <a:t> hendek kazma fikrini benimsemiştir. </a:t>
            </a:r>
          </a:p>
          <a:p>
            <a:pPr marL="742950" lvl="1" indent="-285750">
              <a:spcBef>
                <a:spcPts val="1200"/>
              </a:spcBef>
              <a:buFont typeface="Arial" panose="020B0604020202020204" pitchFamily="34" charset="0"/>
              <a:buChar char="•"/>
            </a:pPr>
            <a:r>
              <a:rPr lang="tr-TR" sz="2000" dirty="0" smtClean="0">
                <a:solidFill>
                  <a:schemeClr val="bg1"/>
                </a:solidFill>
              </a:rPr>
              <a:t>Peygamberimiz </a:t>
            </a:r>
            <a:r>
              <a:rPr lang="tr-TR" sz="2000" dirty="0">
                <a:solidFill>
                  <a:schemeClr val="bg1"/>
                </a:solidFill>
              </a:rPr>
              <a:t>Bedir Savaşı’nda </a:t>
            </a:r>
            <a:r>
              <a:rPr lang="tr-TR" sz="2000" dirty="0" err="1">
                <a:solidFill>
                  <a:schemeClr val="bg1"/>
                </a:solidFill>
              </a:rPr>
              <a:t>Hubâb</a:t>
            </a:r>
            <a:r>
              <a:rPr lang="tr-TR" sz="2000" dirty="0">
                <a:solidFill>
                  <a:schemeClr val="bg1"/>
                </a:solidFill>
              </a:rPr>
              <a:t> adlı </a:t>
            </a:r>
            <a:r>
              <a:rPr lang="tr-TR" sz="2000" dirty="0" err="1">
                <a:solidFill>
                  <a:schemeClr val="bg1"/>
                </a:solidFill>
              </a:rPr>
              <a:t>sahabinin</a:t>
            </a:r>
            <a:r>
              <a:rPr lang="tr-TR" sz="2000" dirty="0">
                <a:solidFill>
                  <a:schemeClr val="bg1"/>
                </a:solidFill>
              </a:rPr>
              <a:t> önerisiyle ordunun yerini değiştirmiştir. </a:t>
            </a:r>
          </a:p>
          <a:p>
            <a:pPr marL="457200" indent="-457200">
              <a:spcBef>
                <a:spcPts val="1200"/>
              </a:spcBef>
              <a:buFont typeface="+mj-lt"/>
              <a:buAutoNum type="arabicPeriod"/>
            </a:pPr>
            <a:r>
              <a:rPr lang="tr-TR" sz="2000" b="1" dirty="0" smtClean="0">
                <a:solidFill>
                  <a:schemeClr val="bg1"/>
                </a:solidFill>
              </a:rPr>
              <a:t>Yukarıdaki </a:t>
            </a:r>
            <a:r>
              <a:rPr lang="tr-TR" sz="2000" b="1" dirty="0">
                <a:solidFill>
                  <a:schemeClr val="bg1"/>
                </a:solidFill>
              </a:rPr>
              <a:t>örnekler Peygamberimizin hangi kişilik özelliğine işaret etmektedir?</a:t>
            </a:r>
          </a:p>
        </p:txBody>
      </p:sp>
      <p:sp>
        <p:nvSpPr>
          <p:cNvPr id="6" name="Dikdörtgen 5"/>
          <p:cNvSpPr/>
          <p:nvPr/>
        </p:nvSpPr>
        <p:spPr>
          <a:xfrm>
            <a:off x="152400" y="2419351"/>
            <a:ext cx="11887200" cy="4438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grpSp>
        <p:nvGrpSpPr>
          <p:cNvPr id="2" name="A"/>
          <p:cNvGrpSpPr/>
          <p:nvPr/>
        </p:nvGrpSpPr>
        <p:grpSpPr>
          <a:xfrm>
            <a:off x="762000" y="2590800"/>
            <a:ext cx="11068050" cy="828000"/>
            <a:chOff x="762000" y="2590800"/>
            <a:chExt cx="11068050" cy="828000"/>
          </a:xfrm>
        </p:grpSpPr>
        <p:sp>
          <p:nvSpPr>
            <p:cNvPr id="7" name="Yuvarlatılmış Dikdörtgen 6"/>
            <p:cNvSpPr/>
            <p:nvPr/>
          </p:nvSpPr>
          <p:spPr>
            <a:xfrm>
              <a:off x="762000" y="2590800"/>
              <a:ext cx="11068050" cy="828000"/>
            </a:xfrm>
            <a:prstGeom prst="roundRect">
              <a:avLst>
                <a:gd name="adj" fmla="val 50000"/>
              </a:avLst>
            </a:prstGeom>
            <a:solidFill>
              <a:srgbClr val="FFFFFF"/>
            </a:solidFill>
            <a:ln w="38100">
              <a:solidFill>
                <a:srgbClr val="CACA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800" dirty="0" smtClean="0">
                  <a:solidFill>
                    <a:prstClr val="black"/>
                  </a:solidFill>
                </a:rPr>
                <a:t>Güvenilir olmasına</a:t>
              </a:r>
              <a:endParaRPr lang="tr-TR" sz="2800" dirty="0">
                <a:solidFill>
                  <a:prstClr val="black"/>
                </a:solidFill>
              </a:endParaRPr>
            </a:p>
          </p:txBody>
        </p:sp>
        <p:sp>
          <p:nvSpPr>
            <p:cNvPr id="11" name="Oval 10"/>
            <p:cNvSpPr/>
            <p:nvPr/>
          </p:nvSpPr>
          <p:spPr>
            <a:xfrm>
              <a:off x="971550" y="2698800"/>
              <a:ext cx="612000" cy="612000"/>
            </a:xfrm>
            <a:prstGeom prst="ellipse">
              <a:avLst/>
            </a:prstGeom>
            <a:solidFill>
              <a:srgbClr val="FFFFFF"/>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A</a:t>
              </a:r>
            </a:p>
          </p:txBody>
        </p:sp>
      </p:grpSp>
      <p:grpSp>
        <p:nvGrpSpPr>
          <p:cNvPr id="19" name="B"/>
          <p:cNvGrpSpPr/>
          <p:nvPr/>
        </p:nvGrpSpPr>
        <p:grpSpPr>
          <a:xfrm>
            <a:off x="762000" y="3683000"/>
            <a:ext cx="11068050" cy="828000"/>
            <a:chOff x="762000" y="3683000"/>
            <a:chExt cx="11068050" cy="828000"/>
          </a:xfrm>
        </p:grpSpPr>
        <p:sp>
          <p:nvSpPr>
            <p:cNvPr id="8" name="Yuvarlatılmış Dikdörtgen 7"/>
            <p:cNvSpPr/>
            <p:nvPr/>
          </p:nvSpPr>
          <p:spPr>
            <a:xfrm>
              <a:off x="762000" y="3683000"/>
              <a:ext cx="11068050" cy="828000"/>
            </a:xfrm>
            <a:prstGeom prst="roundRect">
              <a:avLst>
                <a:gd name="adj" fmla="val 50000"/>
              </a:avLst>
            </a:prstGeom>
            <a:solidFill>
              <a:srgbClr val="FFFFFF"/>
            </a:solidFill>
            <a:ln w="38100">
              <a:solidFill>
                <a:srgbClr val="CACA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800" dirty="0" smtClean="0">
                  <a:solidFill>
                    <a:prstClr val="black"/>
                  </a:solidFill>
                </a:rPr>
                <a:t>Cesaretli olmasına</a:t>
              </a:r>
              <a:endParaRPr lang="tr-TR" sz="2800" dirty="0">
                <a:solidFill>
                  <a:prstClr val="black"/>
                </a:solidFill>
              </a:endParaRPr>
            </a:p>
          </p:txBody>
        </p:sp>
        <p:sp>
          <p:nvSpPr>
            <p:cNvPr id="12" name="Oval 11"/>
            <p:cNvSpPr/>
            <p:nvPr/>
          </p:nvSpPr>
          <p:spPr>
            <a:xfrm>
              <a:off x="971550" y="3791000"/>
              <a:ext cx="612000" cy="612000"/>
            </a:xfrm>
            <a:prstGeom prst="ellipse">
              <a:avLst/>
            </a:prstGeom>
            <a:solidFill>
              <a:srgbClr val="FFFFFF"/>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B</a:t>
              </a:r>
            </a:p>
          </p:txBody>
        </p:sp>
      </p:grpSp>
      <p:grpSp>
        <p:nvGrpSpPr>
          <p:cNvPr id="20" name="C"/>
          <p:cNvGrpSpPr/>
          <p:nvPr/>
        </p:nvGrpSpPr>
        <p:grpSpPr>
          <a:xfrm>
            <a:off x="762000" y="4775200"/>
            <a:ext cx="11068050" cy="828000"/>
            <a:chOff x="762000" y="4775200"/>
            <a:chExt cx="11068050" cy="828000"/>
          </a:xfrm>
        </p:grpSpPr>
        <p:sp>
          <p:nvSpPr>
            <p:cNvPr id="9" name="Yuvarlatılmış Dikdörtgen 8"/>
            <p:cNvSpPr/>
            <p:nvPr/>
          </p:nvSpPr>
          <p:spPr>
            <a:xfrm>
              <a:off x="762000" y="4775200"/>
              <a:ext cx="11068050" cy="828000"/>
            </a:xfrm>
            <a:prstGeom prst="roundRect">
              <a:avLst>
                <a:gd name="adj" fmla="val 50000"/>
              </a:avLst>
            </a:prstGeom>
            <a:solidFill>
              <a:srgbClr val="FFFFFF"/>
            </a:solidFill>
            <a:ln w="38100">
              <a:solidFill>
                <a:srgbClr val="CACA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800" dirty="0" smtClean="0">
                  <a:solidFill>
                    <a:prstClr val="black"/>
                  </a:solidFill>
                </a:rPr>
                <a:t>Sabırlı olmasına</a:t>
              </a:r>
              <a:endParaRPr lang="tr-TR" sz="2800" dirty="0">
                <a:solidFill>
                  <a:prstClr val="black"/>
                </a:solidFill>
              </a:endParaRPr>
            </a:p>
          </p:txBody>
        </p:sp>
        <p:sp>
          <p:nvSpPr>
            <p:cNvPr id="13" name="Oval 12"/>
            <p:cNvSpPr/>
            <p:nvPr/>
          </p:nvSpPr>
          <p:spPr>
            <a:xfrm>
              <a:off x="971550" y="4883200"/>
              <a:ext cx="612000" cy="612000"/>
            </a:xfrm>
            <a:prstGeom prst="ellipse">
              <a:avLst/>
            </a:prstGeom>
            <a:solidFill>
              <a:srgbClr val="FFFFFF"/>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C</a:t>
              </a:r>
            </a:p>
          </p:txBody>
        </p:sp>
      </p:grpSp>
      <p:grpSp>
        <p:nvGrpSpPr>
          <p:cNvPr id="21" name="D"/>
          <p:cNvGrpSpPr/>
          <p:nvPr/>
        </p:nvGrpSpPr>
        <p:grpSpPr>
          <a:xfrm>
            <a:off x="762000" y="5867400"/>
            <a:ext cx="11068050" cy="828000"/>
            <a:chOff x="762000" y="5867400"/>
            <a:chExt cx="11068050" cy="828000"/>
          </a:xfrm>
        </p:grpSpPr>
        <p:sp>
          <p:nvSpPr>
            <p:cNvPr id="10" name="Yuvarlatılmış Dikdörtgen 9"/>
            <p:cNvSpPr/>
            <p:nvPr/>
          </p:nvSpPr>
          <p:spPr>
            <a:xfrm>
              <a:off x="762000" y="5867400"/>
              <a:ext cx="11068050" cy="828000"/>
            </a:xfrm>
            <a:prstGeom prst="roundRect">
              <a:avLst>
                <a:gd name="adj" fmla="val 50000"/>
              </a:avLst>
            </a:prstGeom>
            <a:solidFill>
              <a:srgbClr val="FFFFFF"/>
            </a:solidFill>
            <a:ln w="38100">
              <a:solidFill>
                <a:srgbClr val="CACA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800" dirty="0" smtClean="0">
                  <a:solidFill>
                    <a:prstClr val="black"/>
                  </a:solidFill>
                </a:rPr>
                <a:t>Danışarak </a:t>
              </a:r>
              <a:r>
                <a:rPr lang="tr-TR" sz="2800" dirty="0">
                  <a:solidFill>
                    <a:prstClr val="black"/>
                  </a:solidFill>
                </a:rPr>
                <a:t>iş </a:t>
              </a:r>
              <a:r>
                <a:rPr lang="tr-TR" sz="2800" dirty="0" smtClean="0">
                  <a:solidFill>
                    <a:prstClr val="black"/>
                  </a:solidFill>
                </a:rPr>
                <a:t>yapmasına</a:t>
              </a:r>
              <a:endParaRPr lang="tr-TR" sz="2800" dirty="0">
                <a:solidFill>
                  <a:prstClr val="black"/>
                </a:solidFill>
              </a:endParaRPr>
            </a:p>
          </p:txBody>
        </p:sp>
        <p:sp>
          <p:nvSpPr>
            <p:cNvPr id="14" name="Oval 13"/>
            <p:cNvSpPr/>
            <p:nvPr/>
          </p:nvSpPr>
          <p:spPr>
            <a:xfrm>
              <a:off x="971550" y="5975400"/>
              <a:ext cx="612000" cy="612000"/>
            </a:xfrm>
            <a:prstGeom prst="ellipse">
              <a:avLst/>
            </a:prstGeom>
            <a:solidFill>
              <a:srgbClr val="FFFFFF"/>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D</a:t>
              </a:r>
            </a:p>
          </p:txBody>
        </p:sp>
      </p:grpSp>
      <p:sp>
        <p:nvSpPr>
          <p:cNvPr id="15" name="Dikdörtgen 14"/>
          <p:cNvSpPr/>
          <p:nvPr/>
        </p:nvSpPr>
        <p:spPr>
          <a:xfrm>
            <a:off x="346910" y="5938962"/>
            <a:ext cx="777481" cy="6232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smtClean="0">
                <a:ln>
                  <a:noFill/>
                </a:ln>
                <a:solidFill>
                  <a:srgbClr val="00B050"/>
                </a:solidFill>
                <a:effectLst/>
                <a:uLnTx/>
                <a:uFillTx/>
                <a:latin typeface="Arial"/>
                <a:ea typeface="맑은 고딕"/>
                <a:cs typeface="+mn-cs"/>
              </a:rPr>
              <a:t>✔</a:t>
            </a:r>
            <a:endParaRPr kumimoji="0" lang="tr-TR" sz="6600" b="0" i="0" u="none" strike="noStrike" kern="1200" cap="none" spc="0" normalizeH="0" baseline="0" noProof="0" dirty="0">
              <a:ln>
                <a:noFill/>
              </a:ln>
              <a:solidFill>
                <a:srgbClr val="00B050"/>
              </a:solidFill>
              <a:effectLst/>
              <a:uLnTx/>
              <a:uFillTx/>
              <a:latin typeface="Arial"/>
              <a:ea typeface="맑은 고딕"/>
              <a:cs typeface="+mn-cs"/>
            </a:endParaRPr>
          </a:p>
        </p:txBody>
      </p:sp>
      <p:sp>
        <p:nvSpPr>
          <p:cNvPr id="16" name="Dikdörtgen 15"/>
          <p:cNvSpPr/>
          <p:nvPr/>
        </p:nvSpPr>
        <p:spPr>
          <a:xfrm>
            <a:off x="346910" y="4854246"/>
            <a:ext cx="777481" cy="623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smtClean="0">
                <a:ln>
                  <a:noFill/>
                </a:ln>
                <a:solidFill>
                  <a:srgbClr val="FF0000"/>
                </a:solidFill>
                <a:effectLst/>
                <a:uLnTx/>
                <a:uFillTx/>
                <a:latin typeface="Arial"/>
                <a:ea typeface="맑은 고딕"/>
                <a:cs typeface="+mn-cs"/>
              </a:rPr>
              <a:t>X</a:t>
            </a:r>
            <a:endParaRPr kumimoji="0" lang="tr-TR" sz="6600" b="1" i="0" u="none" strike="noStrike" kern="1200" cap="none" spc="0" normalizeH="0" baseline="0" noProof="0" dirty="0">
              <a:ln>
                <a:noFill/>
              </a:ln>
              <a:solidFill>
                <a:srgbClr val="FF0000"/>
              </a:solidFill>
              <a:effectLst/>
              <a:uLnTx/>
              <a:uFillTx/>
              <a:latin typeface="Arial"/>
              <a:ea typeface="맑은 고딕"/>
              <a:cs typeface="+mn-cs"/>
            </a:endParaRPr>
          </a:p>
        </p:txBody>
      </p:sp>
      <p:sp>
        <p:nvSpPr>
          <p:cNvPr id="17" name="Dikdörtgen 16"/>
          <p:cNvSpPr/>
          <p:nvPr/>
        </p:nvSpPr>
        <p:spPr>
          <a:xfrm>
            <a:off x="327860" y="3807631"/>
            <a:ext cx="777481" cy="623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smtClean="0">
                <a:ln>
                  <a:noFill/>
                </a:ln>
                <a:solidFill>
                  <a:srgbClr val="FF0000"/>
                </a:solidFill>
                <a:effectLst/>
                <a:uLnTx/>
                <a:uFillTx/>
                <a:latin typeface="Arial"/>
                <a:ea typeface="맑은 고딕"/>
                <a:cs typeface="+mn-cs"/>
              </a:rPr>
              <a:t>X</a:t>
            </a:r>
            <a:endParaRPr kumimoji="0" lang="tr-TR" sz="6600" b="1" i="0" u="none" strike="noStrike" kern="1200" cap="none" spc="0" normalizeH="0" baseline="0" noProof="0" dirty="0">
              <a:ln>
                <a:noFill/>
              </a:ln>
              <a:solidFill>
                <a:srgbClr val="FF0000"/>
              </a:solidFill>
              <a:effectLst/>
              <a:uLnTx/>
              <a:uFillTx/>
              <a:latin typeface="Arial"/>
              <a:ea typeface="맑은 고딕"/>
              <a:cs typeface="+mn-cs"/>
            </a:endParaRPr>
          </a:p>
        </p:txBody>
      </p:sp>
      <p:sp>
        <p:nvSpPr>
          <p:cNvPr id="18" name="Dikdörtgen 17"/>
          <p:cNvSpPr/>
          <p:nvPr/>
        </p:nvSpPr>
        <p:spPr>
          <a:xfrm>
            <a:off x="327860" y="2741966"/>
            <a:ext cx="777481" cy="623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smtClean="0">
                <a:ln>
                  <a:noFill/>
                </a:ln>
                <a:solidFill>
                  <a:srgbClr val="FF0000"/>
                </a:solidFill>
                <a:effectLst/>
                <a:uLnTx/>
                <a:uFillTx/>
                <a:latin typeface="Arial"/>
                <a:ea typeface="맑은 고딕"/>
                <a:cs typeface="+mn-cs"/>
              </a:rPr>
              <a:t>X</a:t>
            </a:r>
            <a:endParaRPr kumimoji="0" lang="tr-TR" sz="6600" b="1" i="0" u="none" strike="noStrike" kern="1200" cap="none" spc="0" normalizeH="0" baseline="0" noProof="0" dirty="0">
              <a:ln>
                <a:noFill/>
              </a:ln>
              <a:solidFill>
                <a:srgbClr val="FF0000"/>
              </a:solidFill>
              <a:effectLst/>
              <a:uLnTx/>
              <a:uFillTx/>
              <a:latin typeface="Arial"/>
              <a:ea typeface="맑은 고딕"/>
              <a:cs typeface="+mn-cs"/>
            </a:endParaRPr>
          </a:p>
        </p:txBody>
      </p:sp>
    </p:spTree>
    <p:extLst>
      <p:ext uri="{BB962C8B-B14F-4D97-AF65-F5344CB8AC3E}">
        <p14:creationId xmlns:p14="http://schemas.microsoft.com/office/powerpoint/2010/main" val="1953289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Yanlış Cevap.wav"/>
                                        </p:tgtEl>
                                      </p:cMediaNode>
                                    </p:audio>
                                  </p:sub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subTnLst>
                                    <p:audio>
                                      <p:cMediaNode>
                                        <p:cTn display="0" masterRel="sameClick">
                                          <p:stCondLst>
                                            <p:cond evt="begin" delay="0">
                                              <p:tn val="11"/>
                                            </p:cond>
                                          </p:stCondLst>
                                          <p:endCondLst>
                                            <p:cond evt="onStopAudio" delay="0">
                                              <p:tgtEl>
                                                <p:sldTgt/>
                                              </p:tgtEl>
                                            </p:cond>
                                          </p:endCondLst>
                                        </p:cTn>
                                        <p:tgtEl>
                                          <p:sndTgt r:embed="rId2" name="Yanlış Cevap.wav"/>
                                        </p:tgtEl>
                                      </p:cMediaNode>
                                    </p:audio>
                                  </p:sub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2" name="Yanlış Cevap.wav"/>
                                        </p:tgtEl>
                                      </p:cMediaNode>
                                    </p:audio>
                                  </p:sub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3" name="Doğru Cevap.wav"/>
                                        </p:tgtEl>
                                      </p:cMediaNode>
                                    </p:audio>
                                  </p:subTnLst>
                                </p:cTn>
                              </p:par>
                            </p:childTnLst>
                          </p:cTn>
                        </p:par>
                      </p:childTnLst>
                    </p:cTn>
                  </p:par>
                </p:childTnLst>
              </p:cTn>
              <p:nextCondLst>
                <p:cond evt="onClick" delay="0">
                  <p:tgtEl>
                    <p:spTgt spid="21"/>
                  </p:tgtEl>
                </p:cond>
              </p:nextCondLst>
            </p:seq>
          </p:childTnLst>
        </p:cTn>
      </p:par>
    </p:tnLst>
    <p:bldLst>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0"/>
            <a:ext cx="12192000" cy="6858000"/>
          </a:xfrm>
          <a:prstGeom prst="rect">
            <a:avLst/>
          </a:prstGeom>
          <a:gradFill flip="none" rotWithShape="1">
            <a:gsLst>
              <a:gs pos="100000">
                <a:srgbClr val="34C6BB"/>
              </a:gs>
              <a:gs pos="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5" name="Dikdörtgen 4"/>
          <p:cNvSpPr/>
          <p:nvPr/>
        </p:nvSpPr>
        <p:spPr>
          <a:xfrm>
            <a:off x="152400" y="1"/>
            <a:ext cx="11887200" cy="24383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28750" lvl="2" indent="-514350">
              <a:spcBef>
                <a:spcPts val="1200"/>
              </a:spcBef>
              <a:buFont typeface="+mj-lt"/>
              <a:buAutoNum type="romanUcPeriod"/>
            </a:pPr>
            <a:r>
              <a:rPr lang="tr-TR" sz="2000" dirty="0" smtClean="0">
                <a:solidFill>
                  <a:prstClr val="white"/>
                </a:solidFill>
              </a:rPr>
              <a:t>“(</a:t>
            </a:r>
            <a:r>
              <a:rPr lang="tr-TR" sz="2000" dirty="0">
                <a:solidFill>
                  <a:prstClr val="white"/>
                </a:solidFill>
              </a:rPr>
              <a:t>Ey Peygamber) işlerinde onlarla fikir alışverişinde bulun” </a:t>
            </a:r>
            <a:r>
              <a:rPr lang="tr-TR" sz="2000" dirty="0" err="1">
                <a:solidFill>
                  <a:prstClr val="white"/>
                </a:solidFill>
              </a:rPr>
              <a:t>Âl</a:t>
            </a:r>
            <a:r>
              <a:rPr lang="tr-TR" sz="2000" dirty="0">
                <a:solidFill>
                  <a:prstClr val="white"/>
                </a:solidFill>
              </a:rPr>
              <a:t>-i </a:t>
            </a:r>
            <a:r>
              <a:rPr lang="tr-TR" sz="2000" dirty="0" err="1">
                <a:solidFill>
                  <a:prstClr val="white"/>
                </a:solidFill>
              </a:rPr>
              <a:t>İmrân</a:t>
            </a:r>
            <a:r>
              <a:rPr lang="tr-TR" sz="2000" dirty="0">
                <a:solidFill>
                  <a:prstClr val="white"/>
                </a:solidFill>
              </a:rPr>
              <a:t> Suresi 159. Ayet</a:t>
            </a:r>
          </a:p>
          <a:p>
            <a:pPr marL="1428750" lvl="2" indent="-514350">
              <a:spcBef>
                <a:spcPts val="1200"/>
              </a:spcBef>
              <a:buFont typeface="+mj-lt"/>
              <a:buAutoNum type="romanUcPeriod"/>
            </a:pPr>
            <a:r>
              <a:rPr lang="tr-TR" sz="2000" dirty="0" smtClean="0">
                <a:solidFill>
                  <a:prstClr val="white"/>
                </a:solidFill>
              </a:rPr>
              <a:t>"Hiç </a:t>
            </a:r>
            <a:r>
              <a:rPr lang="tr-TR" sz="2000" dirty="0">
                <a:solidFill>
                  <a:prstClr val="white"/>
                </a:solidFill>
              </a:rPr>
              <a:t>bilenlerle bilmeyenler bir olur mu!» Zümer Suresi, 9 . Ayet </a:t>
            </a:r>
          </a:p>
          <a:p>
            <a:pPr marL="1428750" lvl="2" indent="-514350">
              <a:spcBef>
                <a:spcPts val="1200"/>
              </a:spcBef>
              <a:buFont typeface="+mj-lt"/>
              <a:buAutoNum type="romanUcPeriod"/>
            </a:pPr>
            <a:r>
              <a:rPr lang="tr-TR" sz="2000" dirty="0" smtClean="0">
                <a:solidFill>
                  <a:prstClr val="white"/>
                </a:solidFill>
              </a:rPr>
              <a:t>“Onların </a:t>
            </a:r>
            <a:r>
              <a:rPr lang="tr-TR" sz="2000" dirty="0">
                <a:solidFill>
                  <a:prstClr val="white"/>
                </a:solidFill>
              </a:rPr>
              <a:t>(müminlerin) işleri aralarında danışma iledir.” </a:t>
            </a:r>
            <a:r>
              <a:rPr lang="tr-TR" sz="2000" dirty="0" err="1">
                <a:solidFill>
                  <a:prstClr val="white"/>
                </a:solidFill>
              </a:rPr>
              <a:t>Şûrâ</a:t>
            </a:r>
            <a:r>
              <a:rPr lang="tr-TR" sz="2000" dirty="0">
                <a:solidFill>
                  <a:prstClr val="white"/>
                </a:solidFill>
              </a:rPr>
              <a:t> Suresi 38. Ayet</a:t>
            </a:r>
          </a:p>
          <a:p>
            <a:pPr marL="1428750" lvl="2" indent="-514350">
              <a:spcBef>
                <a:spcPts val="1200"/>
              </a:spcBef>
              <a:buFont typeface="+mj-lt"/>
              <a:buAutoNum type="romanUcPeriod"/>
            </a:pPr>
            <a:r>
              <a:rPr lang="tr-TR" sz="2000" dirty="0" smtClean="0">
                <a:solidFill>
                  <a:prstClr val="white"/>
                </a:solidFill>
              </a:rPr>
              <a:t>“...</a:t>
            </a:r>
            <a:r>
              <a:rPr lang="tr-TR" sz="2000" dirty="0">
                <a:solidFill>
                  <a:prstClr val="white"/>
                </a:solidFill>
              </a:rPr>
              <a:t>Eğer bilmiyorsanız bilenlere sorunuz.” </a:t>
            </a:r>
            <a:r>
              <a:rPr lang="tr-TR" sz="2000" dirty="0" err="1">
                <a:solidFill>
                  <a:prstClr val="white"/>
                </a:solidFill>
              </a:rPr>
              <a:t>Enbiyâ</a:t>
            </a:r>
            <a:r>
              <a:rPr lang="tr-TR" sz="2000" dirty="0">
                <a:solidFill>
                  <a:prstClr val="white"/>
                </a:solidFill>
              </a:rPr>
              <a:t> Suresi, 7. Ayet</a:t>
            </a:r>
          </a:p>
          <a:p>
            <a:pPr lvl="1">
              <a:spcBef>
                <a:spcPts val="1200"/>
              </a:spcBef>
            </a:pPr>
            <a:r>
              <a:rPr lang="tr-TR" sz="2400" b="1" dirty="0">
                <a:solidFill>
                  <a:prstClr val="white"/>
                </a:solidFill>
              </a:rPr>
              <a:t>2. </a:t>
            </a:r>
            <a:r>
              <a:rPr lang="tr-TR" sz="2400" b="1" dirty="0" smtClean="0">
                <a:solidFill>
                  <a:prstClr val="white"/>
                </a:solidFill>
              </a:rPr>
              <a:t>Numaralanmış ayetlerden </a:t>
            </a:r>
            <a:r>
              <a:rPr lang="tr-TR" sz="2400" b="1" dirty="0">
                <a:solidFill>
                  <a:prstClr val="white"/>
                </a:solidFill>
              </a:rPr>
              <a:t>hangisi istişare ile ilgili </a:t>
            </a:r>
            <a:r>
              <a:rPr lang="tr-TR" sz="2400" b="1" u="sng" dirty="0">
                <a:solidFill>
                  <a:schemeClr val="bg1"/>
                </a:solidFill>
              </a:rPr>
              <a:t>değildir?</a:t>
            </a:r>
          </a:p>
        </p:txBody>
      </p:sp>
      <p:sp>
        <p:nvSpPr>
          <p:cNvPr id="6" name="Dikdörtgen 5"/>
          <p:cNvSpPr/>
          <p:nvPr/>
        </p:nvSpPr>
        <p:spPr>
          <a:xfrm>
            <a:off x="152400" y="2419351"/>
            <a:ext cx="11887200" cy="4438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grpSp>
        <p:nvGrpSpPr>
          <p:cNvPr id="2" name="A"/>
          <p:cNvGrpSpPr/>
          <p:nvPr/>
        </p:nvGrpSpPr>
        <p:grpSpPr>
          <a:xfrm>
            <a:off x="675353" y="2590800"/>
            <a:ext cx="11068050" cy="828000"/>
            <a:chOff x="762000" y="2590800"/>
            <a:chExt cx="11068050" cy="828000"/>
          </a:xfrm>
        </p:grpSpPr>
        <p:sp>
          <p:nvSpPr>
            <p:cNvPr id="7" name="Yuvarlatılmış Dikdörtgen 6"/>
            <p:cNvSpPr/>
            <p:nvPr/>
          </p:nvSpPr>
          <p:spPr>
            <a:xfrm>
              <a:off x="762000" y="2590800"/>
              <a:ext cx="11068050" cy="828000"/>
            </a:xfrm>
            <a:prstGeom prst="roundRect">
              <a:avLst>
                <a:gd name="adj" fmla="val 50000"/>
              </a:avLst>
            </a:prstGeom>
            <a:solidFill>
              <a:srgbClr val="FFFFFF"/>
            </a:solidFill>
            <a:ln w="38100">
              <a:solidFill>
                <a:srgbClr val="CACA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a:t>
              </a:r>
              <a:endParaRPr kumimoji="0" lang="tr-TR" sz="2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11" name="Oval 10"/>
            <p:cNvSpPr/>
            <p:nvPr/>
          </p:nvSpPr>
          <p:spPr>
            <a:xfrm>
              <a:off x="971550" y="2698800"/>
              <a:ext cx="612000" cy="612000"/>
            </a:xfrm>
            <a:prstGeom prst="ellipse">
              <a:avLst/>
            </a:prstGeom>
            <a:solidFill>
              <a:srgbClr val="FFFFFF"/>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A</a:t>
              </a:r>
            </a:p>
          </p:txBody>
        </p:sp>
      </p:grpSp>
      <p:grpSp>
        <p:nvGrpSpPr>
          <p:cNvPr id="19" name="B"/>
          <p:cNvGrpSpPr/>
          <p:nvPr/>
        </p:nvGrpSpPr>
        <p:grpSpPr>
          <a:xfrm>
            <a:off x="675353" y="4682066"/>
            <a:ext cx="11068050" cy="828000"/>
            <a:chOff x="762000" y="3683000"/>
            <a:chExt cx="11068050" cy="828000"/>
          </a:xfrm>
        </p:grpSpPr>
        <p:sp>
          <p:nvSpPr>
            <p:cNvPr id="8" name="Yuvarlatılmış Dikdörtgen 7"/>
            <p:cNvSpPr/>
            <p:nvPr/>
          </p:nvSpPr>
          <p:spPr>
            <a:xfrm>
              <a:off x="762000" y="3683000"/>
              <a:ext cx="11068050" cy="828000"/>
            </a:xfrm>
            <a:prstGeom prst="roundRect">
              <a:avLst>
                <a:gd name="adj" fmla="val 50000"/>
              </a:avLst>
            </a:prstGeom>
            <a:solidFill>
              <a:srgbClr val="FFFFFF"/>
            </a:solidFill>
            <a:ln w="38100">
              <a:solidFill>
                <a:srgbClr val="CACA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III</a:t>
              </a:r>
              <a:endParaRPr kumimoji="0" lang="tr-TR" sz="2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12" name="Oval 11"/>
            <p:cNvSpPr/>
            <p:nvPr/>
          </p:nvSpPr>
          <p:spPr>
            <a:xfrm>
              <a:off x="971550" y="3791000"/>
              <a:ext cx="612000" cy="612000"/>
            </a:xfrm>
            <a:prstGeom prst="ellipse">
              <a:avLst/>
            </a:prstGeom>
            <a:solidFill>
              <a:srgbClr val="FFFFFF"/>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C</a:t>
              </a:r>
            </a:p>
          </p:txBody>
        </p:sp>
      </p:grpSp>
      <p:grpSp>
        <p:nvGrpSpPr>
          <p:cNvPr id="20" name="C"/>
          <p:cNvGrpSpPr/>
          <p:nvPr/>
        </p:nvGrpSpPr>
        <p:grpSpPr>
          <a:xfrm>
            <a:off x="675353" y="5727700"/>
            <a:ext cx="11068050" cy="828000"/>
            <a:chOff x="762000" y="4775200"/>
            <a:chExt cx="11068050" cy="828000"/>
          </a:xfrm>
        </p:grpSpPr>
        <p:sp>
          <p:nvSpPr>
            <p:cNvPr id="9" name="Yuvarlatılmış Dikdörtgen 8"/>
            <p:cNvSpPr/>
            <p:nvPr/>
          </p:nvSpPr>
          <p:spPr>
            <a:xfrm>
              <a:off x="762000" y="4775200"/>
              <a:ext cx="11068050" cy="828000"/>
            </a:xfrm>
            <a:prstGeom prst="roundRect">
              <a:avLst>
                <a:gd name="adj" fmla="val 50000"/>
              </a:avLst>
            </a:prstGeom>
            <a:solidFill>
              <a:srgbClr val="FFFFFF"/>
            </a:solidFill>
            <a:ln w="38100">
              <a:solidFill>
                <a:srgbClr val="CACA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IV</a:t>
              </a:r>
              <a:endParaRPr kumimoji="0" lang="tr-TR" sz="2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13" name="Oval 12"/>
            <p:cNvSpPr/>
            <p:nvPr/>
          </p:nvSpPr>
          <p:spPr>
            <a:xfrm>
              <a:off x="971550" y="4883200"/>
              <a:ext cx="612000" cy="612000"/>
            </a:xfrm>
            <a:prstGeom prst="ellipse">
              <a:avLst/>
            </a:prstGeom>
            <a:solidFill>
              <a:srgbClr val="FFFFFF"/>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D</a:t>
              </a:r>
            </a:p>
          </p:txBody>
        </p:sp>
      </p:grpSp>
      <p:grpSp>
        <p:nvGrpSpPr>
          <p:cNvPr id="21" name="D"/>
          <p:cNvGrpSpPr/>
          <p:nvPr/>
        </p:nvGrpSpPr>
        <p:grpSpPr>
          <a:xfrm>
            <a:off x="675353" y="3636433"/>
            <a:ext cx="11068050" cy="828000"/>
            <a:chOff x="762000" y="5867400"/>
            <a:chExt cx="11068050" cy="828000"/>
          </a:xfrm>
        </p:grpSpPr>
        <p:sp>
          <p:nvSpPr>
            <p:cNvPr id="10" name="Yuvarlatılmış Dikdörtgen 9"/>
            <p:cNvSpPr/>
            <p:nvPr/>
          </p:nvSpPr>
          <p:spPr>
            <a:xfrm>
              <a:off x="762000" y="5867400"/>
              <a:ext cx="11068050" cy="828000"/>
            </a:xfrm>
            <a:prstGeom prst="roundRect">
              <a:avLst>
                <a:gd name="adj" fmla="val 50000"/>
              </a:avLst>
            </a:prstGeom>
            <a:solidFill>
              <a:srgbClr val="FFFFFF"/>
            </a:solidFill>
            <a:ln w="38100">
              <a:solidFill>
                <a:srgbClr val="CACA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II</a:t>
              </a:r>
              <a:endParaRPr kumimoji="0" lang="tr-TR" sz="2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14" name="Oval 13"/>
            <p:cNvSpPr/>
            <p:nvPr/>
          </p:nvSpPr>
          <p:spPr>
            <a:xfrm>
              <a:off x="971550" y="5975400"/>
              <a:ext cx="612000" cy="612000"/>
            </a:xfrm>
            <a:prstGeom prst="ellipse">
              <a:avLst/>
            </a:prstGeom>
            <a:solidFill>
              <a:srgbClr val="FFFFFF"/>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B</a:t>
              </a:r>
            </a:p>
          </p:txBody>
        </p:sp>
      </p:grpSp>
      <p:sp>
        <p:nvSpPr>
          <p:cNvPr id="15" name="Dikdörtgen 14"/>
          <p:cNvSpPr/>
          <p:nvPr/>
        </p:nvSpPr>
        <p:spPr>
          <a:xfrm>
            <a:off x="260263" y="3723017"/>
            <a:ext cx="777481" cy="6232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smtClean="0">
                <a:ln>
                  <a:noFill/>
                </a:ln>
                <a:solidFill>
                  <a:srgbClr val="00B050"/>
                </a:solidFill>
                <a:effectLst/>
                <a:uLnTx/>
                <a:uFillTx/>
                <a:latin typeface="Arial"/>
                <a:ea typeface="맑은 고딕"/>
                <a:cs typeface="+mn-cs"/>
              </a:rPr>
              <a:t>✔</a:t>
            </a:r>
            <a:endParaRPr kumimoji="0" lang="tr-TR" sz="6600" b="0" i="0" u="none" strike="noStrike" kern="1200" cap="none" spc="0" normalizeH="0" baseline="0" noProof="0" dirty="0">
              <a:ln>
                <a:noFill/>
              </a:ln>
              <a:solidFill>
                <a:srgbClr val="00B050"/>
              </a:solidFill>
              <a:effectLst/>
              <a:uLnTx/>
              <a:uFillTx/>
              <a:latin typeface="Arial"/>
              <a:ea typeface="맑은 고딕"/>
              <a:cs typeface="+mn-cs"/>
            </a:endParaRPr>
          </a:p>
        </p:txBody>
      </p:sp>
      <p:sp>
        <p:nvSpPr>
          <p:cNvPr id="16" name="Dikdörtgen 15"/>
          <p:cNvSpPr/>
          <p:nvPr/>
        </p:nvSpPr>
        <p:spPr>
          <a:xfrm>
            <a:off x="327860" y="5806746"/>
            <a:ext cx="777481" cy="623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smtClean="0">
                <a:ln>
                  <a:noFill/>
                </a:ln>
                <a:solidFill>
                  <a:srgbClr val="FF0000"/>
                </a:solidFill>
                <a:effectLst/>
                <a:uLnTx/>
                <a:uFillTx/>
                <a:latin typeface="Arial"/>
                <a:ea typeface="맑은 고딕"/>
                <a:cs typeface="+mn-cs"/>
              </a:rPr>
              <a:t>X</a:t>
            </a:r>
            <a:endParaRPr kumimoji="0" lang="tr-TR" sz="6600" b="1" i="0" u="none" strike="noStrike" kern="1200" cap="none" spc="0" normalizeH="0" baseline="0" noProof="0" dirty="0">
              <a:ln>
                <a:noFill/>
              </a:ln>
              <a:solidFill>
                <a:srgbClr val="FF0000"/>
              </a:solidFill>
              <a:effectLst/>
              <a:uLnTx/>
              <a:uFillTx/>
              <a:latin typeface="Arial"/>
              <a:ea typeface="맑은 고딕"/>
              <a:cs typeface="+mn-cs"/>
            </a:endParaRPr>
          </a:p>
        </p:txBody>
      </p:sp>
      <p:sp>
        <p:nvSpPr>
          <p:cNvPr id="17" name="Dikdörtgen 16"/>
          <p:cNvSpPr/>
          <p:nvPr/>
        </p:nvSpPr>
        <p:spPr>
          <a:xfrm>
            <a:off x="308810" y="4760131"/>
            <a:ext cx="777481" cy="623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smtClean="0">
                <a:ln>
                  <a:noFill/>
                </a:ln>
                <a:solidFill>
                  <a:srgbClr val="FF0000"/>
                </a:solidFill>
                <a:effectLst/>
                <a:uLnTx/>
                <a:uFillTx/>
                <a:latin typeface="Arial"/>
                <a:ea typeface="맑은 고딕"/>
                <a:cs typeface="+mn-cs"/>
              </a:rPr>
              <a:t>X</a:t>
            </a:r>
            <a:endParaRPr kumimoji="0" lang="tr-TR" sz="6600" b="1" i="0" u="none" strike="noStrike" kern="1200" cap="none" spc="0" normalizeH="0" baseline="0" noProof="0" dirty="0">
              <a:ln>
                <a:noFill/>
              </a:ln>
              <a:solidFill>
                <a:srgbClr val="FF0000"/>
              </a:solidFill>
              <a:effectLst/>
              <a:uLnTx/>
              <a:uFillTx/>
              <a:latin typeface="Arial"/>
              <a:ea typeface="맑은 고딕"/>
              <a:cs typeface="+mn-cs"/>
            </a:endParaRPr>
          </a:p>
        </p:txBody>
      </p:sp>
      <p:sp>
        <p:nvSpPr>
          <p:cNvPr id="18" name="Dikdörtgen 17"/>
          <p:cNvSpPr/>
          <p:nvPr/>
        </p:nvSpPr>
        <p:spPr>
          <a:xfrm>
            <a:off x="327860" y="2741966"/>
            <a:ext cx="777481" cy="623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smtClean="0">
                <a:ln>
                  <a:noFill/>
                </a:ln>
                <a:solidFill>
                  <a:srgbClr val="FF0000"/>
                </a:solidFill>
                <a:effectLst/>
                <a:uLnTx/>
                <a:uFillTx/>
                <a:latin typeface="Arial"/>
                <a:ea typeface="맑은 고딕"/>
                <a:cs typeface="+mn-cs"/>
              </a:rPr>
              <a:t>X</a:t>
            </a:r>
            <a:endParaRPr kumimoji="0" lang="tr-TR" sz="6600" b="1" i="0" u="none" strike="noStrike" kern="1200" cap="none" spc="0" normalizeH="0" baseline="0" noProof="0" dirty="0">
              <a:ln>
                <a:noFill/>
              </a:ln>
              <a:solidFill>
                <a:srgbClr val="FF0000"/>
              </a:solidFill>
              <a:effectLst/>
              <a:uLnTx/>
              <a:uFillTx/>
              <a:latin typeface="Arial"/>
              <a:ea typeface="맑은 고딕"/>
              <a:cs typeface="+mn-cs"/>
            </a:endParaRPr>
          </a:p>
        </p:txBody>
      </p:sp>
    </p:spTree>
    <p:extLst>
      <p:ext uri="{BB962C8B-B14F-4D97-AF65-F5344CB8AC3E}">
        <p14:creationId xmlns:p14="http://schemas.microsoft.com/office/powerpoint/2010/main" val="188769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Yanlış Cevap.wav"/>
                                        </p:tgtEl>
                                      </p:cMediaNode>
                                    </p:audio>
                                  </p:sub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subTnLst>
                                    <p:audio>
                                      <p:cMediaNode>
                                        <p:cTn display="0" masterRel="sameClick">
                                          <p:stCondLst>
                                            <p:cond evt="begin" delay="0">
                                              <p:tn val="11"/>
                                            </p:cond>
                                          </p:stCondLst>
                                          <p:endCondLst>
                                            <p:cond evt="onStopAudio" delay="0">
                                              <p:tgtEl>
                                                <p:sldTgt/>
                                              </p:tgtEl>
                                            </p:cond>
                                          </p:endCondLst>
                                        </p:cTn>
                                        <p:tgtEl>
                                          <p:sndTgt r:embed="rId2" name="Yanlış Cevap.wav"/>
                                        </p:tgtEl>
                                      </p:cMediaNode>
                                    </p:audio>
                                  </p:sub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2" name="Yanlış Cevap.wav"/>
                                        </p:tgtEl>
                                      </p:cMediaNode>
                                    </p:audio>
                                  </p:sub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3" name="Doğru Cevap.wav"/>
                                        </p:tgtEl>
                                      </p:cMediaNode>
                                    </p:audio>
                                  </p:subTnLst>
                                </p:cTn>
                              </p:par>
                            </p:childTnLst>
                          </p:cTn>
                        </p:par>
                      </p:childTnLst>
                    </p:cTn>
                  </p:par>
                </p:childTnLst>
              </p:cTn>
              <p:nextCondLst>
                <p:cond evt="onClick" delay="0">
                  <p:tgtEl>
                    <p:spTgt spid="21"/>
                  </p:tgtEl>
                </p:cond>
              </p:nextCondLst>
            </p:seq>
          </p:childTnLst>
        </p:cTn>
      </p:par>
    </p:tnLst>
    <p:bldLst>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C9FA7211-8D7B-4DBF-BB6C-6C63ED9E35E8}"/>
              </a:ext>
            </a:extLst>
          </p:cNvPr>
          <p:cNvSpPr/>
          <p:nvPr/>
        </p:nvSpPr>
        <p:spPr>
          <a:xfrm rot="5400000">
            <a:off x="-1464520" y="2047589"/>
            <a:ext cx="5481532" cy="2099478"/>
          </a:xfrm>
          <a:prstGeom prst="homePlate">
            <a:avLst/>
          </a:prstGeom>
          <a:gradFill flip="none" rotWithShape="1">
            <a:gsLst>
              <a:gs pos="27000">
                <a:schemeClr val="bg1">
                  <a:lumMod val="95000"/>
                </a:schemeClr>
              </a:gs>
              <a:gs pos="0">
                <a:schemeClr val="bg1">
                  <a:lumMod val="65000"/>
                </a:schemeClr>
              </a:gs>
              <a:gs pos="81000">
                <a:schemeClr val="bg1">
                  <a:lumMod val="95000"/>
                </a:schemeClr>
              </a:gs>
              <a:gs pos="90000">
                <a:schemeClr val="bg1">
                  <a:lumMod val="75000"/>
                </a:schemeClr>
              </a:gs>
              <a:gs pos="100000">
                <a:schemeClr val="bg1">
                  <a:lumMod val="95000"/>
                </a:schemeClr>
              </a:gs>
            </a:gsLst>
            <a:lin ang="5400000" scaled="1"/>
            <a:tileRect/>
          </a:gradFill>
          <a:ln>
            <a:noFill/>
          </a:ln>
          <a:effectLst>
            <a:outerShdw blurRad="152400" sx="102000" sy="102000" algn="ctr" rotWithShape="0">
              <a:prstClr val="black">
                <a:alpha val="44000"/>
              </a:prstClr>
            </a:outerShdw>
            <a:reflection blurRad="7620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ight Triangle 4">
            <a:extLst>
              <a:ext uri="{FF2B5EF4-FFF2-40B4-BE49-F238E27FC236}">
                <a16:creationId xmlns:a16="http://schemas.microsoft.com/office/drawing/2014/main" id="{CBE12C74-0640-4A31-8330-2B16F630BECD}"/>
              </a:ext>
            </a:extLst>
          </p:cNvPr>
          <p:cNvSpPr/>
          <p:nvPr/>
        </p:nvSpPr>
        <p:spPr>
          <a:xfrm rot="5400000">
            <a:off x="206630" y="366737"/>
            <a:ext cx="1974574" cy="1934819"/>
          </a:xfrm>
          <a:prstGeom prst="rtTriangle">
            <a:avLst/>
          </a:prstGeom>
          <a:gradFill>
            <a:gsLst>
              <a:gs pos="27000">
                <a:srgbClr val="ED8B6D"/>
              </a:gs>
              <a:gs pos="0">
                <a:srgbClr val="E34C1D"/>
              </a:gs>
              <a:gs pos="81000">
                <a:srgbClr val="ED8B6D"/>
              </a:gs>
              <a:gs pos="90000">
                <a:srgbClr val="E34C1D"/>
              </a:gs>
              <a:gs pos="100000">
                <a:srgbClr val="ED8B6D"/>
              </a:gs>
            </a:gsLst>
            <a:lin ang="5400000" scaled="1"/>
          </a:gradFill>
          <a:ln>
            <a:noFill/>
          </a:ln>
          <a:effectLst>
            <a:outerShdw blurRad="76200" dist="38100" dir="2700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5">
            <a:extLst>
              <a:ext uri="{FF2B5EF4-FFF2-40B4-BE49-F238E27FC236}">
                <a16:creationId xmlns:a16="http://schemas.microsoft.com/office/drawing/2014/main" id="{2823DE44-8FD8-43F9-A1FE-9910B6D00D26}"/>
              </a:ext>
            </a:extLst>
          </p:cNvPr>
          <p:cNvSpPr/>
          <p:nvPr/>
        </p:nvSpPr>
        <p:spPr>
          <a:xfrm>
            <a:off x="582170" y="4344538"/>
            <a:ext cx="1223493" cy="169516"/>
          </a:xfrm>
          <a:prstGeom prst="roundRect">
            <a:avLst>
              <a:gd name="adj" fmla="val 50000"/>
            </a:avLst>
          </a:prstGeom>
          <a:solidFill>
            <a:srgbClr val="E96F49"/>
          </a:solidFill>
          <a:ln>
            <a:noFill/>
          </a:ln>
          <a:effectLst>
            <a:innerShdw blurRad="101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6">
            <a:extLst>
              <a:ext uri="{FF2B5EF4-FFF2-40B4-BE49-F238E27FC236}">
                <a16:creationId xmlns:a16="http://schemas.microsoft.com/office/drawing/2014/main" id="{D752044F-2CA4-4EA0-9C82-587262571910}"/>
              </a:ext>
            </a:extLst>
          </p:cNvPr>
          <p:cNvSpPr txBox="1"/>
          <p:nvPr/>
        </p:nvSpPr>
        <p:spPr>
          <a:xfrm>
            <a:off x="391167" y="356561"/>
            <a:ext cx="90027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mn-cs"/>
              </a:rPr>
              <a:t>1</a:t>
            </a:r>
            <a:endParaRPr kumimoji="0" lang="en-IN" sz="72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mn-cs"/>
            </a:endParaRPr>
          </a:p>
        </p:txBody>
      </p:sp>
      <p:sp>
        <p:nvSpPr>
          <p:cNvPr id="6" name="TextBox 7">
            <a:extLst>
              <a:ext uri="{FF2B5EF4-FFF2-40B4-BE49-F238E27FC236}">
                <a16:creationId xmlns:a16="http://schemas.microsoft.com/office/drawing/2014/main" id="{2BC7EAA4-8725-4783-B657-3F9B5ABADBA3}"/>
              </a:ext>
            </a:extLst>
          </p:cNvPr>
          <p:cNvSpPr txBox="1"/>
          <p:nvPr/>
        </p:nvSpPr>
        <p:spPr>
          <a:xfrm>
            <a:off x="217156" y="2732821"/>
            <a:ext cx="210882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spc="300" noProof="0" dirty="0" smtClean="0">
                <a:solidFill>
                  <a:prstClr val="black">
                    <a:lumMod val="75000"/>
                    <a:lumOff val="25000"/>
                  </a:prstClr>
                </a:solidFill>
                <a:latin typeface="Calibri Light" panose="020F0302020204030204" pitchFamily="34" charset="0"/>
                <a:cs typeface="Calibri Light" panose="020F0302020204030204" pitchFamily="34" charset="0"/>
              </a:rPr>
              <a:t>İSTİŞARE</a:t>
            </a:r>
            <a:r>
              <a:rPr kumimoji="0" lang="tr-TR" sz="3600" b="1" i="0" u="none" strike="noStrike" kern="1200" cap="none" spc="300" normalizeH="0" baseline="0" noProof="0" dirty="0" smtClean="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 NEDİR?</a:t>
            </a:r>
            <a:endParaRPr kumimoji="0" lang="en-IN" sz="3600" b="1" i="0" u="none" strike="noStrike" kern="1200" cap="none" spc="30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endParaRPr>
          </a:p>
        </p:txBody>
      </p:sp>
      <p:sp>
        <p:nvSpPr>
          <p:cNvPr id="9" name="Dikdörtgen 8"/>
          <p:cNvSpPr/>
          <p:nvPr/>
        </p:nvSpPr>
        <p:spPr>
          <a:xfrm>
            <a:off x="2517081" y="346857"/>
            <a:ext cx="6351465" cy="5491235"/>
          </a:xfrm>
          <a:prstGeom prst="rect">
            <a:avLst/>
          </a:prstGeom>
          <a:solidFill>
            <a:srgbClr val="FEF6A3"/>
          </a:solidFill>
          <a:ln>
            <a:noFill/>
          </a:ln>
          <a:effectLst>
            <a:outerShdw blurRad="50800" dist="38100" dir="5400000" algn="t" rotWithShape="0">
              <a:srgbClr val="FF7979">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nSpc>
                <a:spcPct val="150000"/>
              </a:lnSpc>
              <a:buFont typeface="Wingdings" panose="05000000000000000000" pitchFamily="2" charset="2"/>
              <a:buChar char="Ø"/>
            </a:pPr>
            <a:r>
              <a:rPr lang="tr-TR" sz="3600" b="1" dirty="0" smtClean="0">
                <a:solidFill>
                  <a:prstClr val="black"/>
                </a:solidFill>
              </a:rPr>
              <a:t>Danışmak, </a:t>
            </a:r>
            <a:r>
              <a:rPr lang="tr-TR" sz="3600" b="1" dirty="0">
                <a:solidFill>
                  <a:prstClr val="black"/>
                </a:solidFill>
              </a:rPr>
              <a:t>fikir </a:t>
            </a:r>
            <a:r>
              <a:rPr lang="tr-TR" sz="3600" b="1" dirty="0" smtClean="0">
                <a:solidFill>
                  <a:prstClr val="black"/>
                </a:solidFill>
              </a:rPr>
              <a:t>alışverişi, müzakere</a:t>
            </a:r>
            <a:endParaRPr lang="tr-TR" sz="3600" b="1" dirty="0">
              <a:solidFill>
                <a:prstClr val="black"/>
              </a:solidFill>
            </a:endParaRPr>
          </a:p>
          <a:p>
            <a:pPr marL="571500" lvl="0" indent="-571500">
              <a:lnSpc>
                <a:spcPct val="150000"/>
              </a:lnSpc>
              <a:buFont typeface="Wingdings" panose="05000000000000000000" pitchFamily="2" charset="2"/>
              <a:buChar char="Ø"/>
            </a:pPr>
            <a:r>
              <a:rPr lang="tr-TR" sz="3600" dirty="0">
                <a:solidFill>
                  <a:prstClr val="black"/>
                </a:solidFill>
              </a:rPr>
              <a:t>Herhangi bir konuda doğruya ulaşmak için  diğer insanların görüşüne </a:t>
            </a:r>
            <a:r>
              <a:rPr lang="tr-TR" sz="3600" dirty="0" smtClean="0">
                <a:solidFill>
                  <a:prstClr val="black"/>
                </a:solidFill>
              </a:rPr>
              <a:t>başvurmaktır.</a:t>
            </a:r>
            <a:endParaRPr lang="tr-TR" sz="3600" dirty="0">
              <a:solidFill>
                <a:prstClr val="black"/>
              </a:solidFill>
            </a:endParaRPr>
          </a:p>
        </p:txBody>
      </p:sp>
      <p:pic>
        <p:nvPicPr>
          <p:cNvPr id="10"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9641" y="346857"/>
            <a:ext cx="2952249" cy="5491235"/>
          </a:xfrm>
          <a:prstGeom prst="rect">
            <a:avLst/>
          </a:prstGeom>
          <a:solidFill>
            <a:srgbClr val="ED8B6D"/>
          </a:solidFill>
          <a:ln w="38100" cap="sq">
            <a:solidFill>
              <a:srgbClr val="FEF6A3"/>
            </a:solidFill>
            <a:prstDash val="solid"/>
            <a:miter lim="800000"/>
          </a:ln>
          <a:effectLst>
            <a:outerShdw blurRad="50800" dist="38100" dir="2700000" algn="tl" rotWithShape="0">
              <a:srgbClr val="000000">
                <a:alpha val="43000"/>
              </a:srgbClr>
            </a:outerShdw>
          </a:effectLst>
          <a:extLst/>
        </p:spPr>
      </p:pic>
      <p:grpSp>
        <p:nvGrpSpPr>
          <p:cNvPr id="14" name="Grup 13"/>
          <p:cNvGrpSpPr/>
          <p:nvPr/>
        </p:nvGrpSpPr>
        <p:grpSpPr>
          <a:xfrm>
            <a:off x="2517080" y="2108327"/>
            <a:ext cx="9493855" cy="2100787"/>
            <a:chOff x="2517080" y="2108327"/>
            <a:chExt cx="9493855" cy="2100787"/>
          </a:xfrm>
        </p:grpSpPr>
        <p:sp>
          <p:nvSpPr>
            <p:cNvPr id="12" name="Yuvarlatılmış Dikdörtgen 11">
              <a:hlinkClick r:id="rId3"/>
            </p:cNvPr>
            <p:cNvSpPr/>
            <p:nvPr/>
          </p:nvSpPr>
          <p:spPr>
            <a:xfrm>
              <a:off x="2517080" y="2108327"/>
              <a:ext cx="9023756" cy="914400"/>
            </a:xfrm>
            <a:prstGeom prst="roundRect">
              <a:avLst/>
            </a:prstGeom>
            <a:solidFill>
              <a:srgbClr val="17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TDK'de </a:t>
              </a:r>
              <a:r>
                <a:rPr kumimoji="0" lang="tr-TR" sz="3200" b="1" i="0" u="sng" strike="noStrike" kern="1200" cap="none" spc="0" normalizeH="0" baseline="0" noProof="0" dirty="0" smtClean="0">
                  <a:ln>
                    <a:noFill/>
                  </a:ln>
                  <a:solidFill>
                    <a:prstClr val="white"/>
                  </a:solidFill>
                  <a:effectLst/>
                  <a:uLnTx/>
                  <a:uFillTx/>
                  <a:latin typeface="Calibri" panose="020F0502020204030204"/>
                  <a:ea typeface="+mn-ea"/>
                  <a:cs typeface="+mn-cs"/>
                </a:rPr>
                <a:t>«istişare» </a:t>
              </a:r>
              <a:r>
                <a:rPr kumimoji="0" lang="tr-T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kelimesinin anlamını bulunuz. </a:t>
              </a:r>
              <a:endParaRPr kumimoji="0" lang="tr-TR"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Dikdörtgen 12"/>
            <p:cNvSpPr/>
            <p:nvPr/>
          </p:nvSpPr>
          <p:spPr>
            <a:xfrm>
              <a:off x="10238841" y="2447701"/>
              <a:ext cx="1772094" cy="17614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6477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lin ang="2700000" scaled="1"/>
          <a:tileRect/>
        </a:gradFill>
        <a:effectLst/>
      </p:bgPr>
    </p:bg>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676514"/>
            <a:ext cx="12222797" cy="959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5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5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5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179372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 20"/>
          <p:cNvGrpSpPr/>
          <p:nvPr/>
        </p:nvGrpSpPr>
        <p:grpSpPr>
          <a:xfrm>
            <a:off x="536050" y="1241259"/>
            <a:ext cx="5293251" cy="786062"/>
            <a:chOff x="946484" y="753981"/>
            <a:chExt cx="5293251" cy="786062"/>
          </a:xfrm>
        </p:grpSpPr>
        <p:sp>
          <p:nvSpPr>
            <p:cNvPr id="13" name="Serbest Form 1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14" name="Dikdörtgen 13"/>
            <p:cNvSpPr/>
            <p:nvPr/>
          </p:nvSpPr>
          <p:spPr>
            <a:xfrm>
              <a:off x="1828801" y="753981"/>
              <a:ext cx="4410934"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Danışmak</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0" name="Dikdörtgen 19"/>
          <p:cNvSpPr/>
          <p:nvPr/>
        </p:nvSpPr>
        <p:spPr>
          <a:xfrm>
            <a:off x="324781" y="105016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22" name="Grup 21"/>
          <p:cNvGrpSpPr/>
          <p:nvPr/>
        </p:nvGrpSpPr>
        <p:grpSpPr>
          <a:xfrm>
            <a:off x="536050" y="2596817"/>
            <a:ext cx="5293251" cy="786062"/>
            <a:chOff x="946484" y="753981"/>
            <a:chExt cx="5293251" cy="786062"/>
          </a:xfrm>
        </p:grpSpPr>
        <p:sp>
          <p:nvSpPr>
            <p:cNvPr id="23" name="Serbest Form 2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4" name="Dikdörtgen 23"/>
            <p:cNvSpPr/>
            <p:nvPr/>
          </p:nvSpPr>
          <p:spPr>
            <a:xfrm>
              <a:off x="1828800" y="753981"/>
              <a:ext cx="4410935"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Bireysellik</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Dikdörtgen 24"/>
          <p:cNvSpPr/>
          <p:nvPr/>
        </p:nvSpPr>
        <p:spPr>
          <a:xfrm>
            <a:off x="602746" y="2457630"/>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sp>
        <p:nvSpPr>
          <p:cNvPr id="26" name="Unvan 1"/>
          <p:cNvSpPr>
            <a:spLocks noGrp="1"/>
          </p:cNvSpPr>
          <p:nvPr>
            <p:ph type="title"/>
          </p:nvPr>
        </p:nvSpPr>
        <p:spPr>
          <a:xfrm>
            <a:off x="152400" y="66213"/>
            <a:ext cx="11887200" cy="809295"/>
          </a:xfrm>
          <a:solidFill>
            <a:srgbClr val="C00000"/>
          </a:solidFill>
          <a:ln>
            <a:noFill/>
          </a:ln>
        </p:spPr>
        <p:txBody>
          <a:bodyPr>
            <a:normAutofit/>
          </a:bodyPr>
          <a:lstStyle/>
          <a:p>
            <a:pPr algn="ctr"/>
            <a:r>
              <a:rPr lang="tr-TR" sz="3600" b="1" dirty="0">
                <a:solidFill>
                  <a:schemeClr val="bg1"/>
                </a:solidFill>
              </a:rPr>
              <a:t>Aşağıdaki kelimelerden hangileri istişare ile ilgilidir? </a:t>
            </a:r>
            <a:r>
              <a:rPr lang="tr-TR" sz="3600" b="1" dirty="0" smtClean="0">
                <a:solidFill>
                  <a:schemeClr val="bg1"/>
                </a:solidFill>
              </a:rPr>
              <a:t>İşaretleyelim</a:t>
            </a:r>
            <a:endParaRPr lang="tr-TR" sz="3600" b="1" dirty="0">
              <a:solidFill>
                <a:schemeClr val="bg1"/>
              </a:solidFill>
            </a:endParaRPr>
          </a:p>
        </p:txBody>
      </p:sp>
      <p:grpSp>
        <p:nvGrpSpPr>
          <p:cNvPr id="27" name="Grup 26"/>
          <p:cNvGrpSpPr/>
          <p:nvPr/>
        </p:nvGrpSpPr>
        <p:grpSpPr>
          <a:xfrm>
            <a:off x="602746" y="3833063"/>
            <a:ext cx="5226555" cy="786062"/>
            <a:chOff x="946484" y="753981"/>
            <a:chExt cx="5226555" cy="786062"/>
          </a:xfrm>
        </p:grpSpPr>
        <p:sp>
          <p:nvSpPr>
            <p:cNvPr id="28" name="Serbest Form 2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9" name="Dikdörtgen 28"/>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smtClean="0">
                  <a:solidFill>
                    <a:prstClr val="black"/>
                  </a:solidFill>
                  <a:latin typeface="Calibri" panose="020F0502020204030204"/>
                </a:rPr>
                <a:t>Ortak karar almak</a:t>
              </a:r>
              <a:endParaRPr kumimoji="0" lang="tr-TR" sz="3200" b="0" i="0" u="none" strike="noStrike" kern="1200" cap="none" spc="0" normalizeH="0" baseline="0" noProof="0" dirty="0">
                <a:ln>
                  <a:noFill/>
                </a:ln>
                <a:solidFill>
                  <a:prstClr val="black"/>
                </a:solidFill>
                <a:effectLst/>
                <a:uLnTx/>
                <a:uFillTx/>
                <a:latin typeface="Calibri" panose="020F0502020204030204"/>
              </a:endParaRPr>
            </a:p>
          </p:txBody>
        </p:sp>
      </p:grpSp>
      <p:sp>
        <p:nvSpPr>
          <p:cNvPr id="30" name="Dikdörtgen 29"/>
          <p:cNvSpPr/>
          <p:nvPr/>
        </p:nvSpPr>
        <p:spPr>
          <a:xfrm>
            <a:off x="391477" y="3641971"/>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1" name="Grup 30"/>
          <p:cNvGrpSpPr/>
          <p:nvPr/>
        </p:nvGrpSpPr>
        <p:grpSpPr>
          <a:xfrm>
            <a:off x="602746" y="5188621"/>
            <a:ext cx="5226555" cy="786062"/>
            <a:chOff x="946484" y="753981"/>
            <a:chExt cx="5226555" cy="786062"/>
          </a:xfrm>
        </p:grpSpPr>
        <p:sp>
          <p:nvSpPr>
            <p:cNvPr id="32" name="Serbest Form 31"/>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3" name="Dikdörtgen 32"/>
            <p:cNvSpPr/>
            <p:nvPr/>
          </p:nvSpPr>
          <p:spPr>
            <a:xfrm>
              <a:off x="1828800" y="753981"/>
              <a:ext cx="4344239"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smtClean="0">
                  <a:solidFill>
                    <a:prstClr val="black"/>
                  </a:solidFill>
                  <a:latin typeface="Calibri" panose="020F0502020204030204"/>
                </a:rPr>
                <a:t>Doğrusunu ben bilirim</a:t>
              </a:r>
              <a:endParaRPr kumimoji="0" lang="tr-TR" sz="3200" b="0" i="0" u="none" strike="noStrike" kern="1200" cap="none" spc="0" normalizeH="0" baseline="0" noProof="0" dirty="0">
                <a:ln>
                  <a:noFill/>
                </a:ln>
                <a:solidFill>
                  <a:prstClr val="black"/>
                </a:solidFill>
                <a:effectLst/>
                <a:uLnTx/>
                <a:uFillTx/>
                <a:latin typeface="Calibri" panose="020F0502020204030204"/>
              </a:endParaRPr>
            </a:p>
          </p:txBody>
        </p:sp>
      </p:grpSp>
      <p:sp>
        <p:nvSpPr>
          <p:cNvPr id="34" name="Dikdörtgen 33"/>
          <p:cNvSpPr/>
          <p:nvPr/>
        </p:nvSpPr>
        <p:spPr>
          <a:xfrm>
            <a:off x="669442" y="5049434"/>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35" name="Grup 34"/>
          <p:cNvGrpSpPr/>
          <p:nvPr/>
        </p:nvGrpSpPr>
        <p:grpSpPr>
          <a:xfrm>
            <a:off x="6573174" y="1241259"/>
            <a:ext cx="5226555" cy="786062"/>
            <a:chOff x="946484" y="753981"/>
            <a:chExt cx="5226555" cy="786062"/>
          </a:xfrm>
        </p:grpSpPr>
        <p:sp>
          <p:nvSpPr>
            <p:cNvPr id="36" name="Serbest Form 35"/>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7" name="Dikdörtgen 36"/>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Bilene sormak</a:t>
              </a:r>
              <a:endParaRPr kumimoji="0" lang="tr-TR"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8" name="Dikdörtgen 37"/>
          <p:cNvSpPr/>
          <p:nvPr/>
        </p:nvSpPr>
        <p:spPr>
          <a:xfrm>
            <a:off x="6361905" y="105016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9" name="Grup 38"/>
          <p:cNvGrpSpPr/>
          <p:nvPr/>
        </p:nvGrpSpPr>
        <p:grpSpPr>
          <a:xfrm>
            <a:off x="6610351" y="3873491"/>
            <a:ext cx="5189379" cy="786062"/>
            <a:chOff x="946484" y="753981"/>
            <a:chExt cx="5189379" cy="786062"/>
          </a:xfrm>
        </p:grpSpPr>
        <p:sp>
          <p:nvSpPr>
            <p:cNvPr id="40" name="Serbest Form 39"/>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1" name="Dikdörtgen 40"/>
            <p:cNvSpPr/>
            <p:nvPr/>
          </p:nvSpPr>
          <p:spPr>
            <a:xfrm>
              <a:off x="1828801" y="753981"/>
              <a:ext cx="4307062"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Farklı</a:t>
              </a:r>
              <a:r>
                <a:rPr kumimoji="0" lang="tr-TR" sz="2800" b="0" i="0" u="none" strike="noStrike" kern="1200" cap="none" spc="0" normalizeH="0" noProof="0" dirty="0" smtClean="0">
                  <a:ln>
                    <a:noFill/>
                  </a:ln>
                  <a:solidFill>
                    <a:prstClr val="black"/>
                  </a:solidFill>
                  <a:effectLst/>
                  <a:uLnTx/>
                  <a:uFillTx/>
                  <a:latin typeface="Calibri" panose="020F0502020204030204"/>
                  <a:ea typeface="+mn-ea"/>
                  <a:cs typeface="+mn-cs"/>
                </a:rPr>
                <a:t> fikirlere kapalı olmak</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Dikdörtgen 41"/>
          <p:cNvSpPr/>
          <p:nvPr/>
        </p:nvSpPr>
        <p:spPr>
          <a:xfrm>
            <a:off x="6677047" y="3734304"/>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43" name="Grup 42"/>
          <p:cNvGrpSpPr/>
          <p:nvPr/>
        </p:nvGrpSpPr>
        <p:grpSpPr>
          <a:xfrm>
            <a:off x="6573174" y="2521119"/>
            <a:ext cx="5226555" cy="786062"/>
            <a:chOff x="946484" y="753981"/>
            <a:chExt cx="5226555" cy="786062"/>
          </a:xfrm>
        </p:grpSpPr>
        <p:sp>
          <p:nvSpPr>
            <p:cNvPr id="44" name="Serbest Form 43"/>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5" name="Dikdörtgen 44"/>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rPr>
                <a:t>Fikir alışverişi</a:t>
              </a:r>
            </a:p>
          </p:txBody>
        </p:sp>
      </p:grpSp>
      <p:sp>
        <p:nvSpPr>
          <p:cNvPr id="46" name="Dikdörtgen 45"/>
          <p:cNvSpPr/>
          <p:nvPr/>
        </p:nvSpPr>
        <p:spPr>
          <a:xfrm>
            <a:off x="6361905" y="233002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47" name="Grup 46"/>
          <p:cNvGrpSpPr/>
          <p:nvPr/>
        </p:nvGrpSpPr>
        <p:grpSpPr>
          <a:xfrm>
            <a:off x="6610351" y="5237340"/>
            <a:ext cx="5226555" cy="786062"/>
            <a:chOff x="946484" y="753981"/>
            <a:chExt cx="5226555" cy="786062"/>
          </a:xfrm>
        </p:grpSpPr>
        <p:sp>
          <p:nvSpPr>
            <p:cNvPr id="48" name="Serbest Form 4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9" name="Dikdörtgen 48"/>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dirty="0">
                  <a:solidFill>
                    <a:prstClr val="black"/>
                  </a:solidFill>
                </a:rPr>
                <a:t>Uzman görüşünü dikkate almak</a:t>
              </a:r>
            </a:p>
          </p:txBody>
        </p:sp>
      </p:grpSp>
      <p:sp>
        <p:nvSpPr>
          <p:cNvPr id="50" name="Dikdörtgen 49"/>
          <p:cNvSpPr/>
          <p:nvPr/>
        </p:nvSpPr>
        <p:spPr>
          <a:xfrm>
            <a:off x="6399082" y="5046248"/>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sp>
        <p:nvSpPr>
          <p:cNvPr id="54" name="Rectangle 6">
            <a:extLst>
              <a:ext uri="{FF2B5EF4-FFF2-40B4-BE49-F238E27FC236}">
                <a16:creationId xmlns:a16="http://schemas.microsoft.com/office/drawing/2014/main" id="{9007CF10-9BCC-4C67-A2C9-6EDAD53EEC34}"/>
              </a:ext>
            </a:extLst>
          </p:cNvPr>
          <p:cNvSpPr/>
          <p:nvPr/>
        </p:nvSpPr>
        <p:spPr>
          <a:xfrm>
            <a:off x="0" y="6439394"/>
            <a:ext cx="12192000" cy="388376"/>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Komut Düğmesi: Geri veya Önceki 54">
            <a:hlinkClick r:id="" action="ppaction://hlinkshowjump?jump=previousslide" highlightClick="1"/>
          </p:cNvPr>
          <p:cNvSpPr/>
          <p:nvPr/>
        </p:nvSpPr>
        <p:spPr>
          <a:xfrm>
            <a:off x="10619874" y="6439394"/>
            <a:ext cx="437317" cy="388376"/>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Komut Düğmesi: İleri veya Sonraki 55">
            <a:hlinkClick r:id="" action="ppaction://hlinkshowjump?jump=nextslide" highlightClick="1"/>
          </p:cNvPr>
          <p:cNvSpPr/>
          <p:nvPr/>
        </p:nvSpPr>
        <p:spPr>
          <a:xfrm>
            <a:off x="11743376" y="6439394"/>
            <a:ext cx="412785" cy="3723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Komut Düğmesi: Giriş 56">
            <a:hlinkClick r:id="" action="ppaction://hlinkshowjump?jump=firstslide" highlightClick="1"/>
          </p:cNvPr>
          <p:cNvSpPr/>
          <p:nvPr/>
        </p:nvSpPr>
        <p:spPr>
          <a:xfrm>
            <a:off x="11137184" y="6439394"/>
            <a:ext cx="526199" cy="3723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15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subTnLst>
                                    <p:audio>
                                      <p:cMediaNode>
                                        <p:cTn display="0" masterRel="sameClick">
                                          <p:stCondLst>
                                            <p:cond evt="begin" delay="0">
                                              <p:tn val="17"/>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subTnLst>
                                    <p:audio>
                                      <p:cMediaNode>
                                        <p:cTn display="0" masterRel="sameClick">
                                          <p:stCondLst>
                                            <p:cond evt="begin" delay="0">
                                              <p:tn val="2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subTnLst>
                                    <p:audio>
                                      <p:cMediaNode>
                                        <p:cTn display="0" masterRel="sameClick">
                                          <p:stCondLst>
                                            <p:cond evt="begin" delay="0">
                                              <p:tn val="3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7"/>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47"/>
                  </p:tgtEl>
                </p:cond>
              </p:nextCondLst>
            </p:seq>
          </p:childTnLst>
        </p:cTn>
      </p:par>
    </p:tnLst>
    <p:bldLst>
      <p:bldP spid="20" grpId="0"/>
      <p:bldP spid="25" grpId="0"/>
      <p:bldP spid="30" grpId="0"/>
      <p:bldP spid="34" grpId="0"/>
      <p:bldP spid="38" grpId="0"/>
      <p:bldP spid="42" grpId="0"/>
      <p:bldP spid="46"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4481" y="113083"/>
            <a:ext cx="6790857" cy="1015630"/>
          </a:xfrm>
          <a:solidFill>
            <a:srgbClr val="77C2E9"/>
          </a:solidFill>
        </p:spPr>
        <p:style>
          <a:lnRef idx="1">
            <a:schemeClr val="accent1"/>
          </a:lnRef>
          <a:fillRef idx="2">
            <a:schemeClr val="accent1"/>
          </a:fillRef>
          <a:effectRef idx="1">
            <a:schemeClr val="accent1"/>
          </a:effectRef>
          <a:fontRef idx="minor">
            <a:schemeClr val="dk1"/>
          </a:fontRef>
        </p:style>
        <p:txBody>
          <a:bodyPr/>
          <a:lstStyle/>
          <a:p>
            <a:pPr algn="ctr"/>
            <a:r>
              <a:rPr lang="tr-TR" dirty="0" smtClean="0">
                <a:solidFill>
                  <a:schemeClr val="tx1"/>
                </a:solidFill>
              </a:rPr>
              <a:t>Neden İstişare?</a:t>
            </a:r>
            <a:endParaRPr lang="tr-TR" dirty="0">
              <a:solidFill>
                <a:schemeClr val="tx1"/>
              </a:solidFill>
            </a:endParaRPr>
          </a:p>
        </p:txBody>
      </p:sp>
      <p:sp>
        <p:nvSpPr>
          <p:cNvPr id="3" name="İçerik Yer Tutucusu 2"/>
          <p:cNvSpPr>
            <a:spLocks noGrp="1"/>
          </p:cNvSpPr>
          <p:nvPr>
            <p:ph idx="1"/>
          </p:nvPr>
        </p:nvSpPr>
        <p:spPr>
          <a:xfrm>
            <a:off x="314481" y="1525821"/>
            <a:ext cx="6790857" cy="1097457"/>
          </a:xfrm>
          <a:solidFill>
            <a:srgbClr val="FFEE5A"/>
          </a:solidFill>
          <a:ln>
            <a:noFill/>
          </a:ln>
        </p:spPr>
        <p:style>
          <a:lnRef idx="1">
            <a:schemeClr val="accent4"/>
          </a:lnRef>
          <a:fillRef idx="2">
            <a:schemeClr val="accent4"/>
          </a:fillRef>
          <a:effectRef idx="1">
            <a:schemeClr val="accent4"/>
          </a:effectRef>
          <a:fontRef idx="minor">
            <a:schemeClr val="dk1"/>
          </a:fontRef>
        </p:style>
        <p:txBody>
          <a:bodyPr anchor="ctr">
            <a:normAutofit/>
          </a:bodyPr>
          <a:lstStyle/>
          <a:p>
            <a:pPr>
              <a:buFont typeface="Wingdings" panose="05000000000000000000" pitchFamily="2" charset="2"/>
              <a:buChar char="Ø"/>
            </a:pPr>
            <a:r>
              <a:rPr lang="tr-TR" sz="3600" dirty="0" smtClean="0"/>
              <a:t>Bir iş, durum veya olay için neden istişare etmeliyiz?</a:t>
            </a:r>
            <a:endParaRPr lang="tr-TR" sz="3600" dirty="0"/>
          </a:p>
        </p:txBody>
      </p:sp>
      <p:sp>
        <p:nvSpPr>
          <p:cNvPr id="4" name="Aşağı Ok 3"/>
          <p:cNvSpPr/>
          <p:nvPr/>
        </p:nvSpPr>
        <p:spPr>
          <a:xfrm>
            <a:off x="3467593" y="2837896"/>
            <a:ext cx="484632" cy="1427241"/>
          </a:xfrm>
          <a:prstGeom prst="downArrow">
            <a:avLst/>
          </a:prstGeom>
          <a:solidFill>
            <a:srgbClr val="7FBB5B"/>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5" name="Dikdörtgen 4"/>
          <p:cNvSpPr/>
          <p:nvPr/>
        </p:nvSpPr>
        <p:spPr>
          <a:xfrm>
            <a:off x="314481" y="4479755"/>
            <a:ext cx="6790857" cy="1906055"/>
          </a:xfrm>
          <a:prstGeom prst="rect">
            <a:avLst/>
          </a:prstGeom>
          <a:solidFill>
            <a:srgbClr val="8BB2DD"/>
          </a:solidFill>
        </p:spPr>
        <p:style>
          <a:lnRef idx="1">
            <a:schemeClr val="accent3"/>
          </a:lnRef>
          <a:fillRef idx="2">
            <a:schemeClr val="accent3"/>
          </a:fillRef>
          <a:effectRef idx="1">
            <a:schemeClr val="accent3"/>
          </a:effectRef>
          <a:fontRef idx="minor">
            <a:schemeClr val="dk1"/>
          </a:fontRef>
        </p:style>
        <p:txBody>
          <a:bodyPr rtlCol="0" anchor="ctr"/>
          <a:lstStyle/>
          <a:p>
            <a:pPr marL="571500" indent="-571500" algn="ctr">
              <a:lnSpc>
                <a:spcPct val="150000"/>
              </a:lnSpc>
              <a:buFont typeface="Wingdings" panose="05000000000000000000" pitchFamily="2" charset="2"/>
              <a:buChar char="Ø"/>
            </a:pPr>
            <a:r>
              <a:rPr lang="tr-TR" sz="3200" dirty="0" smtClean="0"/>
              <a:t>İstişare edersek __________ olur. </a:t>
            </a:r>
          </a:p>
          <a:p>
            <a:pPr marL="571500" indent="-571500" algn="ctr">
              <a:lnSpc>
                <a:spcPct val="150000"/>
              </a:lnSpc>
              <a:buFont typeface="Wingdings" panose="05000000000000000000" pitchFamily="2" charset="2"/>
              <a:buChar char="Ø"/>
            </a:pPr>
            <a:r>
              <a:rPr lang="tr-TR" sz="3200" dirty="0" smtClean="0"/>
              <a:t>İstişare etmesek __________ olur.</a:t>
            </a:r>
            <a:endParaRPr lang="tr-TR" sz="3200" dirty="0"/>
          </a:p>
        </p:txBody>
      </p:sp>
      <p:pic>
        <p:nvPicPr>
          <p:cNvPr id="6" name="Resim 5"/>
          <p:cNvPicPr>
            <a:picLocks noChangeAspect="1"/>
          </p:cNvPicPr>
          <p:nvPr/>
        </p:nvPicPr>
        <p:blipFill>
          <a:blip r:embed="rId2"/>
          <a:stretch>
            <a:fillRect/>
          </a:stretch>
        </p:blipFill>
        <p:spPr>
          <a:xfrm>
            <a:off x="7325571" y="113083"/>
            <a:ext cx="4741511" cy="6272728"/>
          </a:xfrm>
          <a:prstGeom prst="rect">
            <a:avLst/>
          </a:prstGeom>
        </p:spPr>
      </p:pic>
    </p:spTree>
    <p:extLst>
      <p:ext uri="{BB962C8B-B14F-4D97-AF65-F5344CB8AC3E}">
        <p14:creationId xmlns:p14="http://schemas.microsoft.com/office/powerpoint/2010/main" val="116184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left)">
                                      <p:cBhvr>
                                        <p:cTn id="14" dur="500"/>
                                        <p:tgtEl>
                                          <p:spTgt spid="3">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987" y="449705"/>
            <a:ext cx="7049729" cy="4242215"/>
          </a:xfrm>
          <a:noFill/>
          <a:ln w="38100">
            <a:noFill/>
          </a:ln>
        </p:spPr>
        <p:style>
          <a:lnRef idx="2">
            <a:schemeClr val="accent2"/>
          </a:lnRef>
          <a:fillRef idx="1">
            <a:schemeClr val="lt1"/>
          </a:fillRef>
          <a:effectRef idx="0">
            <a:schemeClr val="accent2"/>
          </a:effectRef>
          <a:fontRef idx="minor">
            <a:schemeClr val="dk1"/>
          </a:fontRef>
        </p:style>
        <p:txBody>
          <a:bodyPr>
            <a:normAutofit fontScale="92500"/>
          </a:bodyPr>
          <a:lstStyle/>
          <a:p>
            <a:pPr algn="just">
              <a:lnSpc>
                <a:spcPct val="110000"/>
              </a:lnSpc>
              <a:spcBef>
                <a:spcPts val="2400"/>
              </a:spcBef>
              <a:buFont typeface="Wingdings" panose="05000000000000000000" pitchFamily="2" charset="2"/>
              <a:buChar char="Ø"/>
            </a:pPr>
            <a:r>
              <a:rPr lang="tr-TR" sz="3600" dirty="0" smtClean="0"/>
              <a:t>Eğer </a:t>
            </a:r>
            <a:r>
              <a:rPr lang="tr-TR" sz="3600" dirty="0"/>
              <a:t>aklın varsa, başka bir akılla dost ol ve onunla </a:t>
            </a:r>
            <a:r>
              <a:rPr lang="tr-TR" sz="3600" dirty="0" smtClean="0"/>
              <a:t>meşveret (istişare) et. </a:t>
            </a:r>
          </a:p>
          <a:p>
            <a:pPr algn="just">
              <a:lnSpc>
                <a:spcPct val="110000"/>
              </a:lnSpc>
              <a:spcBef>
                <a:spcPts val="2400"/>
              </a:spcBef>
              <a:buFont typeface="Wingdings" panose="05000000000000000000" pitchFamily="2" charset="2"/>
              <a:buChar char="Ø"/>
            </a:pPr>
            <a:r>
              <a:rPr lang="tr-TR" sz="3600" dirty="0" smtClean="0"/>
              <a:t>İki </a:t>
            </a:r>
            <a:r>
              <a:rPr lang="tr-TR" sz="3600" dirty="0"/>
              <a:t>akıl sayesinde birçok beladan kurtulur, göklerin doruğuna ayağını </a:t>
            </a:r>
            <a:r>
              <a:rPr lang="tr-TR" sz="3600" dirty="0" smtClean="0"/>
              <a:t>koyarsın.</a:t>
            </a:r>
          </a:p>
          <a:p>
            <a:pPr marL="0" indent="0" algn="just">
              <a:buNone/>
            </a:pPr>
            <a:endParaRPr lang="tr-TR" dirty="0" smtClean="0"/>
          </a:p>
          <a:p>
            <a:pPr marL="0" indent="0" algn="r">
              <a:buNone/>
            </a:pPr>
            <a:r>
              <a:rPr lang="tr-TR" sz="3300" dirty="0" smtClean="0"/>
              <a:t>Mevlânâ </a:t>
            </a:r>
            <a:r>
              <a:rPr lang="tr-TR" sz="3300" dirty="0" err="1"/>
              <a:t>Celâleddin</a:t>
            </a:r>
            <a:r>
              <a:rPr lang="tr-TR" sz="3300" dirty="0"/>
              <a:t>-i Rûmî, </a:t>
            </a:r>
            <a:r>
              <a:rPr lang="tr-TR" sz="3300" dirty="0" smtClean="0"/>
              <a:t>Mesnevi</a:t>
            </a:r>
            <a:endParaRPr lang="tr-TR" sz="3300" dirty="0"/>
          </a:p>
        </p:txBody>
      </p:sp>
      <p:pic>
        <p:nvPicPr>
          <p:cNvPr id="4" name="Resim 3"/>
          <p:cNvPicPr>
            <a:picLocks noChangeAspect="1"/>
          </p:cNvPicPr>
          <p:nvPr/>
        </p:nvPicPr>
        <p:blipFill>
          <a:blip r:embed="rId2"/>
          <a:stretch>
            <a:fillRect/>
          </a:stretch>
        </p:blipFill>
        <p:spPr>
          <a:xfrm>
            <a:off x="7267667" y="449704"/>
            <a:ext cx="4648531" cy="4242215"/>
          </a:xfrm>
          <a:prstGeom prst="rect">
            <a:avLst/>
          </a:prstGeom>
        </p:spPr>
      </p:pic>
      <p:sp>
        <p:nvSpPr>
          <p:cNvPr id="5" name="Dikdörtgen 4"/>
          <p:cNvSpPr/>
          <p:nvPr/>
        </p:nvSpPr>
        <p:spPr>
          <a:xfrm>
            <a:off x="2008681" y="5036695"/>
            <a:ext cx="4976737" cy="1304144"/>
          </a:xfrm>
          <a:prstGeom prst="rect">
            <a:avLst/>
          </a:prstGeom>
          <a:solidFill>
            <a:srgbClr val="FBC891"/>
          </a:solidFill>
          <a:ln w="38100">
            <a:solidFill>
              <a:srgbClr val="A90C5D"/>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5400" dirty="0" smtClean="0"/>
              <a:t>Yorumlayalım</a:t>
            </a:r>
            <a:endParaRPr lang="tr-TR" sz="5400" dirty="0"/>
          </a:p>
        </p:txBody>
      </p:sp>
    </p:spTree>
    <p:extLst>
      <p:ext uri="{BB962C8B-B14F-4D97-AF65-F5344CB8AC3E}">
        <p14:creationId xmlns:p14="http://schemas.microsoft.com/office/powerpoint/2010/main" val="187972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18639" y="105235"/>
            <a:ext cx="4781299" cy="742796"/>
          </a:xfrm>
          <a:solidFill>
            <a:srgbClr val="FBC891"/>
          </a:solidFill>
          <a:ln>
            <a:solidFill>
              <a:srgbClr val="C00000"/>
            </a:solidFill>
          </a:ln>
        </p:spPr>
        <p:style>
          <a:lnRef idx="1">
            <a:schemeClr val="accent2"/>
          </a:lnRef>
          <a:fillRef idx="2">
            <a:schemeClr val="accent2"/>
          </a:fillRef>
          <a:effectRef idx="1">
            <a:schemeClr val="accent2"/>
          </a:effectRef>
          <a:fontRef idx="minor">
            <a:schemeClr val="dk1"/>
          </a:fontRef>
        </p:style>
        <p:txBody>
          <a:bodyPr>
            <a:normAutofit/>
          </a:bodyPr>
          <a:lstStyle/>
          <a:p>
            <a:pPr algn="ctr"/>
            <a:r>
              <a:rPr lang="tr-TR" dirty="0" smtClean="0"/>
              <a:t>İstişarenin Faydaları</a:t>
            </a:r>
            <a:endParaRPr lang="tr-TR" dirty="0"/>
          </a:p>
        </p:txBody>
      </p:sp>
      <p:sp>
        <p:nvSpPr>
          <p:cNvPr id="4" name="Dikdörtgen 3"/>
          <p:cNvSpPr/>
          <p:nvPr/>
        </p:nvSpPr>
        <p:spPr>
          <a:xfrm>
            <a:off x="663676" y="995515"/>
            <a:ext cx="10972800" cy="1285104"/>
          </a:xfrm>
          <a:prstGeom prst="rect">
            <a:avLst/>
          </a:prstGeom>
          <a:solidFill>
            <a:schemeClr val="accent1">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lvl="1"/>
            <a:r>
              <a:rPr lang="tr-TR" sz="3200" dirty="0" smtClean="0">
                <a:solidFill>
                  <a:schemeClr val="tx1">
                    <a:lumMod val="95000"/>
                    <a:lumOff val="5000"/>
                  </a:schemeClr>
                </a:solidFill>
              </a:rPr>
              <a:t> </a:t>
            </a:r>
            <a:r>
              <a:rPr lang="tr-TR" sz="3200" dirty="0"/>
              <a:t>Akıl akıldan üstündür, özlü sözünde de belirtildiği gibi farklı görüşlerle düşüncemiz genişler daha sağlıklı karar veririz</a:t>
            </a:r>
            <a:r>
              <a:rPr lang="tr-TR" sz="3200" i="1" dirty="0"/>
              <a:t>.</a:t>
            </a:r>
          </a:p>
        </p:txBody>
      </p:sp>
      <p:sp>
        <p:nvSpPr>
          <p:cNvPr id="5" name="10-Noktalı Yıldız 4"/>
          <p:cNvSpPr/>
          <p:nvPr/>
        </p:nvSpPr>
        <p:spPr>
          <a:xfrm>
            <a:off x="0" y="848032"/>
            <a:ext cx="1122963" cy="1578645"/>
          </a:xfrm>
          <a:prstGeom prst="star10">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6000" dirty="0" smtClean="0"/>
              <a:t>1</a:t>
            </a:r>
            <a:endParaRPr lang="tr-TR" sz="6000" dirty="0"/>
          </a:p>
        </p:txBody>
      </p:sp>
      <p:sp>
        <p:nvSpPr>
          <p:cNvPr id="6" name="Dikdörtgen 5"/>
          <p:cNvSpPr/>
          <p:nvPr/>
        </p:nvSpPr>
        <p:spPr>
          <a:xfrm>
            <a:off x="1903752" y="2803895"/>
            <a:ext cx="9732724" cy="1017637"/>
          </a:xfrm>
          <a:prstGeom prst="rect">
            <a:avLst/>
          </a:prstGeom>
          <a:solidFill>
            <a:schemeClr val="accent1">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solidFill>
                  <a:schemeClr val="tx1">
                    <a:lumMod val="95000"/>
                    <a:lumOff val="5000"/>
                  </a:schemeClr>
                </a:solidFill>
              </a:rPr>
              <a:t>    İ</a:t>
            </a:r>
            <a:r>
              <a:rPr lang="tr-TR" sz="3200" dirty="0" smtClean="0"/>
              <a:t>stişare sonucu alınan karar olumsuz sonuçlar doğursa bile sorumluluk paylaşıldığı için birliktelik zarar görmez.</a:t>
            </a:r>
            <a:endParaRPr lang="tr-TR" sz="3200" dirty="0">
              <a:solidFill>
                <a:schemeClr val="tx1">
                  <a:lumMod val="95000"/>
                  <a:lumOff val="5000"/>
                </a:schemeClr>
              </a:solidFill>
            </a:endParaRPr>
          </a:p>
        </p:txBody>
      </p:sp>
      <p:sp>
        <p:nvSpPr>
          <p:cNvPr id="7" name="10-Noktalı Yıldız 6"/>
          <p:cNvSpPr/>
          <p:nvPr/>
        </p:nvSpPr>
        <p:spPr>
          <a:xfrm>
            <a:off x="1215500" y="2656409"/>
            <a:ext cx="958645" cy="1312607"/>
          </a:xfrm>
          <a:prstGeom prst="star10">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6000" dirty="0" smtClean="0">
                <a:solidFill>
                  <a:schemeClr val="tx1">
                    <a:lumMod val="95000"/>
                    <a:lumOff val="5000"/>
                  </a:schemeClr>
                </a:solidFill>
              </a:rPr>
              <a:t>2</a:t>
            </a:r>
            <a:endParaRPr lang="tr-TR" sz="6000" dirty="0">
              <a:solidFill>
                <a:schemeClr val="tx1">
                  <a:lumMod val="95000"/>
                  <a:lumOff val="5000"/>
                </a:schemeClr>
              </a:solidFill>
            </a:endParaRPr>
          </a:p>
        </p:txBody>
      </p:sp>
      <p:sp>
        <p:nvSpPr>
          <p:cNvPr id="8" name="Dikdörtgen 7"/>
          <p:cNvSpPr/>
          <p:nvPr/>
        </p:nvSpPr>
        <p:spPr>
          <a:xfrm>
            <a:off x="2973839" y="4220822"/>
            <a:ext cx="8755627" cy="704537"/>
          </a:xfrm>
          <a:prstGeom prst="rect">
            <a:avLst/>
          </a:prstGeom>
          <a:solidFill>
            <a:schemeClr val="accent1">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solidFill>
                  <a:schemeClr val="tx1">
                    <a:lumMod val="95000"/>
                    <a:lumOff val="5000"/>
                  </a:schemeClr>
                </a:solidFill>
              </a:rPr>
              <a:t>Herkes alınan kararlara saygı duyar.</a:t>
            </a:r>
            <a:endParaRPr lang="tr-TR" sz="3200" dirty="0">
              <a:solidFill>
                <a:schemeClr val="tx1">
                  <a:lumMod val="95000"/>
                  <a:lumOff val="5000"/>
                </a:schemeClr>
              </a:solidFill>
            </a:endParaRPr>
          </a:p>
        </p:txBody>
      </p:sp>
      <p:sp>
        <p:nvSpPr>
          <p:cNvPr id="9" name="10-Noktalı Yıldız 8"/>
          <p:cNvSpPr/>
          <p:nvPr/>
        </p:nvSpPr>
        <p:spPr>
          <a:xfrm>
            <a:off x="2401527" y="3942924"/>
            <a:ext cx="958645" cy="1312607"/>
          </a:xfrm>
          <a:prstGeom prst="star10">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6000" dirty="0" smtClean="0">
                <a:solidFill>
                  <a:schemeClr val="tx1">
                    <a:lumMod val="95000"/>
                    <a:lumOff val="5000"/>
                  </a:schemeClr>
                </a:solidFill>
              </a:rPr>
              <a:t>3</a:t>
            </a:r>
            <a:endParaRPr lang="tr-TR" sz="6000" dirty="0">
              <a:solidFill>
                <a:schemeClr val="tx1">
                  <a:lumMod val="95000"/>
                  <a:lumOff val="5000"/>
                </a:schemeClr>
              </a:solidFill>
            </a:endParaRPr>
          </a:p>
        </p:txBody>
      </p:sp>
      <p:sp>
        <p:nvSpPr>
          <p:cNvPr id="10" name="Dikdörtgen 9"/>
          <p:cNvSpPr/>
          <p:nvPr/>
        </p:nvSpPr>
        <p:spPr>
          <a:xfrm>
            <a:off x="4210727" y="5479630"/>
            <a:ext cx="7503240" cy="707925"/>
          </a:xfrm>
          <a:prstGeom prst="rect">
            <a:avLst/>
          </a:prstGeom>
          <a:solidFill>
            <a:schemeClr val="accent1">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solidFill>
                  <a:schemeClr val="tx1">
                    <a:lumMod val="95000"/>
                    <a:lumOff val="5000"/>
                  </a:schemeClr>
                </a:solidFill>
              </a:rPr>
              <a:t>Farklı fikirler ortaya çıkar.</a:t>
            </a:r>
            <a:endParaRPr lang="tr-TR" sz="3200" dirty="0">
              <a:solidFill>
                <a:schemeClr val="tx1">
                  <a:lumMod val="95000"/>
                  <a:lumOff val="5000"/>
                </a:schemeClr>
              </a:solidFill>
            </a:endParaRPr>
          </a:p>
        </p:txBody>
      </p:sp>
      <p:sp>
        <p:nvSpPr>
          <p:cNvPr id="11" name="10-Noktalı Yıldız 10"/>
          <p:cNvSpPr/>
          <p:nvPr/>
        </p:nvSpPr>
        <p:spPr>
          <a:xfrm>
            <a:off x="3860390" y="5255531"/>
            <a:ext cx="839857" cy="1312607"/>
          </a:xfrm>
          <a:prstGeom prst="star10">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6000" dirty="0" smtClean="0">
                <a:solidFill>
                  <a:schemeClr val="tx1">
                    <a:lumMod val="95000"/>
                    <a:lumOff val="5000"/>
                  </a:schemeClr>
                </a:solidFill>
              </a:rPr>
              <a:t>4</a:t>
            </a:r>
            <a:endParaRPr lang="tr-TR" sz="6000" dirty="0">
              <a:solidFill>
                <a:schemeClr val="tx1">
                  <a:lumMod val="95000"/>
                  <a:lumOff val="5000"/>
                </a:schemeClr>
              </a:solidFill>
            </a:endParaRPr>
          </a:p>
        </p:txBody>
      </p:sp>
    </p:spTree>
    <p:extLst>
      <p:ext uri="{BB962C8B-B14F-4D97-AF65-F5344CB8AC3E}">
        <p14:creationId xmlns:p14="http://schemas.microsoft.com/office/powerpoint/2010/main" val="84754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Yuvarlatılmış Dikdörtgen"/>
          <p:cNvSpPr/>
          <p:nvPr/>
        </p:nvSpPr>
        <p:spPr>
          <a:xfrm>
            <a:off x="5890845" y="228764"/>
            <a:ext cx="6162609" cy="2306185"/>
          </a:xfrm>
          <a:prstGeom prst="roundRect">
            <a:avLst>
              <a:gd name="adj" fmla="val 5744"/>
            </a:avLst>
          </a:prstGeom>
          <a:solidFill>
            <a:srgbClr val="F3EE2E"/>
          </a:solidFill>
          <a:ln>
            <a:solidFill>
              <a:srgbClr val="D471EF"/>
            </a:solidFill>
          </a:ln>
        </p:spPr>
        <p:style>
          <a:lnRef idx="1">
            <a:schemeClr val="accent2"/>
          </a:lnRef>
          <a:fillRef idx="2">
            <a:schemeClr val="accent2"/>
          </a:fillRef>
          <a:effectRef idx="1">
            <a:schemeClr val="accent2"/>
          </a:effectRef>
          <a:fontRef idx="minor">
            <a:schemeClr val="dk1"/>
          </a:fontRef>
        </p:style>
        <p:txBody>
          <a:bodyPr rtlCol="0" anchor="ctr"/>
          <a:lstStyle/>
          <a:p>
            <a:pPr marL="571500" indent="-571500" algn="just" fontAlgn="base">
              <a:buFont typeface="Wingdings" panose="05000000000000000000" pitchFamily="2" charset="2"/>
              <a:buChar char="Ø"/>
            </a:pPr>
            <a:r>
              <a:rPr lang="tr-TR" sz="3600" dirty="0">
                <a:solidFill>
                  <a:prstClr val="black"/>
                </a:solidFill>
              </a:rPr>
              <a:t>“(Ey Peygamber) işlerinde onlarla fikir alışverişinde </a:t>
            </a:r>
            <a:r>
              <a:rPr lang="tr-TR" sz="3600" dirty="0" smtClean="0">
                <a:solidFill>
                  <a:prstClr val="black"/>
                </a:solidFill>
              </a:rPr>
              <a:t>bulun.”</a:t>
            </a:r>
            <a:endParaRPr lang="tr-TR" sz="3600" dirty="0">
              <a:solidFill>
                <a:prstClr val="black"/>
              </a:solidFill>
            </a:endParaRPr>
          </a:p>
        </p:txBody>
      </p:sp>
      <p:sp>
        <p:nvSpPr>
          <p:cNvPr id="3" name="Yuvarlatılmış Dikdörtgen 2"/>
          <p:cNvSpPr/>
          <p:nvPr/>
        </p:nvSpPr>
        <p:spPr>
          <a:xfrm>
            <a:off x="7195278" y="2320341"/>
            <a:ext cx="4197929" cy="638173"/>
          </a:xfrm>
          <a:prstGeom prst="roundRect">
            <a:avLst/>
          </a:prstGeom>
          <a:solidFill>
            <a:srgbClr val="EE1C25"/>
          </a:solidFill>
          <a:ln>
            <a:solidFill>
              <a:srgbClr val="D471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dirty="0" err="1">
                <a:solidFill>
                  <a:prstClr val="white"/>
                </a:solidFill>
              </a:rPr>
              <a:t>Âl</a:t>
            </a:r>
            <a:r>
              <a:rPr lang="tr-TR" sz="2800" dirty="0">
                <a:solidFill>
                  <a:prstClr val="white"/>
                </a:solidFill>
              </a:rPr>
              <a:t>-i </a:t>
            </a:r>
            <a:r>
              <a:rPr lang="tr-TR" sz="2800" dirty="0" err="1">
                <a:solidFill>
                  <a:prstClr val="white"/>
                </a:solidFill>
              </a:rPr>
              <a:t>İmrân</a:t>
            </a:r>
            <a:r>
              <a:rPr lang="tr-TR" sz="2800" dirty="0">
                <a:solidFill>
                  <a:prstClr val="white"/>
                </a:solidFill>
              </a:rPr>
              <a:t> Suresi 159. </a:t>
            </a:r>
            <a:r>
              <a:rPr lang="tr-TR" sz="2800" dirty="0" smtClean="0">
                <a:solidFill>
                  <a:prstClr val="white"/>
                </a:solidFill>
              </a:rPr>
              <a:t>Ayeti</a:t>
            </a:r>
            <a:endParaRPr lang="tr-TR" sz="2800" dirty="0">
              <a:solidFill>
                <a:prstClr val="white"/>
              </a:solidFill>
            </a:endParaRPr>
          </a:p>
        </p:txBody>
      </p:sp>
      <p:sp>
        <p:nvSpPr>
          <p:cNvPr id="4" name="3 Yuvarlatılmış Dikdörtgen"/>
          <p:cNvSpPr/>
          <p:nvPr/>
        </p:nvSpPr>
        <p:spPr>
          <a:xfrm>
            <a:off x="5890845" y="3088188"/>
            <a:ext cx="6162610" cy="2306185"/>
          </a:xfrm>
          <a:prstGeom prst="roundRect">
            <a:avLst>
              <a:gd name="adj" fmla="val 5744"/>
            </a:avLst>
          </a:prstGeom>
          <a:solidFill>
            <a:srgbClr val="F3EE2E"/>
          </a:solidFill>
          <a:ln>
            <a:solidFill>
              <a:srgbClr val="D471EF"/>
            </a:solidFill>
          </a:ln>
        </p:spPr>
        <p:style>
          <a:lnRef idx="1">
            <a:schemeClr val="accent2"/>
          </a:lnRef>
          <a:fillRef idx="2">
            <a:schemeClr val="accent2"/>
          </a:fillRef>
          <a:effectRef idx="1">
            <a:schemeClr val="accent2"/>
          </a:effectRef>
          <a:fontRef idx="minor">
            <a:schemeClr val="dk1"/>
          </a:fontRef>
        </p:style>
        <p:txBody>
          <a:bodyPr rtlCol="0" anchor="ctr"/>
          <a:lstStyle/>
          <a:p>
            <a:pPr marL="685800" lvl="0" indent="-685800" algn="ctr">
              <a:buFont typeface="Wingdings" panose="05000000000000000000" pitchFamily="2" charset="2"/>
              <a:buChar char="Ø"/>
            </a:pPr>
            <a:r>
              <a:rPr lang="tr-TR" sz="4000" dirty="0">
                <a:solidFill>
                  <a:prstClr val="black"/>
                </a:solidFill>
              </a:rPr>
              <a:t>“...Eğer bilmiyorsanız bilenlere sorunuz</a:t>
            </a:r>
            <a:r>
              <a:rPr lang="tr-TR" sz="4000" dirty="0" smtClean="0">
                <a:solidFill>
                  <a:prstClr val="black"/>
                </a:solidFill>
              </a:rPr>
              <a:t>.”</a:t>
            </a:r>
            <a:endParaRPr kumimoji="0" lang="tr-TR"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Yuvarlatılmış Dikdörtgen 4"/>
          <p:cNvSpPr/>
          <p:nvPr/>
        </p:nvSpPr>
        <p:spPr>
          <a:xfrm>
            <a:off x="7195278" y="5128803"/>
            <a:ext cx="4197929" cy="531139"/>
          </a:xfrm>
          <a:prstGeom prst="roundRect">
            <a:avLst/>
          </a:prstGeom>
          <a:solidFill>
            <a:srgbClr val="EE1C25"/>
          </a:solidFill>
          <a:ln>
            <a:solidFill>
              <a:srgbClr val="D471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dirty="0" err="1">
                <a:solidFill>
                  <a:prstClr val="white"/>
                </a:solidFill>
              </a:rPr>
              <a:t>Enbiyâ</a:t>
            </a:r>
            <a:r>
              <a:rPr lang="tr-TR" sz="2800" dirty="0">
                <a:solidFill>
                  <a:prstClr val="white"/>
                </a:solidFill>
              </a:rPr>
              <a:t> Suresi, 7. </a:t>
            </a:r>
            <a:r>
              <a:rPr lang="tr-TR" sz="2800" dirty="0" smtClean="0">
                <a:solidFill>
                  <a:prstClr val="white"/>
                </a:solidFill>
              </a:rPr>
              <a:t>Ayeti</a:t>
            </a:r>
            <a:endParaRPr lang="tr-TR" sz="2800" dirty="0">
              <a:solidFill>
                <a:prstClr val="white"/>
              </a:solidFill>
            </a:endParaRPr>
          </a:p>
        </p:txBody>
      </p:sp>
      <p:sp>
        <p:nvSpPr>
          <p:cNvPr id="6" name="7 Yuvarlatılmış Dikdörtgen"/>
          <p:cNvSpPr/>
          <p:nvPr/>
        </p:nvSpPr>
        <p:spPr>
          <a:xfrm>
            <a:off x="247649" y="5812288"/>
            <a:ext cx="11805805" cy="775853"/>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Ayetlerin vermek istediği </a:t>
            </a:r>
            <a:r>
              <a:rPr kumimoji="0" lang="tr-TR" sz="4000" b="1" i="0" u="none" strike="noStrike" kern="1200" cap="none" spc="0" normalizeH="0" baseline="0" noProof="0" dirty="0" smtClean="0">
                <a:ln>
                  <a:noFill/>
                </a:ln>
                <a:solidFill>
                  <a:prstClr val="black"/>
                </a:solidFill>
                <a:effectLst/>
                <a:uLnTx/>
                <a:uFillTx/>
                <a:latin typeface="Calibri" panose="020F0502020204030204"/>
                <a:ea typeface="+mn-ea"/>
                <a:cs typeface="+mn-cs"/>
              </a:rPr>
              <a:t>temel mesajlar </a:t>
            </a: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nelerdir?</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Resim 8"/>
          <p:cNvPicPr>
            <a:picLocks noChangeAspect="1"/>
          </p:cNvPicPr>
          <p:nvPr/>
        </p:nvPicPr>
        <p:blipFill>
          <a:blip r:embed="rId2"/>
          <a:stretch>
            <a:fillRect/>
          </a:stretch>
        </p:blipFill>
        <p:spPr>
          <a:xfrm>
            <a:off x="247648" y="228764"/>
            <a:ext cx="5467351" cy="5165609"/>
          </a:xfrm>
          <a:prstGeom prst="rect">
            <a:avLst/>
          </a:prstGeom>
        </p:spPr>
      </p:pic>
    </p:spTree>
    <p:extLst>
      <p:ext uri="{BB962C8B-B14F-4D97-AF65-F5344CB8AC3E}">
        <p14:creationId xmlns:p14="http://schemas.microsoft.com/office/powerpoint/2010/main" val="209765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gs>
          </a:gsLst>
          <a:lin ang="2700000" scaled="1"/>
          <a:tileRect/>
        </a:gradFill>
        <a:effectLst/>
      </p:bgPr>
    </p:bg>
    <p:spTree>
      <p:nvGrpSpPr>
        <p:cNvPr id="1" name="Shape 1028"/>
        <p:cNvGrpSpPr/>
        <p:nvPr/>
      </p:nvGrpSpPr>
      <p:grpSpPr>
        <a:xfrm>
          <a:off x="0" y="0"/>
          <a:ext cx="0" cy="0"/>
          <a:chOff x="0" y="0"/>
          <a:chExt cx="0" cy="0"/>
        </a:xfrm>
      </p:grpSpPr>
      <p:grpSp>
        <p:nvGrpSpPr>
          <p:cNvPr id="1030" name="Google Shape;1030;p35"/>
          <p:cNvGrpSpPr/>
          <p:nvPr/>
        </p:nvGrpSpPr>
        <p:grpSpPr>
          <a:xfrm>
            <a:off x="5575254" y="1519267"/>
            <a:ext cx="5046981" cy="3184328"/>
            <a:chOff x="238100" y="603575"/>
            <a:chExt cx="7144650" cy="4507825"/>
          </a:xfrm>
        </p:grpSpPr>
        <p:sp>
          <p:nvSpPr>
            <p:cNvPr id="1031" name="Google Shape;1031;p35">
              <a:hlinkClick r:id="rId3"/>
            </p:cNvPr>
            <p:cNvSpPr/>
            <p:nvPr/>
          </p:nvSpPr>
          <p:spPr>
            <a:xfrm>
              <a:off x="3232475" y="2089250"/>
              <a:ext cx="1029650" cy="1092875"/>
            </a:xfrm>
            <a:custGeom>
              <a:avLst/>
              <a:gdLst/>
              <a:ahLst/>
              <a:cxnLst/>
              <a:rect l="l" t="t" r="r" b="b"/>
              <a:pathLst>
                <a:path w="41186" h="43715" extrusionOk="0">
                  <a:moveTo>
                    <a:pt x="6659" y="1"/>
                  </a:moveTo>
                  <a:cubicBezTo>
                    <a:pt x="6129" y="1"/>
                    <a:pt x="5639" y="51"/>
                    <a:pt x="5196" y="157"/>
                  </a:cubicBezTo>
                  <a:cubicBezTo>
                    <a:pt x="5196" y="157"/>
                    <a:pt x="0" y="820"/>
                    <a:pt x="23" y="12340"/>
                  </a:cubicBezTo>
                  <a:cubicBezTo>
                    <a:pt x="47" y="23691"/>
                    <a:pt x="255" y="43715"/>
                    <a:pt x="6298" y="43715"/>
                  </a:cubicBezTo>
                  <a:cubicBezTo>
                    <a:pt x="6388" y="43715"/>
                    <a:pt x="6479" y="43710"/>
                    <a:pt x="6572" y="43701"/>
                  </a:cubicBezTo>
                  <a:cubicBezTo>
                    <a:pt x="12882" y="43089"/>
                    <a:pt x="41185" y="24970"/>
                    <a:pt x="40349" y="20714"/>
                  </a:cubicBezTo>
                  <a:cubicBezTo>
                    <a:pt x="39556" y="16680"/>
                    <a:pt x="16325" y="1"/>
                    <a:pt x="66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35"/>
            <p:cNvSpPr/>
            <p:nvPr/>
          </p:nvSpPr>
          <p:spPr>
            <a:xfrm>
              <a:off x="3168925" y="2049700"/>
              <a:ext cx="1165600" cy="1174725"/>
            </a:xfrm>
            <a:custGeom>
              <a:avLst/>
              <a:gdLst/>
              <a:ahLst/>
              <a:cxnLst/>
              <a:rect l="l" t="t" r="r" b="b"/>
              <a:pathLst>
                <a:path w="46624" h="46989" extrusionOk="0">
                  <a:moveTo>
                    <a:pt x="8147" y="3301"/>
                  </a:moveTo>
                  <a:cubicBezTo>
                    <a:pt x="10494" y="3301"/>
                    <a:pt x="14710" y="5374"/>
                    <a:pt x="16299" y="6102"/>
                  </a:cubicBezTo>
                  <a:cubicBezTo>
                    <a:pt x="21052" y="8278"/>
                    <a:pt x="25577" y="11022"/>
                    <a:pt x="29892" y="13960"/>
                  </a:cubicBezTo>
                  <a:cubicBezTo>
                    <a:pt x="33165" y="16189"/>
                    <a:pt x="36760" y="18565"/>
                    <a:pt x="39398" y="21560"/>
                  </a:cubicBezTo>
                  <a:cubicBezTo>
                    <a:pt x="41607" y="24071"/>
                    <a:pt x="39444" y="25701"/>
                    <a:pt x="37248" y="27631"/>
                  </a:cubicBezTo>
                  <a:cubicBezTo>
                    <a:pt x="29939" y="34064"/>
                    <a:pt x="20443" y="39324"/>
                    <a:pt x="11375" y="42814"/>
                  </a:cubicBezTo>
                  <a:cubicBezTo>
                    <a:pt x="10430" y="43178"/>
                    <a:pt x="9504" y="43553"/>
                    <a:pt x="8996" y="43553"/>
                  </a:cubicBezTo>
                  <a:cubicBezTo>
                    <a:pt x="8882" y="43553"/>
                    <a:pt x="8789" y="43534"/>
                    <a:pt x="8722" y="43492"/>
                  </a:cubicBezTo>
                  <a:cubicBezTo>
                    <a:pt x="7682" y="42835"/>
                    <a:pt x="7177" y="41025"/>
                    <a:pt x="6834" y="39955"/>
                  </a:cubicBezTo>
                  <a:cubicBezTo>
                    <a:pt x="5550" y="35962"/>
                    <a:pt x="5234" y="31593"/>
                    <a:pt x="5065" y="27426"/>
                  </a:cubicBezTo>
                  <a:cubicBezTo>
                    <a:pt x="4864" y="22440"/>
                    <a:pt x="4988" y="17420"/>
                    <a:pt x="5469" y="12452"/>
                  </a:cubicBezTo>
                  <a:cubicBezTo>
                    <a:pt x="5690" y="10151"/>
                    <a:pt x="5661" y="5459"/>
                    <a:pt x="7148" y="3490"/>
                  </a:cubicBezTo>
                  <a:lnTo>
                    <a:pt x="7148" y="3490"/>
                  </a:lnTo>
                  <a:cubicBezTo>
                    <a:pt x="7415" y="3358"/>
                    <a:pt x="7755" y="3301"/>
                    <a:pt x="8147" y="3301"/>
                  </a:cubicBezTo>
                  <a:close/>
                  <a:moveTo>
                    <a:pt x="8690" y="1"/>
                  </a:moveTo>
                  <a:cubicBezTo>
                    <a:pt x="6915" y="1"/>
                    <a:pt x="5217" y="423"/>
                    <a:pt x="3795" y="1558"/>
                  </a:cubicBezTo>
                  <a:cubicBezTo>
                    <a:pt x="3702" y="1632"/>
                    <a:pt x="3618" y="1705"/>
                    <a:pt x="3542" y="1777"/>
                  </a:cubicBezTo>
                  <a:lnTo>
                    <a:pt x="3542" y="1777"/>
                  </a:lnTo>
                  <a:cubicBezTo>
                    <a:pt x="3483" y="1826"/>
                    <a:pt x="3427" y="1878"/>
                    <a:pt x="3376" y="1933"/>
                  </a:cubicBezTo>
                  <a:cubicBezTo>
                    <a:pt x="1254" y="4195"/>
                    <a:pt x="1111" y="8585"/>
                    <a:pt x="784" y="11463"/>
                  </a:cubicBezTo>
                  <a:cubicBezTo>
                    <a:pt x="139" y="17147"/>
                    <a:pt x="1" y="22915"/>
                    <a:pt x="273" y="28626"/>
                  </a:cubicBezTo>
                  <a:cubicBezTo>
                    <a:pt x="525" y="33924"/>
                    <a:pt x="683" y="46989"/>
                    <a:pt x="8103" y="46989"/>
                  </a:cubicBezTo>
                  <a:cubicBezTo>
                    <a:pt x="8624" y="46989"/>
                    <a:pt x="9180" y="46924"/>
                    <a:pt x="9775" y="46788"/>
                  </a:cubicBezTo>
                  <a:cubicBezTo>
                    <a:pt x="14982" y="45598"/>
                    <a:pt x="20140" y="42583"/>
                    <a:pt x="24762" y="40027"/>
                  </a:cubicBezTo>
                  <a:cubicBezTo>
                    <a:pt x="30302" y="36966"/>
                    <a:pt x="35876" y="33642"/>
                    <a:pt x="40658" y="29463"/>
                  </a:cubicBezTo>
                  <a:cubicBezTo>
                    <a:pt x="42917" y="27493"/>
                    <a:pt x="46624" y="24333"/>
                    <a:pt x="44955" y="21013"/>
                  </a:cubicBezTo>
                  <a:cubicBezTo>
                    <a:pt x="43140" y="17403"/>
                    <a:pt x="38154" y="14468"/>
                    <a:pt x="34991" y="12241"/>
                  </a:cubicBezTo>
                  <a:cubicBezTo>
                    <a:pt x="29454" y="8341"/>
                    <a:pt x="23530" y="4761"/>
                    <a:pt x="17255" y="2179"/>
                  </a:cubicBezTo>
                  <a:cubicBezTo>
                    <a:pt x="14803" y="1170"/>
                    <a:pt x="11641" y="1"/>
                    <a:pt x="8690"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50" name="Google Shape;1050;p35"/>
          <p:cNvSpPr txBox="1">
            <a:spLocks noGrp="1"/>
          </p:cNvSpPr>
          <p:nvPr>
            <p:ph type="subTitle" idx="4294967295"/>
          </p:nvPr>
        </p:nvSpPr>
        <p:spPr>
          <a:xfrm>
            <a:off x="1666267" y="2652950"/>
            <a:ext cx="3290800" cy="1056800"/>
          </a:xfrm>
          <a:prstGeom prst="rect">
            <a:avLst/>
          </a:prstGeom>
        </p:spPr>
        <p:txBody>
          <a:bodyPr spcFirstLastPara="1" wrap="square" lIns="121900" tIns="121900" rIns="121900" bIns="121900" anchor="t" anchorCtr="0">
            <a:noAutofit/>
          </a:bodyPr>
          <a:lstStyle/>
          <a:p>
            <a:pPr marL="0" lvl="0" indent="0">
              <a:lnSpc>
                <a:spcPct val="100000"/>
              </a:lnSpc>
              <a:buClrTx/>
              <a:buSzTx/>
              <a:buNone/>
              <a:defRPr/>
            </a:pPr>
            <a:r>
              <a:rPr lang="tr-TR" sz="4000" kern="1200" dirty="0">
                <a:solidFill>
                  <a:schemeClr val="tx1"/>
                </a:solidFill>
                <a:latin typeface="Calibri" panose="020F0502020204030204"/>
              </a:rPr>
              <a:t>Video izliyoruz </a:t>
            </a:r>
          </a:p>
        </p:txBody>
      </p:sp>
      <p:sp>
        <p:nvSpPr>
          <p:cNvPr id="1051" name="Google Shape;1051;p35"/>
          <p:cNvSpPr/>
          <p:nvPr/>
        </p:nvSpPr>
        <p:spPr>
          <a:xfrm>
            <a:off x="1841251" y="4001400"/>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1052;p35"/>
          <p:cNvSpPr/>
          <p:nvPr/>
        </p:nvSpPr>
        <p:spPr>
          <a:xfrm>
            <a:off x="1841251" y="2265867"/>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29;p35"/>
          <p:cNvSpPr txBox="1">
            <a:spLocks/>
          </p:cNvSpPr>
          <p:nvPr/>
        </p:nvSpPr>
        <p:spPr>
          <a:xfrm>
            <a:off x="5339621" y="4867541"/>
            <a:ext cx="5876901" cy="4171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lvl="0" indent="0" algn="ctr">
              <a:spcAft>
                <a:spcPts val="2133"/>
              </a:spcAft>
              <a:buNone/>
            </a:pPr>
            <a:r>
              <a:rPr lang="tr-TR" sz="2000" dirty="0">
                <a:solidFill>
                  <a:srgbClr val="5B9BD5">
                    <a:lumMod val="75000"/>
                  </a:srgbClr>
                </a:solidFill>
                <a:latin typeface="Calibri" panose="020F0502020204030204"/>
                <a:hlinkClick r:id="rId3"/>
              </a:rPr>
              <a:t>https://</a:t>
            </a:r>
            <a:r>
              <a:rPr lang="tr-TR" sz="2000" dirty="0" smtClean="0">
                <a:solidFill>
                  <a:srgbClr val="5B9BD5">
                    <a:lumMod val="75000"/>
                  </a:srgbClr>
                </a:solidFill>
                <a:latin typeface="Calibri" panose="020F0502020204030204"/>
                <a:hlinkClick r:id="rId3"/>
              </a:rPr>
              <a:t>www.youtube.com/watch?v=LIKTIH8RGZg</a:t>
            </a:r>
            <a:endParaRPr lang="tr-TR" sz="2000" dirty="0" smtClean="0">
              <a:solidFill>
                <a:srgbClr val="5B9BD5">
                  <a:lumMod val="75000"/>
                </a:srgbClr>
              </a:solidFill>
              <a:latin typeface="Calibri" panose="020F0502020204030204"/>
            </a:endParaRPr>
          </a:p>
          <a:p>
            <a:pPr marL="0" lvl="0" indent="0" algn="ctr">
              <a:spcAft>
                <a:spcPts val="2133"/>
              </a:spcAft>
              <a:buNone/>
            </a:pPr>
            <a:r>
              <a:rPr lang="tr-TR" sz="2000" dirty="0">
                <a:solidFill>
                  <a:srgbClr val="5B9BD5">
                    <a:lumMod val="75000"/>
                  </a:srgbClr>
                </a:solidFill>
                <a:latin typeface="Calibri" panose="020F0502020204030204"/>
              </a:rPr>
              <a:t>https://www.youtube.com/watch?v=6ESICyuITwE </a:t>
            </a:r>
            <a:endParaRPr kumimoji="0" lang="tr-T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omfortaa"/>
            </a:endParaRPr>
          </a:p>
        </p:txBody>
      </p:sp>
      <p:pic>
        <p:nvPicPr>
          <p:cNvPr id="2050" name="Picture 2" descr="https://lh3.googleusercontent.com/8P_KIzdtWNClKZx5kKR8CyG6uqb1KMd9SSSrVDA4AI-ioBsmS0NhuGLUaHLHdOLepGaVM3gKA9HSO_yaqL0oJoPXuJPLssEKYStDNBtiHnqxQZw5c9tez65zWzzlFunMvRFIkkCNR2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393" y="0"/>
            <a:ext cx="1455607" cy="145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40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59927" y="100740"/>
            <a:ext cx="2696785" cy="536569"/>
          </a:xfr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tr-TR" sz="3200" dirty="0" smtClean="0"/>
              <a:t>Örnek Bir Olay</a:t>
            </a:r>
            <a:endParaRPr lang="tr-TR" sz="3200" dirty="0"/>
          </a:p>
        </p:txBody>
      </p:sp>
      <p:sp>
        <p:nvSpPr>
          <p:cNvPr id="3" name="İçerik Yer Tutucusu 2"/>
          <p:cNvSpPr>
            <a:spLocks noGrp="1"/>
          </p:cNvSpPr>
          <p:nvPr>
            <p:ph idx="1"/>
          </p:nvPr>
        </p:nvSpPr>
        <p:spPr>
          <a:xfrm>
            <a:off x="160421" y="692727"/>
            <a:ext cx="11790947" cy="5868494"/>
          </a:xfrm>
          <a:solidFill>
            <a:schemeClr val="accent4">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anchor="ctr">
            <a:normAutofit/>
          </a:bodyPr>
          <a:lstStyle/>
          <a:p>
            <a:pPr marL="0" indent="0" algn="just">
              <a:lnSpc>
                <a:spcPct val="100000"/>
              </a:lnSpc>
              <a:buNone/>
            </a:pPr>
            <a:r>
              <a:rPr lang="tr-TR" sz="2400" dirty="0"/>
              <a:t>Hz. Peygamber (s.a.v), Bedir </a:t>
            </a:r>
            <a:r>
              <a:rPr lang="tr-TR" sz="2400" dirty="0" smtClean="0"/>
              <a:t>Savaşı’nda</a:t>
            </a:r>
            <a:r>
              <a:rPr lang="tr-TR" sz="2400" dirty="0"/>
              <a:t>, kendilerine en yakın kuyunun başında durdu ve orayı karargah yapmak istedi. Bu sırada </a:t>
            </a:r>
            <a:r>
              <a:rPr lang="tr-TR" sz="2400" dirty="0" smtClean="0"/>
              <a:t>sahabeden </a:t>
            </a:r>
            <a:r>
              <a:rPr lang="tr-TR" sz="2400" dirty="0" err="1"/>
              <a:t>Hubâb</a:t>
            </a:r>
            <a:r>
              <a:rPr lang="tr-TR" sz="2400" dirty="0"/>
              <a:t> </a:t>
            </a:r>
            <a:r>
              <a:rPr lang="tr-TR" sz="2400" dirty="0" smtClean="0"/>
              <a:t>b. </a:t>
            </a:r>
            <a:r>
              <a:rPr lang="tr-TR" sz="2400" dirty="0" err="1" smtClean="0"/>
              <a:t>Münzir</a:t>
            </a:r>
            <a:r>
              <a:rPr lang="tr-TR" sz="2400" dirty="0" smtClean="0"/>
              <a:t>, Peygamberimize;</a:t>
            </a:r>
            <a:endParaRPr lang="tr-TR" sz="2400" dirty="0"/>
          </a:p>
          <a:p>
            <a:pPr marL="457200" lvl="1" indent="0" algn="just">
              <a:lnSpc>
                <a:spcPct val="100000"/>
              </a:lnSpc>
              <a:buNone/>
            </a:pPr>
            <a:r>
              <a:rPr lang="tr-TR" i="1" dirty="0" smtClean="0"/>
              <a:t>- "</a:t>
            </a:r>
            <a:r>
              <a:rPr lang="tr-TR" i="1" dirty="0" err="1"/>
              <a:t>Yâ</a:t>
            </a:r>
            <a:r>
              <a:rPr lang="tr-TR" i="1" dirty="0"/>
              <a:t> </a:t>
            </a:r>
            <a:r>
              <a:rPr lang="tr-TR" i="1" dirty="0" err="1"/>
              <a:t>Resulullah</a:t>
            </a:r>
            <a:r>
              <a:rPr lang="tr-TR" i="1" dirty="0"/>
              <a:t>! Burayı, bir vahiy ile mi seçtin? Yoksa bu bir görüş, bir harp taktiği midir?"</a:t>
            </a:r>
            <a:r>
              <a:rPr lang="tr-TR" dirty="0"/>
              <a:t> diye sordu.</a:t>
            </a:r>
          </a:p>
          <a:p>
            <a:pPr marL="0" indent="0" algn="just">
              <a:lnSpc>
                <a:spcPct val="100000"/>
              </a:lnSpc>
              <a:buNone/>
            </a:pPr>
            <a:r>
              <a:rPr lang="tr-TR" sz="2400" dirty="0" smtClean="0"/>
              <a:t>Hz. Muhammed </a:t>
            </a:r>
            <a:r>
              <a:rPr lang="tr-TR" sz="2400" dirty="0"/>
              <a:t>(s.a.v): </a:t>
            </a:r>
            <a:r>
              <a:rPr lang="tr-TR" sz="2400" b="1" dirty="0"/>
              <a:t>“Bu bir görüş ve </a:t>
            </a:r>
            <a:r>
              <a:rPr lang="tr-TR" sz="2400" b="1" dirty="0" smtClean="0"/>
              <a:t>harp (savaş) </a:t>
            </a:r>
            <a:r>
              <a:rPr lang="tr-TR" sz="2400" b="1" dirty="0"/>
              <a:t>taktiğidir.”</a:t>
            </a:r>
            <a:r>
              <a:rPr lang="tr-TR" sz="2400" dirty="0"/>
              <a:t> dedi.</a:t>
            </a:r>
          </a:p>
          <a:p>
            <a:pPr marL="0" indent="0" algn="just">
              <a:lnSpc>
                <a:spcPct val="100000"/>
              </a:lnSpc>
              <a:buNone/>
            </a:pPr>
            <a:r>
              <a:rPr lang="tr-TR" sz="2400" dirty="0" smtClean="0"/>
              <a:t>Bunun </a:t>
            </a:r>
            <a:r>
              <a:rPr lang="tr-TR" sz="2400" dirty="0"/>
              <a:t>üzerine </a:t>
            </a:r>
            <a:r>
              <a:rPr lang="tr-TR" sz="2400" dirty="0" err="1"/>
              <a:t>Hubâb</a:t>
            </a:r>
            <a:r>
              <a:rPr lang="tr-TR" sz="2400" dirty="0"/>
              <a:t> b. </a:t>
            </a:r>
            <a:r>
              <a:rPr lang="tr-TR" sz="2400" dirty="0" err="1"/>
              <a:t>Münzir</a:t>
            </a:r>
            <a:r>
              <a:rPr lang="tr-TR" sz="2400" dirty="0"/>
              <a:t>: </a:t>
            </a:r>
            <a:endParaRPr lang="tr-TR" sz="2400" dirty="0" smtClean="0"/>
          </a:p>
          <a:p>
            <a:pPr algn="just">
              <a:lnSpc>
                <a:spcPct val="100000"/>
              </a:lnSpc>
              <a:buFontTx/>
              <a:buChar char="-"/>
            </a:pPr>
            <a:r>
              <a:rPr lang="tr-TR" sz="2400" i="1" dirty="0" smtClean="0"/>
              <a:t>“</a:t>
            </a:r>
            <a:r>
              <a:rPr lang="tr-TR" sz="2400" i="1" dirty="0"/>
              <a:t>O halde </a:t>
            </a:r>
            <a:r>
              <a:rPr lang="tr-TR" sz="2400" i="1" dirty="0" err="1"/>
              <a:t>Yâ</a:t>
            </a:r>
            <a:r>
              <a:rPr lang="tr-TR" sz="2400" i="1" dirty="0"/>
              <a:t> </a:t>
            </a:r>
            <a:r>
              <a:rPr lang="tr-TR" sz="2400" i="1" dirty="0" err="1"/>
              <a:t>Resulullah</a:t>
            </a:r>
            <a:r>
              <a:rPr lang="tr-TR" sz="2400" i="1" dirty="0"/>
              <a:t>! Burası harp için uygun bir yer değil, orduyu buradan kaldırıp düşmana en yakın kuyuya gidelim. Orada bir havuz yapıp içine su dolduralım, geride kalan kuyuları da tahrip edelim, düşman istifade edemesin."</a:t>
            </a:r>
            <a:r>
              <a:rPr lang="tr-TR" sz="2400" dirty="0"/>
              <a:t> dedi. </a:t>
            </a:r>
            <a:endParaRPr lang="tr-TR" sz="2400" dirty="0" smtClean="0"/>
          </a:p>
          <a:p>
            <a:pPr marL="0" indent="0" algn="just">
              <a:lnSpc>
                <a:spcPct val="100000"/>
              </a:lnSpc>
              <a:buNone/>
            </a:pPr>
            <a:r>
              <a:rPr lang="tr-TR" sz="2400" dirty="0" smtClean="0"/>
              <a:t>Hz</a:t>
            </a:r>
            <a:r>
              <a:rPr lang="tr-TR" sz="2400" dirty="0"/>
              <a:t>. Peygamber (s.a.v): </a:t>
            </a:r>
            <a:r>
              <a:rPr lang="tr-TR" sz="2400" b="1" dirty="0"/>
              <a:t>“Sen güzel bir fikre işaret ettin.”</a:t>
            </a:r>
            <a:r>
              <a:rPr lang="tr-TR" sz="2400" dirty="0"/>
              <a:t> buyurdu ve </a:t>
            </a:r>
            <a:r>
              <a:rPr lang="tr-TR" sz="2400" dirty="0" err="1"/>
              <a:t>sahabinin</a:t>
            </a:r>
            <a:r>
              <a:rPr lang="tr-TR" sz="2400" dirty="0"/>
              <a:t> dediği şekilde hareket etti</a:t>
            </a:r>
            <a:r>
              <a:rPr lang="tr-TR" dirty="0" smtClean="0"/>
              <a:t>.</a:t>
            </a:r>
            <a:endParaRPr lang="tr-TR" dirty="0"/>
          </a:p>
        </p:txBody>
      </p:sp>
    </p:spTree>
    <p:extLst>
      <p:ext uri="{BB962C8B-B14F-4D97-AF65-F5344CB8AC3E}">
        <p14:creationId xmlns:p14="http://schemas.microsoft.com/office/powerpoint/2010/main" val="35792420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30535&quot;&gt;&lt;property id=&quot;20148&quot; value=&quot;5&quot;/&gt;&lt;property id=&quot;20300&quot; value=&quot;Slide 1 - &amp;quot;8. Sınıf 4. Ünite: HZ. MUHAMMED’İN ÖRNEKLİĞİ&amp;quot;&quot;/&gt;&lt;property id=&quot;20307&quot; value=&quot;256&quot;/&gt;&lt;/object&gt;&lt;object type=&quot;3&quot; unique_id=&quot;30539&quot;&gt;&lt;property id=&quot;20148&quot; value=&quot;5&quot;/&gt;&lt;property id=&quot;20300&quot; value=&quot;Slide 4 - &amp;quot;Aşağıdaki kelimelerden hangileri istişare ile ilgilidir? İşaretleyelim&amp;quot;&quot;/&gt;&lt;property id=&quot;20307&quot; value=&quot;261&quot;/&gt;&lt;/object&gt;&lt;object type=&quot;3&quot; unique_id=&quot;30541&quot;&gt;&lt;property id=&quot;20148&quot; value=&quot;5&quot;/&gt;&lt;property id=&quot;20300&quot; value=&quot;Slide 11 - &amp;quot;Parçaya göre aşağıdakilerden hangisine ulaşılır? İşaretleyelim&amp;quot;&quot;/&gt;&lt;property id=&quot;20307&quot; value=&quot;264&quot;/&gt;&lt;/object&gt;&lt;object type=&quot;3&quot; unique_id=&quot;34375&quot;&gt;&lt;property id=&quot;20148&quot; value=&quot;5&quot;/&gt;&lt;property id=&quot;20300&quot; value=&quot;Slide 14 - &amp;quot;Değerlendirme&amp;quot;&quot;/&gt;&lt;property id=&quot;20307&quot; value=&quot;302&quot;/&gt;&lt;/object&gt;&lt;object type=&quot;3&quot; unique_id=&quot;34376&quot;&gt;&lt;property id=&quot;20148&quot; value=&quot;5&quot;/&gt;&lt;property id=&quot;20300&quot; value=&quot;Slide 15&quot;/&gt;&lt;property id=&quot;20307&quot; value=&quot;303&quot;/&gt;&lt;/object&gt;&lt;object type=&quot;3&quot; unique_id=&quot;34377&quot;&gt;&lt;property id=&quot;20148&quot; value=&quot;5&quot;/&gt;&lt;property id=&quot;20300&quot; value=&quot;Slide 17 - &amp;quot;Doğru-Yanlış&amp;quot;&quot;/&gt;&lt;property id=&quot;20307&quot; value=&quot;300&quot;/&gt;&lt;/object&gt;&lt;object type=&quot;3&quot; unique_id=&quot;35149&quot;&gt;&lt;property id=&quot;20148&quot; value=&quot;5&quot;/&gt;&lt;property id=&quot;20300&quot; value=&quot;Slide 2&quot;/&gt;&lt;property id=&quot;20307&quot; value=&quot;304&quot;/&gt;&lt;/object&gt;&lt;object type=&quot;3&quot; unique_id=&quot;35150&quot;&gt;&lt;property id=&quot;20148&quot; value=&quot;5&quot;/&gt;&lt;property id=&quot;20300&quot; value=&quot;Slide 3 - &amp;quot;İSTİŞARE NE DEMEKTİR?&amp;quot;&quot;/&gt;&lt;property id=&quot;20307&quot; value=&quot;306&quot;/&gt;&lt;/object&gt;&lt;object type=&quot;3&quot; unique_id=&quot;35151&quot;&gt;&lt;property id=&quot;20148&quot; value=&quot;5&quot;/&gt;&lt;property id=&quot;20300&quot; value=&quot;Slide 5 - &amp;quot;Neden İstişare?&amp;quot;&quot;/&gt;&lt;property id=&quot;20307&quot; value=&quot;313&quot;/&gt;&lt;/object&gt;&lt;object type=&quot;3&quot; unique_id=&quot;35152&quot;&gt;&lt;property id=&quot;20148&quot; value=&quot;5&quot;/&gt;&lt;property id=&quot;20300&quot; value=&quot;Slide 6&quot;/&gt;&lt;property id=&quot;20307&quot; value=&quot;315&quot;/&gt;&lt;/object&gt;&lt;object type=&quot;3&quot; unique_id=&quot;35153&quot;&gt;&lt;property id=&quot;20148&quot; value=&quot;5&quot;/&gt;&lt;property id=&quot;20300&quot; value=&quot;Slide 7 - &amp;quot;İstişarenin Faydaları&amp;quot;&quot;/&gt;&lt;property id=&quot;20307&quot; value=&quot;314&quot;/&gt;&lt;/object&gt;&lt;object type=&quot;3&quot; unique_id=&quot;35154&quot;&gt;&lt;property id=&quot;20148&quot; value=&quot;5&quot;/&gt;&lt;property id=&quot;20300&quot; value=&quot;Slide 8 - &amp;quot;Örnek Bir Olay&amp;quot;&quot;/&gt;&lt;property id=&quot;20307&quot; value=&quot;308&quot;/&gt;&lt;/object&gt;&lt;object type=&quot;3&quot; unique_id=&quot;35155&quot;&gt;&lt;property id=&quot;20148&quot; value=&quot;5&quot;/&gt;&lt;property id=&quot;20300&quot; value=&quot;Slide 9 - &amp;quot;Olaya göre cevapları defterimize yazalım&amp;quot;&quot;/&gt;&lt;property id=&quot;20307&quot; value=&quot;309&quot;/&gt;&lt;/object&gt;&lt;object type=&quot;3&quot; unique_id=&quot;35156&quot;&gt;&lt;property id=&quot;20148&quot; value=&quot;5&quot;/&gt;&lt;property id=&quot;20300&quot; value=&quot;Slide 10&quot;/&gt;&lt;property id=&quot;20307&quot; value=&quot;310&quot;/&gt;&lt;/object&gt;&lt;object type=&quot;3&quot; unique_id=&quot;35157&quot;&gt;&lt;property id=&quot;20148&quot; value=&quot;5&quot;/&gt;&lt;property id=&quot;20300&quot; value=&quot;Slide 12 - &amp;quot;Peygamberimizin istişarelerinden örnekler&amp;quot;&quot;/&gt;&lt;property id=&quot;20307&quot; value=&quot;311&quot;/&gt;&lt;/object&gt;&lt;object type=&quot;3&quot; unique_id=&quot;35158&quot;&gt;&lt;property id=&quot;20148&quot; value=&quot;5&quot;/&gt;&lt;property id=&quot;20300&quot; value=&quot;Slide 13 - &amp;quot;ÖRNEK OLAY&amp;quot;&quot;/&gt;&lt;property id=&quot;20307&quot; value=&quot;305&quot;/&gt;&lt;/object&gt;&lt;object type=&quot;3&quot; unique_id=&quot;35216&quot;&gt;&lt;property id=&quot;20148&quot; value=&quot;5&quot;/&gt;&lt;property id=&quot;20300&quot; value=&quot;Slide 16&quot;/&gt;&lt;property id=&quot;20307&quot; value=&quot;31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6073</TotalTime>
  <Words>930</Words>
  <Application>Microsoft Office PowerPoint</Application>
  <PresentationFormat>Geniş ekran</PresentationFormat>
  <Paragraphs>177</Paragraphs>
  <Slides>20</Slides>
  <Notes>6</Notes>
  <HiddenSlides>0</HiddenSlides>
  <MMClips>0</MMClips>
  <ScaleCrop>false</ScaleCrop>
  <HeadingPairs>
    <vt:vector size="6" baseType="variant">
      <vt:variant>
        <vt:lpstr>Kullanılan Yazı Tipleri</vt:lpstr>
      </vt:variant>
      <vt:variant>
        <vt:i4>12</vt:i4>
      </vt:variant>
      <vt:variant>
        <vt:lpstr>Tema</vt:lpstr>
      </vt:variant>
      <vt:variant>
        <vt:i4>7</vt:i4>
      </vt:variant>
      <vt:variant>
        <vt:lpstr>Slayt Başlıkları</vt:lpstr>
      </vt:variant>
      <vt:variant>
        <vt:i4>20</vt:i4>
      </vt:variant>
    </vt:vector>
  </HeadingPairs>
  <TitlesOfParts>
    <vt:vector size="39" baseType="lpstr">
      <vt:lpstr>맑은 고딕</vt:lpstr>
      <vt:lpstr>Arial</vt:lpstr>
      <vt:lpstr>Arial Black</vt:lpstr>
      <vt:lpstr>Arial Unicode MS</vt:lpstr>
      <vt:lpstr>Bahnschrift SemiCondensed</vt:lpstr>
      <vt:lpstr>Calibri</vt:lpstr>
      <vt:lpstr>Calibri Light</vt:lpstr>
      <vt:lpstr>Comfortaa</vt:lpstr>
      <vt:lpstr>Open Sans</vt:lpstr>
      <vt:lpstr>Permanent Marker</vt:lpstr>
      <vt:lpstr>Rockwell Extra Bold</vt:lpstr>
      <vt:lpstr>Wingdings</vt:lpstr>
      <vt:lpstr>Office Teması</vt:lpstr>
      <vt:lpstr>Office Theme</vt:lpstr>
      <vt:lpstr>1_Office Theme</vt:lpstr>
      <vt:lpstr>2_Office Theme</vt:lpstr>
      <vt:lpstr>Contents Slide Master</vt:lpstr>
      <vt:lpstr>SKETCH LESSON</vt:lpstr>
      <vt:lpstr>JAY DESIGN</vt:lpstr>
      <vt:lpstr>PowerPoint Sunusu</vt:lpstr>
      <vt:lpstr>PowerPoint Sunusu</vt:lpstr>
      <vt:lpstr>Aşağıdaki kelimelerden hangileri istişare ile ilgilidir? İşaretleyelim</vt:lpstr>
      <vt:lpstr>Neden İstişare?</vt:lpstr>
      <vt:lpstr>PowerPoint Sunusu</vt:lpstr>
      <vt:lpstr>İstişarenin Faydaları</vt:lpstr>
      <vt:lpstr>PowerPoint Sunusu</vt:lpstr>
      <vt:lpstr>PowerPoint Sunusu</vt:lpstr>
      <vt:lpstr>Örnek Bir Olay</vt:lpstr>
      <vt:lpstr>Olaya göre cevapları defterimize yazalım</vt:lpstr>
      <vt:lpstr>PowerPoint Sunusu</vt:lpstr>
      <vt:lpstr>PowerPoint Sunusu</vt:lpstr>
      <vt:lpstr>Parçaya göre aşağıdakilerden hangisine ulaşılır? İşaretleyelim</vt:lpstr>
      <vt:lpstr>Peygamberimizin istişarelerinden örnekler</vt:lpstr>
      <vt:lpstr>ÖRNEK OLAY</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Sınıf 4. Ünite: HZ. MUHAMMED’İN ÖRNEKLİĞİ</dc:title>
  <dc:creator>Windows Kullanıcısı</dc:creator>
  <cp:lastModifiedBy>Mustafa Yıldırım</cp:lastModifiedBy>
  <cp:revision>120</cp:revision>
  <dcterms:created xsi:type="dcterms:W3CDTF">2019-01-27T18:08:12Z</dcterms:created>
  <dcterms:modified xsi:type="dcterms:W3CDTF">2022-01-24T18:08:01Z</dcterms:modified>
</cp:coreProperties>
</file>