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3" r:id="rId8"/>
    <p:sldMasterId id="2147483745" r:id="rId9"/>
    <p:sldMasterId id="2147483757" r:id="rId10"/>
    <p:sldMasterId id="2147483769" r:id="rId11"/>
    <p:sldMasterId id="2147483784" r:id="rId12"/>
    <p:sldMasterId id="2147483804" r:id="rId13"/>
    <p:sldMasterId id="2147483816" r:id="rId14"/>
  </p:sldMasterIdLst>
  <p:notesMasterIdLst>
    <p:notesMasterId r:id="rId38"/>
  </p:notesMasterIdLst>
  <p:sldIdLst>
    <p:sldId id="256" r:id="rId15"/>
    <p:sldId id="257" r:id="rId16"/>
    <p:sldId id="258" r:id="rId17"/>
    <p:sldId id="259" r:id="rId18"/>
    <p:sldId id="260" r:id="rId19"/>
    <p:sldId id="261" r:id="rId20"/>
    <p:sldId id="272" r:id="rId21"/>
    <p:sldId id="262" r:id="rId22"/>
    <p:sldId id="279" r:id="rId23"/>
    <p:sldId id="275" r:id="rId24"/>
    <p:sldId id="264" r:id="rId25"/>
    <p:sldId id="273" r:id="rId26"/>
    <p:sldId id="271" r:id="rId27"/>
    <p:sldId id="280" r:id="rId28"/>
    <p:sldId id="278" r:id="rId29"/>
    <p:sldId id="276" r:id="rId30"/>
    <p:sldId id="277" r:id="rId31"/>
    <p:sldId id="281" r:id="rId32"/>
    <p:sldId id="282" r:id="rId33"/>
    <p:sldId id="266" r:id="rId34"/>
    <p:sldId id="268" r:id="rId35"/>
    <p:sldId id="267" r:id="rId36"/>
    <p:sldId id="274"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8E3A7-7E2E-4E62-9CF3-DC3DB1A33CFB}" type="datetimeFigureOut">
              <a:rPr lang="tr-TR" smtClean="0"/>
              <a:t>24.01.2022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A9582-2C22-4E54-8E95-A509F8363158}" type="slidenum">
              <a:rPr lang="tr-TR" smtClean="0"/>
              <a:t>‹#›</a:t>
            </a:fld>
            <a:endParaRPr lang="tr-TR"/>
          </a:p>
        </p:txBody>
      </p:sp>
    </p:spTree>
    <p:extLst>
      <p:ext uri="{BB962C8B-B14F-4D97-AF65-F5344CB8AC3E}">
        <p14:creationId xmlns:p14="http://schemas.microsoft.com/office/powerpoint/2010/main" val="298767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9B0E-AC80-41B1-8E48-78D8612F6B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51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2ED826-01CE-4F1D-BA85-A595596052A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28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70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B1E3C-ACF2-4620-AD88-21D20DB272D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05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75C1D-A0F8-4E87-A706-6AC775F2D5E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1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04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B1E3C-ACF2-4620-AD88-21D20DB272D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66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B1E3C-ACF2-4620-AD88-21D20DB272D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9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2ADF-7B70-49F5-9215-44EC113ABD4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18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2ADF-7B70-49F5-9215-44EC113ABD4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43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05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2.xml"/><Relationship Id="rId4" Type="http://schemas.openxmlformats.org/officeDocument/2006/relationships/hyperlink" Target="http://bit.ly/2TtBDfr" TargetMode="Externa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A5D8271-AFB3-4960-AC7B-770287267CCE}"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153869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5D8271-AFB3-4960-AC7B-770287267CCE}"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22192064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998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202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0452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893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8842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646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82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2988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7687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82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5D8271-AFB3-4960-AC7B-770287267CCE}"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36715721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4613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676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6668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542025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21936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04445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259484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662130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0781892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1273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701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17749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9378967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007326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87259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124273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0725222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1615500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0588535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19446986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44184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066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42497949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7705243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555511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929264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92989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6273281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8118843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7151748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7501817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90528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4792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7591920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41789891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8296047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344150333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6820231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2608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56674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1547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2254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62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2678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5000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7392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1609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9338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2869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5348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51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852135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65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055007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2326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23130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843929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557359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04953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070095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422303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17795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79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961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9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5D8271-AFB3-4960-AC7B-770287267CCE}"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2556663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806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91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84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275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9133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037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53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849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8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8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A5D8271-AFB3-4960-AC7B-770287267CCE}" type="datetimeFigureOut">
              <a:rPr lang="tr-TR" smtClean="0"/>
              <a:t>24.01.2022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472424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84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237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74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697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774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048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898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653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99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89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A5D8271-AFB3-4960-AC7B-770287267CCE}" type="datetimeFigureOut">
              <a:rPr lang="tr-TR" smtClean="0"/>
              <a:t>24.01.2022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3643375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980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834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281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147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756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251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210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642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1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54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A5D8271-AFB3-4960-AC7B-770287267CCE}" type="datetimeFigureOut">
              <a:rPr lang="tr-TR" smtClean="0"/>
              <a:t>24.01.2022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2675735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946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732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68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819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628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892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14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899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74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62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A5D8271-AFB3-4960-AC7B-770287267CCE}" type="datetimeFigureOut">
              <a:rPr lang="tr-TR" smtClean="0"/>
              <a:t>24.01.2022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557751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672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715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518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222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073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648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279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531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14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29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A5D8271-AFB3-4960-AC7B-770287267CCE}" type="datetimeFigureOut">
              <a:rPr lang="tr-TR" smtClean="0"/>
              <a:t>24.01.2022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3893480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86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52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457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924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206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077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3300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62089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ED6-A5CE-4189-8EE9-75B33B087D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53F0F45-D0BD-479E-9FE7-F85F3341C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B650D9E-D68C-418E-8F81-E2E525FA2B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8B9A8-D7F6-48FA-AA5D-93D99ACEA555}"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74FFE3-668B-4D58-954E-266D54493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
            <a:extLst>
              <a:ext uri="{FF2B5EF4-FFF2-40B4-BE49-F238E27FC236}">
                <a16:creationId xmlns:a16="http://schemas.microsoft.com/office/drawing/2014/main" id="{7D15752E-46FD-4782-BFF1-72CA35D6E681}"/>
              </a:ext>
            </a:extLst>
          </p:cNvPr>
          <p:cNvSpPr>
            <a:spLocks noGrp="1"/>
          </p:cNvSpPr>
          <p:nvPr>
            <p:ph type="ftr" sz="quarter" idx="11"/>
          </p:nvPr>
        </p:nvSpPr>
        <p:spPr>
          <a:xfrm>
            <a:off x="4038600" y="647217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336288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A5D8271-AFB3-4960-AC7B-770287267CCE}" type="datetimeFigureOut">
              <a:rPr lang="tr-TR" smtClean="0"/>
              <a:t>24.01.2022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1509082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559D-D578-44BD-8793-CA58B420267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EBDBD6-9D0B-49A3-8610-0CF39A406D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1A3554-5409-4DA0-A7C0-DD78BC34C1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D2FA26-916F-4040-99EE-AC87D0F6ACEA}"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8307A40-239A-4D12-9ED1-6738F55ABE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1">
            <a:extLst>
              <a:ext uri="{FF2B5EF4-FFF2-40B4-BE49-F238E27FC236}">
                <a16:creationId xmlns:a16="http://schemas.microsoft.com/office/drawing/2014/main" id="{10AF7345-0CEE-463E-B48B-DED828087A65}"/>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white"/>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568206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F838-ED20-4521-834B-036D3A6E2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C6E7D44-2505-47E8-B023-AF04EF5A1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E6BEA9-8660-4FCE-9E24-5AEF310E6A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C3FB89-3DFF-4726-B4EC-06DF2849D21E}"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A7403C5-9282-400E-A466-07DCCF5DD0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
            <a:extLst>
              <a:ext uri="{FF2B5EF4-FFF2-40B4-BE49-F238E27FC236}">
                <a16:creationId xmlns:a16="http://schemas.microsoft.com/office/drawing/2014/main" id="{7BF459AA-BF66-4B98-B5F9-1BA73A66D7A9}"/>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2064170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A954-80F1-4939-88FD-E70BFB917D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153046-D045-4F2E-A167-F92329891E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0ED7755-1BEA-455E-A20F-F2DE09DC6B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19E12A0-9FE2-48EE-B266-D87E77C033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5A5C81-D983-402C-9852-0522EF65CE32}"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F5845E-9140-476A-A4D1-5718EE2089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1">
            <a:extLst>
              <a:ext uri="{FF2B5EF4-FFF2-40B4-BE49-F238E27FC236}">
                <a16:creationId xmlns:a16="http://schemas.microsoft.com/office/drawing/2014/main" id="{A427DCD7-A5B8-477B-B4BC-918263CDB9DF}"/>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247991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8E47-A85B-4EAA-B7B8-D828B18048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7DA3A6-0A23-4FC5-A3EB-01771D3BE9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264197-F04D-4446-8ED5-731F532967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4D08BA2-02C3-4355-9BFC-FC992BC98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473CEF-BD82-4450-AA05-4F0B2D0E4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C00AA21-5C08-46F0-B6D4-B15182A3CB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96FB32-8D78-4FF7-8E7B-336B7AFD0A42}"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0EA89C9-B973-4A47-B771-4F0DE0BCA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Footer Placeholder 1">
            <a:extLst>
              <a:ext uri="{FF2B5EF4-FFF2-40B4-BE49-F238E27FC236}">
                <a16:creationId xmlns:a16="http://schemas.microsoft.com/office/drawing/2014/main" id="{9B02A19C-371F-41FF-9752-F5A991CD5F33}"/>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2635419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570-BC68-4458-BCC7-A05B289D926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CAA70F0-EBB5-4B98-9E4A-A80FC3E800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DB1AA-189B-4B5D-9609-994B6A61D7B0}"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6AB1C2B-415D-4B79-9503-AAC970E100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
            <a:extLst>
              <a:ext uri="{FF2B5EF4-FFF2-40B4-BE49-F238E27FC236}">
                <a16:creationId xmlns:a16="http://schemas.microsoft.com/office/drawing/2014/main" id="{AEC89A28-BD6C-4F56-881D-5F49210F7ACF}"/>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2496080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452F0-F408-4EED-B93C-B896FD6FE6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4C88C0-30EF-4869-A317-F764287A134A}"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EF87039-F534-43C0-A2DF-4A7E7B0B81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
            <a:extLst>
              <a:ext uri="{FF2B5EF4-FFF2-40B4-BE49-F238E27FC236}">
                <a16:creationId xmlns:a16="http://schemas.microsoft.com/office/drawing/2014/main" id="{0F4FFA30-DA55-4E2C-A12B-9055992A0E38}"/>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1364076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3E8E-B0AA-4D9C-B0A4-4876A5165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F9B9F83-C33A-461E-807F-5DEEC6729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C543311-612D-4F79-B8C8-F95A82A9E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DC3249-42BF-4350-ADE8-15CA7F276B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AA7F13-959D-440D-B225-685EFA655C10}"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0BFBCAD-BC63-4EAF-8940-2BE9378F30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1">
            <a:extLst>
              <a:ext uri="{FF2B5EF4-FFF2-40B4-BE49-F238E27FC236}">
                <a16:creationId xmlns:a16="http://schemas.microsoft.com/office/drawing/2014/main" id="{00790923-8F8E-452D-8E83-DA2A52993FDA}"/>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48186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7B5F-5279-4B00-AD72-FC6C0C009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2AA0E2F-DAC9-41B1-8DA7-CE2C114BD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036919-DB0E-4A99-9DA2-F1F26C62A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4DD0F9-C789-4486-B662-EB189A24E6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C1E070-1DB9-48C3-A639-4287C4BCD695}"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4CB09DB-2070-437C-ACDA-ED1EEB28B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1">
            <a:extLst>
              <a:ext uri="{FF2B5EF4-FFF2-40B4-BE49-F238E27FC236}">
                <a16:creationId xmlns:a16="http://schemas.microsoft.com/office/drawing/2014/main" id="{B63CE1BC-A4C0-4648-A3BF-9429C202581D}"/>
              </a:ext>
            </a:extLst>
          </p:cNvPr>
          <p:cNvSpPr>
            <a:spLocks noGrp="1"/>
          </p:cNvSpPr>
          <p:nvPr>
            <p:ph type="ftr" sz="quarter" idx="11"/>
          </p:nvPr>
        </p:nvSpPr>
        <p:spPr>
          <a:xfrm>
            <a:off x="4038600" y="648500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32288986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0E81-36CD-483E-B3B2-F64F303770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BEEB124-BD08-46AE-873B-3CDFFE8107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937E46-0A04-4EC4-A98A-2E7E283DE8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B3039E-9AF3-44EE-A6C8-2C82C2B4EDA0}"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04D8FB-9FB0-443B-8083-D6FA1629D8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
            <a:extLst>
              <a:ext uri="{FF2B5EF4-FFF2-40B4-BE49-F238E27FC236}">
                <a16:creationId xmlns:a16="http://schemas.microsoft.com/office/drawing/2014/main" id="{BB79915F-44D9-4F7A-AA41-67812F0B6BEC}"/>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2186035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5C763-C31F-4491-B74F-05E18D6EE6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E2DC39-F8E4-4B40-8BF6-2B65BE1007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8C2880-DA89-450D-917E-7BEE1C44AD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DEC548-3332-4F86-AA80-C340688F18AF}"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62AD4B4-58CE-4A7F-8F48-B6988F602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
            <a:extLst>
              <a:ext uri="{FF2B5EF4-FFF2-40B4-BE49-F238E27FC236}">
                <a16:creationId xmlns:a16="http://schemas.microsoft.com/office/drawing/2014/main" id="{9C28F5E3-17AC-444E-BF2A-C58D10C139CD}"/>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10372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A5D8271-AFB3-4960-AC7B-770287267CCE}" type="datetimeFigureOut">
              <a:rPr lang="tr-TR" smtClean="0"/>
              <a:t>24.01.2022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8CFCA7-94B4-4FE0-8D90-93AE269688CC}" type="slidenum">
              <a:rPr lang="tr-TR" smtClean="0"/>
              <a:t>‹#›</a:t>
            </a:fld>
            <a:endParaRPr lang="tr-TR"/>
          </a:p>
        </p:txBody>
      </p:sp>
    </p:spTree>
    <p:extLst>
      <p:ext uri="{BB962C8B-B14F-4D97-AF65-F5344CB8AC3E}">
        <p14:creationId xmlns:p14="http://schemas.microsoft.com/office/powerpoint/2010/main" val="17351103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294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984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184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9786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601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83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888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6847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3527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60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11.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theme" Target="../theme/theme12.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D8271-AFB3-4960-AC7B-770287267CCE}" type="datetimeFigureOut">
              <a:rPr lang="tr-TR" smtClean="0"/>
              <a:t>24.01.2022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CFCA7-94B4-4FE0-8D90-93AE269688CC}" type="slidenum">
              <a:rPr lang="tr-TR" smtClean="0"/>
              <a:t>‹#›</a:t>
            </a:fld>
            <a:endParaRPr lang="tr-TR"/>
          </a:p>
        </p:txBody>
      </p:sp>
    </p:spTree>
    <p:extLst>
      <p:ext uri="{BB962C8B-B14F-4D97-AF65-F5344CB8AC3E}">
        <p14:creationId xmlns:p14="http://schemas.microsoft.com/office/powerpoint/2010/main" val="412491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3819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7923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769318710"/>
      </p:ext>
    </p:extLst>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D92383-0687-4251-A7E8-70BDBB55E43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75FF44-F151-4F9E-98E3-9C81DE58D8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64451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618184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05750C-5293-4B21-905C-73EB54514B38}"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38969F-1967-4558-9727-AC572E4B73C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20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4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81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606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33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903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BACCD8"/>
            </a:gs>
            <a:gs pos="83000">
              <a:srgbClr val="B1C4D2"/>
            </a:gs>
            <a:gs pos="100000">
              <a:srgbClr val="95AFC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357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01A8A-F959-4549-B11A-171C31005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8CD7C0-37B6-4189-9ACD-C6C863109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FA5450-7EE8-4056-9D76-1F1DD9115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90B695-DB94-4B65-A974-B656D03A7C7A}" type="datetime1">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C275964-07BC-4781-8BF0-46B6C274D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ABAD81-D793-4BAA-B0F0-1DA1837B65B1}"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
            <a:extLst>
              <a:ext uri="{FF2B5EF4-FFF2-40B4-BE49-F238E27FC236}">
                <a16:creationId xmlns:a16="http://schemas.microsoft.com/office/drawing/2014/main" id="{7D15752E-46FD-4782-BFF1-72CA35D6E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rPr>
              <a:t>www.youtube.com/c/powerupwithpowerpoint</a:t>
            </a:r>
            <a:endParaRPr kumimoji="0" lang="en-IN" sz="1400" b="1" i="0" u="none" strike="noStrike" kern="1200" cap="none" spc="0" normalizeH="0" baseline="0" noProof="0" dirty="0">
              <a:ln>
                <a:noFill/>
              </a:ln>
              <a:solidFill>
                <a:prstClr val="black">
                  <a:tint val="75000"/>
                </a:prstClr>
              </a:solidFill>
              <a:effectLst/>
              <a:uLnTx/>
              <a:uFillTx/>
              <a:latin typeface="Economica" panose="02000506040000020004" pitchFamily="2" charset="0"/>
              <a:ea typeface="+mn-ea"/>
              <a:cs typeface="+mn-cs"/>
            </a:endParaRPr>
          </a:p>
        </p:txBody>
      </p:sp>
    </p:spTree>
    <p:extLst>
      <p:ext uri="{BB962C8B-B14F-4D97-AF65-F5344CB8AC3E}">
        <p14:creationId xmlns:p14="http://schemas.microsoft.com/office/powerpoint/2010/main" val="25268549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1263B3-627B-4176-9E46-01614B500A1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B1F30-A32C-4661-99DC-550B25F120F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8503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bcZ8F5dMLFtIkWz40kxJst2QRf4CFqIt/view?usp=sharing" TargetMode="External"/><Relationship Id="rId2" Type="http://schemas.openxmlformats.org/officeDocument/2006/relationships/notesSlide" Target="../notesSlides/notesSlide4.xml"/><Relationship Id="rId1" Type="http://schemas.openxmlformats.org/officeDocument/2006/relationships/slideLayout" Target="../slideLayouts/slideLayout14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3.xml"/><Relationship Id="rId4" Type="http://schemas.openxmlformats.org/officeDocument/2006/relationships/hyperlink" Target="https://wordwall.net/play/10798/528/4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3.xml"/><Relationship Id="rId4" Type="http://schemas.openxmlformats.org/officeDocument/2006/relationships/hyperlink" Target="https://wordwall.net/play/10798/813/997" TargetMode="Externa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16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9.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9.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118.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21.jp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62.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9">
            <a:extLst>
              <a:ext uri="{FF2B5EF4-FFF2-40B4-BE49-F238E27FC236}">
                <a16:creationId xmlns:a16="http://schemas.microsoft.com/office/drawing/2014/main" id="{54925D2D-5FF7-45D4-8D09-1E884A348D77}"/>
              </a:ext>
            </a:extLst>
          </p:cNvPr>
          <p:cNvSpPr/>
          <p:nvPr/>
        </p:nvSpPr>
        <p:spPr>
          <a:xfrm>
            <a:off x="242888" y="128116"/>
            <a:ext cx="11244183" cy="689475"/>
          </a:xfrm>
          <a:prstGeom prst="roundRect">
            <a:avLst>
              <a:gd name="adj" fmla="val 50000"/>
            </a:avLst>
          </a:prstGeom>
          <a:gradFill>
            <a:gsLst>
              <a:gs pos="0">
                <a:srgbClr val="B72D92"/>
              </a:gs>
              <a:gs pos="100000">
                <a:srgbClr val="DD5AA0"/>
              </a:gs>
            </a:gsLst>
            <a:lin ang="2700000" scaled="1"/>
          </a:gradFill>
          <a:ln>
            <a:noFill/>
          </a:ln>
          <a:effectLst>
            <a:outerShdw blurRad="76200" dist="88900" dir="21540000" sy="23000" kx="12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65">
            <a:extLst>
              <a:ext uri="{FF2B5EF4-FFF2-40B4-BE49-F238E27FC236}">
                <a16:creationId xmlns:a16="http://schemas.microsoft.com/office/drawing/2014/main" id="{684BAF45-6B08-45A8-8584-A226A1D829EF}"/>
              </a:ext>
            </a:extLst>
          </p:cNvPr>
          <p:cNvSpPr/>
          <p:nvPr/>
        </p:nvSpPr>
        <p:spPr>
          <a:xfrm rot="2700000" flipV="1">
            <a:off x="10746823" y="425241"/>
            <a:ext cx="670852" cy="335424"/>
          </a:xfrm>
          <a:custGeom>
            <a:avLst/>
            <a:gdLst>
              <a:gd name="connsiteX0" fmla="*/ 1299379 w 2598758"/>
              <a:gd name="connsiteY0" fmla="*/ 0 h 1299379"/>
              <a:gd name="connsiteX1" fmla="*/ 2598758 w 2598758"/>
              <a:gd name="connsiteY1" fmla="*/ 1299379 h 1299379"/>
              <a:gd name="connsiteX2" fmla="*/ 0 w 2598758"/>
              <a:gd name="connsiteY2" fmla="*/ 1299379 h 1299379"/>
              <a:gd name="connsiteX3" fmla="*/ 1299379 w 2598758"/>
              <a:gd name="connsiteY3" fmla="*/ 0 h 1299379"/>
            </a:gdLst>
            <a:ahLst/>
            <a:cxnLst>
              <a:cxn ang="0">
                <a:pos x="connsiteX0" y="connsiteY0"/>
              </a:cxn>
              <a:cxn ang="0">
                <a:pos x="connsiteX1" y="connsiteY1"/>
              </a:cxn>
              <a:cxn ang="0">
                <a:pos x="connsiteX2" y="connsiteY2"/>
              </a:cxn>
              <a:cxn ang="0">
                <a:pos x="connsiteX3" y="connsiteY3"/>
              </a:cxn>
            </a:cxnLst>
            <a:rect l="l" t="t" r="r" b="b"/>
            <a:pathLst>
              <a:path w="2598758" h="1299379">
                <a:moveTo>
                  <a:pt x="1299379" y="0"/>
                </a:moveTo>
                <a:cubicBezTo>
                  <a:pt x="2017006" y="0"/>
                  <a:pt x="2598758" y="581752"/>
                  <a:pt x="2598758" y="1299379"/>
                </a:cubicBezTo>
                <a:lnTo>
                  <a:pt x="0" y="1299379"/>
                </a:lnTo>
                <a:cubicBezTo>
                  <a:pt x="0" y="581752"/>
                  <a:pt x="581752" y="0"/>
                  <a:pt x="12993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61">
            <a:extLst>
              <a:ext uri="{FF2B5EF4-FFF2-40B4-BE49-F238E27FC236}">
                <a16:creationId xmlns:a16="http://schemas.microsoft.com/office/drawing/2014/main" id="{F157A124-5A8E-4D16-AFB9-F333AB0FBDA9}"/>
              </a:ext>
            </a:extLst>
          </p:cNvPr>
          <p:cNvSpPr txBox="1"/>
          <p:nvPr/>
        </p:nvSpPr>
        <p:spPr>
          <a:xfrm>
            <a:off x="342366" y="115722"/>
            <a:ext cx="10547677" cy="615553"/>
          </a:xfrm>
          <a:prstGeom prst="rect">
            <a:avLst/>
          </a:prstGeom>
          <a:noFill/>
        </p:spPr>
        <p:txBody>
          <a:bodyPr wrap="square" rtlCol="0">
            <a:spAutoFit/>
          </a:bodyPr>
          <a:lstStyle/>
          <a:p>
            <a:pPr lvl="0"/>
            <a:r>
              <a:rPr lang="tr-TR" sz="3400" dirty="0">
                <a:solidFill>
                  <a:prstClr val="white"/>
                </a:solidFill>
              </a:rPr>
              <a:t>Hz. Muhammed’in (s.a.v.) Davasındaki Cesaret ve Kararlılığı</a:t>
            </a:r>
            <a:endParaRPr kumimoji="0" lang="tr-TR" sz="3400" b="0" i="0" u="none" strike="noStrike" kern="1200" cap="none" spc="0" normalizeH="0" baseline="0" noProof="0" dirty="0">
              <a:ln>
                <a:noFill/>
              </a:ln>
              <a:solidFill>
                <a:prstClr val="white"/>
              </a:solidFill>
              <a:effectLst/>
              <a:uLnTx/>
              <a:uFillTx/>
              <a:latin typeface="Calibri" panose="020F0502020204030204"/>
            </a:endParaRPr>
          </a:p>
        </p:txBody>
      </p:sp>
      <p:sp>
        <p:nvSpPr>
          <p:cNvPr id="8" name="Freeform: Shape 64">
            <a:extLst>
              <a:ext uri="{FF2B5EF4-FFF2-40B4-BE49-F238E27FC236}">
                <a16:creationId xmlns:a16="http://schemas.microsoft.com/office/drawing/2014/main" id="{2DDC7DF7-D577-417E-8B6B-F7E33125C4E2}"/>
              </a:ext>
            </a:extLst>
          </p:cNvPr>
          <p:cNvSpPr/>
          <p:nvPr/>
        </p:nvSpPr>
        <p:spPr>
          <a:xfrm rot="2700000">
            <a:off x="10969384" y="182006"/>
            <a:ext cx="670852" cy="376772"/>
          </a:xfrm>
          <a:custGeom>
            <a:avLst/>
            <a:gdLst>
              <a:gd name="connsiteX0" fmla="*/ 1299379 w 2598758"/>
              <a:gd name="connsiteY0" fmla="*/ 0 h 1299379"/>
              <a:gd name="connsiteX1" fmla="*/ 2598758 w 2598758"/>
              <a:gd name="connsiteY1" fmla="*/ 1299379 h 1299379"/>
              <a:gd name="connsiteX2" fmla="*/ 0 w 2598758"/>
              <a:gd name="connsiteY2" fmla="*/ 1299379 h 1299379"/>
              <a:gd name="connsiteX3" fmla="*/ 1299379 w 2598758"/>
              <a:gd name="connsiteY3" fmla="*/ 0 h 1299379"/>
            </a:gdLst>
            <a:ahLst/>
            <a:cxnLst>
              <a:cxn ang="0">
                <a:pos x="connsiteX0" y="connsiteY0"/>
              </a:cxn>
              <a:cxn ang="0">
                <a:pos x="connsiteX1" y="connsiteY1"/>
              </a:cxn>
              <a:cxn ang="0">
                <a:pos x="connsiteX2" y="connsiteY2"/>
              </a:cxn>
              <a:cxn ang="0">
                <a:pos x="connsiteX3" y="connsiteY3"/>
              </a:cxn>
            </a:cxnLst>
            <a:rect l="l" t="t" r="r" b="b"/>
            <a:pathLst>
              <a:path w="2598758" h="1299379">
                <a:moveTo>
                  <a:pt x="1299379" y="0"/>
                </a:moveTo>
                <a:cubicBezTo>
                  <a:pt x="2017006" y="0"/>
                  <a:pt x="2598758" y="581752"/>
                  <a:pt x="2598758" y="1299379"/>
                </a:cubicBezTo>
                <a:lnTo>
                  <a:pt x="0" y="1299379"/>
                </a:lnTo>
                <a:cubicBezTo>
                  <a:pt x="0" y="581752"/>
                  <a:pt x="581752" y="0"/>
                  <a:pt x="129937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etin kutusu 6"/>
          <p:cNvSpPr txBox="1"/>
          <p:nvPr/>
        </p:nvSpPr>
        <p:spPr>
          <a:xfrm>
            <a:off x="10934418" y="0"/>
            <a:ext cx="5082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prstClr val="black"/>
                </a:solidFill>
                <a:effectLst/>
                <a:uLnTx/>
                <a:uFillTx/>
                <a:latin typeface="Calibri" panose="020F0502020204030204"/>
                <a:ea typeface="+mn-ea"/>
                <a:cs typeface="+mn-cs"/>
              </a:rPr>
              <a:t>4</a:t>
            </a:r>
            <a:endParaRPr kumimoji="0" lang="tr-T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descr="question mark thinking Sticker by Universal Kid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58051" y="-124690"/>
            <a:ext cx="7564582" cy="7564582"/>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780959" y="1232694"/>
            <a:ext cx="5741068" cy="3884251"/>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tr-TR" sz="4000" dirty="0" smtClean="0">
                <a:solidFill>
                  <a:schemeClr val="tx1"/>
                </a:solidFill>
              </a:rPr>
              <a:t>«Cesurun bakışı, korkağın  </a:t>
            </a:r>
          </a:p>
          <a:p>
            <a:pPr lvl="0" algn="just">
              <a:lnSpc>
                <a:spcPct val="150000"/>
              </a:lnSpc>
            </a:pPr>
            <a:r>
              <a:rPr lang="tr-TR" sz="4000" dirty="0">
                <a:solidFill>
                  <a:schemeClr val="tx1"/>
                </a:solidFill>
              </a:rPr>
              <a:t> </a:t>
            </a:r>
            <a:r>
              <a:rPr lang="tr-TR" sz="4000" dirty="0" smtClean="0">
                <a:solidFill>
                  <a:schemeClr val="tx1"/>
                </a:solidFill>
              </a:rPr>
              <a:t> kılıcından keskindir.»</a:t>
            </a:r>
          </a:p>
          <a:p>
            <a:pPr lvl="0" algn="just"/>
            <a:endParaRPr kumimoji="0" lang="tr-TR" sz="3200" b="1" i="0" u="none" strike="noStrike" kern="1200" cap="none" spc="0" normalizeH="0" baseline="0" noProof="0" dirty="0">
              <a:ln>
                <a:noFill/>
              </a:ln>
              <a:solidFill>
                <a:schemeClr val="tx1"/>
              </a:solidFill>
              <a:effectLst/>
              <a:uLnTx/>
              <a:uFillTx/>
              <a:latin typeface="Calibri" panose="020F0502020204030204"/>
            </a:endParaRPr>
          </a:p>
          <a:p>
            <a:pPr lvl="0" algn="r"/>
            <a:r>
              <a:rPr lang="tr-TR" sz="3200" b="1" dirty="0" smtClean="0">
                <a:solidFill>
                  <a:schemeClr val="tx1"/>
                </a:solidFill>
                <a:latin typeface="Calibri" panose="020F0502020204030204"/>
              </a:rPr>
              <a:t>Atasözü</a:t>
            </a:r>
            <a:endParaRPr kumimoji="0" lang="tr-TR" sz="3200" b="0" i="0" u="none" strike="noStrike" kern="1200" cap="none" spc="0" normalizeH="0" baseline="0" noProof="0" dirty="0">
              <a:ln>
                <a:noFill/>
              </a:ln>
              <a:solidFill>
                <a:schemeClr val="tx1"/>
              </a:solidFill>
              <a:effectLst/>
              <a:uLnTx/>
              <a:uFillTx/>
              <a:latin typeface="Calibri" panose="020F0502020204030204"/>
            </a:endParaRPr>
          </a:p>
        </p:txBody>
      </p:sp>
      <p:sp>
        <p:nvSpPr>
          <p:cNvPr id="16" name="Dikdörtgen 15"/>
          <p:cNvSpPr/>
          <p:nvPr/>
        </p:nvSpPr>
        <p:spPr>
          <a:xfrm>
            <a:off x="780959" y="5322152"/>
            <a:ext cx="5741068" cy="10936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Atasözünün vermek istediği </a:t>
            </a:r>
            <a:r>
              <a:rPr kumimoji="0" lang="tr-TR" sz="3200" b="1" i="0" u="none" strike="noStrike" kern="1200" cap="none" spc="0" normalizeH="0" baseline="0" noProof="0" dirty="0" smtClean="0">
                <a:ln>
                  <a:noFill/>
                </a:ln>
                <a:solidFill>
                  <a:prstClr val="black"/>
                </a:solidFill>
                <a:effectLst/>
                <a:uLnTx/>
                <a:uFillTx/>
                <a:latin typeface="Calibri" panose="020F0502020204030204"/>
                <a:ea typeface="+mn-ea"/>
                <a:cs typeface="+mn-cs"/>
              </a:rPr>
              <a:t>mesaj</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nedir?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8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50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par>
                                <p:cTn id="16" presetID="2"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50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wipe(left)">
                                      <p:cBhvr>
                                        <p:cTn id="23" dur="500"/>
                                        <p:tgtEl>
                                          <p:spTgt spid="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1" fill="hold" grpId="1" nodeType="clickEffect">
                                  <p:stCondLst>
                                    <p:cond delay="0"/>
                                  </p:stCondLst>
                                  <p:childTnLst>
                                    <p:animEffect transition="out" filter="wipe(up)">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30" name="Google Shape;1030;p35"/>
          <p:cNvGrpSpPr/>
          <p:nvPr/>
        </p:nvGrpSpPr>
        <p:grpSpPr>
          <a:xfrm>
            <a:off x="5575254" y="1519267"/>
            <a:ext cx="5046981" cy="3184328"/>
            <a:chOff x="238100" y="603575"/>
            <a:chExt cx="7144650" cy="4507825"/>
          </a:xfrm>
        </p:grpSpPr>
        <p:sp>
          <p:nvSpPr>
            <p:cNvPr id="1031" name="Google Shape;1031;p35">
              <a:hlinkClick r:id="" action="ppaction://hlinkshowjump?jump=nextslide"/>
            </p:cNvPr>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5"/>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50" name="Google Shape;1050;p35"/>
          <p:cNvSpPr txBox="1">
            <a:spLocks noGrp="1"/>
          </p:cNvSpPr>
          <p:nvPr>
            <p:ph type="subTitle" idx="4294967295"/>
          </p:nvPr>
        </p:nvSpPr>
        <p:spPr>
          <a:xfrm>
            <a:off x="1666267" y="2652950"/>
            <a:ext cx="3290800"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841251" y="4001400"/>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841251" y="2265867"/>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591331" y="4792590"/>
            <a:ext cx="5400338"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ctr" defTabSz="914400" rtl="0" eaLnBrk="1" fontAlgn="auto" latinLnBrk="0" hangingPunct="1">
              <a:lnSpc>
                <a:spcPct val="115000"/>
              </a:lnSpc>
              <a:spcBef>
                <a:spcPts val="0"/>
              </a:spcBef>
              <a:spcAft>
                <a:spcPts val="2133"/>
              </a:spcAft>
              <a:buClr>
                <a:srgbClr val="000000"/>
              </a:buClr>
              <a:buSzPts val="1100"/>
              <a:buFont typeface="Comfortaa"/>
              <a:buNone/>
              <a:tabLst/>
              <a:defRPr/>
            </a:pPr>
            <a:r>
              <a:rPr kumimoji="0" lang="tr-TR" sz="2000" b="0" i="0" u="none" strike="noStrike" kern="1200" cap="none" spc="0" normalizeH="0" baseline="0" noProof="0" dirty="0" smtClean="0">
                <a:ln>
                  <a:noFill/>
                </a:ln>
                <a:solidFill>
                  <a:srgbClr val="5B9BD5">
                    <a:lumMod val="75000"/>
                  </a:srgbClr>
                </a:solidFill>
                <a:effectLst/>
                <a:uLnTx/>
                <a:uFillTx/>
                <a:latin typeface="Calibri" panose="020F0502020204030204"/>
                <a:sym typeface="Comfortaa"/>
                <a:hlinkClick r:id="rId3"/>
              </a:rPr>
              <a:t>https://drive.google.com/file/d/1bcZ8F5dMLFtIkWz40kxJst2QRf4CFqIt/view?usp=sharing</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pic>
        <p:nvPicPr>
          <p:cNvPr id="2050" name="Picture 2" descr="https://lh3.googleusercontent.com/8P_KIzdtWNClKZx5kKR8CyG6uqb1KMd9SSSrVDA4AI-ioBsmS0NhuGLUaHLHdOLepGaVM3gKA9HSO_yaqL0oJoPXuJPLssEKYStDNBtiHnqxQZw5c9tez65zWzzlFunMvRFIkkCNR2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393" y="0"/>
            <a:ext cx="1455607" cy="14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16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fontScale="92500" lnSpcReduction="10000"/>
          </a:bodyPr>
          <a:lstStyle/>
          <a:p>
            <a:endParaRPr lang="tr-TR"/>
          </a:p>
        </p:txBody>
      </p:sp>
      <p:pic>
        <p:nvPicPr>
          <p:cNvPr id="3" name="Karalılık Güneşi bir elime ay bir elim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23091"/>
            <a:ext cx="12191999" cy="6985488"/>
          </a:xfrm>
          <a:prstGeom prst="rect">
            <a:avLst/>
          </a:prstGeom>
        </p:spPr>
      </p:pic>
    </p:spTree>
    <p:extLst>
      <p:ext uri="{BB962C8B-B14F-4D97-AF65-F5344CB8AC3E}">
        <p14:creationId xmlns:p14="http://schemas.microsoft.com/office/powerpoint/2010/main" val="14086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96314" y="1144714"/>
            <a:ext cx="3402044" cy="1190171"/>
          </a:xfrm>
          <a:prstGeom prst="roundRect">
            <a:avLst/>
          </a:prstGeom>
          <a:solidFill>
            <a:schemeClr val="accent4">
              <a:lumMod val="40000"/>
              <a:lumOff val="6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Savaşlarda _________ olmuştur.</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5 Yuvarlatılmış Dikdörtgen"/>
          <p:cNvSpPr/>
          <p:nvPr/>
        </p:nvSpPr>
        <p:spPr>
          <a:xfrm>
            <a:off x="3552669" y="122533"/>
            <a:ext cx="4736892" cy="930424"/>
          </a:xfrm>
          <a:prstGeom prst="roundRect">
            <a:avLst/>
          </a:prstGeom>
          <a:solidFill>
            <a:schemeClr val="accent4">
              <a:lumMod val="40000"/>
              <a:lumOff val="6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 en zor ve sıkıntılı anlarda bile __________bir şey kaybetmemiştir.</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6 Yuvarlatılmış Dikdörtgen"/>
          <p:cNvSpPr/>
          <p:nvPr/>
        </p:nvSpPr>
        <p:spPr>
          <a:xfrm>
            <a:off x="8885405" y="1093079"/>
            <a:ext cx="3255288" cy="1687849"/>
          </a:xfrm>
          <a:prstGeom prst="roundRect">
            <a:avLst>
              <a:gd name="adj" fmla="val 7293"/>
            </a:avLst>
          </a:prstGeom>
          <a:solidFill>
            <a:schemeClr val="accent4">
              <a:lumMod val="40000"/>
              <a:lumOff val="6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Bütün zorluklara rağmen davasından ______________.</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7 Yuvarlatılmış Dikdörtgen"/>
          <p:cNvSpPr/>
          <p:nvPr/>
        </p:nvSpPr>
        <p:spPr>
          <a:xfrm>
            <a:off x="96314" y="4179266"/>
            <a:ext cx="3585605" cy="1325114"/>
          </a:xfrm>
          <a:prstGeom prst="roundRect">
            <a:avLst/>
          </a:prstGeom>
          <a:solidFill>
            <a:schemeClr val="accent4">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Sıkıntı ve zorluklara karşı ____________</a:t>
            </a:r>
            <a:r>
              <a:rPr kumimoji="0" lang="tr-TR" sz="24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olmuştur.</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8 Yuvarlatılmış Dikdörtgen"/>
          <p:cNvSpPr/>
          <p:nvPr/>
        </p:nvSpPr>
        <p:spPr>
          <a:xfrm>
            <a:off x="3014376" y="5782703"/>
            <a:ext cx="6125429" cy="914400"/>
          </a:xfrm>
          <a:prstGeom prst="roundRect">
            <a:avLst/>
          </a:prstGeom>
          <a:solidFill>
            <a:schemeClr val="accent4">
              <a:lumMod val="40000"/>
              <a:lumOff val="6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Hicret sırasında herkesi gönderdikten sonra en son kendisi ________.</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9 Yuvarlatılmış Dikdörtgen"/>
          <p:cNvSpPr/>
          <p:nvPr/>
        </p:nvSpPr>
        <p:spPr>
          <a:xfrm>
            <a:off x="8515105" y="4049115"/>
            <a:ext cx="3517237" cy="1408599"/>
          </a:xfrm>
          <a:prstGeom prst="roundRect">
            <a:avLst/>
          </a:prstGeom>
          <a:solidFill>
            <a:schemeClr val="accent4">
              <a:lumMod val="40000"/>
              <a:lumOff val="6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Her zaman ________</a:t>
            </a:r>
            <a:r>
              <a:rPr kumimoji="0" lang="tr-TR" sz="24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aramıştır.</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11 Düz Ok Bağlayıcısı"/>
          <p:cNvCxnSpPr>
            <a:stCxn id="4" idx="0"/>
          </p:cNvCxnSpPr>
          <p:nvPr/>
        </p:nvCxnSpPr>
        <p:spPr>
          <a:xfrm flipV="1">
            <a:off x="6077092" y="1124744"/>
            <a:ext cx="0" cy="1391839"/>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6" name="15 Düz Ok Bağlayıcısı"/>
          <p:cNvCxnSpPr/>
          <p:nvPr/>
        </p:nvCxnSpPr>
        <p:spPr>
          <a:xfrm flipV="1">
            <a:off x="7464152" y="2024042"/>
            <a:ext cx="1191675" cy="756886"/>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8" name="17 Düz Ok Bağlayıcısı"/>
          <p:cNvCxnSpPr/>
          <p:nvPr/>
        </p:nvCxnSpPr>
        <p:spPr>
          <a:xfrm>
            <a:off x="6041922" y="4342591"/>
            <a:ext cx="35170" cy="1115123"/>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25 Düz Ok Bağlayıcısı"/>
          <p:cNvCxnSpPr/>
          <p:nvPr/>
        </p:nvCxnSpPr>
        <p:spPr>
          <a:xfrm flipH="1" flipV="1">
            <a:off x="3719736" y="1844824"/>
            <a:ext cx="936104" cy="936104"/>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30 Düz Ok Bağlayıcısı"/>
          <p:cNvCxnSpPr>
            <a:stCxn id="4" idx="5"/>
          </p:cNvCxnSpPr>
          <p:nvPr/>
        </p:nvCxnSpPr>
        <p:spPr>
          <a:xfrm>
            <a:off x="7707781" y="4075178"/>
            <a:ext cx="661564" cy="646499"/>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4" name="33 Düz Ok Bağlayıcısı"/>
          <p:cNvCxnSpPr/>
          <p:nvPr/>
        </p:nvCxnSpPr>
        <p:spPr>
          <a:xfrm flipH="1">
            <a:off x="3891952" y="4034809"/>
            <a:ext cx="858641" cy="686868"/>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4" name="3 Oval"/>
          <p:cNvSpPr/>
          <p:nvPr/>
        </p:nvSpPr>
        <p:spPr>
          <a:xfrm>
            <a:off x="3770949" y="2516583"/>
            <a:ext cx="4612285" cy="1826008"/>
          </a:xfrm>
          <a:prstGeom prst="ellipse">
            <a:avLst/>
          </a:prstGeom>
          <a:solidFill>
            <a:schemeClr val="accent1">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Muhammed'in (sav) Cesaret ve Kararlılığı</a:t>
            </a:r>
            <a:endPar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5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96314" y="1144714"/>
            <a:ext cx="3402044" cy="1190171"/>
          </a:xfrm>
          <a:prstGeom prst="roundRect">
            <a:avLst/>
          </a:prstGeom>
          <a:solidFill>
            <a:schemeClr val="accent4">
              <a:lumMod val="40000"/>
              <a:lumOff val="6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ea typeface="+mn-ea"/>
                <a:cs typeface="+mn-cs"/>
              </a:rPr>
              <a:t>Savaşlarda her zaman önde olmuştur.</a:t>
            </a:r>
            <a:endParaRPr kumimoji="0" lang="tr-TR" sz="2400" b="0" i="0" u="none" strike="noStrike" kern="1200" cap="none" spc="0" normalizeH="0" baseline="0" noProof="0" dirty="0">
              <a:ln>
                <a:noFill/>
              </a:ln>
              <a:solidFill>
                <a:prstClr val="black"/>
              </a:solidFill>
              <a:effectLst/>
              <a:uLnTx/>
              <a:uFillTx/>
              <a:ea typeface="+mn-ea"/>
              <a:cs typeface="+mn-cs"/>
            </a:endParaRPr>
          </a:p>
        </p:txBody>
      </p:sp>
      <p:sp>
        <p:nvSpPr>
          <p:cNvPr id="6" name="5 Yuvarlatılmış Dikdörtgen"/>
          <p:cNvSpPr/>
          <p:nvPr/>
        </p:nvSpPr>
        <p:spPr>
          <a:xfrm>
            <a:off x="3087707" y="32592"/>
            <a:ext cx="5908430" cy="930424"/>
          </a:xfrm>
          <a:prstGeom prst="roundRect">
            <a:avLst/>
          </a:prstGeom>
          <a:solidFill>
            <a:schemeClr val="accent4">
              <a:lumMod val="40000"/>
              <a:lumOff val="6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tr-TR" sz="2400" dirty="0">
                <a:solidFill>
                  <a:prstClr val="black"/>
                </a:solidFill>
              </a:rPr>
              <a:t>O, en </a:t>
            </a:r>
            <a:r>
              <a:rPr lang="tr-TR" sz="2400" dirty="0" smtClean="0">
                <a:solidFill>
                  <a:prstClr val="black"/>
                </a:solidFill>
              </a:rPr>
              <a:t>zor ve </a:t>
            </a:r>
            <a:r>
              <a:rPr lang="tr-TR" sz="2400" dirty="0">
                <a:solidFill>
                  <a:prstClr val="black"/>
                </a:solidFill>
              </a:rPr>
              <a:t>sıkıntılı anlarda bile cesaretinden bir şey kaybetmemiştir.</a:t>
            </a:r>
            <a:endParaRPr kumimoji="0" lang="tr-TR" sz="2400" b="0" i="0" u="none" strike="noStrike" kern="1200" cap="none" spc="0" normalizeH="0" baseline="0" noProof="0" dirty="0">
              <a:ln>
                <a:noFill/>
              </a:ln>
              <a:solidFill>
                <a:prstClr val="black"/>
              </a:solidFill>
              <a:effectLst/>
              <a:uLnTx/>
              <a:uFillTx/>
            </a:endParaRPr>
          </a:p>
        </p:txBody>
      </p:sp>
      <p:sp>
        <p:nvSpPr>
          <p:cNvPr id="7" name="6 Yuvarlatılmış Dikdörtgen"/>
          <p:cNvSpPr/>
          <p:nvPr/>
        </p:nvSpPr>
        <p:spPr>
          <a:xfrm>
            <a:off x="8885405" y="1093079"/>
            <a:ext cx="3255288" cy="1687849"/>
          </a:xfrm>
          <a:prstGeom prst="roundRect">
            <a:avLst>
              <a:gd name="adj" fmla="val 7293"/>
            </a:avLst>
          </a:prstGeom>
          <a:solidFill>
            <a:schemeClr val="accent4">
              <a:lumMod val="40000"/>
              <a:lumOff val="6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ea typeface="+mn-ea"/>
                <a:cs typeface="+mn-cs"/>
              </a:rPr>
              <a:t>Bütün zorluklara rağmen davasından vazgeçmemiştir.</a:t>
            </a:r>
            <a:endParaRPr kumimoji="0" lang="tr-TR" sz="2400" b="0" i="0" u="none" strike="noStrike" kern="1200" cap="none" spc="0" normalizeH="0" baseline="0" noProof="0" dirty="0">
              <a:ln>
                <a:noFill/>
              </a:ln>
              <a:solidFill>
                <a:prstClr val="black"/>
              </a:solidFill>
              <a:effectLst/>
              <a:uLnTx/>
              <a:uFillTx/>
              <a:ea typeface="+mn-ea"/>
              <a:cs typeface="+mn-cs"/>
            </a:endParaRPr>
          </a:p>
        </p:txBody>
      </p:sp>
      <p:sp>
        <p:nvSpPr>
          <p:cNvPr id="8" name="7 Yuvarlatılmış Dikdörtgen"/>
          <p:cNvSpPr/>
          <p:nvPr/>
        </p:nvSpPr>
        <p:spPr>
          <a:xfrm>
            <a:off x="96314" y="4179266"/>
            <a:ext cx="3585605" cy="1325114"/>
          </a:xfrm>
          <a:prstGeom prst="roundRect">
            <a:avLst/>
          </a:prstGeom>
          <a:solidFill>
            <a:schemeClr val="accent4">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ea typeface="+mn-ea"/>
                <a:cs typeface="+mn-cs"/>
              </a:rPr>
              <a:t> Sıkıntı</a:t>
            </a:r>
            <a:r>
              <a:rPr kumimoji="0" lang="tr-TR" sz="2400" b="0" i="0" u="none" strike="noStrike" kern="1200" cap="none" spc="0" normalizeH="0" noProof="0" dirty="0" smtClean="0">
                <a:ln>
                  <a:noFill/>
                </a:ln>
                <a:solidFill>
                  <a:prstClr val="black"/>
                </a:solidFill>
                <a:effectLst/>
                <a:uLnTx/>
                <a:uFillTx/>
                <a:ea typeface="+mn-ea"/>
                <a:cs typeface="+mn-cs"/>
              </a:rPr>
              <a:t> ve zorluklara karşı sabırlı olmuştur.</a:t>
            </a:r>
            <a:endParaRPr kumimoji="0" lang="tr-TR" sz="2400" b="0" i="0" u="none" strike="noStrike" kern="1200" cap="none" spc="0" normalizeH="0" baseline="0" noProof="0" dirty="0">
              <a:ln>
                <a:noFill/>
              </a:ln>
              <a:solidFill>
                <a:prstClr val="black"/>
              </a:solidFill>
              <a:effectLst/>
              <a:uLnTx/>
              <a:uFillTx/>
              <a:ea typeface="+mn-ea"/>
              <a:cs typeface="+mn-cs"/>
            </a:endParaRPr>
          </a:p>
        </p:txBody>
      </p:sp>
      <p:sp>
        <p:nvSpPr>
          <p:cNvPr id="9" name="8 Yuvarlatılmış Dikdörtgen"/>
          <p:cNvSpPr/>
          <p:nvPr/>
        </p:nvSpPr>
        <p:spPr>
          <a:xfrm>
            <a:off x="3014376" y="5782703"/>
            <a:ext cx="6125429" cy="914400"/>
          </a:xfrm>
          <a:prstGeom prst="roundRect">
            <a:avLst/>
          </a:prstGeom>
          <a:solidFill>
            <a:schemeClr val="accent4">
              <a:lumMod val="40000"/>
              <a:lumOff val="6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ea typeface="+mn-ea"/>
                <a:cs typeface="+mn-cs"/>
              </a:rPr>
              <a:t>Hicret sırasında herkesi</a:t>
            </a:r>
            <a:r>
              <a:rPr kumimoji="0" lang="tr-TR" sz="2400" b="0" i="0" u="none" strike="noStrike" kern="1200" cap="none" spc="0" normalizeH="0" noProof="0" dirty="0" smtClean="0">
                <a:ln>
                  <a:noFill/>
                </a:ln>
                <a:solidFill>
                  <a:prstClr val="black"/>
                </a:solidFill>
                <a:effectLst/>
                <a:uLnTx/>
                <a:uFillTx/>
                <a:ea typeface="+mn-ea"/>
                <a:cs typeface="+mn-cs"/>
              </a:rPr>
              <a:t> gönderdikten sonra en son kendisi gitmiştir.</a:t>
            </a:r>
            <a:endParaRPr kumimoji="0" lang="tr-TR" sz="2400" b="0" i="0" u="none" strike="noStrike" kern="1200" cap="none" spc="0" normalizeH="0" baseline="0" noProof="0" dirty="0">
              <a:ln>
                <a:noFill/>
              </a:ln>
              <a:solidFill>
                <a:prstClr val="black"/>
              </a:solidFill>
              <a:effectLst/>
              <a:uLnTx/>
              <a:uFillTx/>
              <a:ea typeface="+mn-ea"/>
              <a:cs typeface="+mn-cs"/>
            </a:endParaRPr>
          </a:p>
        </p:txBody>
      </p:sp>
      <p:sp>
        <p:nvSpPr>
          <p:cNvPr id="10" name="9 Yuvarlatılmış Dikdörtgen"/>
          <p:cNvSpPr/>
          <p:nvPr/>
        </p:nvSpPr>
        <p:spPr>
          <a:xfrm>
            <a:off x="8515105" y="4049115"/>
            <a:ext cx="3517237" cy="1408599"/>
          </a:xfrm>
          <a:prstGeom prst="roundRect">
            <a:avLst/>
          </a:prstGeom>
          <a:solidFill>
            <a:schemeClr val="accent4">
              <a:lumMod val="40000"/>
              <a:lumOff val="6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ea typeface="+mn-ea"/>
                <a:cs typeface="+mn-cs"/>
              </a:rPr>
              <a:t>Her</a:t>
            </a:r>
            <a:r>
              <a:rPr kumimoji="0" lang="tr-TR" sz="2400" b="0" i="0" u="none" strike="noStrike" kern="1200" cap="none" spc="0" normalizeH="0" noProof="0" dirty="0" smtClean="0">
                <a:ln>
                  <a:noFill/>
                </a:ln>
                <a:solidFill>
                  <a:prstClr val="black"/>
                </a:solidFill>
                <a:effectLst/>
                <a:uLnTx/>
                <a:uFillTx/>
                <a:ea typeface="+mn-ea"/>
                <a:cs typeface="+mn-cs"/>
              </a:rPr>
              <a:t> zaman çözüm yolu aramıştır</a:t>
            </a:r>
            <a:r>
              <a:rPr kumimoji="0" lang="tr-TR" sz="2400" b="0" i="0" u="none" strike="noStrike" kern="1200" cap="none" spc="0" normalizeH="0" baseline="0" noProof="0" dirty="0" smtClean="0">
                <a:ln>
                  <a:noFill/>
                </a:ln>
                <a:solidFill>
                  <a:prstClr val="black"/>
                </a:solidFill>
                <a:effectLst/>
                <a:uLnTx/>
                <a:uFillTx/>
                <a:ea typeface="+mn-ea"/>
                <a:cs typeface="+mn-cs"/>
              </a:rPr>
              <a:t>.</a:t>
            </a:r>
            <a:endParaRPr kumimoji="0" lang="tr-TR" sz="2400" b="0" i="0" u="none" strike="noStrike" kern="1200" cap="none" spc="0" normalizeH="0" baseline="0" noProof="0" dirty="0">
              <a:ln>
                <a:noFill/>
              </a:ln>
              <a:solidFill>
                <a:prstClr val="black"/>
              </a:solidFill>
              <a:effectLst/>
              <a:uLnTx/>
              <a:uFillTx/>
              <a:ea typeface="+mn-ea"/>
              <a:cs typeface="+mn-cs"/>
            </a:endParaRPr>
          </a:p>
        </p:txBody>
      </p:sp>
      <p:cxnSp>
        <p:nvCxnSpPr>
          <p:cNvPr id="12" name="11 Düz Ok Bağlayıcısı"/>
          <p:cNvCxnSpPr>
            <a:stCxn id="4" idx="0"/>
          </p:cNvCxnSpPr>
          <p:nvPr/>
        </p:nvCxnSpPr>
        <p:spPr>
          <a:xfrm flipV="1">
            <a:off x="6077092" y="1124744"/>
            <a:ext cx="0" cy="1391839"/>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6" name="15 Düz Ok Bağlayıcısı"/>
          <p:cNvCxnSpPr/>
          <p:nvPr/>
        </p:nvCxnSpPr>
        <p:spPr>
          <a:xfrm flipV="1">
            <a:off x="7464152" y="2024042"/>
            <a:ext cx="1191675" cy="756886"/>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8" name="17 Düz Ok Bağlayıcısı"/>
          <p:cNvCxnSpPr/>
          <p:nvPr/>
        </p:nvCxnSpPr>
        <p:spPr>
          <a:xfrm>
            <a:off x="6041922" y="4342591"/>
            <a:ext cx="35170" cy="1115123"/>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25 Düz Ok Bağlayıcısı"/>
          <p:cNvCxnSpPr/>
          <p:nvPr/>
        </p:nvCxnSpPr>
        <p:spPr>
          <a:xfrm flipH="1" flipV="1">
            <a:off x="3719736" y="1844824"/>
            <a:ext cx="936104" cy="936104"/>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30 Düz Ok Bağlayıcısı"/>
          <p:cNvCxnSpPr>
            <a:stCxn id="4" idx="5"/>
          </p:cNvCxnSpPr>
          <p:nvPr/>
        </p:nvCxnSpPr>
        <p:spPr>
          <a:xfrm>
            <a:off x="7707781" y="4075178"/>
            <a:ext cx="661564" cy="646499"/>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4" name="33 Düz Ok Bağlayıcısı"/>
          <p:cNvCxnSpPr/>
          <p:nvPr/>
        </p:nvCxnSpPr>
        <p:spPr>
          <a:xfrm flipH="1">
            <a:off x="3891952" y="4034809"/>
            <a:ext cx="858641" cy="686868"/>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4" name="3 Oval"/>
          <p:cNvSpPr/>
          <p:nvPr/>
        </p:nvSpPr>
        <p:spPr>
          <a:xfrm>
            <a:off x="3770949" y="2516583"/>
            <a:ext cx="4612285" cy="1826008"/>
          </a:xfrm>
          <a:prstGeom prst="ellipse">
            <a:avLst/>
          </a:prstGeom>
          <a:solidFill>
            <a:schemeClr val="accent1">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Muhammed'in (sav) Cesaret ve Kararlılığı</a:t>
            </a:r>
            <a:endPar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77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740908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ağa Bükülü Ok 11"/>
          <p:cNvSpPr/>
          <p:nvPr/>
        </p:nvSpPr>
        <p:spPr>
          <a:xfrm>
            <a:off x="256674" y="3258595"/>
            <a:ext cx="1844842" cy="2821361"/>
          </a:xfrm>
          <a:prstGeom prst="curvedRightArrow">
            <a:avLst>
              <a:gd name="adj1" fmla="val 12630"/>
              <a:gd name="adj2" fmla="val 50000"/>
              <a:gd name="adj3" fmla="val 25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Unvan 1"/>
          <p:cNvSpPr>
            <a:spLocks noGrp="1"/>
          </p:cNvSpPr>
          <p:nvPr>
            <p:ph type="title"/>
          </p:nvPr>
        </p:nvSpPr>
        <p:spPr>
          <a:xfrm>
            <a:off x="2935705" y="103980"/>
            <a:ext cx="5406192" cy="741780"/>
          </a:xfrm>
          <a:solidFill>
            <a:schemeClr val="accent4">
              <a:lumMod val="40000"/>
              <a:lumOff val="6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4000" dirty="0" smtClean="0"/>
              <a:t>Peygamberimize Teklifler</a:t>
            </a:r>
            <a:endParaRPr lang="tr-TR" sz="4000" dirty="0"/>
          </a:p>
        </p:txBody>
      </p:sp>
      <p:sp>
        <p:nvSpPr>
          <p:cNvPr id="6" name="İçerik Yer Tutucusu 2"/>
          <p:cNvSpPr>
            <a:spLocks noGrp="1"/>
          </p:cNvSpPr>
          <p:nvPr>
            <p:ph idx="1"/>
          </p:nvPr>
        </p:nvSpPr>
        <p:spPr>
          <a:xfrm>
            <a:off x="256674" y="1128945"/>
            <a:ext cx="11823031" cy="3288630"/>
          </a:xfrm>
          <a:solidFill>
            <a:srgbClr val="CCCCFF"/>
          </a:solidFill>
        </p:spPr>
        <p:style>
          <a:lnRef idx="1">
            <a:schemeClr val="accent4"/>
          </a:lnRef>
          <a:fillRef idx="2">
            <a:schemeClr val="accent4"/>
          </a:fillRef>
          <a:effectRef idx="1">
            <a:schemeClr val="accent4"/>
          </a:effectRef>
          <a:fontRef idx="minor">
            <a:schemeClr val="dk1"/>
          </a:fontRef>
        </p:style>
        <p:txBody>
          <a:bodyPr anchor="ctr">
            <a:noAutofit/>
          </a:bodyPr>
          <a:lstStyle/>
          <a:p>
            <a:pPr marL="0" indent="0" algn="just">
              <a:lnSpc>
                <a:spcPct val="150000"/>
              </a:lnSpc>
              <a:buNone/>
            </a:pPr>
            <a:r>
              <a:rPr lang="tr-TR" dirty="0" smtClean="0"/>
              <a:t>Müşrikler Peygamberimize </a:t>
            </a:r>
            <a:r>
              <a:rPr lang="tr-TR" dirty="0"/>
              <a:t>gelerek: “Eğer mal </a:t>
            </a:r>
            <a:r>
              <a:rPr lang="tr-TR" dirty="0" smtClean="0"/>
              <a:t>mülk sahibi </a:t>
            </a:r>
            <a:r>
              <a:rPr lang="tr-TR" dirty="0"/>
              <a:t>olmak için bu işi yapıyorsan seni </a:t>
            </a:r>
            <a:r>
              <a:rPr lang="tr-TR" dirty="0" smtClean="0"/>
              <a:t>içimizdekilerin en </a:t>
            </a:r>
            <a:r>
              <a:rPr lang="tr-TR" dirty="0"/>
              <a:t>zengini yapalım. Makam mevki </a:t>
            </a:r>
            <a:r>
              <a:rPr lang="tr-TR" dirty="0" smtClean="0"/>
              <a:t>sahibi olmak </a:t>
            </a:r>
            <a:r>
              <a:rPr lang="tr-TR" dirty="0"/>
              <a:t>için bu işi yapıyorsan seni kendimize </a:t>
            </a:r>
            <a:r>
              <a:rPr lang="tr-TR" dirty="0" smtClean="0"/>
              <a:t>başkan yapıp </a:t>
            </a:r>
            <a:r>
              <a:rPr lang="tr-TR" dirty="0"/>
              <a:t>her işimizde sana danışalım. Kral olmak </a:t>
            </a:r>
            <a:r>
              <a:rPr lang="tr-TR" dirty="0" smtClean="0"/>
              <a:t>istiyorsan seni </a:t>
            </a:r>
            <a:r>
              <a:rPr lang="tr-TR" dirty="0"/>
              <a:t>kentimize kral yapalım. Eğer hasta </a:t>
            </a:r>
            <a:r>
              <a:rPr lang="tr-TR" dirty="0" smtClean="0"/>
              <a:t>isen, </a:t>
            </a:r>
            <a:r>
              <a:rPr lang="sv-SE" dirty="0" smtClean="0"/>
              <a:t>hayaller </a:t>
            </a:r>
            <a:r>
              <a:rPr lang="sv-SE" dirty="0"/>
              <a:t>görüyorsan seni en iyi doktorlara </a:t>
            </a:r>
            <a:r>
              <a:rPr lang="sv-SE" dirty="0" smtClean="0"/>
              <a:t>götürüp</a:t>
            </a:r>
            <a:r>
              <a:rPr lang="tr-TR" dirty="0" smtClean="0"/>
              <a:t> tedavi </a:t>
            </a:r>
            <a:r>
              <a:rPr lang="tr-TR" dirty="0"/>
              <a:t>ettirelim.”</a:t>
            </a:r>
          </a:p>
        </p:txBody>
      </p:sp>
      <p:sp>
        <p:nvSpPr>
          <p:cNvPr id="7" name="Dikdörtgen 6"/>
          <p:cNvSpPr/>
          <p:nvPr/>
        </p:nvSpPr>
        <p:spPr>
          <a:xfrm>
            <a:off x="2374232" y="5177276"/>
            <a:ext cx="9645482" cy="1143313"/>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Peygamberimiz bu teklife nasıl cevap vermiştir?</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48">
            <a:extLst>
              <a:ext uri="{FF2B5EF4-FFF2-40B4-BE49-F238E27FC236}">
                <a16:creationId xmlns:a16="http://schemas.microsoft.com/office/drawing/2014/main" id="{E075F8DB-8BAD-44EE-9FDD-EADF057445A6}"/>
              </a:ext>
            </a:extLst>
          </p:cNvPr>
          <p:cNvGrpSpPr/>
          <p:nvPr/>
        </p:nvGrpSpPr>
        <p:grpSpPr>
          <a:xfrm>
            <a:off x="9160042" y="0"/>
            <a:ext cx="3031958" cy="638633"/>
            <a:chOff x="4196582" y="4104015"/>
            <a:chExt cx="1463820" cy="547838"/>
          </a:xfrm>
        </p:grpSpPr>
        <p:sp>
          <p:nvSpPr>
            <p:cNvPr id="14"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1" smtClean="0">
                  <a:ln>
                    <a:noFill/>
                  </a:ln>
                  <a:solidFill>
                    <a:prstClr val="black"/>
                  </a:solidFill>
                  <a:effectLst/>
                  <a:uLnTx/>
                  <a:uFillTx/>
                  <a:latin typeface="Calibri" panose="020F0502020204030204"/>
                  <a:ea typeface="+mn-ea"/>
                  <a:cs typeface="+mn-cs"/>
                </a:rPr>
                <a:t>Kararlılık</a:t>
              </a:r>
              <a:endParaRPr kumimoji="0" lang="tr-TR" sz="36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6"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965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uiExpand="1"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2475" y="914400"/>
            <a:ext cx="11794210" cy="42572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800" dirty="0" smtClean="0">
                <a:solidFill>
                  <a:schemeClr val="tx1"/>
                </a:solidFill>
              </a:rPr>
              <a:t>Mekkeli müşrikler İslamiyetin ilk yıllarında Peygamberimizi davasından vazgeçirmek için her türlü tehdit, baskı, işkenceyi yaptılar. Bütün bunlara rağmen Hz. Muhammed (sav) İslam’ı anlatmaktan vazgeçmedi</a:t>
            </a:r>
            <a:r>
              <a:rPr lang="tr-TR" sz="2800" dirty="0">
                <a:solidFill>
                  <a:schemeClr val="tx1"/>
                </a:solidFill>
              </a:rPr>
              <a:t>. Kureyşliler, nihayet Efendimizin amcası Ebu </a:t>
            </a:r>
            <a:r>
              <a:rPr lang="tr-TR" sz="2800" dirty="0" err="1">
                <a:solidFill>
                  <a:schemeClr val="tx1"/>
                </a:solidFill>
              </a:rPr>
              <a:t>Talib'le</a:t>
            </a:r>
            <a:r>
              <a:rPr lang="tr-TR" sz="2800" dirty="0">
                <a:solidFill>
                  <a:schemeClr val="tx1"/>
                </a:solidFill>
              </a:rPr>
              <a:t> konuşmaya karar verdiler. </a:t>
            </a:r>
            <a:r>
              <a:rPr lang="tr-TR" sz="2800" dirty="0" smtClean="0">
                <a:solidFill>
                  <a:schemeClr val="tx1"/>
                </a:solidFill>
              </a:rPr>
              <a:t> Ebu Talib Hz. </a:t>
            </a:r>
            <a:r>
              <a:rPr lang="tr-TR" sz="2800" smtClean="0">
                <a:solidFill>
                  <a:schemeClr val="tx1"/>
                </a:solidFill>
              </a:rPr>
              <a:t>Muhammed'e gelerek </a:t>
            </a:r>
            <a:r>
              <a:rPr lang="tr-TR" sz="2800" dirty="0" err="1" smtClean="0">
                <a:solidFill>
                  <a:schemeClr val="tx1"/>
                </a:solidFill>
              </a:rPr>
              <a:t>Kureyşlilerin</a:t>
            </a:r>
            <a:r>
              <a:rPr lang="tr-TR" sz="2800" dirty="0" smtClean="0">
                <a:solidFill>
                  <a:schemeClr val="tx1"/>
                </a:solidFill>
              </a:rPr>
              <a:t> teliflerini birer birer anlatı. Hz. Muhammed (sav)  bu tekliflere ……………… </a:t>
            </a:r>
            <a:endParaRPr lang="tr-TR" sz="2800" dirty="0">
              <a:solidFill>
                <a:schemeClr val="tx1"/>
              </a:solidFill>
            </a:endParaRPr>
          </a:p>
        </p:txBody>
      </p:sp>
      <p:grpSp>
        <p:nvGrpSpPr>
          <p:cNvPr id="5" name="Group 48">
            <a:extLst>
              <a:ext uri="{FF2B5EF4-FFF2-40B4-BE49-F238E27FC236}">
                <a16:creationId xmlns:a16="http://schemas.microsoft.com/office/drawing/2014/main" id="{E075F8DB-8BAD-44EE-9FDD-EADF057445A6}"/>
              </a:ext>
            </a:extLst>
          </p:cNvPr>
          <p:cNvGrpSpPr/>
          <p:nvPr/>
        </p:nvGrpSpPr>
        <p:grpSpPr>
          <a:xfrm>
            <a:off x="9160042" y="0"/>
            <a:ext cx="3031958" cy="638633"/>
            <a:chOff x="4196582" y="4104015"/>
            <a:chExt cx="1463820" cy="547838"/>
          </a:xfrm>
        </p:grpSpPr>
        <p:sp>
          <p:nvSpPr>
            <p:cNvPr id="6"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1" smtClean="0">
                  <a:ln>
                    <a:noFill/>
                  </a:ln>
                  <a:solidFill>
                    <a:prstClr val="black"/>
                  </a:solidFill>
                  <a:effectLst/>
                  <a:uLnTx/>
                  <a:uFillTx/>
                  <a:latin typeface="Calibri" panose="020F0502020204030204"/>
                  <a:ea typeface="+mn-ea"/>
                  <a:cs typeface="+mn-cs"/>
                </a:rPr>
                <a:t>Kararlılık</a:t>
              </a:r>
              <a:endParaRPr kumimoji="0" lang="tr-TR" sz="36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8"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Dikdörtgen 8"/>
          <p:cNvSpPr/>
          <p:nvPr/>
        </p:nvSpPr>
        <p:spPr>
          <a:xfrm>
            <a:off x="239844" y="5528068"/>
            <a:ext cx="11755844" cy="787695"/>
          </a:xfrm>
          <a:prstGeom prst="rect">
            <a:avLst/>
          </a:prstGeom>
          <a:solidFill>
            <a:schemeClr val="accent1">
              <a:lumMod val="60000"/>
              <a:lumOff val="40000"/>
            </a:schemeClr>
          </a:solidFill>
          <a:ln>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Wingdings" panose="05000000000000000000" pitchFamily="2" charset="2"/>
              <a:buChar char="Ø"/>
            </a:pPr>
            <a:r>
              <a:rPr lang="tr-TR" sz="3200" dirty="0" smtClean="0"/>
              <a:t>Parçanın devamında Hz. Muhammed (sav) nasıl cevap vermiştir?</a:t>
            </a:r>
            <a:endParaRPr lang="tr-TR" sz="3200" dirty="0"/>
          </a:p>
        </p:txBody>
      </p:sp>
    </p:spTree>
    <p:extLst>
      <p:ext uri="{BB962C8B-B14F-4D97-AF65-F5344CB8AC3E}">
        <p14:creationId xmlns:p14="http://schemas.microsoft.com/office/powerpoint/2010/main" val="32943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99570" y="227468"/>
            <a:ext cx="6015250" cy="1325563"/>
          </a:xfrm>
          <a:solidFill>
            <a:schemeClr val="accent1">
              <a:lumMod val="40000"/>
              <a:lumOff val="60000"/>
            </a:schemeClr>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600" dirty="0" smtClean="0"/>
              <a:t>Peygamberimizin (sav) cevabı</a:t>
            </a:r>
            <a:endParaRPr lang="tr-TR" sz="3600" dirty="0"/>
          </a:p>
        </p:txBody>
      </p:sp>
      <p:sp>
        <p:nvSpPr>
          <p:cNvPr id="5" name="İçerik Yer Tutucusu 2"/>
          <p:cNvSpPr>
            <a:spLocks noGrp="1"/>
          </p:cNvSpPr>
          <p:nvPr>
            <p:ph idx="1"/>
          </p:nvPr>
        </p:nvSpPr>
        <p:spPr>
          <a:xfrm>
            <a:off x="6371770" y="2641600"/>
            <a:ext cx="5643767" cy="3672114"/>
          </a:xfrm>
          <a:solidFill>
            <a:schemeClr val="accent4">
              <a:lumMod val="40000"/>
              <a:lumOff val="60000"/>
            </a:schemeClr>
          </a:solidFill>
          <a:ln>
            <a:solidFill>
              <a:srgbClr val="FD4DB0"/>
            </a:solidFill>
          </a:ln>
        </p:spPr>
        <p:style>
          <a:lnRef idx="1">
            <a:schemeClr val="accent4"/>
          </a:lnRef>
          <a:fillRef idx="2">
            <a:schemeClr val="accent4"/>
          </a:fillRef>
          <a:effectRef idx="1">
            <a:schemeClr val="accent4"/>
          </a:effectRef>
          <a:fontRef idx="minor">
            <a:schemeClr val="dk1"/>
          </a:fontRef>
        </p:style>
        <p:txBody>
          <a:bodyPr anchor="ctr">
            <a:normAutofit fontScale="92500" lnSpcReduction="20000"/>
          </a:bodyPr>
          <a:lstStyle/>
          <a:p>
            <a:pPr marL="0" indent="0" algn="just">
              <a:lnSpc>
                <a:spcPct val="150000"/>
              </a:lnSpc>
              <a:buNone/>
            </a:pPr>
            <a:r>
              <a:rPr lang="tr-TR" sz="3200" dirty="0"/>
              <a:t>“</a:t>
            </a:r>
            <a:r>
              <a:rPr lang="tr-TR" sz="3200" i="1" dirty="0"/>
              <a:t>Amcacığım! Güneşi sağ elime, ayı da </a:t>
            </a:r>
            <a:r>
              <a:rPr lang="tr-TR" sz="3200" i="1" dirty="0" smtClean="0"/>
              <a:t>sol elime </a:t>
            </a:r>
            <a:r>
              <a:rPr lang="tr-TR" sz="3200" i="1" dirty="0"/>
              <a:t>verseler, ben bu yoldan vazgeçmeyeceğim. Allah beni bu yolda muvaffak kılana ya da ben bu </a:t>
            </a:r>
            <a:r>
              <a:rPr lang="tr-TR" sz="3200" i="1" dirty="0" smtClean="0"/>
              <a:t>yolda </a:t>
            </a:r>
            <a:r>
              <a:rPr lang="tr-TR" sz="3200" b="1" i="1" dirty="0" smtClean="0"/>
              <a:t>ölene </a:t>
            </a:r>
            <a:r>
              <a:rPr lang="tr-TR" sz="3200" b="1" i="1" dirty="0"/>
              <a:t>kadar mücadeleye devam edeceğim.”</a:t>
            </a:r>
            <a:endParaRPr lang="tr-TR" sz="3200" b="1" dirty="0"/>
          </a:p>
        </p:txBody>
      </p:sp>
      <p:pic>
        <p:nvPicPr>
          <p:cNvPr id="6" name="Resim 5"/>
          <p:cNvPicPr>
            <a:picLocks noChangeAspect="1"/>
          </p:cNvPicPr>
          <p:nvPr/>
        </p:nvPicPr>
        <p:blipFill>
          <a:blip r:embed="rId2"/>
          <a:stretch>
            <a:fillRect/>
          </a:stretch>
        </p:blipFill>
        <p:spPr>
          <a:xfrm>
            <a:off x="139222" y="2641600"/>
            <a:ext cx="5989650" cy="3672114"/>
          </a:xfrm>
          <a:prstGeom prst="rect">
            <a:avLst/>
          </a:prstGeom>
        </p:spPr>
      </p:pic>
      <p:sp>
        <p:nvSpPr>
          <p:cNvPr id="7" name="Bükülü Ok 6"/>
          <p:cNvSpPr/>
          <p:nvPr/>
        </p:nvSpPr>
        <p:spPr>
          <a:xfrm rot="5400000">
            <a:off x="7417565" y="86323"/>
            <a:ext cx="1596571" cy="3107587"/>
          </a:xfrm>
          <a:prstGeom prst="bentArrow">
            <a:avLst>
              <a:gd name="adj1" fmla="val 25000"/>
              <a:gd name="adj2" fmla="val 25000"/>
              <a:gd name="adj3" fmla="val 25000"/>
              <a:gd name="adj4" fmla="val 25565"/>
            </a:avLst>
          </a:prstGeom>
          <a:solidFill>
            <a:schemeClr val="accent6">
              <a:lumMod val="40000"/>
              <a:lumOff val="60000"/>
            </a:schemeClr>
          </a:solidFill>
          <a:ln>
            <a:solidFill>
              <a:schemeClr val="bg1">
                <a:lumMod val="9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48">
            <a:extLst>
              <a:ext uri="{FF2B5EF4-FFF2-40B4-BE49-F238E27FC236}">
                <a16:creationId xmlns:a16="http://schemas.microsoft.com/office/drawing/2014/main" id="{E075F8DB-8BAD-44EE-9FDD-EADF057445A6}"/>
              </a:ext>
            </a:extLst>
          </p:cNvPr>
          <p:cNvGrpSpPr/>
          <p:nvPr/>
        </p:nvGrpSpPr>
        <p:grpSpPr>
          <a:xfrm>
            <a:off x="9160042" y="0"/>
            <a:ext cx="3031958" cy="638633"/>
            <a:chOff x="4196582" y="4104015"/>
            <a:chExt cx="1463820" cy="547838"/>
          </a:xfrm>
        </p:grpSpPr>
        <p:sp>
          <p:nvSpPr>
            <p:cNvPr id="17"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1" smtClean="0">
                  <a:ln>
                    <a:noFill/>
                  </a:ln>
                  <a:solidFill>
                    <a:prstClr val="black"/>
                  </a:solidFill>
                  <a:effectLst/>
                  <a:uLnTx/>
                  <a:uFillTx/>
                  <a:latin typeface="Calibri" panose="020F0502020204030204"/>
                  <a:ea typeface="+mn-ea"/>
                  <a:cs typeface="+mn-cs"/>
                </a:rPr>
                <a:t>Kararlılık</a:t>
              </a:r>
              <a:endParaRPr kumimoji="0" lang="tr-TR" sz="36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9"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987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87403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0218" y="609600"/>
            <a:ext cx="9171709"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a:t>
            </a:r>
            <a:r>
              <a:rPr lang="tr-TR" sz="2400" b="1" dirty="0">
                <a:solidFill>
                  <a:prstClr val="black"/>
                </a:solidFill>
                <a:latin typeface="Calibri" panose="020F0502020204030204" pitchFamily="34" charset="0"/>
                <a:cs typeface="Calibri" panose="020F0502020204030204" pitchFamily="34" charset="0"/>
              </a:rPr>
              <a:t>Kararlılık</a:t>
            </a:r>
            <a:r>
              <a:rPr lang="tr-TR" sz="2400" dirty="0">
                <a:solidFill>
                  <a:prstClr val="black"/>
                </a:solidFill>
                <a:latin typeface="Calibri" panose="020F0502020204030204" pitchFamily="34" charset="0"/>
                <a:cs typeface="Calibri" panose="020F0502020204030204" pitchFamily="34" charset="0"/>
              </a:rPr>
              <a:t>, bir iş ve davranışta azim ve sebat göstermek, </a:t>
            </a:r>
            <a:r>
              <a:rPr lang="tr-TR" sz="2400" dirty="0" smtClean="0">
                <a:solidFill>
                  <a:prstClr val="black"/>
                </a:solidFill>
                <a:latin typeface="Calibri" panose="020F0502020204030204" pitchFamily="34" charset="0"/>
                <a:cs typeface="Calibri" panose="020F0502020204030204" pitchFamily="34" charset="0"/>
              </a:rPr>
              <a:t>bir konuda </a:t>
            </a:r>
            <a:r>
              <a:rPr lang="tr-TR" sz="2400" dirty="0">
                <a:solidFill>
                  <a:prstClr val="black"/>
                </a:solidFill>
                <a:latin typeface="Calibri" panose="020F0502020204030204" pitchFamily="34" charset="0"/>
                <a:cs typeface="Calibri" panose="020F0502020204030204" pitchFamily="34" charset="0"/>
              </a:rPr>
              <a:t>iyi </a:t>
            </a:r>
            <a:endParaRPr lang="tr-TR" sz="2400" dirty="0" smtClean="0">
              <a:solidFill>
                <a:prstClr val="black"/>
              </a:solidFill>
              <a:latin typeface="Calibri" panose="020F0502020204030204" pitchFamily="34" charset="0"/>
              <a:cs typeface="Calibri" panose="020F0502020204030204" pitchFamily="34" charset="0"/>
            </a:endParaRPr>
          </a:p>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düşündükten </a:t>
            </a:r>
            <a:r>
              <a:rPr lang="tr-TR" sz="2400" dirty="0">
                <a:solidFill>
                  <a:prstClr val="black"/>
                </a:solidFill>
                <a:latin typeface="Calibri" panose="020F0502020204030204" pitchFamily="34" charset="0"/>
                <a:cs typeface="Calibri" panose="020F0502020204030204" pitchFamily="34" charset="0"/>
              </a:rPr>
              <a:t>sonra verilen karardan </a:t>
            </a:r>
            <a:r>
              <a:rPr lang="tr-TR" sz="2400" dirty="0" smtClean="0">
                <a:solidFill>
                  <a:prstClr val="black"/>
                </a:solidFill>
                <a:latin typeface="Calibri" panose="020F0502020204030204" pitchFamily="34" charset="0"/>
                <a:cs typeface="Calibri" panose="020F0502020204030204" pitchFamily="34" charset="0"/>
              </a:rPr>
              <a:t>dönmemektir. </a:t>
            </a:r>
            <a:endParaRPr kumimoji="0" 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Calibri" panose="020F0502020204030204" pitchFamily="34" charset="0"/>
            </a:endParaRPr>
          </a:p>
        </p:txBody>
      </p:sp>
      <p:sp>
        <p:nvSpPr>
          <p:cNvPr id="3" name="Dikdörtgen 2"/>
          <p:cNvSpPr/>
          <p:nvPr/>
        </p:nvSpPr>
        <p:spPr>
          <a:xfrm>
            <a:off x="3208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1221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58702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1613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60218" y="2604655"/>
            <a:ext cx="9171709" cy="7807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ea typeface="맑은 고딕"/>
                <a:cs typeface="Calibri" panose="020F0502020204030204" pitchFamily="34" charset="0"/>
              </a:rPr>
              <a:t> </a:t>
            </a:r>
            <a:r>
              <a:rPr lang="tr-TR" sz="2400" dirty="0">
                <a:solidFill>
                  <a:prstClr val="black"/>
                </a:solidFill>
                <a:latin typeface="Calibri" panose="020F0502020204030204" pitchFamily="34" charset="0"/>
                <a:cs typeface="Calibri" panose="020F0502020204030204" pitchFamily="34" charset="0"/>
              </a:rPr>
              <a:t>Hz. Muhammed (s.a.v.) sadece yaşadığı döneme ve </a:t>
            </a:r>
            <a:r>
              <a:rPr lang="tr-TR" sz="2400" dirty="0" smtClean="0">
                <a:solidFill>
                  <a:prstClr val="black"/>
                </a:solidFill>
                <a:latin typeface="Calibri" panose="020F0502020204030204" pitchFamily="34" charset="0"/>
                <a:cs typeface="Calibri" panose="020F0502020204030204" pitchFamily="34" charset="0"/>
              </a:rPr>
              <a:t>topluma örnek </a:t>
            </a:r>
          </a:p>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olmuştur</a:t>
            </a:r>
            <a:r>
              <a:rPr lang="tr-TR" sz="2400" dirty="0">
                <a:solidFill>
                  <a:prstClr val="black"/>
                </a:solidFill>
                <a:latin typeface="Calibri" panose="020F0502020204030204" pitchFamily="34" charset="0"/>
                <a:cs typeface="Calibri" panose="020F0502020204030204" pitchFamily="34" charset="0"/>
              </a:rPr>
              <a:t>.</a:t>
            </a:r>
          </a:p>
        </p:txBody>
      </p:sp>
      <p:sp>
        <p:nvSpPr>
          <p:cNvPr id="19" name="Dikdörtgen 18"/>
          <p:cNvSpPr/>
          <p:nvPr/>
        </p:nvSpPr>
        <p:spPr>
          <a:xfrm>
            <a:off x="32085"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12218"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587021" y="2619004"/>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16136" y="2619004"/>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360218" y="1628273"/>
            <a:ext cx="9171709"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a:t>
            </a:r>
            <a:r>
              <a:rPr lang="tr-TR" sz="2400" b="1" dirty="0">
                <a:solidFill>
                  <a:prstClr val="black"/>
                </a:solidFill>
                <a:latin typeface="Calibri" panose="020F0502020204030204" pitchFamily="34" charset="0"/>
                <a:cs typeface="Calibri" panose="020F0502020204030204" pitchFamily="34" charset="0"/>
              </a:rPr>
              <a:t>İstişare</a:t>
            </a:r>
            <a:r>
              <a:rPr lang="tr-TR" sz="2400" dirty="0">
                <a:solidFill>
                  <a:prstClr val="black"/>
                </a:solidFill>
                <a:latin typeface="Calibri" panose="020F0502020204030204" pitchFamily="34" charset="0"/>
                <a:cs typeface="Calibri" panose="020F0502020204030204" pitchFamily="34" charset="0"/>
              </a:rPr>
              <a:t>, danışma ve fikir alışverişinde bulunmaktır</a:t>
            </a:r>
            <a:r>
              <a:rPr lang="tr-TR" sz="2400" dirty="0" smtClean="0">
                <a:solidFill>
                  <a:prstClr val="black"/>
                </a:solidFill>
                <a:latin typeface="Calibri" panose="020F0502020204030204" pitchFamily="34" charset="0"/>
                <a:cs typeface="Calibri" panose="020F0502020204030204" pitchFamily="34" charset="0"/>
              </a:rPr>
              <a:t>.</a:t>
            </a:r>
            <a:endParaRPr lang="tr-TR" sz="2400" dirty="0">
              <a:solidFill>
                <a:prstClr val="black"/>
              </a:solidFill>
              <a:latin typeface="Calibri" panose="020F0502020204030204" pitchFamily="34" charset="0"/>
              <a:cs typeface="Calibri" panose="020F0502020204030204" pitchFamily="34" charset="0"/>
            </a:endParaRPr>
          </a:p>
        </p:txBody>
      </p:sp>
      <p:sp>
        <p:nvSpPr>
          <p:cNvPr id="49" name="Dikdörtgen 48"/>
          <p:cNvSpPr/>
          <p:nvPr/>
        </p:nvSpPr>
        <p:spPr>
          <a:xfrm>
            <a:off x="32085"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12218"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199" y="1599688"/>
            <a:ext cx="1031510"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6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                                             </a:t>
            </a: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587021" y="164396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16136" y="164396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60218" y="3505200"/>
            <a:ext cx="9187021"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Peygamberimiz </a:t>
            </a:r>
            <a:r>
              <a:rPr lang="tr-TR" sz="2400" b="1" i="1" dirty="0" smtClean="0">
                <a:solidFill>
                  <a:prstClr val="black"/>
                </a:solidFill>
                <a:latin typeface="Calibri" panose="020F0502020204030204" pitchFamily="34" charset="0"/>
                <a:cs typeface="Calibri" panose="020F0502020204030204" pitchFamily="34" charset="0"/>
              </a:rPr>
              <a:t>“</a:t>
            </a:r>
            <a:r>
              <a:rPr lang="tr-TR" sz="2400" b="1" i="1" dirty="0">
                <a:solidFill>
                  <a:prstClr val="black"/>
                </a:solidFill>
                <a:latin typeface="Calibri" panose="020F0502020204030204" pitchFamily="34" charset="0"/>
                <a:cs typeface="Calibri" panose="020F0502020204030204" pitchFamily="34" charset="0"/>
              </a:rPr>
              <a:t>Güneş’i sağ elime, Ay’ı da sol elime verseler yine de </a:t>
            </a:r>
            <a:r>
              <a:rPr lang="tr-TR" sz="2400" b="1" i="1" dirty="0" smtClean="0">
                <a:solidFill>
                  <a:prstClr val="black"/>
                </a:solidFill>
                <a:latin typeface="Calibri" panose="020F0502020204030204" pitchFamily="34" charset="0"/>
                <a:cs typeface="Calibri" panose="020F0502020204030204" pitchFamily="34" charset="0"/>
              </a:rPr>
              <a:t> </a:t>
            </a:r>
          </a:p>
          <a:p>
            <a:pPr lvl="0">
              <a:defRPr/>
            </a:pPr>
            <a:r>
              <a:rPr lang="tr-TR" sz="2400" b="1" i="1" dirty="0">
                <a:solidFill>
                  <a:prstClr val="black"/>
                </a:solidFill>
                <a:latin typeface="Calibri" panose="020F0502020204030204" pitchFamily="34" charset="0"/>
                <a:cs typeface="Calibri" panose="020F0502020204030204" pitchFamily="34" charset="0"/>
              </a:rPr>
              <a:t> </a:t>
            </a:r>
            <a:r>
              <a:rPr lang="tr-TR" sz="2400" b="1" i="1" dirty="0" smtClean="0">
                <a:solidFill>
                  <a:prstClr val="black"/>
                </a:solidFill>
                <a:latin typeface="Calibri" panose="020F0502020204030204" pitchFamily="34" charset="0"/>
                <a:cs typeface="Calibri" panose="020F0502020204030204" pitchFamily="34" charset="0"/>
              </a:rPr>
              <a:t>yolumdan </a:t>
            </a:r>
            <a:r>
              <a:rPr lang="tr-TR" sz="2400" b="1" i="1" dirty="0">
                <a:solidFill>
                  <a:prstClr val="black"/>
                </a:solidFill>
                <a:latin typeface="Calibri" panose="020F0502020204030204" pitchFamily="34" charset="0"/>
                <a:cs typeface="Calibri" panose="020F0502020204030204" pitchFamily="34" charset="0"/>
              </a:rPr>
              <a:t>dönmem</a:t>
            </a:r>
            <a:r>
              <a:rPr lang="tr-TR" sz="2400" b="1" i="1" dirty="0" smtClean="0">
                <a:solidFill>
                  <a:prstClr val="black"/>
                </a:solidFill>
                <a:latin typeface="Calibri" panose="020F0502020204030204" pitchFamily="34" charset="0"/>
                <a:cs typeface="Calibri" panose="020F0502020204030204" pitchFamily="34" charset="0"/>
              </a:rPr>
              <a:t>…” </a:t>
            </a:r>
            <a:r>
              <a:rPr lang="tr-TR" sz="2400" dirty="0" smtClean="0">
                <a:solidFill>
                  <a:prstClr val="black"/>
                </a:solidFill>
                <a:latin typeface="Calibri" panose="020F0502020204030204" pitchFamily="34" charset="0"/>
                <a:cs typeface="Calibri" panose="020F0502020204030204" pitchFamily="34" charset="0"/>
              </a:rPr>
              <a:t>sözü ile </a:t>
            </a:r>
            <a:r>
              <a:rPr lang="tr-TR" sz="2400" dirty="0">
                <a:solidFill>
                  <a:prstClr val="black"/>
                </a:solidFill>
                <a:latin typeface="Calibri" panose="020F0502020204030204" pitchFamily="34" charset="0"/>
                <a:cs typeface="Calibri" panose="020F0502020204030204" pitchFamily="34" charset="0"/>
              </a:rPr>
              <a:t>cesaretini ve kararlılığını ortaya koymuştur.</a:t>
            </a:r>
            <a:endParaRPr kumimoji="0" 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Calibri" panose="020F0502020204030204" pitchFamily="34" charset="0"/>
            </a:endParaRPr>
          </a:p>
        </p:txBody>
      </p:sp>
      <p:sp>
        <p:nvSpPr>
          <p:cNvPr id="70" name="Dikdörtgen 69"/>
          <p:cNvSpPr/>
          <p:nvPr/>
        </p:nvSpPr>
        <p:spPr>
          <a:xfrm>
            <a:off x="32085"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12218"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587021" y="3594043"/>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16136" y="3594043"/>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74073" y="5513592"/>
            <a:ext cx="9157855" cy="8179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Hz. Muhammed (sav), sadece insanlara sevgi ve merhametini göstermiştir</a:t>
            </a:r>
            <a:endParaRPr kumimoji="0" 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Calibri" panose="020F0502020204030204" pitchFamily="34" charset="0"/>
            </a:endParaRPr>
          </a:p>
        </p:txBody>
      </p:sp>
      <p:sp>
        <p:nvSpPr>
          <p:cNvPr id="77" name="Dikdörtgen 76"/>
          <p:cNvSpPr/>
          <p:nvPr/>
        </p:nvSpPr>
        <p:spPr>
          <a:xfrm>
            <a:off x="32085" y="5510463"/>
            <a:ext cx="341988" cy="83491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831175"/>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60218" y="4523873"/>
            <a:ext cx="9160771"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latin typeface="Calibri" panose="020F0502020204030204" pitchFamily="34" charset="0"/>
                <a:cs typeface="Calibri" panose="020F0502020204030204" pitchFamily="34" charset="0"/>
              </a:rPr>
              <a:t> Hz. Muhammed’in (s.a.v.) kişisel özelliklerinden biri de </a:t>
            </a:r>
            <a:r>
              <a:rPr lang="tr-TR" sz="2400" b="1" dirty="0">
                <a:solidFill>
                  <a:prstClr val="black"/>
                </a:solidFill>
                <a:latin typeface="Calibri" panose="020F0502020204030204" pitchFamily="34" charset="0"/>
                <a:cs typeface="Calibri" panose="020F0502020204030204" pitchFamily="34" charset="0"/>
              </a:rPr>
              <a:t>cesur</a:t>
            </a:r>
            <a:r>
              <a:rPr lang="tr-TR" sz="2400" dirty="0">
                <a:solidFill>
                  <a:prstClr val="black"/>
                </a:solidFill>
                <a:latin typeface="Calibri" panose="020F0502020204030204" pitchFamily="34" charset="0"/>
                <a:cs typeface="Calibri" panose="020F0502020204030204" pitchFamily="34" charset="0"/>
              </a:rPr>
              <a:t> olmasıdır.</a:t>
            </a:r>
            <a:endParaRPr kumimoji="0" 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Calibri" panose="020F0502020204030204" pitchFamily="34" charset="0"/>
            </a:endParaRPr>
          </a:p>
        </p:txBody>
      </p:sp>
      <p:sp>
        <p:nvSpPr>
          <p:cNvPr id="84" name="Dikdörtgen 83"/>
          <p:cNvSpPr/>
          <p:nvPr/>
        </p:nvSpPr>
        <p:spPr>
          <a:xfrm>
            <a:off x="32085"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12218"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87021" y="456908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16136" y="456908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2900566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Yuvarlatılmış Dikdörtgen"/>
          <p:cNvSpPr/>
          <p:nvPr/>
        </p:nvSpPr>
        <p:spPr>
          <a:xfrm>
            <a:off x="938787" y="2131256"/>
            <a:ext cx="5891077" cy="3425483"/>
          </a:xfrm>
          <a:prstGeom prst="roundRect">
            <a:avLst>
              <a:gd name="adj" fmla="val 5752"/>
            </a:avLst>
          </a:prstGeom>
          <a:solidFill>
            <a:schemeClr val="accent4">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tr-TR" sz="3200" b="1" dirty="0" smtClean="0"/>
              <a:t>Yiğitlik </a:t>
            </a:r>
            <a:r>
              <a:rPr lang="tr-TR" sz="3200" dirty="0" smtClean="0"/>
              <a:t>ve </a:t>
            </a:r>
            <a:r>
              <a:rPr lang="tr-TR" sz="3200" b="1" dirty="0" smtClean="0"/>
              <a:t>kahramanlık</a:t>
            </a:r>
            <a:r>
              <a:rPr lang="tr-TR" sz="3200" dirty="0" smtClean="0"/>
              <a:t> anlamına gelen cesaret; güç ve tehlikeli bir işe girişirken kişinin kendinde bulduğu güven duygusudur.</a:t>
            </a:r>
          </a:p>
          <a:p>
            <a:pPr algn="ctr"/>
            <a:r>
              <a:rPr lang="tr-TR" sz="3600" b="1" dirty="0" smtClean="0"/>
              <a:t>Şecaat</a:t>
            </a:r>
            <a:endParaRPr lang="tr-TR" sz="8000" dirty="0"/>
          </a:p>
        </p:txBody>
      </p:sp>
      <p:sp>
        <p:nvSpPr>
          <p:cNvPr id="5" name="3 Yuvarlatılmış Dikdörtgen"/>
          <p:cNvSpPr/>
          <p:nvPr/>
        </p:nvSpPr>
        <p:spPr>
          <a:xfrm>
            <a:off x="2353456" y="1528996"/>
            <a:ext cx="3267856" cy="899410"/>
          </a:xfrm>
          <a:prstGeom prst="roundRect">
            <a:avLst/>
          </a:prstGeom>
          <a:solidFill>
            <a:schemeClr val="accent1">
              <a:lumMod val="20000"/>
              <a:lumOff val="8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b="1" dirty="0" smtClean="0"/>
              <a:t>Cesaret, Cüret</a:t>
            </a:r>
            <a:endParaRPr lang="tr-TR" sz="4000" b="1" dirty="0"/>
          </a:p>
        </p:txBody>
      </p:sp>
      <p:pic>
        <p:nvPicPr>
          <p:cNvPr id="7" name="Resim 6"/>
          <p:cNvPicPr>
            <a:picLocks noChangeAspect="1"/>
          </p:cNvPicPr>
          <p:nvPr/>
        </p:nvPicPr>
        <p:blipFill>
          <a:blip r:embed="rId2"/>
          <a:stretch>
            <a:fillRect/>
          </a:stretch>
        </p:blipFill>
        <p:spPr>
          <a:xfrm>
            <a:off x="7015441" y="989351"/>
            <a:ext cx="5056023" cy="5042171"/>
          </a:xfrm>
          <a:prstGeom prst="rect">
            <a:avLst/>
          </a:prstGeom>
        </p:spPr>
      </p:pic>
    </p:spTree>
    <p:extLst>
      <p:ext uri="{BB962C8B-B14F-4D97-AF65-F5344CB8AC3E}">
        <p14:creationId xmlns:p14="http://schemas.microsoft.com/office/powerpoint/2010/main" val="15361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ikdörtgen 51"/>
          <p:cNvSpPr/>
          <p:nvPr/>
        </p:nvSpPr>
        <p:spPr>
          <a:xfrm>
            <a:off x="218970" y="3941123"/>
            <a:ext cx="795184" cy="625476"/>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Dikdörtgen 52"/>
          <p:cNvSpPr/>
          <p:nvPr/>
        </p:nvSpPr>
        <p:spPr>
          <a:xfrm>
            <a:off x="218970" y="4814087"/>
            <a:ext cx="793750" cy="625476"/>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Dikdörtgen 53"/>
          <p:cNvSpPr/>
          <p:nvPr/>
        </p:nvSpPr>
        <p:spPr>
          <a:xfrm>
            <a:off x="218970" y="3145554"/>
            <a:ext cx="793750" cy="62547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Dikdörtgen 54"/>
          <p:cNvSpPr/>
          <p:nvPr/>
        </p:nvSpPr>
        <p:spPr>
          <a:xfrm>
            <a:off x="218970" y="5663545"/>
            <a:ext cx="793750" cy="632812"/>
          </a:xfrm>
          <a:prstGeom prst="rect">
            <a:avLst/>
          </a:prstGeom>
          <a:blipFill>
            <a:blip r:embed="rId5"/>
            <a:stretch>
              <a:fillRect/>
            </a:stretch>
          </a:blipFill>
          <a:ln w="28575">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2" name="İçerik Yer Tutucusu 2"/>
          <p:cNvSpPr txBox="1">
            <a:spLocks/>
          </p:cNvSpPr>
          <p:nvPr/>
        </p:nvSpPr>
        <p:spPr>
          <a:xfrm>
            <a:off x="86463" y="0"/>
            <a:ext cx="12019073" cy="3172646"/>
          </a:xfrm>
          <a:prstGeom prst="rect">
            <a:avLst/>
          </a:prstGeom>
          <a:solidFill>
            <a:schemeClr val="accent1">
              <a:lumMod val="20000"/>
              <a:lumOff val="80000"/>
            </a:schemeClr>
          </a:solidFill>
          <a:ln w="31750">
            <a:solidFill>
              <a:srgbClr val="134871"/>
            </a:solid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914400" lvl="1" indent="-457200" algn="just">
              <a:spcBef>
                <a:spcPts val="1200"/>
              </a:spcBef>
              <a:buFont typeface="Arial" panose="020B0604020202020204" pitchFamily="34" charset="0"/>
              <a:buChar char="•"/>
              <a:defRPr/>
            </a:pPr>
            <a:r>
              <a:rPr lang="tr-TR" sz="2400" dirty="0"/>
              <a:t>“Demek sen, bu söze (Kur’an’a) inanmazlarsa, arkalarından üzülerek âdeta kendini tüketeceksin!” (</a:t>
            </a:r>
            <a:r>
              <a:rPr lang="tr-TR" sz="2400" dirty="0" err="1"/>
              <a:t>Kehf</a:t>
            </a:r>
            <a:r>
              <a:rPr lang="tr-TR" sz="2400" dirty="0"/>
              <a:t> suresi, 6. ayet) </a:t>
            </a:r>
          </a:p>
          <a:p>
            <a:pPr marL="914400" lvl="1" indent="-457200" algn="just">
              <a:spcBef>
                <a:spcPts val="1200"/>
              </a:spcBef>
              <a:buFont typeface="Arial" panose="020B0604020202020204" pitchFamily="34" charset="0"/>
              <a:buChar char="•"/>
              <a:defRPr/>
            </a:pPr>
            <a:r>
              <a:rPr lang="tr-TR" sz="2400" dirty="0" smtClean="0"/>
              <a:t>“(</a:t>
            </a:r>
            <a:r>
              <a:rPr lang="tr-TR" sz="2400" dirty="0"/>
              <a:t>Ey Muhammed!) Mümin olmuyorlar diye neredeyse kendini yiyip bitireceksin!” (</a:t>
            </a:r>
            <a:r>
              <a:rPr lang="tr-TR" sz="2400" dirty="0" err="1"/>
              <a:t>Şu’arâ</a:t>
            </a:r>
            <a:r>
              <a:rPr lang="tr-TR" sz="2400" dirty="0"/>
              <a:t> suresi, 3. ayet) </a:t>
            </a:r>
            <a:endParaRPr lang="tr-TR" sz="2400" dirty="0" smtClean="0"/>
          </a:p>
          <a:p>
            <a:pPr marL="742950" lvl="0" indent="-742950" algn="just">
              <a:buFont typeface="+mj-lt"/>
              <a:buAutoNum type="arabicPeriod"/>
              <a:defRPr/>
            </a:pPr>
            <a:r>
              <a:rPr lang="tr-TR" sz="3600" b="1" dirty="0" smtClean="0"/>
              <a:t>Bu </a:t>
            </a:r>
            <a:r>
              <a:rPr lang="tr-TR" sz="3600" b="1" dirty="0"/>
              <a:t>ayetlerde Hz. Muhammed’in (sav.) hangi yönüne </a:t>
            </a:r>
            <a:r>
              <a:rPr lang="tr-TR" sz="3600" b="1" u="sng" dirty="0"/>
              <a:t>dikkat çekilmektedir? </a:t>
            </a:r>
            <a:endParaRPr lang="tr-TR" sz="3600" b="1" u="sng" dirty="0" smtClean="0"/>
          </a:p>
        </p:txBody>
      </p:sp>
      <p:sp>
        <p:nvSpPr>
          <p:cNvPr id="26" name="Rectangle 6">
            <a:extLst>
              <a:ext uri="{FF2B5EF4-FFF2-40B4-BE49-F238E27FC236}">
                <a16:creationId xmlns:a16="http://schemas.microsoft.com/office/drawing/2014/main" id="{9007CF10-9BCC-4C67-A2C9-6EDAD53EEC34}"/>
              </a:ext>
            </a:extLst>
          </p:cNvPr>
          <p:cNvSpPr/>
          <p:nvPr/>
        </p:nvSpPr>
        <p:spPr>
          <a:xfrm>
            <a:off x="0" y="649654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Komut Düğmesi: Geri veya Önceki 26">
            <a:hlinkClick r:id="" action="ppaction://hlinkshowjump?jump=previousslide" highlightClick="1"/>
          </p:cNvPr>
          <p:cNvSpPr/>
          <p:nvPr/>
        </p:nvSpPr>
        <p:spPr>
          <a:xfrm>
            <a:off x="10619874" y="6496544"/>
            <a:ext cx="437317" cy="36145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Komut Düğmesi: İleri veya Sonraki 27">
            <a:hlinkClick r:id="" action="ppaction://hlinkshowjump?jump=nextslide" highlightClick="1"/>
          </p:cNvPr>
          <p:cNvSpPr/>
          <p:nvPr/>
        </p:nvSpPr>
        <p:spPr>
          <a:xfrm>
            <a:off x="11743376" y="649654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Komut Düğmesi: Giriş 28">
            <a:hlinkClick r:id="" action="ppaction://hlinkshowjump?jump=firstslide" highlightClick="1"/>
          </p:cNvPr>
          <p:cNvSpPr/>
          <p:nvPr/>
        </p:nvSpPr>
        <p:spPr>
          <a:xfrm>
            <a:off x="11137184" y="649654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Doğru"/>
          <p:cNvGrpSpPr/>
          <p:nvPr/>
        </p:nvGrpSpPr>
        <p:grpSpPr>
          <a:xfrm>
            <a:off x="1012721" y="5696310"/>
            <a:ext cx="11092815" cy="550609"/>
            <a:chOff x="1012721" y="3155986"/>
            <a:chExt cx="11092815" cy="550609"/>
          </a:xfrm>
        </p:grpSpPr>
        <p:sp>
          <p:nvSpPr>
            <p:cNvPr id="2" name="Yuvarlatılmış Dikdörtgen 1"/>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a:solidFill>
                    <a:prstClr val="black"/>
                  </a:solidFill>
                </a:rPr>
                <a:t>Doğru yola yönlendirme isteğine</a:t>
              </a:r>
              <a:endParaRPr kumimoji="0" lang="tr-TR" sz="3200" b="0" i="0" u="none" strike="noStrike" kern="1200" cap="none" spc="0" normalizeH="0" baseline="0" noProof="0" dirty="0">
                <a:ln>
                  <a:noFill/>
                </a:ln>
                <a:solidFill>
                  <a:prstClr val="black"/>
                </a:solidFill>
                <a:effectLst/>
                <a:uLnTx/>
                <a:uFillTx/>
                <a:latin typeface="Calibri" panose="020F0502020204030204"/>
              </a:endParaRPr>
            </a:p>
          </p:txBody>
        </p:sp>
        <p:sp>
          <p:nvSpPr>
            <p:cNvPr id="3" name="İkizkenar Üçgen 2"/>
            <p:cNvSpPr/>
            <p:nvPr/>
          </p:nvSpPr>
          <p:spPr>
            <a:xfrm rot="5400000">
              <a:off x="1170037" y="2998672"/>
              <a:ext cx="550607" cy="865239"/>
            </a:xfrm>
            <a:prstGeom prst="triangle">
              <a:avLst>
                <a:gd name="adj" fmla="val 48215"/>
              </a:avLst>
            </a:prstGeom>
            <a:solidFill>
              <a:srgbClr val="134871"/>
            </a:solidFill>
            <a:ln>
              <a:solidFill>
                <a:srgbClr val="13487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8" name="B"/>
          <p:cNvGrpSpPr/>
          <p:nvPr/>
        </p:nvGrpSpPr>
        <p:grpSpPr>
          <a:xfrm>
            <a:off x="1012720" y="3999413"/>
            <a:ext cx="11092816" cy="550610"/>
            <a:chOff x="1012720" y="3155986"/>
            <a:chExt cx="11092816" cy="550610"/>
          </a:xfrm>
        </p:grpSpPr>
        <p:sp>
          <p:nvSpPr>
            <p:cNvPr id="39" name="Yuvarlatılmış Dikdörtgen 38"/>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a:solidFill>
                    <a:prstClr val="black"/>
                  </a:solidFill>
                </a:rPr>
                <a:t>Yaşanılan sıkıntılı durumlara sabretmesine</a:t>
              </a:r>
              <a:endParaRPr kumimoji="0" lang="tr-TR" sz="3200" b="0" i="0" u="sng" strike="noStrike" kern="1200" cap="none" spc="0" normalizeH="0" baseline="0" noProof="0" dirty="0">
                <a:ln>
                  <a:noFill/>
                </a:ln>
                <a:solidFill>
                  <a:prstClr val="black"/>
                </a:solidFill>
                <a:effectLst/>
                <a:uLnTx/>
                <a:uFillTx/>
                <a:latin typeface="Calibri" panose="020F0502020204030204"/>
              </a:endParaRPr>
            </a:p>
          </p:txBody>
        </p:sp>
        <p:sp>
          <p:nvSpPr>
            <p:cNvPr id="40" name="İkizkenar Üçgen 39"/>
            <p:cNvSpPr/>
            <p:nvPr/>
          </p:nvSpPr>
          <p:spPr>
            <a:xfrm rot="5400000">
              <a:off x="1170034" y="2998672"/>
              <a:ext cx="550610" cy="865237"/>
            </a:xfrm>
            <a:prstGeom prst="triangle">
              <a:avLst>
                <a:gd name="adj" fmla="val 482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C"/>
          <p:cNvGrpSpPr/>
          <p:nvPr/>
        </p:nvGrpSpPr>
        <p:grpSpPr>
          <a:xfrm>
            <a:off x="1012721" y="4842840"/>
            <a:ext cx="11092815" cy="550609"/>
            <a:chOff x="1012721" y="3155986"/>
            <a:chExt cx="11092815" cy="550609"/>
          </a:xfrm>
        </p:grpSpPr>
        <p:sp>
          <p:nvSpPr>
            <p:cNvPr id="42" name="Yuvarlatılmış Dikdörtgen 41"/>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smtClean="0">
                  <a:solidFill>
                    <a:prstClr val="black"/>
                  </a:solidFill>
                </a:rPr>
                <a:t>İslam’ı </a:t>
              </a:r>
              <a:r>
                <a:rPr lang="tr-TR" sz="3200" dirty="0">
                  <a:solidFill>
                    <a:prstClr val="black"/>
                  </a:solidFill>
                </a:rPr>
                <a:t>tebliğ etmedeki cesaretine </a:t>
              </a:r>
              <a:endParaRPr kumimoji="0" lang="tr-TR" sz="3200" b="0" i="0" u="none" strike="noStrike" kern="1200" cap="none" spc="0" normalizeH="0" baseline="0" noProof="0" dirty="0">
                <a:ln>
                  <a:noFill/>
                </a:ln>
                <a:solidFill>
                  <a:prstClr val="black"/>
                </a:solidFill>
                <a:effectLst/>
                <a:uLnTx/>
                <a:uFillTx/>
                <a:latin typeface="Calibri" panose="020F0502020204030204"/>
              </a:endParaRPr>
            </a:p>
          </p:txBody>
        </p:sp>
        <p:sp>
          <p:nvSpPr>
            <p:cNvPr id="43" name="İkizkenar Üçgen 42"/>
            <p:cNvSpPr/>
            <p:nvPr/>
          </p:nvSpPr>
          <p:spPr>
            <a:xfrm rot="5400000">
              <a:off x="1170037" y="2998672"/>
              <a:ext cx="550607" cy="865239"/>
            </a:xfrm>
            <a:prstGeom prst="triangle">
              <a:avLst>
                <a:gd name="adj" fmla="val 48215"/>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4" name="D"/>
          <p:cNvGrpSpPr/>
          <p:nvPr/>
        </p:nvGrpSpPr>
        <p:grpSpPr>
          <a:xfrm>
            <a:off x="1012721" y="3199566"/>
            <a:ext cx="11092815" cy="550609"/>
            <a:chOff x="1012721" y="3155986"/>
            <a:chExt cx="11092815" cy="550609"/>
          </a:xfrm>
        </p:grpSpPr>
        <p:sp>
          <p:nvSpPr>
            <p:cNvPr id="45" name="Yuvarlatılmış Dikdörtgen 44"/>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a:solidFill>
                    <a:prstClr val="black"/>
                  </a:solidFill>
                </a:rPr>
                <a:t>Şahsına yapılan kaba davranışları hoş görmesine</a:t>
              </a:r>
            </a:p>
          </p:txBody>
        </p:sp>
        <p:sp>
          <p:nvSpPr>
            <p:cNvPr id="46" name="İkizkenar Üçgen 45"/>
            <p:cNvSpPr/>
            <p:nvPr/>
          </p:nvSpPr>
          <p:spPr>
            <a:xfrm rot="5400000">
              <a:off x="1170037" y="2998672"/>
              <a:ext cx="550607" cy="865239"/>
            </a:xfrm>
            <a:prstGeom prst="triangle">
              <a:avLst>
                <a:gd name="adj" fmla="val 48215"/>
              </a:avLst>
            </a:prstGeom>
            <a:solidFill>
              <a:srgbClr val="5D98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Yuvarlatılmış Dikdörtgen 22"/>
          <p:cNvSpPr/>
          <p:nvPr/>
        </p:nvSpPr>
        <p:spPr>
          <a:xfrm>
            <a:off x="8958020" y="2606379"/>
            <a:ext cx="3147516" cy="497753"/>
          </a:xfrm>
          <a:prstGeom prst="roundRect">
            <a:avLst>
              <a:gd name="adj" fmla="val 12148"/>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LGS Örnek Sorusu (MEB), 2018</a:t>
            </a: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655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800"/>
                                        <p:tgtEl>
                                          <p:spTgt spid="55"/>
                                        </p:tgtEl>
                                      </p:cBhvr>
                                    </p:animEffect>
                                  </p:childTnLst>
                                  <p:subTnLst>
                                    <p:animClr clrSpc="rgb" dir="cw">
                                      <p:cBhvr override="childStyle">
                                        <p:cTn dur="1" fill="hold" display="0" masterRel="nextClick" afterEffect="1"/>
                                        <p:tgtEl>
                                          <p:spTgt spid="55"/>
                                        </p:tgtEl>
                                        <p:attrNameLst>
                                          <p:attrName>ppt_c</p:attrName>
                                        </p:attrNameLst>
                                      </p:cBhvr>
                                      <p:to>
                                        <a:srgbClr val="009900"/>
                                      </p:to>
                                    </p:animClr>
                                    <p:audio>
                                      <p:cMediaNode vol="100000">
                                        <p:cTn display="0" masterRel="sameClick">
                                          <p:stCondLst>
                                            <p:cond evt="begin" delay="0">
                                              <p:tn val="5"/>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900"/>
                                        <p:tgtEl>
                                          <p:spTgt spid="52"/>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800"/>
                                        <p:tgtEl>
                                          <p:spTgt spid="54"/>
                                        </p:tgtEl>
                                      </p:cBhvr>
                                    </p:animEffect>
                                  </p:childTnLst>
                                  <p:subTnLst>
                                    <p:audio>
                                      <p:cMediaNode>
                                        <p:cTn display="0" masterRel="sameClick">
                                          <p:stCondLst>
                                            <p:cond evt="begin" delay="0">
                                              <p:tn val="23"/>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44"/>
                  </p:tgtEl>
                </p:cond>
              </p:nextCondLst>
            </p:seq>
          </p:childTnLst>
        </p:cTn>
      </p:par>
    </p:tnLst>
    <p:bldLst>
      <p:bldP spid="52" grpId="0" animBg="1"/>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ikdörtgen 51"/>
          <p:cNvSpPr/>
          <p:nvPr/>
        </p:nvSpPr>
        <p:spPr>
          <a:xfrm>
            <a:off x="217536" y="3377419"/>
            <a:ext cx="795184" cy="625476"/>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Dikdörtgen 52"/>
          <p:cNvSpPr/>
          <p:nvPr/>
        </p:nvSpPr>
        <p:spPr>
          <a:xfrm>
            <a:off x="218970" y="4873373"/>
            <a:ext cx="793750" cy="625476"/>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Dikdörtgen 53"/>
          <p:cNvSpPr/>
          <p:nvPr/>
        </p:nvSpPr>
        <p:spPr>
          <a:xfrm>
            <a:off x="218970" y="5632255"/>
            <a:ext cx="793750" cy="62547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Dikdörtgen 54"/>
          <p:cNvSpPr/>
          <p:nvPr/>
        </p:nvSpPr>
        <p:spPr>
          <a:xfrm>
            <a:off x="217536" y="4132730"/>
            <a:ext cx="793750" cy="632812"/>
          </a:xfrm>
          <a:prstGeom prst="rect">
            <a:avLst/>
          </a:prstGeom>
          <a:blipFill>
            <a:blip r:embed="rId5"/>
            <a:stretch>
              <a:fillRect/>
            </a:stretch>
          </a:blipFill>
          <a:ln w="28575">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2" name="İçerik Yer Tutucusu 2"/>
          <p:cNvSpPr txBox="1">
            <a:spLocks/>
          </p:cNvSpPr>
          <p:nvPr/>
        </p:nvSpPr>
        <p:spPr>
          <a:xfrm>
            <a:off x="85029" y="80326"/>
            <a:ext cx="12019073" cy="3175862"/>
          </a:xfrm>
          <a:prstGeom prst="rect">
            <a:avLst/>
          </a:prstGeom>
          <a:solidFill>
            <a:schemeClr val="accent1">
              <a:lumMod val="20000"/>
              <a:lumOff val="80000"/>
            </a:schemeClr>
          </a:solidFill>
          <a:ln w="31750">
            <a:solidFill>
              <a:srgbClr val="134871"/>
            </a:solid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914400" lvl="1" indent="-457200" algn="l">
              <a:lnSpc>
                <a:spcPct val="100000"/>
              </a:lnSpc>
              <a:buFont typeface="Arial" panose="020B0604020202020204" pitchFamily="34" charset="0"/>
              <a:buChar char="•"/>
            </a:pPr>
            <a:r>
              <a:rPr lang="tr-TR" sz="2400" dirty="0" smtClean="0"/>
              <a:t>«Ben </a:t>
            </a:r>
            <a:r>
              <a:rPr lang="tr-TR" sz="2400" dirty="0"/>
              <a:t>âlemlere rahmet olarak gönderildim</a:t>
            </a:r>
            <a:r>
              <a:rPr lang="tr-TR" sz="2400" dirty="0" smtClean="0"/>
              <a:t>.»                                                                                     </a:t>
            </a:r>
            <a:endParaRPr lang="tr-TR" sz="2400" dirty="0" smtClean="0"/>
          </a:p>
          <a:p>
            <a:pPr marL="914400" lvl="1" indent="-457200" algn="l">
              <a:lnSpc>
                <a:spcPct val="100000"/>
              </a:lnSpc>
              <a:buFont typeface="Arial" panose="020B0604020202020204" pitchFamily="34" charset="0"/>
              <a:buChar char="•"/>
            </a:pPr>
            <a:r>
              <a:rPr lang="tr-TR" sz="2400" dirty="0" smtClean="0"/>
              <a:t>«</a:t>
            </a:r>
            <a:r>
              <a:rPr lang="tr-TR" sz="2400" dirty="0" smtClean="0"/>
              <a:t>Güneş’i </a:t>
            </a:r>
            <a:r>
              <a:rPr lang="tr-TR" sz="2400" dirty="0"/>
              <a:t>sağ elime, Ay’ı da sol elime koysalar yine de yolumdan </a:t>
            </a:r>
            <a:r>
              <a:rPr lang="tr-TR" sz="2400" dirty="0" smtClean="0"/>
              <a:t>dönmem.»                                                                                                </a:t>
            </a:r>
            <a:endParaRPr lang="tr-TR" sz="2400" dirty="0" smtClean="0"/>
          </a:p>
          <a:p>
            <a:pPr marL="914400" lvl="1" indent="-457200" algn="l">
              <a:lnSpc>
                <a:spcPct val="100000"/>
              </a:lnSpc>
              <a:buFont typeface="Arial" panose="020B0604020202020204" pitchFamily="34" charset="0"/>
              <a:buChar char="•"/>
            </a:pPr>
            <a:r>
              <a:rPr lang="tr-TR" sz="2400" dirty="0" smtClean="0"/>
              <a:t>«</a:t>
            </a:r>
            <a:r>
              <a:rPr lang="tr-TR" sz="2400" dirty="0" smtClean="0"/>
              <a:t>Ey </a:t>
            </a:r>
            <a:r>
              <a:rPr lang="tr-TR" sz="2400" dirty="0"/>
              <a:t>Müslümanlar, şayet birinize haksız bir muamelede bulunmuşsam onu ödemeye hazırım</a:t>
            </a:r>
            <a:r>
              <a:rPr lang="tr-TR" sz="2400" dirty="0" smtClean="0"/>
              <a:t>.»                                                                                                            </a:t>
            </a:r>
            <a:endParaRPr lang="tr-TR" sz="2400" dirty="0" smtClean="0"/>
          </a:p>
          <a:p>
            <a:pPr marL="914400" lvl="1" indent="-457200" algn="l">
              <a:lnSpc>
                <a:spcPct val="100000"/>
              </a:lnSpc>
              <a:buFont typeface="Arial" panose="020B0604020202020204" pitchFamily="34" charset="0"/>
              <a:buChar char="•"/>
            </a:pPr>
            <a:r>
              <a:rPr lang="tr-TR" sz="2400" dirty="0" smtClean="0"/>
              <a:t>«</a:t>
            </a:r>
            <a:r>
              <a:rPr lang="tr-TR" sz="2400" dirty="0" smtClean="0"/>
              <a:t>Kimin </a:t>
            </a:r>
            <a:r>
              <a:rPr lang="tr-TR" sz="2400" dirty="0"/>
              <a:t>hakkı varsa işte şahsım, işte malım; gelsin, alsın</a:t>
            </a:r>
            <a:r>
              <a:rPr lang="tr-TR" sz="2400" dirty="0" smtClean="0"/>
              <a:t>.»</a:t>
            </a:r>
          </a:p>
          <a:p>
            <a:pPr marL="514350" lvl="0" indent="-514350" algn="l">
              <a:lnSpc>
                <a:spcPct val="100000"/>
              </a:lnSpc>
              <a:buFont typeface="+mj-lt"/>
              <a:buAutoNum type="arabicPeriod" startAt="2"/>
            </a:pPr>
            <a:r>
              <a:rPr lang="tr-TR" sz="2800" b="1" dirty="0" smtClean="0"/>
              <a:t>Bu </a:t>
            </a:r>
            <a:r>
              <a:rPr lang="tr-TR" sz="2800" b="1" dirty="0"/>
              <a:t>hadislerden Hz. Muhammed’in (sav.) kişilik özellikleri ile ilgili aşağıdaki yargılardan hangisine </a:t>
            </a:r>
            <a:r>
              <a:rPr lang="tr-TR" sz="2800" b="1" u="sng" dirty="0"/>
              <a:t>ulaşılamaz?</a:t>
            </a:r>
            <a:endParaRPr kumimoji="0" lang="tr-TR" sz="2800" b="1" i="0" u="sng" strike="noStrike" kern="1200" cap="none" spc="0" normalizeH="0" baseline="0" noProof="0" dirty="0">
              <a:ln>
                <a:noFill/>
              </a:ln>
              <a:solidFill>
                <a:prstClr val="black"/>
              </a:solidFill>
              <a:effectLst/>
              <a:uLnTx/>
              <a:uFillTx/>
              <a:latin typeface="Calibri" panose="020F0502020204030204"/>
            </a:endParaRPr>
          </a:p>
        </p:txBody>
      </p:sp>
      <p:sp>
        <p:nvSpPr>
          <p:cNvPr id="26" name="Rectangle 6">
            <a:extLst>
              <a:ext uri="{FF2B5EF4-FFF2-40B4-BE49-F238E27FC236}">
                <a16:creationId xmlns:a16="http://schemas.microsoft.com/office/drawing/2014/main" id="{9007CF10-9BCC-4C67-A2C9-6EDAD53EEC34}"/>
              </a:ext>
            </a:extLst>
          </p:cNvPr>
          <p:cNvSpPr/>
          <p:nvPr/>
        </p:nvSpPr>
        <p:spPr>
          <a:xfrm>
            <a:off x="0" y="649654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Komut Düğmesi: Geri veya Önceki 26">
            <a:hlinkClick r:id="" action="ppaction://hlinkshowjump?jump=previousslide" highlightClick="1"/>
          </p:cNvPr>
          <p:cNvSpPr/>
          <p:nvPr/>
        </p:nvSpPr>
        <p:spPr>
          <a:xfrm>
            <a:off x="10619874" y="6496544"/>
            <a:ext cx="437317" cy="36145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Komut Düğmesi: İleri veya Sonraki 27">
            <a:hlinkClick r:id="" action="ppaction://hlinkshowjump?jump=nextslide" highlightClick="1"/>
          </p:cNvPr>
          <p:cNvSpPr/>
          <p:nvPr/>
        </p:nvSpPr>
        <p:spPr>
          <a:xfrm>
            <a:off x="11743376" y="649654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Komut Düğmesi: Giriş 28">
            <a:hlinkClick r:id="" action="ppaction://hlinkshowjump?jump=firstslide" highlightClick="1"/>
          </p:cNvPr>
          <p:cNvSpPr/>
          <p:nvPr/>
        </p:nvSpPr>
        <p:spPr>
          <a:xfrm>
            <a:off x="11137184" y="649654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Doğru"/>
          <p:cNvGrpSpPr/>
          <p:nvPr/>
        </p:nvGrpSpPr>
        <p:grpSpPr>
          <a:xfrm>
            <a:off x="1011287" y="4165495"/>
            <a:ext cx="11092815" cy="550609"/>
            <a:chOff x="1012721" y="3155986"/>
            <a:chExt cx="11092815" cy="550609"/>
          </a:xfrm>
        </p:grpSpPr>
        <p:sp>
          <p:nvSpPr>
            <p:cNvPr id="2" name="Yuvarlatılmış Dikdörtgen 1"/>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dirty="0">
                  <a:solidFill>
                    <a:prstClr val="black"/>
                  </a:solidFill>
                </a:rPr>
                <a:t>Affedicidir.</a:t>
              </a:r>
            </a:p>
          </p:txBody>
        </p:sp>
        <p:sp>
          <p:nvSpPr>
            <p:cNvPr id="3" name="İkizkenar Üçgen 2"/>
            <p:cNvSpPr/>
            <p:nvPr/>
          </p:nvSpPr>
          <p:spPr>
            <a:xfrm rot="5400000">
              <a:off x="1170037" y="2998672"/>
              <a:ext cx="550607" cy="865239"/>
            </a:xfrm>
            <a:prstGeom prst="triangle">
              <a:avLst>
                <a:gd name="adj" fmla="val 48215"/>
              </a:avLst>
            </a:prstGeom>
            <a:solidFill>
              <a:srgbClr val="C00000"/>
            </a:solidFill>
            <a:ln>
              <a:solidFill>
                <a:srgbClr val="13487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panose="020F0502020204030204"/>
                  <a:ea typeface="+mn-ea"/>
                  <a:cs typeface="+mn-cs"/>
                </a:rPr>
                <a:t>B</a:t>
              </a:r>
              <a:endPar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8" name="B"/>
          <p:cNvGrpSpPr/>
          <p:nvPr/>
        </p:nvGrpSpPr>
        <p:grpSpPr>
          <a:xfrm>
            <a:off x="1011286" y="3435709"/>
            <a:ext cx="11092816" cy="550610"/>
            <a:chOff x="1012720" y="3155986"/>
            <a:chExt cx="11092816" cy="550610"/>
          </a:xfrm>
        </p:grpSpPr>
        <p:sp>
          <p:nvSpPr>
            <p:cNvPr id="39" name="Yuvarlatılmış Dikdörtgen 38"/>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smtClean="0">
                  <a:solidFill>
                    <a:prstClr val="black"/>
                  </a:solidFill>
                  <a:latin typeface="Calibri" panose="020F0502020204030204"/>
                </a:rPr>
                <a:t>Merhametlidir.</a:t>
              </a:r>
              <a:endParaRPr kumimoji="0" lang="tr-TR" sz="3200" b="0" i="0" u="none" strike="noStrike" kern="1200" cap="none" spc="0" normalizeH="0" baseline="0" noProof="0" dirty="0">
                <a:ln>
                  <a:noFill/>
                </a:ln>
                <a:solidFill>
                  <a:prstClr val="black"/>
                </a:solidFill>
                <a:effectLst/>
                <a:uLnTx/>
                <a:uFillTx/>
                <a:latin typeface="Calibri" panose="020F0502020204030204"/>
              </a:endParaRPr>
            </a:p>
          </p:txBody>
        </p:sp>
        <p:sp>
          <p:nvSpPr>
            <p:cNvPr id="40" name="İkizkenar Üçgen 39"/>
            <p:cNvSpPr/>
            <p:nvPr/>
          </p:nvSpPr>
          <p:spPr>
            <a:xfrm rot="5400000">
              <a:off x="1170034" y="2998672"/>
              <a:ext cx="550610" cy="865237"/>
            </a:xfrm>
            <a:prstGeom prst="triangle">
              <a:avLst>
                <a:gd name="adj" fmla="val 48215"/>
              </a:avLst>
            </a:prstGeom>
            <a:solidFill>
              <a:srgbClr val="5D98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panose="020F0502020204030204"/>
                  <a:ea typeface="+mn-ea"/>
                  <a:cs typeface="+mn-cs"/>
                </a:rPr>
                <a:t>A</a:t>
              </a:r>
              <a:endPar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C"/>
          <p:cNvGrpSpPr/>
          <p:nvPr/>
        </p:nvGrpSpPr>
        <p:grpSpPr>
          <a:xfrm>
            <a:off x="1012721" y="4902126"/>
            <a:ext cx="11092815" cy="550609"/>
            <a:chOff x="1012721" y="3155986"/>
            <a:chExt cx="11092815" cy="550609"/>
          </a:xfrm>
        </p:grpSpPr>
        <p:sp>
          <p:nvSpPr>
            <p:cNvPr id="42" name="Yuvarlatılmış Dikdörtgen 41"/>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Kararlıdır</a:t>
              </a: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İkizkenar Üçgen 42"/>
            <p:cNvSpPr/>
            <p:nvPr/>
          </p:nvSpPr>
          <p:spPr>
            <a:xfrm rot="5400000">
              <a:off x="1170037" y="2998672"/>
              <a:ext cx="550607" cy="865239"/>
            </a:xfrm>
            <a:prstGeom prst="triangle">
              <a:avLst>
                <a:gd name="adj" fmla="val 48215"/>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panose="020F0502020204030204"/>
                  <a:ea typeface="+mn-ea"/>
                  <a:cs typeface="+mn-cs"/>
                </a:rPr>
                <a:t>C</a:t>
              </a:r>
              <a:endPar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4" name="D"/>
          <p:cNvGrpSpPr/>
          <p:nvPr/>
        </p:nvGrpSpPr>
        <p:grpSpPr>
          <a:xfrm>
            <a:off x="1012721" y="5686267"/>
            <a:ext cx="11092815" cy="550609"/>
            <a:chOff x="1012721" y="3155986"/>
            <a:chExt cx="11092815" cy="550609"/>
          </a:xfrm>
        </p:grpSpPr>
        <p:sp>
          <p:nvSpPr>
            <p:cNvPr id="45" name="Yuvarlatılmış Dikdörtgen 44"/>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Adaletlidir.</a:t>
              </a:r>
              <a:endParaRPr kumimoji="0" lang="tr-TR" altLang="tr-T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 name="İkizkenar Üçgen 45"/>
            <p:cNvSpPr/>
            <p:nvPr/>
          </p:nvSpPr>
          <p:spPr>
            <a:xfrm rot="5400000">
              <a:off x="1170037" y="2998672"/>
              <a:ext cx="550607" cy="865239"/>
            </a:xfrm>
            <a:prstGeom prst="triangle">
              <a:avLst>
                <a:gd name="adj" fmla="val 48215"/>
              </a:avLst>
            </a:prstGeom>
            <a:solidFill>
              <a:srgbClr val="1348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panose="020F0502020204030204"/>
                  <a:ea typeface="+mn-ea"/>
                  <a:cs typeface="+mn-cs"/>
                </a:rPr>
                <a:t>D</a:t>
              </a:r>
              <a:endPar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altLang="tr-T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8" name="Text Box 17"/>
          <p:cNvSpPr txBox="1">
            <a:spLocks noChangeArrowheads="1"/>
          </p:cNvSpPr>
          <p:nvPr/>
        </p:nvSpPr>
        <p:spPr bwMode="auto">
          <a:xfrm>
            <a:off x="3551238" y="1276350"/>
            <a:ext cx="10318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altLang="tr-TR" sz="500" b="0" i="0" u="none" strike="noStrike" kern="1200" cap="none" spc="0" normalizeH="0" baseline="0" noProof="0" smtClean="0">
                <a:ln>
                  <a:noFill/>
                </a:ln>
                <a:solidFill>
                  <a:srgbClr val="231F20"/>
                </a:solidFill>
                <a:effectLst/>
                <a:uLnTx/>
                <a:uFillTx/>
                <a:latin typeface="Arial" panose="020B0604020202020204" pitchFamily="34" charset="0"/>
                <a:ea typeface="Arial" panose="020B0604020202020204" pitchFamily="34" charset="0"/>
                <a:cs typeface="+mn-cs"/>
              </a:rPr>
              <a:t>A</a:t>
            </a:r>
            <a:endParaRPr kumimoji="0" lang="tr-TR" altLang="tr-T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5" name="Yuvarlatılmış Dikdörtgen 24"/>
          <p:cNvSpPr/>
          <p:nvPr/>
        </p:nvSpPr>
        <p:spPr>
          <a:xfrm>
            <a:off x="8928523" y="2844024"/>
            <a:ext cx="3146082" cy="497753"/>
          </a:xfrm>
          <a:prstGeom prst="roundRect">
            <a:avLst>
              <a:gd name="adj" fmla="val 12148"/>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LGS Örnek Sorusu (MEB), 2018</a:t>
            </a: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529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800"/>
                                        <p:tgtEl>
                                          <p:spTgt spid="55"/>
                                        </p:tgtEl>
                                      </p:cBhvr>
                                    </p:animEffect>
                                  </p:childTnLst>
                                  <p:subTnLst>
                                    <p:animClr clrSpc="rgb" dir="cw">
                                      <p:cBhvr override="childStyle">
                                        <p:cTn dur="1" fill="hold" display="0" masterRel="nextClick" afterEffect="1"/>
                                        <p:tgtEl>
                                          <p:spTgt spid="55"/>
                                        </p:tgtEl>
                                        <p:attrNameLst>
                                          <p:attrName>ppt_c</p:attrName>
                                        </p:attrNameLst>
                                      </p:cBhvr>
                                      <p:to>
                                        <a:srgbClr val="009900"/>
                                      </p:to>
                                    </p:animClr>
                                    <p:audio>
                                      <p:cMediaNode>
                                        <p:cTn display="0" masterRel="sameClick">
                                          <p:stCondLst>
                                            <p:cond evt="begin" delay="0">
                                              <p:tn val="5"/>
                                            </p:cond>
                                          </p:stCondLst>
                                          <p:endCondLst>
                                            <p:cond evt="onStopAudio" delay="0">
                                              <p:tgtEl>
                                                <p:sldTgt/>
                                              </p:tgtEl>
                                            </p:cond>
                                          </p:endCondLst>
                                        </p:cTn>
                                        <p:tgtEl>
                                          <p:sndTgt r:embed="rId2" name="Doğru Cevap.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900"/>
                                        <p:tgtEl>
                                          <p:spTgt spid="52"/>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800"/>
                                        <p:tgtEl>
                                          <p:spTgt spid="54"/>
                                        </p:tgtEl>
                                      </p:cBhvr>
                                    </p:animEffect>
                                  </p:childTnLst>
                                  <p:subTnLst>
                                    <p:audio>
                                      <p:cMediaNode>
                                        <p:cTn display="0" masterRel="sameClick">
                                          <p:stCondLst>
                                            <p:cond evt="begin" delay="0">
                                              <p:tn val="23"/>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44"/>
                  </p:tgtEl>
                </p:cond>
              </p:nextCondLst>
            </p:seq>
          </p:childTnLst>
        </p:cTn>
      </p:par>
    </p:tnLst>
    <p:bldLst>
      <p:bldP spid="52" grpId="0" animBg="1"/>
      <p:bldP spid="53"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ikdörtgen 51"/>
          <p:cNvSpPr/>
          <p:nvPr/>
        </p:nvSpPr>
        <p:spPr>
          <a:xfrm>
            <a:off x="218970" y="3941123"/>
            <a:ext cx="795184" cy="625476"/>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Dikdörtgen 52"/>
          <p:cNvSpPr/>
          <p:nvPr/>
        </p:nvSpPr>
        <p:spPr>
          <a:xfrm>
            <a:off x="218970" y="4814087"/>
            <a:ext cx="793750" cy="625476"/>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Dikdörtgen 53"/>
          <p:cNvSpPr/>
          <p:nvPr/>
        </p:nvSpPr>
        <p:spPr>
          <a:xfrm>
            <a:off x="218970" y="5632255"/>
            <a:ext cx="793750" cy="625478"/>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Dikdörtgen 54"/>
          <p:cNvSpPr/>
          <p:nvPr/>
        </p:nvSpPr>
        <p:spPr>
          <a:xfrm>
            <a:off x="218970" y="3123221"/>
            <a:ext cx="793750" cy="632812"/>
          </a:xfrm>
          <a:prstGeom prst="rect">
            <a:avLst/>
          </a:prstGeom>
          <a:blipFill>
            <a:blip r:embed="rId6"/>
            <a:stretch>
              <a:fillRect/>
            </a:stretch>
          </a:blipFill>
          <a:ln w="28575">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4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2" name="İçerik Yer Tutucusu 2"/>
          <p:cNvSpPr txBox="1">
            <a:spLocks/>
          </p:cNvSpPr>
          <p:nvPr/>
        </p:nvSpPr>
        <p:spPr>
          <a:xfrm>
            <a:off x="86463" y="90155"/>
            <a:ext cx="12019073" cy="2827019"/>
          </a:xfrm>
          <a:prstGeom prst="rect">
            <a:avLst/>
          </a:prstGeom>
          <a:solidFill>
            <a:schemeClr val="accent1">
              <a:lumMod val="20000"/>
              <a:lumOff val="80000"/>
            </a:schemeClr>
          </a:solidFill>
          <a:ln w="31750">
            <a:solidFill>
              <a:srgbClr val="134871"/>
            </a:solid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lvl="1" algn="l"/>
            <a:r>
              <a:rPr lang="tr-TR" sz="2800" dirty="0"/>
              <a:t>Müslüman, insanların </a:t>
            </a:r>
            <a:r>
              <a:rPr lang="tr-TR" sz="2800" u="sng" dirty="0"/>
              <a:t>elinden ve dilinden emin </a:t>
            </a:r>
            <a:r>
              <a:rPr lang="tr-TR" sz="2800" dirty="0"/>
              <a:t>olduğu kimsedir. Bu hadisteki altı çizili ifade; </a:t>
            </a:r>
            <a:endParaRPr lang="tr-TR" sz="2800" dirty="0" smtClean="0"/>
          </a:p>
          <a:p>
            <a:pPr lvl="1" algn="l"/>
            <a:r>
              <a:rPr lang="tr-TR" sz="2800" dirty="0" smtClean="0"/>
              <a:t>I</a:t>
            </a:r>
            <a:r>
              <a:rPr lang="tr-TR" sz="2800" dirty="0"/>
              <a:t>. çalışkan olmak, II. doğru konuşmak, III. verdiği sözü tutmak </a:t>
            </a:r>
            <a:endParaRPr lang="tr-TR" sz="2800" dirty="0" smtClean="0"/>
          </a:p>
          <a:p>
            <a:pPr marL="514350" lvl="0" indent="-514350" algn="l">
              <a:buFont typeface="+mj-lt"/>
              <a:buAutoNum type="arabicPeriod" startAt="3"/>
            </a:pPr>
            <a:r>
              <a:rPr lang="tr-TR" sz="3200" b="1" dirty="0" smtClean="0"/>
              <a:t>tutum </a:t>
            </a:r>
            <a:r>
              <a:rPr lang="tr-TR" sz="3200" b="1" dirty="0"/>
              <a:t>ve davranışlarından hangilerini </a:t>
            </a:r>
            <a:r>
              <a:rPr lang="tr-TR" sz="3200" b="1" u="sng" dirty="0"/>
              <a:t>kapsamaktadır? </a:t>
            </a:r>
            <a:endParaRPr kumimoji="0" lang="tr-TR" sz="3200" b="1" i="0" u="sng" strike="noStrike" kern="1200" cap="none" spc="0" normalizeH="0" baseline="0" noProof="0" dirty="0">
              <a:ln>
                <a:noFill/>
              </a:ln>
              <a:solidFill>
                <a:prstClr val="black"/>
              </a:solidFill>
              <a:effectLst/>
              <a:uLnTx/>
              <a:uFillTx/>
              <a:latin typeface="Calibri" panose="020F0502020204030204"/>
            </a:endParaRPr>
          </a:p>
        </p:txBody>
      </p:sp>
      <p:sp>
        <p:nvSpPr>
          <p:cNvPr id="26" name="Rectangle 6">
            <a:extLst>
              <a:ext uri="{FF2B5EF4-FFF2-40B4-BE49-F238E27FC236}">
                <a16:creationId xmlns:a16="http://schemas.microsoft.com/office/drawing/2014/main" id="{9007CF10-9BCC-4C67-A2C9-6EDAD53EEC34}"/>
              </a:ext>
            </a:extLst>
          </p:cNvPr>
          <p:cNvSpPr/>
          <p:nvPr/>
        </p:nvSpPr>
        <p:spPr>
          <a:xfrm>
            <a:off x="0" y="649654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Komut Düğmesi: Geri veya Önceki 26">
            <a:hlinkClick r:id="" action="ppaction://hlinkshowjump?jump=previousslide" highlightClick="1"/>
          </p:cNvPr>
          <p:cNvSpPr/>
          <p:nvPr/>
        </p:nvSpPr>
        <p:spPr>
          <a:xfrm>
            <a:off x="10619874" y="6496544"/>
            <a:ext cx="437317" cy="36145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Komut Düğmesi: İleri veya Sonraki 27">
            <a:hlinkClick r:id="" action="ppaction://hlinkshowjump?jump=nextslide" highlightClick="1"/>
          </p:cNvPr>
          <p:cNvSpPr/>
          <p:nvPr/>
        </p:nvSpPr>
        <p:spPr>
          <a:xfrm>
            <a:off x="11743376" y="649654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Komut Düğmesi: Giriş 28">
            <a:hlinkClick r:id="" action="ppaction://hlinkshowjump?jump=firstslide" highlightClick="1"/>
          </p:cNvPr>
          <p:cNvSpPr/>
          <p:nvPr/>
        </p:nvSpPr>
        <p:spPr>
          <a:xfrm>
            <a:off x="11137184" y="649654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Doğru"/>
          <p:cNvGrpSpPr/>
          <p:nvPr/>
        </p:nvGrpSpPr>
        <p:grpSpPr>
          <a:xfrm>
            <a:off x="1012721" y="3155986"/>
            <a:ext cx="11092815" cy="550609"/>
            <a:chOff x="1012721" y="3155986"/>
            <a:chExt cx="11092815" cy="550609"/>
          </a:xfrm>
        </p:grpSpPr>
        <p:sp>
          <p:nvSpPr>
            <p:cNvPr id="2" name="Yuvarlatılmış Dikdörtgen 1"/>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II, III</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kizkenar Üçgen 2"/>
            <p:cNvSpPr/>
            <p:nvPr/>
          </p:nvSpPr>
          <p:spPr>
            <a:xfrm rot="5400000">
              <a:off x="1170037" y="2998672"/>
              <a:ext cx="550607" cy="865239"/>
            </a:xfrm>
            <a:prstGeom prst="triangle">
              <a:avLst>
                <a:gd name="adj" fmla="val 48215"/>
              </a:avLst>
            </a:prstGeom>
            <a:ln>
              <a:solidFill>
                <a:srgbClr val="13487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grpSp>
      <p:grpSp>
        <p:nvGrpSpPr>
          <p:cNvPr id="38" name="B"/>
          <p:cNvGrpSpPr/>
          <p:nvPr/>
        </p:nvGrpSpPr>
        <p:grpSpPr>
          <a:xfrm>
            <a:off x="1012720" y="3999413"/>
            <a:ext cx="11092816" cy="550610"/>
            <a:chOff x="1012720" y="3155986"/>
            <a:chExt cx="11092816" cy="550610"/>
          </a:xfrm>
        </p:grpSpPr>
        <p:sp>
          <p:nvSpPr>
            <p:cNvPr id="39" name="Yuvarlatılmış Dikdörtgen 38"/>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I, II,</a:t>
              </a:r>
              <a:r>
                <a:rPr kumimoji="0" lang="tr-TR" sz="3600" b="0" i="0" u="none" strike="noStrike" kern="1200" cap="none" spc="0" normalizeH="0" noProof="0" dirty="0" smtClean="0">
                  <a:ln>
                    <a:noFill/>
                  </a:ln>
                  <a:solidFill>
                    <a:prstClr val="black"/>
                  </a:solidFill>
                  <a:effectLst/>
                  <a:uLnTx/>
                  <a:uFillTx/>
                  <a:latin typeface="Calibri" panose="020F0502020204030204"/>
                  <a:ea typeface="+mn-ea"/>
                  <a:cs typeface="+mn-cs"/>
                </a:rPr>
                <a:t> III</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İkizkenar Üçgen 39"/>
            <p:cNvSpPr/>
            <p:nvPr/>
          </p:nvSpPr>
          <p:spPr>
            <a:xfrm rot="5400000">
              <a:off x="1170034" y="2998672"/>
              <a:ext cx="550610" cy="865237"/>
            </a:xfrm>
            <a:prstGeom prst="triangle">
              <a:avLst>
                <a:gd name="adj" fmla="val 482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C"/>
          <p:cNvGrpSpPr/>
          <p:nvPr/>
        </p:nvGrpSpPr>
        <p:grpSpPr>
          <a:xfrm>
            <a:off x="1012721" y="4842840"/>
            <a:ext cx="11092815" cy="550609"/>
            <a:chOff x="1012721" y="3155986"/>
            <a:chExt cx="11092815" cy="550609"/>
          </a:xfrm>
        </p:grpSpPr>
        <p:sp>
          <p:nvSpPr>
            <p:cNvPr id="42" name="Yuvarlatılmış Dikdörtgen 41"/>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I, II</a:t>
              </a:r>
              <a:endParaRPr kumimoji="0" lang="tr-TR"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İkizkenar Üçgen 42"/>
            <p:cNvSpPr/>
            <p:nvPr/>
          </p:nvSpPr>
          <p:spPr>
            <a:xfrm rot="5400000">
              <a:off x="1170037" y="2998672"/>
              <a:ext cx="550607" cy="865239"/>
            </a:xfrm>
            <a:prstGeom prst="triangle">
              <a:avLst>
                <a:gd name="adj" fmla="val 48215"/>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4" name="D"/>
          <p:cNvGrpSpPr/>
          <p:nvPr/>
        </p:nvGrpSpPr>
        <p:grpSpPr>
          <a:xfrm>
            <a:off x="1012721" y="5686267"/>
            <a:ext cx="11092815" cy="550609"/>
            <a:chOff x="1012721" y="3155986"/>
            <a:chExt cx="11092815" cy="550609"/>
          </a:xfrm>
        </p:grpSpPr>
        <p:sp>
          <p:nvSpPr>
            <p:cNvPr id="45" name="Yuvarlatılmış Dikdörtgen 44"/>
            <p:cNvSpPr/>
            <p:nvPr/>
          </p:nvSpPr>
          <p:spPr>
            <a:xfrm>
              <a:off x="1012723" y="3155986"/>
              <a:ext cx="11092813" cy="550607"/>
            </a:xfrm>
            <a:prstGeom prst="roundRect">
              <a:avLst>
                <a:gd name="adj" fmla="val 0"/>
              </a:avLst>
            </a:prstGeom>
            <a:solidFill>
              <a:schemeClr val="accent4">
                <a:lumMod val="40000"/>
                <a:lumOff val="60000"/>
              </a:schemeClr>
            </a:solidFill>
            <a:ln>
              <a:solidFill>
                <a:srgbClr val="13487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I, III</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İkizkenar Üçgen 45"/>
            <p:cNvSpPr/>
            <p:nvPr/>
          </p:nvSpPr>
          <p:spPr>
            <a:xfrm rot="5400000">
              <a:off x="1170037" y="2998672"/>
              <a:ext cx="550607" cy="865239"/>
            </a:xfrm>
            <a:prstGeom prst="triangle">
              <a:avLst>
                <a:gd name="adj" fmla="val 48215"/>
              </a:avLst>
            </a:prstGeom>
            <a:solidFill>
              <a:srgbClr val="1348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mn-ea"/>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Yuvarlatılmış Dikdörtgen 22"/>
          <p:cNvSpPr/>
          <p:nvPr/>
        </p:nvSpPr>
        <p:spPr>
          <a:xfrm>
            <a:off x="8920356" y="2591630"/>
            <a:ext cx="3111438" cy="497753"/>
          </a:xfrm>
          <a:prstGeom prst="roundRect">
            <a:avLst>
              <a:gd name="adj" fmla="val 12148"/>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white"/>
                </a:solidFill>
                <a:effectLst/>
                <a:uLnTx/>
                <a:uFillTx/>
                <a:latin typeface="Calibri" panose="020F0502020204030204"/>
                <a:ea typeface="+mn-ea"/>
                <a:cs typeface="+mn-cs"/>
              </a:rPr>
              <a:t>LGS Örnek Sorusu (MEB), 2018</a:t>
            </a:r>
            <a:endPar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86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800"/>
                                        <p:tgtEl>
                                          <p:spTgt spid="55"/>
                                        </p:tgtEl>
                                      </p:cBhvr>
                                    </p:animEffect>
                                  </p:childTnLst>
                                  <p:subTnLst>
                                    <p:animClr clrSpc="rgb" dir="cw">
                                      <p:cBhvr override="childStyle">
                                        <p:cTn dur="1" fill="hold" display="0" masterRel="nextClick" afterEffect="1"/>
                                        <p:tgtEl>
                                          <p:spTgt spid="55"/>
                                        </p:tgtEl>
                                        <p:attrNameLst>
                                          <p:attrName>ppt_c</p:attrName>
                                        </p:attrNameLst>
                                      </p:cBhvr>
                                      <p:to>
                                        <a:srgbClr val="009900"/>
                                      </p:to>
                                    </p:animClr>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900"/>
                                        <p:tgtEl>
                                          <p:spTgt spid="52"/>
                                        </p:tgtEl>
                                      </p:cBhvr>
                                    </p:animEffect>
                                  </p:childTnLst>
                                  <p:subTnLst>
                                    <p:audio>
                                      <p:cMediaNode>
                                        <p:cTn display="0" masterRel="sameClick">
                                          <p:stCondLst>
                                            <p:cond evt="begin" delay="0">
                                              <p:tn val="1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subTnLst>
                                    <p:audio>
                                      <p:cMediaNode>
                                        <p:cTn display="0" masterRel="sameClick">
                                          <p:stCondLst>
                                            <p:cond evt="begin" delay="0">
                                              <p:tn val="1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800"/>
                                        <p:tgtEl>
                                          <p:spTgt spid="54"/>
                                        </p:tgtEl>
                                      </p:cBhvr>
                                    </p:animEffect>
                                  </p:childTnLst>
                                  <p:subTnLst>
                                    <p:audio>
                                      <p:cMediaNode>
                                        <p:cTn display="0" masterRel="sameClick">
                                          <p:stCondLst>
                                            <p:cond evt="begin" delay="0">
                                              <p:tn val="2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44"/>
                  </p:tgtEl>
                </p:cond>
              </p:nextCondLst>
            </p:seq>
          </p:childTnLst>
        </p:cTn>
      </p:par>
    </p:tnLst>
    <p:bldLst>
      <p:bldP spid="52" grpId="0" animBg="1"/>
      <p:bldP spid="53"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2582456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536050" y="1241259"/>
            <a:ext cx="5293251" cy="786062"/>
            <a:chOff x="946484" y="753981"/>
            <a:chExt cx="5293251" cy="786062"/>
          </a:xfrm>
        </p:grpSpPr>
        <p:sp>
          <p:nvSpPr>
            <p:cNvPr id="13" name="Serbest Form 1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14" name="Dikdörtgen 13"/>
            <p:cNvSpPr/>
            <p:nvPr/>
          </p:nvSpPr>
          <p:spPr>
            <a:xfrm>
              <a:off x="1828801" y="753981"/>
              <a:ext cx="4410934"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dirty="0" smtClean="0">
                  <a:solidFill>
                    <a:schemeClr val="tx1"/>
                  </a:solidFill>
                </a:rPr>
                <a:t>Soğukkanlılığı korur</a:t>
              </a:r>
              <a:r>
                <a:rPr kumimoji="0" lang="tr-TR" sz="3200" b="0" i="0" u="none" strike="noStrike" kern="1200" cap="none" spc="0" normalizeH="0" baseline="0" noProof="0" dirty="0" smtClean="0">
                  <a:ln>
                    <a:noFill/>
                  </a:ln>
                  <a:solidFill>
                    <a:schemeClr val="tx1"/>
                  </a:solidFill>
                  <a:effectLst/>
                  <a:uLnTx/>
                  <a:uFillTx/>
                </a:rPr>
                <a:t>.</a:t>
              </a:r>
              <a:endParaRPr kumimoji="0" lang="tr-TR" sz="3200" b="0" i="0" u="none" strike="noStrike" kern="1200" cap="none" spc="0" normalizeH="0" baseline="0" noProof="0" dirty="0">
                <a:ln>
                  <a:noFill/>
                </a:ln>
                <a:solidFill>
                  <a:schemeClr val="tx1"/>
                </a:solidFill>
                <a:effectLst/>
                <a:uLnTx/>
                <a:uFillTx/>
              </a:endParaRPr>
            </a:p>
          </p:txBody>
        </p:sp>
      </p:grpSp>
      <p:sp>
        <p:nvSpPr>
          <p:cNvPr id="20" name="Dikdörtgen 19"/>
          <p:cNvSpPr/>
          <p:nvPr/>
        </p:nvSpPr>
        <p:spPr>
          <a:xfrm>
            <a:off x="324781"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22" name="Grup 21"/>
          <p:cNvGrpSpPr/>
          <p:nvPr/>
        </p:nvGrpSpPr>
        <p:grpSpPr>
          <a:xfrm>
            <a:off x="536050" y="2596817"/>
            <a:ext cx="5293251" cy="786062"/>
            <a:chOff x="946484" y="753981"/>
            <a:chExt cx="5293251" cy="786062"/>
          </a:xfrm>
        </p:grpSpPr>
        <p:sp>
          <p:nvSpPr>
            <p:cNvPr id="23" name="Serbest Form 2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4" name="Dikdörtgen 23"/>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Aceleci davranır.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p:cNvSpPr/>
          <p:nvPr/>
        </p:nvSpPr>
        <p:spPr>
          <a:xfrm>
            <a:off x="602746" y="2457630"/>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26" name="Unvan 1"/>
          <p:cNvSpPr>
            <a:spLocks noGrp="1"/>
          </p:cNvSpPr>
          <p:nvPr>
            <p:ph type="title"/>
          </p:nvPr>
        </p:nvSpPr>
        <p:spPr>
          <a:xfrm>
            <a:off x="152400" y="153374"/>
            <a:ext cx="11849100" cy="809295"/>
          </a:xfrm>
          <a:solidFill>
            <a:srgbClr val="C00000"/>
          </a:solidFill>
          <a:ln>
            <a:noFill/>
          </a:ln>
        </p:spPr>
        <p:txBody>
          <a:bodyPr>
            <a:normAutofit/>
          </a:bodyPr>
          <a:lstStyle/>
          <a:p>
            <a:pPr algn="ctr"/>
            <a:r>
              <a:rPr lang="tr-TR" sz="3600" b="1" dirty="0" smtClean="0">
                <a:solidFill>
                  <a:schemeClr val="bg1"/>
                </a:solidFill>
              </a:rPr>
              <a:t>Cesaretli kişilerin özellikleri nelerdir? işaretleyelim</a:t>
            </a:r>
            <a:endParaRPr lang="tr-TR" sz="3600" b="1" dirty="0">
              <a:solidFill>
                <a:schemeClr val="bg1"/>
              </a:solidFill>
            </a:endParaRPr>
          </a:p>
        </p:txBody>
      </p:sp>
      <p:grpSp>
        <p:nvGrpSpPr>
          <p:cNvPr id="27" name="Grup 26"/>
          <p:cNvGrpSpPr/>
          <p:nvPr/>
        </p:nvGrpSpPr>
        <p:grpSpPr>
          <a:xfrm>
            <a:off x="602746" y="3833063"/>
            <a:ext cx="5226555" cy="786062"/>
            <a:chOff x="946484" y="753981"/>
            <a:chExt cx="5226555" cy="786062"/>
          </a:xfrm>
        </p:grpSpPr>
        <p:sp>
          <p:nvSpPr>
            <p:cNvPr id="28" name="Serbest Form 2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9" name="Dikdörtgen 2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Sabırlıdır.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Dikdörtgen 29"/>
          <p:cNvSpPr/>
          <p:nvPr/>
        </p:nvSpPr>
        <p:spPr>
          <a:xfrm>
            <a:off x="391477" y="3641971"/>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1" name="Grup 30"/>
          <p:cNvGrpSpPr/>
          <p:nvPr/>
        </p:nvGrpSpPr>
        <p:grpSpPr>
          <a:xfrm>
            <a:off x="602746" y="5188621"/>
            <a:ext cx="5226555" cy="786062"/>
            <a:chOff x="946484" y="753981"/>
            <a:chExt cx="5226555" cy="786062"/>
          </a:xfrm>
        </p:grpSpPr>
        <p:sp>
          <p:nvSpPr>
            <p:cNvPr id="32" name="Serbest Form 31"/>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3" name="Dikdörtgen 32"/>
            <p:cNvSpPr/>
            <p:nvPr/>
          </p:nvSpPr>
          <p:spPr>
            <a:xfrm>
              <a:off x="1828800" y="753981"/>
              <a:ext cx="4344239"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Kendini beğenir.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Dikdörtgen 33"/>
          <p:cNvSpPr/>
          <p:nvPr/>
        </p:nvSpPr>
        <p:spPr>
          <a:xfrm>
            <a:off x="669442" y="504943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35" name="Grup 34"/>
          <p:cNvGrpSpPr/>
          <p:nvPr/>
        </p:nvGrpSpPr>
        <p:grpSpPr>
          <a:xfrm>
            <a:off x="6573174" y="1241259"/>
            <a:ext cx="5226555" cy="786062"/>
            <a:chOff x="946484" y="753981"/>
            <a:chExt cx="5226555" cy="786062"/>
          </a:xfrm>
        </p:grpSpPr>
        <p:sp>
          <p:nvSpPr>
            <p:cNvPr id="36" name="Serbest Form 35"/>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7" name="Dikdörtgen 36"/>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Hemen pes etmez.</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8" name="Dikdörtgen 37"/>
          <p:cNvSpPr/>
          <p:nvPr/>
        </p:nvSpPr>
        <p:spPr>
          <a:xfrm>
            <a:off x="6361905"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9" name="Grup 38"/>
          <p:cNvGrpSpPr/>
          <p:nvPr/>
        </p:nvGrpSpPr>
        <p:grpSpPr>
          <a:xfrm>
            <a:off x="6573174" y="5159534"/>
            <a:ext cx="5189379" cy="786062"/>
            <a:chOff x="946484" y="753981"/>
            <a:chExt cx="5189379" cy="786062"/>
          </a:xfrm>
        </p:grpSpPr>
        <p:sp>
          <p:nvSpPr>
            <p:cNvPr id="40" name="Serbest Form 39"/>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1" name="Dikdörtgen 40"/>
            <p:cNvSpPr/>
            <p:nvPr/>
          </p:nvSpPr>
          <p:spPr>
            <a:xfrm>
              <a:off x="1828801" y="753981"/>
              <a:ext cx="4307062"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Sebatlı</a:t>
              </a:r>
              <a:r>
                <a:rPr kumimoji="0" lang="tr-TR" sz="3200" b="0" i="0" u="none" strike="noStrike" kern="1200" cap="none" spc="0" normalizeH="0" noProof="0" dirty="0" smtClean="0">
                  <a:ln>
                    <a:noFill/>
                  </a:ln>
                  <a:solidFill>
                    <a:prstClr val="black"/>
                  </a:solidFill>
                  <a:effectLst/>
                  <a:uLnTx/>
                  <a:uFillTx/>
                  <a:latin typeface="Calibri" panose="020F0502020204030204"/>
                  <a:ea typeface="+mn-ea"/>
                  <a:cs typeface="+mn-cs"/>
                </a:rPr>
                <a:t> davranmaz.</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Dikdörtgen 41"/>
          <p:cNvSpPr/>
          <p:nvPr/>
        </p:nvSpPr>
        <p:spPr>
          <a:xfrm>
            <a:off x="6639870" y="5020347"/>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43" name="Grup 42"/>
          <p:cNvGrpSpPr/>
          <p:nvPr/>
        </p:nvGrpSpPr>
        <p:grpSpPr>
          <a:xfrm>
            <a:off x="6573174" y="2521119"/>
            <a:ext cx="5226555" cy="786062"/>
            <a:chOff x="946484" y="753981"/>
            <a:chExt cx="5226555" cy="786062"/>
          </a:xfrm>
        </p:grpSpPr>
        <p:sp>
          <p:nvSpPr>
            <p:cNvPr id="44" name="Serbest Form 43"/>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5" name="Dikdörtgen 44"/>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Kararlıdır.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Dikdörtgen 45"/>
          <p:cNvSpPr/>
          <p:nvPr/>
        </p:nvSpPr>
        <p:spPr>
          <a:xfrm>
            <a:off x="6361905" y="233002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47" name="Grup 46"/>
          <p:cNvGrpSpPr/>
          <p:nvPr/>
        </p:nvGrpSpPr>
        <p:grpSpPr>
          <a:xfrm>
            <a:off x="6573174" y="3833063"/>
            <a:ext cx="5226555" cy="786062"/>
            <a:chOff x="946484" y="753981"/>
            <a:chExt cx="5226555" cy="786062"/>
          </a:xfrm>
        </p:grpSpPr>
        <p:sp>
          <p:nvSpPr>
            <p:cNvPr id="48" name="Serbest Form 4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9" name="Dikdörtgen 4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Zorlukları göze alır.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Dikdörtgen 49"/>
          <p:cNvSpPr/>
          <p:nvPr/>
        </p:nvSpPr>
        <p:spPr>
          <a:xfrm>
            <a:off x="6271844" y="3631495"/>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sp>
        <p:nvSpPr>
          <p:cNvPr id="54" name="Rectangle 6">
            <a:extLst>
              <a:ext uri="{FF2B5EF4-FFF2-40B4-BE49-F238E27FC236}">
                <a16:creationId xmlns:a16="http://schemas.microsoft.com/office/drawing/2014/main" id="{9007CF10-9BCC-4C67-A2C9-6EDAD53EEC34}"/>
              </a:ext>
            </a:extLst>
          </p:cNvPr>
          <p:cNvSpPr/>
          <p:nvPr/>
        </p:nvSpPr>
        <p:spPr>
          <a:xfrm>
            <a:off x="0" y="643939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Komut Düğmesi: Geri veya Önceki 54">
            <a:hlinkClick r:id="" action="ppaction://hlinkshowjump?jump=previousslide" highlightClick="1"/>
          </p:cNvPr>
          <p:cNvSpPr/>
          <p:nvPr/>
        </p:nvSpPr>
        <p:spPr>
          <a:xfrm>
            <a:off x="10619874" y="6439394"/>
            <a:ext cx="437317" cy="38837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Komut Düğmesi: İleri veya Sonraki 55">
            <a:hlinkClick r:id="" action="ppaction://hlinkshowjump?jump=nextslide" highlightClick="1"/>
          </p:cNvPr>
          <p:cNvSpPr/>
          <p:nvPr/>
        </p:nvSpPr>
        <p:spPr>
          <a:xfrm>
            <a:off x="11743376" y="643939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Komut Düğmesi: Giriş 56">
            <a:hlinkClick r:id="" action="ppaction://hlinkshowjump?jump=firstslide" highlightClick="1"/>
          </p:cNvPr>
          <p:cNvSpPr/>
          <p:nvPr/>
        </p:nvSpPr>
        <p:spPr>
          <a:xfrm>
            <a:off x="11137184" y="643939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98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7"/>
                  </p:tgtEl>
                </p:cond>
              </p:nextCondLst>
            </p:seq>
          </p:childTnLst>
        </p:cTn>
      </p:par>
    </p:tnLst>
    <p:bldLst>
      <p:bldP spid="20" grpId="0"/>
      <p:bldP spid="25" grpId="0"/>
      <p:bldP spid="30" grpId="0"/>
      <p:bldP spid="34" grpId="0"/>
      <p:bldP spid="38" grpId="0"/>
      <p:bldP spid="42" grpId="0"/>
      <p:bldP spid="46"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35526" y="1480232"/>
            <a:ext cx="6489123" cy="4638215"/>
          </a:xfrm>
          <a:prstGeom prst="rect">
            <a:avLst/>
          </a:prstGeom>
        </p:spPr>
      </p:pic>
      <p:sp>
        <p:nvSpPr>
          <p:cNvPr id="3" name="2 İçerik Yer Tutucusu"/>
          <p:cNvSpPr>
            <a:spLocks noGrp="1"/>
          </p:cNvSpPr>
          <p:nvPr>
            <p:ph idx="1"/>
          </p:nvPr>
        </p:nvSpPr>
        <p:spPr>
          <a:xfrm>
            <a:off x="6885709" y="1480232"/>
            <a:ext cx="5001490" cy="4638216"/>
          </a:xfrm>
          <a:solidFill>
            <a:schemeClr val="accent4">
              <a:lumMod val="40000"/>
              <a:lumOff val="6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anchor="ctr">
            <a:normAutofit fontScale="92500" lnSpcReduction="10000"/>
          </a:bodyPr>
          <a:lstStyle/>
          <a:p>
            <a:pPr algn="just">
              <a:lnSpc>
                <a:spcPct val="150000"/>
              </a:lnSpc>
              <a:buNone/>
            </a:pPr>
            <a:r>
              <a:rPr lang="tr-TR" sz="3600" dirty="0" smtClean="0"/>
              <a:t>  </a:t>
            </a:r>
            <a:r>
              <a:rPr lang="tr-TR" sz="3200" dirty="0" smtClean="0"/>
              <a:t>Hz</a:t>
            </a:r>
            <a:r>
              <a:rPr lang="tr-TR" sz="3200" dirty="0"/>
              <a:t>. Ali (</a:t>
            </a:r>
            <a:r>
              <a:rPr lang="tr-TR" sz="3200" dirty="0" err="1"/>
              <a:t>r.a</a:t>
            </a:r>
            <a:r>
              <a:rPr lang="tr-TR" sz="3200" dirty="0"/>
              <a:t>.) der ki; “Biz Bedir’de Allah </a:t>
            </a:r>
            <a:r>
              <a:rPr lang="tr-TR" sz="3200" dirty="0" err="1"/>
              <a:t>Resûlü’ne</a:t>
            </a:r>
            <a:r>
              <a:rPr lang="tr-TR" sz="3200" dirty="0"/>
              <a:t> sığınıyorduk. O gün kendileri, düşmana en yakın duranımız, insanların </a:t>
            </a:r>
            <a:r>
              <a:rPr lang="tr-TR" sz="3200" b="1" dirty="0"/>
              <a:t>en cesur ve </a:t>
            </a:r>
            <a:r>
              <a:rPr lang="tr-TR" sz="3200" b="1" dirty="0" err="1"/>
              <a:t>metânetli</a:t>
            </a:r>
            <a:r>
              <a:rPr lang="tr-TR" sz="3200" b="1" dirty="0"/>
              <a:t> </a:t>
            </a:r>
            <a:r>
              <a:rPr lang="tr-TR" sz="3200" dirty="0"/>
              <a:t>olanı idi.” </a:t>
            </a:r>
            <a:endParaRPr lang="tr-TR" sz="3600" dirty="0" smtClean="0"/>
          </a:p>
          <a:p>
            <a:pPr algn="r">
              <a:buNone/>
            </a:pPr>
            <a:r>
              <a:rPr lang="tr-TR" sz="3200" dirty="0" smtClean="0"/>
              <a:t>(</a:t>
            </a:r>
            <a:r>
              <a:rPr lang="tr-TR" sz="3200" dirty="0"/>
              <a:t>İbn-i </a:t>
            </a:r>
            <a:r>
              <a:rPr lang="tr-TR" sz="3200" dirty="0" err="1"/>
              <a:t>Hanbel</a:t>
            </a:r>
            <a:r>
              <a:rPr lang="tr-TR" sz="3200" dirty="0"/>
              <a:t>, I, </a:t>
            </a:r>
            <a:r>
              <a:rPr lang="tr-TR" sz="3200" dirty="0" smtClean="0"/>
              <a:t>86)</a:t>
            </a:r>
          </a:p>
        </p:txBody>
      </p:sp>
      <p:sp>
        <p:nvSpPr>
          <p:cNvPr id="5" name="4 Sağa Bükülü Ok"/>
          <p:cNvSpPr/>
          <p:nvPr/>
        </p:nvSpPr>
        <p:spPr>
          <a:xfrm>
            <a:off x="5158737" y="368570"/>
            <a:ext cx="1510493" cy="2249939"/>
          </a:xfrm>
          <a:prstGeom prst="curvedRightArrow">
            <a:avLst>
              <a:gd name="adj1" fmla="val 25000"/>
              <a:gd name="adj2" fmla="val 54000"/>
              <a:gd name="adj3" fmla="val 33596"/>
            </a:avLst>
          </a:prstGeom>
          <a:solidFill>
            <a:schemeClr val="accent6">
              <a:lumMod val="40000"/>
              <a:lumOff val="6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3 Yuvarlatılmış Dikdörtgen"/>
          <p:cNvSpPr/>
          <p:nvPr/>
        </p:nvSpPr>
        <p:spPr>
          <a:xfrm>
            <a:off x="5812702" y="152400"/>
            <a:ext cx="6102206" cy="914400"/>
          </a:xfrm>
          <a:prstGeom prst="roundRect">
            <a:avLst/>
          </a:prstGeom>
          <a:solidFill>
            <a:schemeClr val="accent1">
              <a:lumMod val="20000"/>
              <a:lumOff val="8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black"/>
                </a:solidFill>
                <a:effectLst/>
                <a:uLnTx/>
                <a:uFillTx/>
                <a:latin typeface="Calibri" panose="020F0502020204030204"/>
                <a:ea typeface="+mn-ea"/>
                <a:cs typeface="+mn-cs"/>
              </a:rPr>
              <a:t>ÖRNEK ALALIM </a:t>
            </a:r>
          </a:p>
        </p:txBody>
      </p:sp>
    </p:spTree>
    <p:extLst>
      <p:ext uri="{BB962C8B-B14F-4D97-AF65-F5344CB8AC3E}">
        <p14:creationId xmlns:p14="http://schemas.microsoft.com/office/powerpoint/2010/main" val="21479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8701" y="395105"/>
            <a:ext cx="2803161" cy="774128"/>
          </a:xfrm>
          <a:solidFill>
            <a:srgbClr val="CCCCFF"/>
          </a:solidFill>
          <a:ln w="28575">
            <a:solidFill>
              <a:srgbClr val="C00000"/>
            </a:solidFill>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3600" dirty="0" smtClean="0">
                <a:solidFill>
                  <a:schemeClr val="tx1"/>
                </a:solidFill>
              </a:rPr>
              <a:t>ÖRNEK OLAY</a:t>
            </a:r>
            <a:endParaRPr lang="tr-TR" sz="3600" dirty="0">
              <a:solidFill>
                <a:schemeClr val="tx1"/>
              </a:solidFill>
            </a:endParaRPr>
          </a:p>
        </p:txBody>
      </p:sp>
      <p:sp>
        <p:nvSpPr>
          <p:cNvPr id="4" name="Dikdörtgen 3"/>
          <p:cNvSpPr/>
          <p:nvPr/>
        </p:nvSpPr>
        <p:spPr>
          <a:xfrm>
            <a:off x="6700603" y="3322819"/>
            <a:ext cx="5386466" cy="2688237"/>
          </a:xfrm>
          <a:prstGeom prst="rect">
            <a:avLst/>
          </a:prstGeom>
          <a:solidFill>
            <a:schemeClr val="accent4">
              <a:lumMod val="60000"/>
              <a:lumOff val="40000"/>
            </a:schemeClr>
          </a:solidFill>
          <a:ln w="28575">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Bu olayda peygamberimiz hangi yönü bulunmaktadır?</a:t>
            </a: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endPar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FontTx/>
              <a:buAutoNum type="arabicPeriod"/>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Siz olsaydınız nasıl davranırdınız?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şağı Bükülü Ok 4"/>
          <p:cNvSpPr/>
          <p:nvPr/>
        </p:nvSpPr>
        <p:spPr>
          <a:xfrm>
            <a:off x="5539154" y="580293"/>
            <a:ext cx="5380892" cy="2444261"/>
          </a:xfrm>
          <a:prstGeom prst="curvedDownArrow">
            <a:avLst/>
          </a:prstGeom>
          <a:solidFill>
            <a:schemeClr val="accent6">
              <a:lumMod val="60000"/>
              <a:lumOff val="40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243116" y="1567543"/>
            <a:ext cx="6202654" cy="5138056"/>
          </a:xfrm>
          <a:solidFill>
            <a:schemeClr val="accent1">
              <a:lumMod val="40000"/>
              <a:lumOff val="60000"/>
            </a:schemeClr>
          </a:solidFill>
          <a:ln w="28575">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gn="ctr">
              <a:buNone/>
            </a:pPr>
            <a:endParaRPr lang="tr-TR" dirty="0"/>
          </a:p>
          <a:p>
            <a:pPr marL="0" indent="0" algn="just">
              <a:lnSpc>
                <a:spcPct val="150000"/>
              </a:lnSpc>
              <a:buNone/>
            </a:pPr>
            <a:r>
              <a:rPr lang="tr-TR" sz="3000" i="1" dirty="0" smtClean="0"/>
              <a:t>Bir gece Medine halkı yüksek bir ses duyarak korkmuşlar ve sesin geldiği tarafa doğru koşmuşlar. Bir atın üzerine binerek hepsinden önce sesin geldiği yöne atını süren Hz. Peygamber (sav) ise dönerken onlara rastlamış ve onları, </a:t>
            </a:r>
            <a:r>
              <a:rPr lang="tr-TR" sz="3000" b="1" i="1" dirty="0" smtClean="0"/>
              <a:t>«korkmayın, korkmayın!» </a:t>
            </a:r>
            <a:r>
              <a:rPr lang="tr-TR" sz="3000" i="1" dirty="0" smtClean="0"/>
              <a:t>diye sakinleştirmiştir.  </a:t>
            </a:r>
            <a:endParaRPr lang="tr-TR" sz="3000" i="1" dirty="0"/>
          </a:p>
        </p:txBody>
      </p:sp>
    </p:spTree>
    <p:extLst>
      <p:ext uri="{BB962C8B-B14F-4D97-AF65-F5344CB8AC3E}">
        <p14:creationId xmlns:p14="http://schemas.microsoft.com/office/powerpoint/2010/main" val="33272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50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1960" y="0"/>
            <a:ext cx="2503358" cy="497559"/>
          </a:xfrm>
          <a:solidFill>
            <a:srgbClr val="C00000"/>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3200" dirty="0" smtClean="0">
                <a:solidFill>
                  <a:schemeClr val="bg1"/>
                </a:solidFill>
              </a:rPr>
              <a:t>Örnek olay</a:t>
            </a:r>
            <a:endParaRPr lang="tr-TR" sz="3200" dirty="0">
              <a:solidFill>
                <a:schemeClr val="bg1"/>
              </a:solidFill>
            </a:endParaRPr>
          </a:p>
        </p:txBody>
      </p:sp>
      <p:sp>
        <p:nvSpPr>
          <p:cNvPr id="3" name="İçerik Yer Tutucusu 2"/>
          <p:cNvSpPr>
            <a:spLocks noGrp="1"/>
          </p:cNvSpPr>
          <p:nvPr>
            <p:ph idx="1"/>
          </p:nvPr>
        </p:nvSpPr>
        <p:spPr>
          <a:xfrm>
            <a:off x="160420" y="509955"/>
            <a:ext cx="11898230" cy="5170956"/>
          </a:xfrm>
          <a:noFill/>
          <a:ln w="38100">
            <a:solidFill>
              <a:srgbClr val="C00000"/>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lgn="just">
              <a:lnSpc>
                <a:spcPct val="150000"/>
              </a:lnSpc>
              <a:buNone/>
            </a:pPr>
            <a:r>
              <a:rPr lang="tr-TR" sz="2400" dirty="0">
                <a:solidFill>
                  <a:prstClr val="black"/>
                </a:solidFill>
                <a:ea typeface="+mj-ea"/>
                <a:cs typeface="+mj-cs"/>
              </a:rPr>
              <a:t>Hz. Muhammed (s.a.v.) de </a:t>
            </a:r>
            <a:r>
              <a:rPr lang="tr-TR" sz="2400" dirty="0" smtClean="0">
                <a:solidFill>
                  <a:prstClr val="black"/>
                </a:solidFill>
                <a:ea typeface="+mj-ea"/>
                <a:cs typeface="+mj-cs"/>
              </a:rPr>
              <a:t>peygamberliğini </a:t>
            </a:r>
            <a:r>
              <a:rPr lang="tr-TR" sz="2400" dirty="0">
                <a:solidFill>
                  <a:prstClr val="black"/>
                </a:solidFill>
                <a:ea typeface="+mj-ea"/>
                <a:cs typeface="+mj-cs"/>
              </a:rPr>
              <a:t>tebliğe başladığı ilk günden itibaren </a:t>
            </a:r>
            <a:r>
              <a:rPr lang="tr-TR" sz="2400" dirty="0" smtClean="0">
                <a:solidFill>
                  <a:prstClr val="black"/>
                </a:solidFill>
                <a:ea typeface="+mj-ea"/>
                <a:cs typeface="+mj-cs"/>
              </a:rPr>
              <a:t>görevinin son </a:t>
            </a:r>
            <a:r>
              <a:rPr lang="tr-TR" sz="2400" dirty="0">
                <a:solidFill>
                  <a:prstClr val="black"/>
                </a:solidFill>
                <a:ea typeface="+mj-ea"/>
                <a:cs typeface="+mj-cs"/>
              </a:rPr>
              <a:t>anına kadar kararlılığını devam ettirmiştir. İki büyük destekçisi eşi Hz. </a:t>
            </a:r>
            <a:r>
              <a:rPr lang="tr-TR" sz="2400" dirty="0" smtClean="0">
                <a:solidFill>
                  <a:prstClr val="black"/>
                </a:solidFill>
                <a:ea typeface="+mj-ea"/>
                <a:cs typeface="+mj-cs"/>
              </a:rPr>
              <a:t>Hatice (</a:t>
            </a:r>
            <a:r>
              <a:rPr lang="tr-TR" sz="2400" dirty="0" err="1" smtClean="0">
                <a:solidFill>
                  <a:prstClr val="black"/>
                </a:solidFill>
                <a:ea typeface="+mj-ea"/>
                <a:cs typeface="+mj-cs"/>
              </a:rPr>
              <a:t>r.a</a:t>
            </a:r>
            <a:r>
              <a:rPr lang="tr-TR" sz="2400" dirty="0">
                <a:solidFill>
                  <a:prstClr val="black"/>
                </a:solidFill>
                <a:ea typeface="+mj-ea"/>
                <a:cs typeface="+mj-cs"/>
              </a:rPr>
              <a:t>.) ve amcası Ebu </a:t>
            </a:r>
            <a:r>
              <a:rPr lang="tr-TR" sz="2400" dirty="0" err="1">
                <a:solidFill>
                  <a:prstClr val="black"/>
                </a:solidFill>
                <a:ea typeface="+mj-ea"/>
                <a:cs typeface="+mj-cs"/>
              </a:rPr>
              <a:t>Talib’i</a:t>
            </a:r>
            <a:r>
              <a:rPr lang="tr-TR" sz="2400" dirty="0">
                <a:solidFill>
                  <a:prstClr val="black"/>
                </a:solidFill>
                <a:ea typeface="+mj-ea"/>
                <a:cs typeface="+mj-cs"/>
              </a:rPr>
              <a:t> kaybetmenin üzüntüsünü üzerinden </a:t>
            </a:r>
            <a:r>
              <a:rPr lang="tr-TR" sz="2400" dirty="0" smtClean="0">
                <a:solidFill>
                  <a:prstClr val="black"/>
                </a:solidFill>
                <a:ea typeface="+mj-ea"/>
                <a:cs typeface="+mj-cs"/>
              </a:rPr>
              <a:t>atamamışken tebliğ </a:t>
            </a:r>
            <a:r>
              <a:rPr lang="tr-TR" sz="2400" dirty="0">
                <a:solidFill>
                  <a:prstClr val="black"/>
                </a:solidFill>
                <a:ea typeface="+mj-ea"/>
                <a:cs typeface="+mj-cs"/>
              </a:rPr>
              <a:t>için </a:t>
            </a:r>
            <a:r>
              <a:rPr lang="tr-TR" sz="2400" dirty="0" err="1">
                <a:solidFill>
                  <a:prstClr val="black"/>
                </a:solidFill>
                <a:ea typeface="+mj-ea"/>
                <a:cs typeface="+mj-cs"/>
              </a:rPr>
              <a:t>Taif’e</a:t>
            </a:r>
            <a:r>
              <a:rPr lang="tr-TR" sz="2400" dirty="0">
                <a:solidFill>
                  <a:prstClr val="black"/>
                </a:solidFill>
                <a:ea typeface="+mj-ea"/>
                <a:cs typeface="+mj-cs"/>
              </a:rPr>
              <a:t> giden </a:t>
            </a:r>
            <a:r>
              <a:rPr lang="tr-TR" sz="2400" dirty="0" err="1">
                <a:solidFill>
                  <a:prstClr val="black"/>
                </a:solidFill>
                <a:ea typeface="+mj-ea"/>
                <a:cs typeface="+mj-cs"/>
              </a:rPr>
              <a:t>Resûlullah</a:t>
            </a:r>
            <a:r>
              <a:rPr lang="tr-TR" sz="2400" dirty="0">
                <a:solidFill>
                  <a:prstClr val="black"/>
                </a:solidFill>
                <a:ea typeface="+mj-ea"/>
                <a:cs typeface="+mj-cs"/>
              </a:rPr>
              <a:t> (s.a.v.), burada kötü karşılanmıştır. </a:t>
            </a:r>
            <a:r>
              <a:rPr lang="tr-TR" sz="2400" dirty="0" smtClean="0">
                <a:solidFill>
                  <a:prstClr val="black"/>
                </a:solidFill>
                <a:ea typeface="+mj-ea"/>
                <a:cs typeface="+mj-cs"/>
              </a:rPr>
              <a:t>Taşlanmasına ve </a:t>
            </a:r>
            <a:r>
              <a:rPr lang="tr-TR" sz="2400" dirty="0">
                <a:solidFill>
                  <a:prstClr val="black"/>
                </a:solidFill>
                <a:ea typeface="+mj-ea"/>
                <a:cs typeface="+mj-cs"/>
              </a:rPr>
              <a:t>ayaklarının kanlar içinde kalmasına rağmen sebatını bozmamış ve </a:t>
            </a:r>
            <a:r>
              <a:rPr lang="tr-TR" sz="2400" dirty="0" smtClean="0">
                <a:solidFill>
                  <a:prstClr val="black"/>
                </a:solidFill>
                <a:ea typeface="+mj-ea"/>
                <a:cs typeface="+mj-cs"/>
              </a:rPr>
              <a:t>ümitsizliğe düşmemiştir</a:t>
            </a:r>
            <a:r>
              <a:rPr lang="tr-TR" sz="2400" dirty="0">
                <a:solidFill>
                  <a:prstClr val="black"/>
                </a:solidFill>
                <a:ea typeface="+mj-ea"/>
                <a:cs typeface="+mj-cs"/>
              </a:rPr>
              <a:t>. </a:t>
            </a:r>
            <a:r>
              <a:rPr lang="tr-TR" sz="2400" dirty="0" err="1">
                <a:solidFill>
                  <a:prstClr val="black"/>
                </a:solidFill>
                <a:ea typeface="+mj-ea"/>
                <a:cs typeface="+mj-cs"/>
              </a:rPr>
              <a:t>Huneyn’de</a:t>
            </a:r>
            <a:r>
              <a:rPr lang="tr-TR" sz="2400" dirty="0">
                <a:solidFill>
                  <a:prstClr val="black"/>
                </a:solidFill>
                <a:ea typeface="+mj-ea"/>
                <a:cs typeface="+mj-cs"/>
              </a:rPr>
              <a:t> düşmanın pususu karşısında dağılan </a:t>
            </a:r>
            <a:r>
              <a:rPr lang="tr-TR" sz="2400" dirty="0" smtClean="0">
                <a:solidFill>
                  <a:prstClr val="black"/>
                </a:solidFill>
                <a:ea typeface="+mj-ea"/>
                <a:cs typeface="+mj-cs"/>
              </a:rPr>
              <a:t>Müslümanlara yeryüzü </a:t>
            </a:r>
            <a:r>
              <a:rPr lang="tr-TR" sz="2400" dirty="0">
                <a:solidFill>
                  <a:prstClr val="black"/>
                </a:solidFill>
                <a:ea typeface="+mj-ea"/>
                <a:cs typeface="+mj-cs"/>
              </a:rPr>
              <a:t>bütün genişliğine rağmen dar geldiği </a:t>
            </a:r>
            <a:r>
              <a:rPr lang="tr-TR" sz="2400" dirty="0" smtClean="0">
                <a:solidFill>
                  <a:prstClr val="black"/>
                </a:solidFill>
                <a:ea typeface="+mj-ea"/>
                <a:cs typeface="+mj-cs"/>
              </a:rPr>
              <a:t>anda </a:t>
            </a:r>
            <a:r>
              <a:rPr lang="tr-TR" sz="2400" dirty="0">
                <a:solidFill>
                  <a:prstClr val="black"/>
                </a:solidFill>
                <a:ea typeface="+mj-ea"/>
                <a:cs typeface="+mj-cs"/>
              </a:rPr>
              <a:t>Hz. Muhammed (s.a.v.) </a:t>
            </a:r>
            <a:r>
              <a:rPr lang="tr-TR" sz="2400" dirty="0" smtClean="0">
                <a:solidFill>
                  <a:prstClr val="black"/>
                </a:solidFill>
                <a:ea typeface="+mj-ea"/>
                <a:cs typeface="+mj-cs"/>
              </a:rPr>
              <a:t>hem düşman </a:t>
            </a:r>
            <a:r>
              <a:rPr lang="tr-TR" sz="2400" dirty="0">
                <a:solidFill>
                  <a:prstClr val="black"/>
                </a:solidFill>
                <a:ea typeface="+mj-ea"/>
                <a:cs typeface="+mj-cs"/>
              </a:rPr>
              <a:t>üzerine yürümüş hem de </a:t>
            </a:r>
            <a:r>
              <a:rPr lang="tr-TR" sz="2400" dirty="0" err="1">
                <a:solidFill>
                  <a:prstClr val="black"/>
                </a:solidFill>
                <a:ea typeface="+mj-ea"/>
                <a:cs typeface="+mj-cs"/>
              </a:rPr>
              <a:t>ashâbının</a:t>
            </a:r>
            <a:r>
              <a:rPr lang="tr-TR" sz="2400" dirty="0">
                <a:solidFill>
                  <a:prstClr val="black"/>
                </a:solidFill>
                <a:ea typeface="+mj-ea"/>
                <a:cs typeface="+mj-cs"/>
              </a:rPr>
              <a:t> toparlanmasını sağlamıştır. Yine </a:t>
            </a:r>
            <a:r>
              <a:rPr lang="tr-TR" sz="2400" dirty="0" smtClean="0">
                <a:solidFill>
                  <a:prstClr val="black"/>
                </a:solidFill>
                <a:ea typeface="+mj-ea"/>
                <a:cs typeface="+mj-cs"/>
              </a:rPr>
              <a:t>Hz. Peygamber’in </a:t>
            </a:r>
            <a:r>
              <a:rPr lang="tr-TR" sz="2400" dirty="0">
                <a:solidFill>
                  <a:prstClr val="black"/>
                </a:solidFill>
                <a:ea typeface="+mj-ea"/>
                <a:cs typeface="+mj-cs"/>
              </a:rPr>
              <a:t>(s.a.v.) müşriklere karşı giriştiği Hendek Savaşı’nda </a:t>
            </a:r>
            <a:r>
              <a:rPr lang="tr-TR" sz="2400" dirty="0" smtClean="0">
                <a:solidFill>
                  <a:prstClr val="black"/>
                </a:solidFill>
                <a:ea typeface="+mj-ea"/>
                <a:cs typeface="+mj-cs"/>
              </a:rPr>
              <a:t>verilen mücadeledeki kararlı </a:t>
            </a:r>
            <a:r>
              <a:rPr lang="tr-TR" sz="2400" dirty="0">
                <a:solidFill>
                  <a:prstClr val="black"/>
                </a:solidFill>
                <a:ea typeface="+mj-ea"/>
                <a:cs typeface="+mj-cs"/>
              </a:rPr>
              <a:t>tavrı da Kur’an’da dile getirilmiştir</a:t>
            </a:r>
            <a:r>
              <a:rPr lang="tr-TR" sz="2400" dirty="0" smtClean="0">
                <a:solidFill>
                  <a:prstClr val="black"/>
                </a:solidFill>
                <a:ea typeface="+mj-ea"/>
                <a:cs typeface="+mj-cs"/>
              </a:rPr>
              <a:t>.</a:t>
            </a:r>
            <a:endParaRPr lang="tr-TR" sz="2400" dirty="0" smtClean="0"/>
          </a:p>
        </p:txBody>
      </p:sp>
      <p:sp>
        <p:nvSpPr>
          <p:cNvPr id="4" name="Dikdörtgen 3"/>
          <p:cNvSpPr/>
          <p:nvPr/>
        </p:nvSpPr>
        <p:spPr>
          <a:xfrm>
            <a:off x="160420" y="5834363"/>
            <a:ext cx="11898230" cy="694592"/>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Parçada</a:t>
            </a:r>
            <a:r>
              <a:rPr kumimoji="0" lang="tr-TR" sz="3600" b="0" i="0" u="none" strike="noStrike" kern="1200" cap="none" spc="0" normalizeH="0" noProof="0" dirty="0" smtClean="0">
                <a:ln>
                  <a:noFill/>
                </a:ln>
                <a:solidFill>
                  <a:prstClr val="black"/>
                </a:solidFill>
                <a:effectLst/>
                <a:uLnTx/>
                <a:uFillTx/>
                <a:latin typeface="Calibri" panose="020F0502020204030204"/>
                <a:ea typeface="+mn-ea"/>
                <a:cs typeface="+mn-cs"/>
              </a:rPr>
              <a:t> Hz. Muhammed’in (sav) hangi davranışları vardır?</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88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Yuvarlatılmış Dikdörtgen 6"/>
          <p:cNvSpPr/>
          <p:nvPr/>
        </p:nvSpPr>
        <p:spPr>
          <a:xfrm>
            <a:off x="269823" y="629585"/>
            <a:ext cx="6745574" cy="5336500"/>
          </a:xfrm>
          <a:prstGeom prst="roundRect">
            <a:avLst/>
          </a:prstGeom>
          <a:solidFill>
            <a:schemeClr val="accent4">
              <a:lumMod val="40000"/>
              <a:lumOff val="60000"/>
            </a:schemeClr>
          </a:solid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lvl="0" indent="449263" algn="just" eaLnBrk="0" fontAlgn="base" hangingPunct="0">
              <a:lnSpc>
                <a:spcPct val="150000"/>
              </a:lnSpc>
              <a:spcBef>
                <a:spcPct val="0"/>
              </a:spcBef>
              <a:spcAft>
                <a:spcPct val="0"/>
              </a:spcAft>
            </a:pPr>
            <a:r>
              <a:rPr lang="tr-TR" altLang="tr-TR" sz="2800" dirty="0" smtClean="0">
                <a:solidFill>
                  <a:prstClr val="black"/>
                </a:solidFill>
                <a:ea typeface="Times New Roman" panose="02020603050405020304" pitchFamily="18" charset="0"/>
              </a:rPr>
              <a:t>Hz</a:t>
            </a:r>
            <a:r>
              <a:rPr lang="tr-TR" altLang="tr-TR" sz="2800" dirty="0">
                <a:solidFill>
                  <a:prstClr val="black"/>
                </a:solidFill>
                <a:ea typeface="Times New Roman" panose="02020603050405020304" pitchFamily="18" charset="0"/>
              </a:rPr>
              <a:t>. Ebu Bekir ile birlikte Medine'ye hicret ederken Sevr mağarasına gizlenmişlerdi. Peşlerindeki kişiler mağaranın girişine kadar geldiler. Bu durum Hz. Ebu Bekir'i çok korkuttu. Ancak Peygamberimiz cesur davranıp arkadaşını sakinleştirdi ve </a:t>
            </a:r>
            <a:r>
              <a:rPr lang="tr-TR" altLang="tr-TR" sz="2800" b="1" dirty="0">
                <a:solidFill>
                  <a:prstClr val="black"/>
                </a:solidFill>
                <a:ea typeface="Times New Roman" panose="02020603050405020304" pitchFamily="18" charset="0"/>
              </a:rPr>
              <a:t>"Üzülme! Allah bizimle beraberdir." </a:t>
            </a:r>
            <a:r>
              <a:rPr lang="tr-TR" altLang="tr-TR" sz="2800" dirty="0">
                <a:solidFill>
                  <a:prstClr val="black"/>
                </a:solidFill>
                <a:ea typeface="Times New Roman" panose="02020603050405020304" pitchFamily="18" charset="0"/>
              </a:rPr>
              <a:t>dedi</a:t>
            </a:r>
            <a:r>
              <a:rPr lang="tr-TR" altLang="tr-TR" sz="3200" dirty="0">
                <a:solidFill>
                  <a:prstClr val="black"/>
                </a:solidFill>
                <a:ea typeface="Times New Roman" panose="02020603050405020304" pitchFamily="18" charset="0"/>
              </a:rPr>
              <a:t>.</a:t>
            </a:r>
            <a:r>
              <a:rPr kumimoji="0" lang="tr-TR" altLang="tr-TR" sz="2400" b="0" i="0" u="none" strike="noStrike" kern="1200" cap="none" spc="0" normalizeH="0" baseline="0" noProof="0" dirty="0" smtClean="0">
                <a:ln>
                  <a:noFill/>
                </a:ln>
                <a:solidFill>
                  <a:prstClr val="black"/>
                </a:solidFill>
                <a:effectLst/>
                <a:uLnTx/>
                <a:uFillTx/>
                <a:ea typeface="Times New Roman" panose="02020603050405020304" pitchFamily="18" charset="0"/>
                <a:cs typeface="Times New Roman" panose="02020603050405020304" pitchFamily="18" charset="0"/>
              </a:rPr>
              <a:t>.</a:t>
            </a:r>
            <a:endParaRPr kumimoji="0" lang="tr-TR" altLang="tr-TR" sz="4800" b="0" i="0" u="none" strike="noStrike" kern="1200" cap="none" spc="0" normalizeH="0" baseline="0" noProof="0" dirty="0" smtClean="0">
              <a:ln>
                <a:noFill/>
              </a:ln>
              <a:solidFill>
                <a:prstClr val="black"/>
              </a:solidFill>
              <a:effectLst/>
              <a:uLnTx/>
              <a:uFillTx/>
            </a:endParaRPr>
          </a:p>
        </p:txBody>
      </p:sp>
      <p:pic>
        <p:nvPicPr>
          <p:cNvPr id="2" name="Resim 1"/>
          <p:cNvPicPr>
            <a:picLocks noChangeAspect="1"/>
          </p:cNvPicPr>
          <p:nvPr/>
        </p:nvPicPr>
        <p:blipFill>
          <a:blip r:embed="rId2"/>
          <a:stretch>
            <a:fillRect/>
          </a:stretch>
        </p:blipFill>
        <p:spPr>
          <a:xfrm>
            <a:off x="7191719" y="2053652"/>
            <a:ext cx="4859371" cy="3417757"/>
          </a:xfrm>
          <a:prstGeom prst="rect">
            <a:avLst/>
          </a:prstGeom>
        </p:spPr>
      </p:pic>
    </p:spTree>
    <p:extLst>
      <p:ext uri="{BB962C8B-B14F-4D97-AF65-F5344CB8AC3E}">
        <p14:creationId xmlns:p14="http://schemas.microsoft.com/office/powerpoint/2010/main" val="6023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12775" y="2743198"/>
            <a:ext cx="4799552" cy="3638797"/>
          </a:xfrm>
          <a:prstGeom prst="roundRect">
            <a:avLst>
              <a:gd name="adj" fmla="val 5752"/>
            </a:avLst>
          </a:prstGeom>
          <a:solidFill>
            <a:schemeClr val="accent2">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3200" i="1" dirty="0">
                <a:solidFill>
                  <a:prstClr val="black"/>
                </a:solidFill>
              </a:rPr>
              <a:t>K</a:t>
            </a:r>
            <a:r>
              <a:rPr lang="tr-TR" sz="3200" i="1" dirty="0" smtClean="0">
                <a:solidFill>
                  <a:prstClr val="black"/>
                </a:solidFill>
              </a:rPr>
              <a:t>arar </a:t>
            </a:r>
            <a:r>
              <a:rPr lang="tr-TR" sz="3200" i="1" dirty="0">
                <a:solidFill>
                  <a:prstClr val="black"/>
                </a:solidFill>
              </a:rPr>
              <a:t>vermek, bir şeyi yapmak hususunda büyük bir kararlılıkla </a:t>
            </a:r>
            <a:r>
              <a:rPr lang="tr-TR" sz="3200" i="1" dirty="0" smtClean="0">
                <a:solidFill>
                  <a:prstClr val="black"/>
                </a:solidFill>
              </a:rPr>
              <a:t>gayret göstermek </a:t>
            </a:r>
            <a:r>
              <a:rPr lang="tr-TR" sz="3200" i="1" dirty="0">
                <a:solidFill>
                  <a:prstClr val="black"/>
                </a:solidFill>
              </a:rPr>
              <a:t>anlamına gelir. Azim ve sebatın kaynağı inançlı olmaktır</a:t>
            </a:r>
            <a:r>
              <a:rPr lang="tr-TR" sz="3200" i="1" dirty="0" smtClean="0">
                <a:solidFill>
                  <a:prstClr val="black"/>
                </a:solidFill>
              </a:rPr>
              <a:t>.</a:t>
            </a:r>
          </a:p>
          <a:p>
            <a:pPr lvl="0" algn="ctr"/>
            <a:r>
              <a:rPr kumimoji="0" lang="tr-TR" sz="3600" b="1" i="1" u="none" strike="noStrike" kern="1200" cap="none" spc="0" normalizeH="0" baseline="0" noProof="0" dirty="0" smtClean="0">
                <a:ln>
                  <a:noFill/>
                </a:ln>
                <a:solidFill>
                  <a:prstClr val="black"/>
                </a:solidFill>
                <a:effectLst/>
                <a:uLnTx/>
                <a:uFillTx/>
                <a:latin typeface="Calibri" panose="020F0502020204030204"/>
                <a:ea typeface="+mn-ea"/>
                <a:cs typeface="+mn-cs"/>
              </a:rPr>
              <a:t>Vazgeçmemek</a:t>
            </a:r>
            <a:endParaRPr kumimoji="0" lang="tr-TR"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3 Yuvarlatılmış Dikdörtgen"/>
          <p:cNvSpPr/>
          <p:nvPr/>
        </p:nvSpPr>
        <p:spPr>
          <a:xfrm>
            <a:off x="584616" y="205137"/>
            <a:ext cx="4137286" cy="844174"/>
          </a:xfrm>
          <a:prstGeom prst="roundRect">
            <a:avLst/>
          </a:prstGeom>
          <a:solidFill>
            <a:schemeClr val="accent1">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Azim</a:t>
            </a:r>
            <a:r>
              <a:rPr kumimoji="0" lang="tr-TR" sz="3600" b="1" i="0" u="none" strike="noStrike" kern="1200" cap="none" spc="0" normalizeH="0" noProof="0" dirty="0" smtClean="0">
                <a:ln>
                  <a:noFill/>
                </a:ln>
                <a:solidFill>
                  <a:prstClr val="black"/>
                </a:solidFill>
                <a:effectLst/>
                <a:uLnTx/>
                <a:uFillTx/>
                <a:latin typeface="Calibri" panose="020F0502020204030204"/>
                <a:ea typeface="+mn-ea"/>
                <a:cs typeface="+mn-cs"/>
              </a:rPr>
              <a:t> ve Kararlılık</a:t>
            </a:r>
            <a:endParaRPr kumimoji="0" lang="tr-TR"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Resim 2"/>
          <p:cNvPicPr>
            <a:picLocks noChangeAspect="1"/>
          </p:cNvPicPr>
          <p:nvPr/>
        </p:nvPicPr>
        <p:blipFill>
          <a:blip r:embed="rId2"/>
          <a:stretch>
            <a:fillRect/>
          </a:stretch>
        </p:blipFill>
        <p:spPr>
          <a:xfrm>
            <a:off x="5271058" y="549910"/>
            <a:ext cx="6667500" cy="5577254"/>
          </a:xfrm>
          <a:prstGeom prst="rect">
            <a:avLst/>
          </a:prstGeom>
        </p:spPr>
      </p:pic>
      <p:sp>
        <p:nvSpPr>
          <p:cNvPr id="6" name="Google Shape;837;p38"/>
          <p:cNvSpPr/>
          <p:nvPr/>
        </p:nvSpPr>
        <p:spPr>
          <a:xfrm rot="14142699">
            <a:off x="2078139" y="1315120"/>
            <a:ext cx="948360" cy="1115691"/>
          </a:xfrm>
          <a:custGeom>
            <a:avLst/>
            <a:gdLst/>
            <a:ahLst/>
            <a:cxnLst/>
            <a:rect l="l" t="t" r="r" b="b"/>
            <a:pathLst>
              <a:path w="6277" h="6164" extrusionOk="0">
                <a:moveTo>
                  <a:pt x="3101" y="1"/>
                </a:moveTo>
                <a:cubicBezTo>
                  <a:pt x="3092" y="1"/>
                  <a:pt x="3082" y="1"/>
                  <a:pt x="3072" y="2"/>
                </a:cubicBezTo>
                <a:cubicBezTo>
                  <a:pt x="2154" y="65"/>
                  <a:pt x="1235" y="160"/>
                  <a:pt x="317" y="255"/>
                </a:cubicBezTo>
                <a:cubicBezTo>
                  <a:pt x="95" y="255"/>
                  <a:pt x="0" y="445"/>
                  <a:pt x="95" y="667"/>
                </a:cubicBezTo>
                <a:lnTo>
                  <a:pt x="918" y="2472"/>
                </a:lnTo>
                <a:cubicBezTo>
                  <a:pt x="963" y="2572"/>
                  <a:pt x="1045" y="2613"/>
                  <a:pt x="1132" y="2613"/>
                </a:cubicBezTo>
                <a:cubicBezTo>
                  <a:pt x="1293" y="2613"/>
                  <a:pt x="1466" y="2468"/>
                  <a:pt x="1425" y="2282"/>
                </a:cubicBezTo>
                <a:cubicBezTo>
                  <a:pt x="1330" y="1902"/>
                  <a:pt x="1235" y="1554"/>
                  <a:pt x="1140" y="1205"/>
                </a:cubicBezTo>
                <a:lnTo>
                  <a:pt x="1140" y="1205"/>
                </a:lnTo>
                <a:cubicBezTo>
                  <a:pt x="3357" y="2060"/>
                  <a:pt x="5004" y="3802"/>
                  <a:pt x="5891" y="6051"/>
                </a:cubicBezTo>
                <a:cubicBezTo>
                  <a:pt x="5929" y="6128"/>
                  <a:pt x="6004" y="6163"/>
                  <a:pt x="6076" y="6163"/>
                </a:cubicBezTo>
                <a:cubicBezTo>
                  <a:pt x="6180" y="6163"/>
                  <a:pt x="6277" y="6087"/>
                  <a:pt x="6239" y="5956"/>
                </a:cubicBezTo>
                <a:cubicBezTo>
                  <a:pt x="5510" y="3517"/>
                  <a:pt x="3642" y="1617"/>
                  <a:pt x="1299" y="699"/>
                </a:cubicBezTo>
                <a:cubicBezTo>
                  <a:pt x="1900" y="635"/>
                  <a:pt x="2502" y="604"/>
                  <a:pt x="3072" y="540"/>
                </a:cubicBezTo>
                <a:cubicBezTo>
                  <a:pt x="3410" y="510"/>
                  <a:pt x="3420" y="1"/>
                  <a:pt x="3101" y="1"/>
                </a:cubicBezTo>
                <a:close/>
              </a:path>
            </a:pathLst>
          </a:custGeom>
          <a:solidFill>
            <a:srgbClr val="000000"/>
          </a:solidFill>
          <a:ln w="6350">
            <a:solidFill>
              <a:sysClr val="windowText" lastClr="00000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맑은 고딕"/>
              <a:cs typeface="Arial"/>
              <a:sym typeface="Arial"/>
            </a:endParaRPr>
          </a:p>
        </p:txBody>
      </p:sp>
    </p:spTree>
    <p:extLst>
      <p:ext uri="{BB962C8B-B14F-4D97-AF65-F5344CB8AC3E}">
        <p14:creationId xmlns:p14="http://schemas.microsoft.com/office/powerpoint/2010/main" val="30259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8258015" y="1914521"/>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54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8258015" y="365875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8258015" y="2786637"/>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8258015" y="1042407"/>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997267" y="1061898"/>
            <a:ext cx="2919918" cy="578621"/>
            <a:chOff x="9304418" y="1698249"/>
            <a:chExt cx="1258366" cy="659853"/>
          </a:xfrm>
          <a:solidFill>
            <a:schemeClr val="accent1">
              <a:lumMod val="60000"/>
              <a:lumOff val="40000"/>
            </a:schemeClr>
          </a:solidFill>
        </p:grpSpPr>
        <p:sp>
          <p:nvSpPr>
            <p:cNvPr id="140" name="Serbest Form 139"/>
            <p:cNvSpPr/>
            <p:nvPr/>
          </p:nvSpPr>
          <p:spPr>
            <a:xfrm>
              <a:off x="9304421" y="1698250"/>
              <a:ext cx="1258363"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맑은 고딕"/>
                  <a:cs typeface="+mn-cs"/>
                </a:rPr>
                <a:t>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  </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II ve III.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997267" y="2798698"/>
            <a:ext cx="2994861" cy="578621"/>
            <a:chOff x="9304418" y="1698249"/>
            <a:chExt cx="1476926" cy="659853"/>
          </a:xfrm>
          <a:solidFill>
            <a:schemeClr val="accent1">
              <a:lumMod val="60000"/>
              <a:lumOff val="40000"/>
            </a:schemeClr>
          </a:solidFill>
        </p:grpSpPr>
        <p:sp>
          <p:nvSpPr>
            <p:cNvPr id="143" name="Serbest Form 142"/>
            <p:cNvSpPr/>
            <p:nvPr/>
          </p:nvSpPr>
          <p:spPr>
            <a:xfrm>
              <a:off x="9304420" y="1698250"/>
              <a:ext cx="1476924"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 I ve IV.</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38A9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997267" y="3667099"/>
            <a:ext cx="3054825" cy="578621"/>
            <a:chOff x="9304418" y="1698249"/>
            <a:chExt cx="1341686" cy="659853"/>
          </a:xfrm>
          <a:solidFill>
            <a:schemeClr val="accent1">
              <a:lumMod val="60000"/>
              <a:lumOff val="40000"/>
            </a:schemeClr>
          </a:solidFill>
        </p:grpSpPr>
        <p:sp>
          <p:nvSpPr>
            <p:cNvPr id="146" name="Serbest Form 145"/>
            <p:cNvSpPr/>
            <p:nvPr/>
          </p:nvSpPr>
          <p:spPr>
            <a:xfrm>
              <a:off x="9304421" y="1698250"/>
              <a:ext cx="1341683"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tr-TR" sz="3200" dirty="0">
                  <a:solidFill>
                    <a:prstClr val="black"/>
                  </a:solidFill>
                  <a:latin typeface="Calibri" panose="020F0502020204030204"/>
                  <a:ea typeface="맑은 고딕"/>
                </a:rPr>
                <a:t> </a:t>
              </a:r>
              <a:r>
                <a:rPr lang="tr-TR" sz="3200" dirty="0" smtClean="0">
                  <a:solidFill>
                    <a:prstClr val="black"/>
                  </a:solidFill>
                  <a:latin typeface="Calibri" panose="020F0502020204030204"/>
                  <a:ea typeface="맑은 고딕"/>
                </a:rPr>
                <a:t> </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II ve IV.</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D</a:t>
              </a:r>
            </a:p>
          </p:txBody>
        </p:sp>
      </p:grpSp>
      <p:grpSp>
        <p:nvGrpSpPr>
          <p:cNvPr id="148" name="E"/>
          <p:cNvGrpSpPr/>
          <p:nvPr/>
        </p:nvGrpSpPr>
        <p:grpSpPr>
          <a:xfrm>
            <a:off x="8997268" y="1930298"/>
            <a:ext cx="2994865" cy="578621"/>
            <a:chOff x="9304418" y="1698249"/>
            <a:chExt cx="1476928" cy="659853"/>
          </a:xfrm>
          <a:solidFill>
            <a:schemeClr val="accent1">
              <a:lumMod val="60000"/>
              <a:lumOff val="40000"/>
            </a:schemeClr>
          </a:solidFill>
        </p:grpSpPr>
        <p:sp>
          <p:nvSpPr>
            <p:cNvPr id="149" name="Serbest Form 148"/>
            <p:cNvSpPr/>
            <p:nvPr/>
          </p:nvSpPr>
          <p:spPr>
            <a:xfrm>
              <a:off x="9304421" y="1698250"/>
              <a:ext cx="1476925"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 I ve III.</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FFBD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1" name="Dikdörtgen 20"/>
          <p:cNvSpPr/>
          <p:nvPr/>
        </p:nvSpPr>
        <p:spPr>
          <a:xfrm>
            <a:off x="179881" y="246401"/>
            <a:ext cx="7719935" cy="63792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71550" marR="0" lvl="1" indent="-514350" algn="just" defTabSz="914400" rtl="0" eaLnBrk="1" fontAlgn="auto" latinLnBrk="0" hangingPunct="1">
              <a:lnSpc>
                <a:spcPct val="150000"/>
              </a:lnSpc>
              <a:spcBef>
                <a:spcPts val="0"/>
              </a:spcBef>
              <a:spcAft>
                <a:spcPts val="0"/>
              </a:spcAft>
              <a:buClrTx/>
              <a:buSzTx/>
              <a:buFont typeface="+mj-lt"/>
              <a:buAutoNum type="romanUcPeriod"/>
              <a:tabLst/>
              <a:defRPr/>
            </a:pPr>
            <a:r>
              <a:rPr kumimoji="0" lang="tr-TR" sz="2400" b="0" i="0" u="none" strike="noStrike" kern="1200" cap="none" spc="0" normalizeH="0" baseline="0" noProof="0" dirty="0">
                <a:ln>
                  <a:noFill/>
                </a:ln>
                <a:solidFill>
                  <a:prstClr val="black"/>
                </a:solidFill>
                <a:effectLst/>
                <a:uLnTx/>
                <a:uFillTx/>
                <a:latin typeface="Arial"/>
                <a:ea typeface="맑은 고딕"/>
                <a:cs typeface="+mn-cs"/>
              </a:rPr>
              <a:t>Yolda oynayan çocuklara rastladığında onlara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hâl </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hatır sorması</a:t>
            </a:r>
          </a:p>
          <a:p>
            <a:pPr marL="971550" marR="0" lvl="1" indent="-514350" algn="just" defTabSz="914400" rtl="0" eaLnBrk="1" fontAlgn="auto" latinLnBrk="0" hangingPunct="1">
              <a:lnSpc>
                <a:spcPct val="150000"/>
              </a:lnSpc>
              <a:spcBef>
                <a:spcPts val="0"/>
              </a:spcBef>
              <a:spcAft>
                <a:spcPts val="0"/>
              </a:spcAft>
              <a:buClrTx/>
              <a:buSzTx/>
              <a:buFont typeface="+mj-lt"/>
              <a:buAutoNum type="romanUcPeriod"/>
              <a:tabLst/>
              <a:defRPr/>
            </a:pPr>
            <a:r>
              <a:rPr kumimoji="0" lang="tr-TR" sz="2400" b="0" i="0" u="none" strike="noStrike" kern="1200" cap="none" spc="0" normalizeH="0" baseline="0" noProof="0" dirty="0">
                <a:ln>
                  <a:noFill/>
                </a:ln>
                <a:solidFill>
                  <a:prstClr val="black"/>
                </a:solidFill>
                <a:effectLst/>
                <a:uLnTx/>
                <a:uFillTx/>
                <a:latin typeface="Arial"/>
                <a:ea typeface="맑은 고딕"/>
                <a:cs typeface="+mn-cs"/>
              </a:rPr>
              <a:t>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Hacer-</a:t>
            </a:r>
            <a:r>
              <a:rPr kumimoji="0" lang="tr-TR" sz="2400" b="0" i="0" u="none" strike="noStrike" kern="1200" cap="none" spc="0" normalizeH="0" baseline="0" noProof="0" dirty="0" err="1" smtClean="0">
                <a:ln>
                  <a:noFill/>
                </a:ln>
                <a:solidFill>
                  <a:prstClr val="black"/>
                </a:solidFill>
                <a:effectLst/>
                <a:uLnTx/>
                <a:uFillTx/>
                <a:latin typeface="Arial"/>
                <a:ea typeface="맑은 고딕"/>
                <a:cs typeface="+mn-cs"/>
              </a:rPr>
              <a:t>ül</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a:t>
            </a:r>
            <a:r>
              <a:rPr kumimoji="0" lang="tr-TR" sz="2400" b="0" i="0" u="none" strike="noStrike" kern="1200" cap="none" spc="0" normalizeH="0" baseline="0" noProof="0" dirty="0" err="1">
                <a:ln>
                  <a:noFill/>
                </a:ln>
                <a:solidFill>
                  <a:prstClr val="black"/>
                </a:solidFill>
                <a:effectLst/>
                <a:uLnTx/>
                <a:uFillTx/>
                <a:latin typeface="Arial"/>
                <a:ea typeface="맑은 고딕"/>
                <a:cs typeface="+mn-cs"/>
              </a:rPr>
              <a:t>Esved'in</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 yerine konması hususunda onun hakem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olmasından </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herkesin memnun olması</a:t>
            </a:r>
          </a:p>
          <a:p>
            <a:pPr marL="971550" marR="0" lvl="1" indent="-514350" algn="just" defTabSz="914400" rtl="0" eaLnBrk="1" fontAlgn="auto" latinLnBrk="0" hangingPunct="1">
              <a:lnSpc>
                <a:spcPct val="150000"/>
              </a:lnSpc>
              <a:spcBef>
                <a:spcPts val="0"/>
              </a:spcBef>
              <a:spcAft>
                <a:spcPts val="0"/>
              </a:spcAft>
              <a:buClrTx/>
              <a:buSzTx/>
              <a:buFont typeface="+mj-lt"/>
              <a:buAutoNum type="romanUcPeriod"/>
              <a:tabLst/>
              <a:defRPr/>
            </a:pPr>
            <a:r>
              <a:rPr kumimoji="0" lang="tr-TR" sz="2400" b="0" i="0" u="none" strike="noStrike" kern="1200" cap="none" spc="0" normalizeH="0" baseline="0" noProof="0" dirty="0">
                <a:ln>
                  <a:noFill/>
                </a:ln>
                <a:solidFill>
                  <a:prstClr val="black"/>
                </a:solidFill>
                <a:effectLst/>
                <a:uLnTx/>
                <a:uFillTx/>
                <a:latin typeface="Arial"/>
                <a:ea typeface="맑은 고딕"/>
                <a:cs typeface="+mn-cs"/>
              </a:rPr>
              <a:t> Medine'ye hicret edeceği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gün, </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kendisine bırakılan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emanetleri </a:t>
            </a:r>
            <a:r>
              <a:rPr kumimoji="0" lang="tr-TR" sz="2400" b="0" i="0" u="none" strike="noStrike" kern="1200" cap="none" spc="0" normalizeH="0" baseline="0" noProof="0" dirty="0">
                <a:ln>
                  <a:noFill/>
                </a:ln>
                <a:solidFill>
                  <a:prstClr val="black"/>
                </a:solidFill>
                <a:effectLst/>
                <a:uLnTx/>
                <a:uFillTx/>
                <a:latin typeface="Arial"/>
                <a:ea typeface="맑은 고딕"/>
                <a:cs typeface="+mn-cs"/>
              </a:rPr>
              <a:t>sahiplerine teslim etmek üzere Hz Ali'yi göndermesi</a:t>
            </a:r>
          </a:p>
          <a:p>
            <a:pPr marL="971550" marR="0" lvl="1" indent="-514350" algn="just" defTabSz="914400" rtl="0" eaLnBrk="1" fontAlgn="auto" latinLnBrk="0" hangingPunct="1">
              <a:lnSpc>
                <a:spcPct val="150000"/>
              </a:lnSpc>
              <a:spcBef>
                <a:spcPts val="0"/>
              </a:spcBef>
              <a:spcAft>
                <a:spcPts val="0"/>
              </a:spcAft>
              <a:buClrTx/>
              <a:buSzTx/>
              <a:buFont typeface="+mj-lt"/>
              <a:buAutoNum type="romanUcPeriod"/>
              <a:tabLst/>
              <a:defRPr/>
            </a:pPr>
            <a:r>
              <a:rPr kumimoji="0" lang="tr-TR" sz="2400" b="0" i="0" u="none" strike="noStrike" kern="1200" cap="none" spc="0" normalizeH="0" baseline="0" noProof="0" dirty="0">
                <a:ln>
                  <a:noFill/>
                </a:ln>
                <a:solidFill>
                  <a:prstClr val="black"/>
                </a:solidFill>
                <a:effectLst/>
                <a:uLnTx/>
                <a:uFillTx/>
                <a:latin typeface="Arial"/>
                <a:ea typeface="맑은 고딕"/>
                <a:cs typeface="+mn-cs"/>
              </a:rPr>
              <a:t> hayatının son 10 yılını Medine'de </a:t>
            </a: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geçirmesi</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Arial"/>
                <a:ea typeface="맑은 고딕"/>
                <a:cs typeface="+mn-cs"/>
              </a:rPr>
              <a:t>numaralanmış </a:t>
            </a:r>
            <a:r>
              <a:rPr kumimoji="0" lang="tr-TR" sz="2400" b="1" i="0" u="none" strike="noStrike" kern="1200" cap="none" spc="0" normalizeH="0" baseline="0" noProof="0" dirty="0">
                <a:ln>
                  <a:noFill/>
                </a:ln>
                <a:solidFill>
                  <a:prstClr val="black"/>
                </a:solidFill>
                <a:effectLst/>
                <a:uLnTx/>
                <a:uFillTx/>
                <a:latin typeface="Arial"/>
                <a:ea typeface="맑은 고딕"/>
                <a:cs typeface="+mn-cs"/>
              </a:rPr>
              <a:t>ifadelerden hangileri Hz Muhammed'in s.a.v. güvenilir olduğuna örnek oluşturur? </a:t>
            </a:r>
          </a:p>
        </p:txBody>
      </p:sp>
      <p:sp>
        <p:nvSpPr>
          <p:cNvPr id="22" name="Yuvarlatılmış Dikdörtgen 21"/>
          <p:cNvSpPr/>
          <p:nvPr/>
        </p:nvSpPr>
        <p:spPr>
          <a:xfrm>
            <a:off x="9503764" y="0"/>
            <a:ext cx="2688236" cy="497753"/>
          </a:xfrm>
          <a:prstGeom prst="roundRect">
            <a:avLst>
              <a:gd name="adj" fmla="val 12148"/>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LGS Sorusu (MEB), 2019</a:t>
            </a: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948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1213</Words>
  <Application>Microsoft Office PowerPoint</Application>
  <PresentationFormat>Geniş ekran</PresentationFormat>
  <Paragraphs>181</Paragraphs>
  <Slides>23</Slides>
  <Notes>11</Notes>
  <HiddenSlides>0</HiddenSlides>
  <MMClips>1</MMClips>
  <ScaleCrop>false</ScaleCrop>
  <HeadingPairs>
    <vt:vector size="6" baseType="variant">
      <vt:variant>
        <vt:lpstr>Kullanılan Yazı Tipleri</vt:lpstr>
      </vt:variant>
      <vt:variant>
        <vt:i4>13</vt:i4>
      </vt:variant>
      <vt:variant>
        <vt:lpstr>Tema</vt:lpstr>
      </vt:variant>
      <vt:variant>
        <vt:i4>14</vt:i4>
      </vt:variant>
      <vt:variant>
        <vt:lpstr>Slayt Başlıkları</vt:lpstr>
      </vt:variant>
      <vt:variant>
        <vt:i4>23</vt:i4>
      </vt:variant>
    </vt:vector>
  </HeadingPairs>
  <TitlesOfParts>
    <vt:vector size="50" baseType="lpstr">
      <vt:lpstr>맑은 고딕</vt:lpstr>
      <vt:lpstr>Arial</vt:lpstr>
      <vt:lpstr>Arial Unicode MS</vt:lpstr>
      <vt:lpstr>Bahnschrift SemiCondensed</vt:lpstr>
      <vt:lpstr>Calibri</vt:lpstr>
      <vt:lpstr>Calibri Light</vt:lpstr>
      <vt:lpstr>Comfortaa</vt:lpstr>
      <vt:lpstr>Economica</vt:lpstr>
      <vt:lpstr>Open Sans</vt:lpstr>
      <vt:lpstr>Permanent Marker</vt:lpstr>
      <vt:lpstr>Rockwell Extra Bold</vt:lpstr>
      <vt:lpstr>Times New Roman</vt:lpstr>
      <vt:lpstr>Wingdings</vt:lpstr>
      <vt:lpstr>Office Teması</vt:lpstr>
      <vt:lpstr>1_Office Teması</vt:lpstr>
      <vt:lpstr>1_Office Theme</vt:lpstr>
      <vt:lpstr>2_Office Teması</vt:lpstr>
      <vt:lpstr>3_Office Teması</vt:lpstr>
      <vt:lpstr>4_Office Teması</vt:lpstr>
      <vt:lpstr>5_Office Teması</vt:lpstr>
      <vt:lpstr>3_Office Theme</vt:lpstr>
      <vt:lpstr>6_Office Teması</vt:lpstr>
      <vt:lpstr>7_Office Teması</vt:lpstr>
      <vt:lpstr>Contents Slide Master</vt:lpstr>
      <vt:lpstr>SKETCH LESSON</vt:lpstr>
      <vt:lpstr>8_Office Teması</vt:lpstr>
      <vt:lpstr>JAY DESIGN</vt:lpstr>
      <vt:lpstr>PowerPoint Sunusu</vt:lpstr>
      <vt:lpstr>PowerPoint Sunusu</vt:lpstr>
      <vt:lpstr>Cesaretli kişilerin özellikleri nelerdir? işaretleyelim</vt:lpstr>
      <vt:lpstr>PowerPoint Sunusu</vt:lpstr>
      <vt:lpstr>ÖRNEK OLAY</vt:lpstr>
      <vt:lpstr>Örnek olay</vt:lpstr>
      <vt:lpstr>PowerPoint Sunusu</vt:lpstr>
      <vt:lpstr>PowerPoint Sunusu</vt:lpstr>
      <vt:lpstr>PowerPoint Sunusu</vt:lpstr>
      <vt:lpstr>PowerPoint Sunusu</vt:lpstr>
      <vt:lpstr>PowerPoint Sunusu</vt:lpstr>
      <vt:lpstr>PowerPoint Sunusu</vt:lpstr>
      <vt:lpstr>PowerPoint Sunusu</vt:lpstr>
      <vt:lpstr>PowerPoint Sunusu</vt:lpstr>
      <vt:lpstr>Peygamberimize Teklifler</vt:lpstr>
      <vt:lpstr>PowerPoint Sunusu</vt:lpstr>
      <vt:lpstr>Peygamberimizin (sav) cevabı</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61</cp:revision>
  <dcterms:created xsi:type="dcterms:W3CDTF">2020-02-29T13:11:48Z</dcterms:created>
  <dcterms:modified xsi:type="dcterms:W3CDTF">2022-01-24T14:45:49Z</dcterms:modified>
</cp:coreProperties>
</file>