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9" r:id="rId3"/>
    <p:sldMasterId id="2147483721" r:id="rId4"/>
    <p:sldMasterId id="2147483733" r:id="rId5"/>
    <p:sldMasterId id="2147483757" r:id="rId6"/>
    <p:sldMasterId id="2147483772" r:id="rId7"/>
    <p:sldMasterId id="2147483784" r:id="rId8"/>
    <p:sldMasterId id="2147483796" r:id="rId9"/>
    <p:sldMasterId id="2147483816" r:id="rId10"/>
  </p:sldMasterIdLst>
  <p:notesMasterIdLst>
    <p:notesMasterId r:id="rId33"/>
  </p:notesMasterIdLst>
  <p:sldIdLst>
    <p:sldId id="257" r:id="rId11"/>
    <p:sldId id="258" r:id="rId12"/>
    <p:sldId id="262" r:id="rId13"/>
    <p:sldId id="265" r:id="rId14"/>
    <p:sldId id="263" r:id="rId15"/>
    <p:sldId id="264" r:id="rId16"/>
    <p:sldId id="267" r:id="rId17"/>
    <p:sldId id="289" r:id="rId18"/>
    <p:sldId id="272" r:id="rId19"/>
    <p:sldId id="273" r:id="rId20"/>
    <p:sldId id="274" r:id="rId21"/>
    <p:sldId id="291" r:id="rId22"/>
    <p:sldId id="275" r:id="rId23"/>
    <p:sldId id="290" r:id="rId24"/>
    <p:sldId id="260" r:id="rId25"/>
    <p:sldId id="293" r:id="rId26"/>
    <p:sldId id="294" r:id="rId27"/>
    <p:sldId id="292" r:id="rId28"/>
    <p:sldId id="287" r:id="rId29"/>
    <p:sldId id="288" r:id="rId30"/>
    <p:sldId id="295" r:id="rId31"/>
    <p:sldId id="286"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12"/>
    <a:srgbClr val="93B866"/>
    <a:srgbClr val="38A3B1"/>
    <a:srgbClr val="F13737"/>
    <a:srgbClr val="FC3924"/>
    <a:srgbClr val="FEBBB4"/>
    <a:srgbClr val="DB6AB7"/>
    <a:srgbClr val="38A5B3"/>
    <a:srgbClr val="D664B2"/>
    <a:srgbClr val="8B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03366-FDEF-4F64-BC52-D414AEC191C9}" type="datetimeFigureOut">
              <a:rPr lang="tr-TR" smtClean="0"/>
              <a:t>24.01.2022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DA669-3225-4108-BBE6-82C526EF67CF}" type="slidenum">
              <a:rPr lang="tr-TR" smtClean="0"/>
              <a:t>‹#›</a:t>
            </a:fld>
            <a:endParaRPr lang="tr-TR"/>
          </a:p>
        </p:txBody>
      </p:sp>
    </p:spTree>
    <p:extLst>
      <p:ext uri="{BB962C8B-B14F-4D97-AF65-F5344CB8AC3E}">
        <p14:creationId xmlns:p14="http://schemas.microsoft.com/office/powerpoint/2010/main" val="366580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69B0E-AC80-41B1-8E48-78D8612F6BD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4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775C1D-A0F8-4E87-A706-6AC775F2D5EC}"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38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6039a3cf85_1_6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6039a3cf85_1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60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763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975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10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907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9.xml"/><Relationship Id="rId4" Type="http://schemas.openxmlformats.org/officeDocument/2006/relationships/hyperlink" Target="http://bit.ly/2TtBDfr" TargetMode="Externa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80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8409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9036392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252179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0473726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6316176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4082295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5100532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6946112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12902670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89915970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271763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99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4313967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650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8318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407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500235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76070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503216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92314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36814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262265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16217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21813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383240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632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96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0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503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382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379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381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666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488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341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734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516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013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889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062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107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306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68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824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91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985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154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02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D4D-4A74-44E2-A7F5-2345A0EBB4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76493-E6F7-4EB7-8C45-7910C6D2C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966C4-FF88-4203-80DC-9487B703E2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E57353C-90B2-4BDA-A83E-FD27123E891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09183C8-3C05-492A-AF30-9B543F9601E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60681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94540-9962-4998-B8F7-5BC5A092F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DB35F1-1080-4DCE-BB49-4478BEF0A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C5981-4815-47D3-87B1-41426DE2E0D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20E730-4230-4931-B92B-8C451EA3D80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C26C17-BB25-4475-9466-8649CE4A6B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56676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4815-926C-4179-9D0C-7366538EA8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2758DE-2AB3-42CF-9585-4812B8DBF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3F96A3-4778-483E-A265-77611A5632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5C7CD60-6076-4E4F-BA10-22DDB66A4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311F61C-AEAC-4226-BF92-9A000C8456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397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5AD6-31F3-473F-B40A-CA82A1AD9C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56030-5B5A-43EC-919D-9FB261931B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B1D08F-2FE0-4275-B6A4-C65557773D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96516-1BFD-428B-8E13-9103F969D5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573BB9D9-92FA-4C85-A96A-3EE265E80D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3B83993-F863-43A0-A868-31E250AB20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7637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CCFF2-1CEB-4E95-BEE2-F2913C0F56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98F17E-1F83-49A0-9721-2759BE371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B97C09-2594-4909-8195-224C76ABCB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D49989-5C88-4153-9AFC-FD5C188E1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B09E69-B079-45D2-841E-5BDCE28F54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9060C2-3FE3-4AA6-AC58-F92A439249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1E5E39AB-DF3F-4F81-B46E-C4B4E778BE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25F492DF-3B01-47CF-95D6-655EAC1800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692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F6E35-549E-44A6-8628-A5D1BAC2AC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56B9C-7782-4DAB-9B40-3D950F8B16A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8FFB444A-CE2C-42E3-A4B0-6C18E3990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8A2659A4-20AA-4D8F-B699-DFA4DB3248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669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525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3E18B-4500-497F-8EF4-E5636F5534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E8C23530-4767-4459-BB2B-DD7C268632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A720EAAC-6764-4834-98DE-77B7F380D9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334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6C7F-3098-4124-992C-C9B16DB68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650ED1-37FC-4FF9-959F-7D48923D5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F1C82C-F1FD-4D56-A1A2-82B899C3B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8B5A1-9DB9-421F-AFA6-882F0AC1E1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871C0FF-E25D-4BA3-B454-EABD66B4CF9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8B3B03AF-E17E-4ABE-8B01-4E7306B45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81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9567-E90E-44EF-B4B1-9D1A5B974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CB357-E68C-472D-A9A3-DA8701F6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9480E-A65C-423A-86CA-0DA66563D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44A532-6353-4A90-824F-A454FFFA48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EBBD082-3DD9-4691-B04B-62C5E726F8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CD634B5-F73E-4AAA-9348-784288B00D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891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90F4-E281-4582-9245-C0DD350961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FE288-405B-4F11-92DA-1E7A1908B8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EDFE6-A535-479C-B701-69DAD9C559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709CE90-C33A-4810-ADC5-3BA2EBF315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77E8B81-94FC-4D9A-8273-1D014B5E53E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7292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97802-8476-4F0F-8DFF-874A9275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58A40C-09D8-4A6F-BACF-4A7C4F1E1F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BD2E27-FF4B-4C84-8951-7E9BDA71C1E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00F9B60-B759-4FA4-B0E5-332CF3C141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B43FD78-8116-46A0-9339-9F99CA3D73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078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780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939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298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576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84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Altbilgi Yer Tutucusu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ayt Numarası Yer Tutucusu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189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564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310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833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472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37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5702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186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63268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99992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8470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Altbilgi Yer Tutucusu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5909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48738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1432494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33661154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18628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3956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408761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31937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453829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254241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969644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ltbilgi Yer Tutucusu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ayt Numarası Yer Tutucusu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0165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5650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4052911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848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6408133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821110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889305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856991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305234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533098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718504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342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40701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9598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30639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785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3204677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857147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19236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959598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7771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846261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tbilgi Yer Tutucusu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ayt Numarası Yer Tutucusu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193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2263421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6421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27608496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5748322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17159239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095129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8615716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6263055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7177365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869731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0.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theme" Target="../theme/theme9.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C56E57-EA98-4D51-B0B0-B9EF730FD356}"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4B10BE-ECB4-4233-A998-DF64EDB010E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610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402670473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F61CDD-861D-400F-8E91-AA1E1544813D}"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7C2C76-B027-4F15-AA2C-2479E0DFE28F}"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269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764942-AF58-4F69-BDC7-4B4B35CE0A6E}"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F562B90-1A0B-422F-8E29-5ADBA591559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00012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84000">
              <a:schemeClr val="accent1">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3B1DC3-BDFE-4447-900D-C0B2245A6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CC7524-A439-453B-865A-F7957E63DC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6B772-4E87-4A2C-98ED-E9A5A2BC2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17600-EF00-4156-B295-34F48A5B95C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1/24/2022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2C4ED68-3CF0-40BF-8619-01A44A28E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F7F6915-4D48-4CF6-B59B-97E33AFCA1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ECDA555-1BF1-4308-AC88-B539D9AF804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641594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7ED100C-EB99-4396-8209-EAEA0E9A5FE5}" type="datetimeFigureOut">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24.01.2022</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E6871B-906A-44D6-BAD4-8E69BB1845D7}" type="slidenum">
              <a:rPr kumimoji="0" lang="tr-T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tr-T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3224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73249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14842597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23100588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143468119"/>
      </p:ext>
    </p:extLst>
  </p:cSld>
  <p:clrMap bg1="lt1" tx1="dk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hyperlink" Target="https://wordwall.net/play/10815/939/101" TargetMode="External"/><Relationship Id="rId2" Type="http://schemas.openxmlformats.org/officeDocument/2006/relationships/image" Target="../media/image13.png"/><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0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hyperlink" Target="http://www.sonpeygamber.info/hz-peygamber-in-hayatindan-adalet-ornekleri" TargetMode="Externa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https://wordwall.net/play/847/258/541" TargetMode="External"/><Relationship Id="rId2" Type="http://schemas.openxmlformats.org/officeDocument/2006/relationships/image" Target="../media/image13.png"/><Relationship Id="rId1" Type="http://schemas.openxmlformats.org/officeDocument/2006/relationships/slideLayout" Target="../slideLayouts/slideLayout109.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76.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76.xml"/><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6.xml"/><Relationship Id="rId1" Type="http://schemas.openxmlformats.org/officeDocument/2006/relationships/slideLayout" Target="../slideLayouts/slideLayout1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62.xml"/><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8.jp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87.xml"/><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question mark thinking Sticker by Universal Kid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277091" y="635255"/>
            <a:ext cx="6231081" cy="62310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51">
            <a:extLst>
              <a:ext uri="{FF2B5EF4-FFF2-40B4-BE49-F238E27FC236}">
                <a16:creationId xmlns:a16="http://schemas.microsoft.com/office/drawing/2014/main" id="{01D890F5-71A3-4D77-951F-81255D1B6753}"/>
              </a:ext>
            </a:extLst>
          </p:cNvPr>
          <p:cNvSpPr/>
          <p:nvPr/>
        </p:nvSpPr>
        <p:spPr>
          <a:xfrm>
            <a:off x="277091" y="327719"/>
            <a:ext cx="11660955" cy="689475"/>
          </a:xfrm>
          <a:prstGeom prst="roundRect">
            <a:avLst>
              <a:gd name="adj" fmla="val 50000"/>
            </a:avLst>
          </a:prstGeom>
          <a:gradFill>
            <a:gsLst>
              <a:gs pos="0">
                <a:srgbClr val="EF4322"/>
              </a:gs>
              <a:gs pos="100000">
                <a:srgbClr val="F8901F"/>
              </a:gs>
            </a:gsLst>
            <a:lin ang="2700000" scaled="1"/>
          </a:gra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reeform: Shape 56">
            <a:extLst>
              <a:ext uri="{FF2B5EF4-FFF2-40B4-BE49-F238E27FC236}">
                <a16:creationId xmlns:a16="http://schemas.microsoft.com/office/drawing/2014/main" id="{F72B8734-78EA-426C-A12A-F9F7F56778C6}"/>
              </a:ext>
            </a:extLst>
          </p:cNvPr>
          <p:cNvSpPr/>
          <p:nvPr/>
        </p:nvSpPr>
        <p:spPr>
          <a:xfrm rot="2700000">
            <a:off x="11434978" y="387664"/>
            <a:ext cx="670852" cy="335424"/>
          </a:xfrm>
          <a:custGeom>
            <a:avLst/>
            <a:gdLst>
              <a:gd name="connsiteX0" fmla="*/ 1299379 w 2598758"/>
              <a:gd name="connsiteY0" fmla="*/ 0 h 1299379"/>
              <a:gd name="connsiteX1" fmla="*/ 2598758 w 2598758"/>
              <a:gd name="connsiteY1" fmla="*/ 1299379 h 1299379"/>
              <a:gd name="connsiteX2" fmla="*/ 0 w 2598758"/>
              <a:gd name="connsiteY2" fmla="*/ 1299379 h 1299379"/>
              <a:gd name="connsiteX3" fmla="*/ 1299379 w 2598758"/>
              <a:gd name="connsiteY3" fmla="*/ 0 h 1299379"/>
            </a:gdLst>
            <a:ahLst/>
            <a:cxnLst>
              <a:cxn ang="0">
                <a:pos x="connsiteX0" y="connsiteY0"/>
              </a:cxn>
              <a:cxn ang="0">
                <a:pos x="connsiteX1" y="connsiteY1"/>
              </a:cxn>
              <a:cxn ang="0">
                <a:pos x="connsiteX2" y="connsiteY2"/>
              </a:cxn>
              <a:cxn ang="0">
                <a:pos x="connsiteX3" y="connsiteY3"/>
              </a:cxn>
            </a:cxnLst>
            <a:rect l="l" t="t" r="r" b="b"/>
            <a:pathLst>
              <a:path w="2598758" h="1299379">
                <a:moveTo>
                  <a:pt x="1299379" y="0"/>
                </a:moveTo>
                <a:cubicBezTo>
                  <a:pt x="2017006" y="0"/>
                  <a:pt x="2598758" y="581752"/>
                  <a:pt x="2598758" y="1299379"/>
                </a:cubicBezTo>
                <a:lnTo>
                  <a:pt x="0" y="1299379"/>
                </a:lnTo>
                <a:cubicBezTo>
                  <a:pt x="0" y="581752"/>
                  <a:pt x="581752" y="0"/>
                  <a:pt x="1299379"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7">
            <a:extLst>
              <a:ext uri="{FF2B5EF4-FFF2-40B4-BE49-F238E27FC236}">
                <a16:creationId xmlns:a16="http://schemas.microsoft.com/office/drawing/2014/main" id="{FAACC58B-FE88-407C-84E9-3863FC80B0F4}"/>
              </a:ext>
            </a:extLst>
          </p:cNvPr>
          <p:cNvSpPr/>
          <p:nvPr/>
        </p:nvSpPr>
        <p:spPr>
          <a:xfrm rot="2700000" flipV="1">
            <a:off x="11197798" y="624844"/>
            <a:ext cx="670852" cy="335424"/>
          </a:xfrm>
          <a:custGeom>
            <a:avLst/>
            <a:gdLst>
              <a:gd name="connsiteX0" fmla="*/ 1299379 w 2598758"/>
              <a:gd name="connsiteY0" fmla="*/ 0 h 1299379"/>
              <a:gd name="connsiteX1" fmla="*/ 2598758 w 2598758"/>
              <a:gd name="connsiteY1" fmla="*/ 1299379 h 1299379"/>
              <a:gd name="connsiteX2" fmla="*/ 0 w 2598758"/>
              <a:gd name="connsiteY2" fmla="*/ 1299379 h 1299379"/>
              <a:gd name="connsiteX3" fmla="*/ 1299379 w 2598758"/>
              <a:gd name="connsiteY3" fmla="*/ 0 h 1299379"/>
            </a:gdLst>
            <a:ahLst/>
            <a:cxnLst>
              <a:cxn ang="0">
                <a:pos x="connsiteX0" y="connsiteY0"/>
              </a:cxn>
              <a:cxn ang="0">
                <a:pos x="connsiteX1" y="connsiteY1"/>
              </a:cxn>
              <a:cxn ang="0">
                <a:pos x="connsiteX2" y="connsiteY2"/>
              </a:cxn>
              <a:cxn ang="0">
                <a:pos x="connsiteX3" y="connsiteY3"/>
              </a:cxn>
            </a:cxnLst>
            <a:rect l="l" t="t" r="r" b="b"/>
            <a:pathLst>
              <a:path w="2598758" h="1299379">
                <a:moveTo>
                  <a:pt x="1299379" y="0"/>
                </a:moveTo>
                <a:cubicBezTo>
                  <a:pt x="2017006" y="0"/>
                  <a:pt x="2598758" y="581752"/>
                  <a:pt x="2598758" y="1299379"/>
                </a:cubicBezTo>
                <a:lnTo>
                  <a:pt x="0" y="1299379"/>
                </a:lnTo>
                <a:cubicBezTo>
                  <a:pt x="0" y="581752"/>
                  <a:pt x="581752" y="0"/>
                  <a:pt x="1299379"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53">
            <a:extLst>
              <a:ext uri="{FF2B5EF4-FFF2-40B4-BE49-F238E27FC236}">
                <a16:creationId xmlns:a16="http://schemas.microsoft.com/office/drawing/2014/main" id="{EB2612D2-94EA-4257-9411-6F954872AD27}"/>
              </a:ext>
            </a:extLst>
          </p:cNvPr>
          <p:cNvSpPr txBox="1"/>
          <p:nvPr/>
        </p:nvSpPr>
        <p:spPr>
          <a:xfrm>
            <a:off x="447686" y="342002"/>
            <a:ext cx="10993530" cy="646331"/>
          </a:xfrm>
          <a:prstGeom prst="rect">
            <a:avLst/>
          </a:prstGeom>
          <a:noFill/>
        </p:spPr>
        <p:txBody>
          <a:bodyPr wrap="square" rtlCol="0">
            <a:spAutoFit/>
          </a:bodyPr>
          <a:lstStyle/>
          <a:p>
            <a:pPr lvl="0"/>
            <a:r>
              <a:rPr lang="tr-TR" sz="3600" dirty="0" smtClean="0">
                <a:solidFill>
                  <a:prstClr val="white"/>
                </a:solidFill>
              </a:rPr>
              <a:t>Hz</a:t>
            </a:r>
            <a:r>
              <a:rPr lang="tr-TR" sz="3600" dirty="0">
                <a:solidFill>
                  <a:prstClr val="white"/>
                </a:solidFill>
              </a:rPr>
              <a:t>. Muhammed’in (s.a.v.) Hakkı Gözetmedeki </a:t>
            </a:r>
            <a:r>
              <a:rPr lang="tr-TR" sz="3600" dirty="0" smtClean="0">
                <a:solidFill>
                  <a:prstClr val="white"/>
                </a:solidFill>
              </a:rPr>
              <a:t>Hassasiyeti</a:t>
            </a:r>
            <a:endParaRPr kumimoji="0" lang="tr-TR" sz="3600" b="0" i="0" u="none" strike="noStrike" kern="1200" cap="none" spc="0" normalizeH="0" baseline="0" noProof="0" dirty="0">
              <a:ln>
                <a:noFill/>
              </a:ln>
              <a:solidFill>
                <a:prstClr val="white"/>
              </a:solidFill>
              <a:effectLst/>
              <a:uLnTx/>
              <a:uFillTx/>
              <a:latin typeface="Calibri" panose="020F0502020204030204"/>
            </a:endParaRPr>
          </a:p>
        </p:txBody>
      </p:sp>
      <p:sp>
        <p:nvSpPr>
          <p:cNvPr id="8" name="Metin kutusu 7"/>
          <p:cNvSpPr txBox="1"/>
          <p:nvPr/>
        </p:nvSpPr>
        <p:spPr>
          <a:xfrm>
            <a:off x="11433189" y="249668"/>
            <a:ext cx="6757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prstClr val="black"/>
                </a:solidFill>
                <a:effectLst/>
                <a:uLnTx/>
                <a:uFillTx/>
                <a:latin typeface="Calibri" panose="020F0502020204030204"/>
                <a:ea typeface="+mn-ea"/>
                <a:cs typeface="+mn-cs"/>
              </a:rPr>
              <a:t>5</a:t>
            </a:r>
            <a:endParaRPr kumimoji="0" lang="tr-TR"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직사각형 54">
            <a:extLst>
              <a:ext uri="{FF2B5EF4-FFF2-40B4-BE49-F238E27FC236}">
                <a16:creationId xmlns:a16="http://schemas.microsoft.com/office/drawing/2014/main" id="{C4CC038D-DDF4-4581-9B32-2DF12420CFC3}"/>
              </a:ext>
            </a:extLst>
          </p:cNvPr>
          <p:cNvSpPr/>
          <p:nvPr/>
        </p:nvSpPr>
        <p:spPr>
          <a:xfrm>
            <a:off x="6899563" y="1856509"/>
            <a:ext cx="4989434" cy="2410691"/>
          </a:xfrm>
          <a:prstGeom prst="rect">
            <a:avLst/>
          </a:prstGeom>
          <a:solidFill>
            <a:srgbClr val="72CEE3"/>
          </a:solidFill>
          <a:ln w="38100">
            <a:solidFill>
              <a:srgbClr val="F47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lvl="1" indent="-571500">
              <a:lnSpc>
                <a:spcPct val="150000"/>
              </a:lnSpc>
              <a:buFont typeface="Wingdings" panose="05000000000000000000" pitchFamily="2" charset="2"/>
              <a:buChar char="Ø"/>
            </a:pPr>
            <a:r>
              <a:rPr lang="tr-TR" sz="4000" dirty="0" smtClean="0">
                <a:solidFill>
                  <a:schemeClr val="tx1"/>
                </a:solidFill>
              </a:rPr>
              <a:t>Hak gözetmek</a:t>
            </a:r>
          </a:p>
          <a:p>
            <a:pPr marL="1028700" lvl="1" indent="-571500">
              <a:lnSpc>
                <a:spcPct val="150000"/>
              </a:lnSpc>
              <a:buFont typeface="Wingdings" panose="05000000000000000000" pitchFamily="2" charset="2"/>
              <a:buChar char="Ø"/>
            </a:pPr>
            <a:r>
              <a:rPr lang="tr-TR" sz="4000" dirty="0" smtClean="0">
                <a:solidFill>
                  <a:schemeClr val="tx1"/>
                </a:solidFill>
              </a:rPr>
              <a:t>Hakkını yememek</a:t>
            </a:r>
            <a:endParaRPr lang="tr-TR" sz="4000" dirty="0">
              <a:solidFill>
                <a:schemeClr val="tx1"/>
              </a:solidFill>
            </a:endParaRPr>
          </a:p>
        </p:txBody>
      </p:sp>
      <p:sp>
        <p:nvSpPr>
          <p:cNvPr id="11" name="İçerik Yer Tutucusu 2"/>
          <p:cNvSpPr txBox="1">
            <a:spLocks/>
          </p:cNvSpPr>
          <p:nvPr/>
        </p:nvSpPr>
        <p:spPr>
          <a:xfrm>
            <a:off x="6899563" y="4681640"/>
            <a:ext cx="5049929" cy="1795691"/>
          </a:xfrm>
          <a:prstGeom prst="rect">
            <a:avLst/>
          </a:prstGeom>
          <a:solidFill>
            <a:schemeClr val="accent4">
              <a:lumMod val="60000"/>
              <a:lumOff val="40000"/>
            </a:schemeClr>
          </a:solidFill>
          <a:ln w="28575">
            <a:solidFill>
              <a:schemeClr val="accent1">
                <a:lumMod val="75000"/>
              </a:schemeClr>
            </a:solid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tr-TR" sz="4000" dirty="0" smtClean="0"/>
              <a:t>İfadelerinde neler anlıyorsunuz?</a:t>
            </a:r>
            <a:endParaRPr lang="tr-TR" sz="4000" dirty="0"/>
          </a:p>
        </p:txBody>
      </p:sp>
    </p:spTree>
    <p:extLst>
      <p:ext uri="{BB962C8B-B14F-4D97-AF65-F5344CB8AC3E}">
        <p14:creationId xmlns:p14="http://schemas.microsoft.com/office/powerpoint/2010/main" val="347591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67594" y="59960"/>
            <a:ext cx="3802439" cy="621535"/>
          </a:xfrm>
          <a:solidFill>
            <a:srgbClr val="C00000"/>
          </a:solidFill>
          <a:ln>
            <a:noFill/>
          </a:ln>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600" dirty="0" smtClean="0">
                <a:solidFill>
                  <a:schemeClr val="bg1"/>
                </a:solidFill>
              </a:rPr>
              <a:t>Örnek Bir Olay</a:t>
            </a:r>
            <a:endParaRPr lang="tr-TR" sz="3600" dirty="0">
              <a:solidFill>
                <a:schemeClr val="bg1"/>
              </a:solidFill>
            </a:endParaRPr>
          </a:p>
        </p:txBody>
      </p:sp>
      <p:sp>
        <p:nvSpPr>
          <p:cNvPr id="3" name="İçerik Yer Tutucusu 2"/>
          <p:cNvSpPr>
            <a:spLocks noGrp="1"/>
          </p:cNvSpPr>
          <p:nvPr>
            <p:ph idx="1"/>
          </p:nvPr>
        </p:nvSpPr>
        <p:spPr>
          <a:xfrm>
            <a:off x="149902" y="779489"/>
            <a:ext cx="11832548" cy="5029757"/>
          </a:xfrm>
          <a:noFill/>
          <a:ln w="28575"/>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marL="0" indent="0" algn="just">
              <a:lnSpc>
                <a:spcPct val="150000"/>
              </a:lnSpc>
              <a:buNone/>
            </a:pPr>
            <a:r>
              <a:rPr lang="tr-TR" dirty="0"/>
              <a:t>Nu’mân b. </a:t>
            </a:r>
            <a:r>
              <a:rPr lang="tr-TR" dirty="0" err="1"/>
              <a:t>Beşîr’in</a:t>
            </a:r>
            <a:r>
              <a:rPr lang="tr-TR" dirty="0"/>
              <a:t> annesi </a:t>
            </a:r>
            <a:r>
              <a:rPr lang="tr-TR" dirty="0" err="1"/>
              <a:t>Amra</a:t>
            </a:r>
            <a:r>
              <a:rPr lang="tr-TR" dirty="0"/>
              <a:t> </a:t>
            </a:r>
            <a:r>
              <a:rPr lang="tr-TR" dirty="0" err="1"/>
              <a:t>binti</a:t>
            </a:r>
            <a:r>
              <a:rPr lang="tr-TR" dirty="0"/>
              <a:t> </a:t>
            </a:r>
            <a:r>
              <a:rPr lang="tr-TR" dirty="0" err="1"/>
              <a:t>Revâha</a:t>
            </a:r>
            <a:r>
              <a:rPr lang="tr-TR" dirty="0"/>
              <a:t>; eşinden, çocuklarından sadece biri için bir miktar mal ister. Eşi ise bu işin üzerine düşmez ve bir yıl kadar karısını oyalar. Ancak </a:t>
            </a:r>
            <a:r>
              <a:rPr lang="tr-TR" dirty="0" err="1"/>
              <a:t>Amra</a:t>
            </a:r>
            <a:r>
              <a:rPr lang="tr-TR" dirty="0"/>
              <a:t> b. </a:t>
            </a:r>
            <a:r>
              <a:rPr lang="tr-TR" dirty="0" err="1"/>
              <a:t>Revaha</a:t>
            </a:r>
            <a:r>
              <a:rPr lang="tr-TR" dirty="0"/>
              <a:t> bu talebinden vazgeçmez. Sonunda eşi, çocuklarından </a:t>
            </a:r>
            <a:r>
              <a:rPr lang="tr-TR" dirty="0" err="1"/>
              <a:t>Nu’mân’a</a:t>
            </a:r>
            <a:r>
              <a:rPr lang="tr-TR" dirty="0"/>
              <a:t> bağışta bulunmayı kabul eder. Ancak bu sefer de </a:t>
            </a:r>
            <a:r>
              <a:rPr lang="tr-TR" dirty="0" err="1"/>
              <a:t>Amra</a:t>
            </a:r>
            <a:r>
              <a:rPr lang="tr-TR" dirty="0"/>
              <a:t> </a:t>
            </a:r>
            <a:r>
              <a:rPr lang="tr-TR" dirty="0" err="1"/>
              <a:t>binti</a:t>
            </a:r>
            <a:r>
              <a:rPr lang="tr-TR" dirty="0"/>
              <a:t> </a:t>
            </a:r>
            <a:r>
              <a:rPr lang="tr-TR" dirty="0" err="1"/>
              <a:t>Revaha</a:t>
            </a:r>
            <a:r>
              <a:rPr lang="tr-TR" dirty="0"/>
              <a:t>, yapacağı bu hibeye Allah </a:t>
            </a:r>
            <a:r>
              <a:rPr lang="tr-TR" dirty="0" err="1"/>
              <a:t>Resulü’nü</a:t>
            </a:r>
            <a:r>
              <a:rPr lang="tr-TR" dirty="0"/>
              <a:t> şahit göstermedikçe ikna olmayacağını ifade eder. Babası, o zaman henüz bir çocuk olan </a:t>
            </a:r>
            <a:r>
              <a:rPr lang="tr-TR" dirty="0" err="1"/>
              <a:t>Nu’mân’ın</a:t>
            </a:r>
            <a:r>
              <a:rPr lang="tr-TR" dirty="0"/>
              <a:t> elinden tutarak Efendimize (</a:t>
            </a:r>
            <a:r>
              <a:rPr lang="tr-TR" dirty="0" err="1"/>
              <a:t>s.a.v</a:t>
            </a:r>
            <a:r>
              <a:rPr lang="tr-TR" dirty="0"/>
              <a:t>.) gider ve durumu şöyle arz eder: “Ya </a:t>
            </a:r>
            <a:r>
              <a:rPr lang="tr-TR" dirty="0" err="1"/>
              <a:t>Resulallah</a:t>
            </a:r>
            <a:r>
              <a:rPr lang="tr-TR" dirty="0"/>
              <a:t> (</a:t>
            </a:r>
            <a:r>
              <a:rPr lang="tr-TR" dirty="0" err="1"/>
              <a:t>s.a.v</a:t>
            </a:r>
            <a:r>
              <a:rPr lang="tr-TR" dirty="0"/>
              <a:t>.)! Bu çocuğun annesi </a:t>
            </a:r>
            <a:r>
              <a:rPr lang="tr-TR" dirty="0" err="1"/>
              <a:t>Binti</a:t>
            </a:r>
            <a:r>
              <a:rPr lang="tr-TR" dirty="0"/>
              <a:t> </a:t>
            </a:r>
            <a:r>
              <a:rPr lang="tr-TR" dirty="0" err="1"/>
              <a:t>Revâha</a:t>
            </a:r>
            <a:r>
              <a:rPr lang="tr-TR" dirty="0"/>
              <a:t>, ona yaptığım bağışa şahit olmanı istiyor.” Hz. Peygamber hemen sorar: “Başka çocuğun var mı?” “Evet, var.” cevabını alınca tekrar sorar: “Peki, hepsine aynı miktarda mal verdin mi?” </a:t>
            </a:r>
            <a:r>
              <a:rPr lang="tr-TR" b="1" dirty="0"/>
              <a:t>Baba: “Hayır, ey Allah’ın Resulü!” diye cevaplar. </a:t>
            </a:r>
            <a:r>
              <a:rPr lang="tr-TR" b="1" dirty="0" err="1"/>
              <a:t>Resulallah</a:t>
            </a:r>
            <a:r>
              <a:rPr lang="tr-TR" b="1" dirty="0"/>
              <a:t> (</a:t>
            </a:r>
            <a:r>
              <a:rPr lang="tr-TR" b="1" dirty="0" err="1"/>
              <a:t>s.a.v</a:t>
            </a:r>
            <a:r>
              <a:rPr lang="tr-TR" b="1" dirty="0"/>
              <a:t>.) bunun üzerine “</a:t>
            </a:r>
            <a:r>
              <a:rPr lang="tr-TR" b="1" i="1" dirty="0"/>
              <a:t>O zaman beni şahit tutma. Çünkü ben adaletsizliğe şahit olamam!”</a:t>
            </a:r>
            <a:endParaRPr lang="tr-TR" b="1" dirty="0"/>
          </a:p>
        </p:txBody>
      </p:sp>
      <p:sp>
        <p:nvSpPr>
          <p:cNvPr id="5" name="Unvan 1"/>
          <p:cNvSpPr txBox="1">
            <a:spLocks/>
          </p:cNvSpPr>
          <p:nvPr/>
        </p:nvSpPr>
        <p:spPr>
          <a:xfrm>
            <a:off x="2338466" y="5997181"/>
            <a:ext cx="9599012" cy="613482"/>
          </a:xfrm>
          <a:prstGeom prst="rect">
            <a:avLst/>
          </a:prstGeom>
          <a:solidFill>
            <a:schemeClr val="accent1">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b="0" i="0" u="none"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600" dirty="0" smtClean="0"/>
              <a:t>Olaya göre, gelen soruların cevapları defterimize yazalım.</a:t>
            </a:r>
            <a:endParaRPr lang="tr-TR" sz="3600" dirty="0"/>
          </a:p>
        </p:txBody>
      </p:sp>
    </p:spTree>
    <p:extLst>
      <p:ext uri="{BB962C8B-B14F-4D97-AF65-F5344CB8AC3E}">
        <p14:creationId xmlns:p14="http://schemas.microsoft.com/office/powerpoint/2010/main" val="215494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Düz Ok Bağlayıcısı 26"/>
          <p:cNvCxnSpPr/>
          <p:nvPr/>
        </p:nvCxnSpPr>
        <p:spPr>
          <a:xfrm flipV="1">
            <a:off x="5094514" y="518937"/>
            <a:ext cx="973857" cy="2456492"/>
          </a:xfrm>
          <a:prstGeom prst="straightConnector1">
            <a:avLst/>
          </a:prstGeom>
          <a:ln w="57150">
            <a:solidFill>
              <a:srgbClr val="C00000"/>
            </a:solidFill>
            <a:tailEnd type="triangle"/>
          </a:ln>
        </p:spPr>
        <p:style>
          <a:lnRef idx="3">
            <a:schemeClr val="accent6"/>
          </a:lnRef>
          <a:fillRef idx="0">
            <a:schemeClr val="accent6"/>
          </a:fillRef>
          <a:effectRef idx="2">
            <a:schemeClr val="accent6"/>
          </a:effectRef>
          <a:fontRef idx="minor">
            <a:schemeClr val="tx1"/>
          </a:fontRef>
        </p:style>
      </p:cxnSp>
      <p:cxnSp>
        <p:nvCxnSpPr>
          <p:cNvPr id="31" name="Düz Ok Bağlayıcısı 30"/>
          <p:cNvCxnSpPr/>
          <p:nvPr/>
        </p:nvCxnSpPr>
        <p:spPr>
          <a:xfrm flipH="1" flipV="1">
            <a:off x="5999887" y="559691"/>
            <a:ext cx="1745716" cy="2518591"/>
          </a:xfrm>
          <a:prstGeom prst="straightConnector1">
            <a:avLst/>
          </a:prstGeom>
          <a:ln w="57150">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21" name="Düz Ok Bağlayıcısı 20"/>
          <p:cNvCxnSpPr>
            <a:stCxn id="9" idx="0"/>
          </p:cNvCxnSpPr>
          <p:nvPr/>
        </p:nvCxnSpPr>
        <p:spPr>
          <a:xfrm flipV="1">
            <a:off x="2840128" y="620693"/>
            <a:ext cx="3245715" cy="2676321"/>
          </a:xfrm>
          <a:prstGeom prst="straightConnector1">
            <a:avLst/>
          </a:prstGeom>
          <a:ln w="57150">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38" name="Düz Ok Bağlayıcısı 37"/>
          <p:cNvCxnSpPr/>
          <p:nvPr/>
        </p:nvCxnSpPr>
        <p:spPr>
          <a:xfrm flipH="1" flipV="1">
            <a:off x="5982414" y="746858"/>
            <a:ext cx="5005376" cy="1186873"/>
          </a:xfrm>
          <a:prstGeom prst="straightConnector1">
            <a:avLst/>
          </a:prstGeom>
          <a:ln w="57150">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16" name="Düz Ok Bağlayıcısı 15"/>
          <p:cNvCxnSpPr/>
          <p:nvPr/>
        </p:nvCxnSpPr>
        <p:spPr>
          <a:xfrm flipV="1">
            <a:off x="1155846" y="694136"/>
            <a:ext cx="4826568" cy="1442628"/>
          </a:xfrm>
          <a:prstGeom prst="straightConnector1">
            <a:avLst/>
          </a:prstGeom>
          <a:ln w="57150">
            <a:solidFill>
              <a:srgbClr val="C00000"/>
            </a:solidFill>
            <a:tailEnd type="triangle"/>
          </a:ln>
        </p:spPr>
        <p:style>
          <a:lnRef idx="3">
            <a:schemeClr val="accent2"/>
          </a:lnRef>
          <a:fillRef idx="0">
            <a:schemeClr val="accent2"/>
          </a:fillRef>
          <a:effectRef idx="2">
            <a:schemeClr val="accent2"/>
          </a:effectRef>
          <a:fontRef idx="minor">
            <a:schemeClr val="tx1"/>
          </a:fontRef>
        </p:style>
      </p:cxnSp>
      <p:sp>
        <p:nvSpPr>
          <p:cNvPr id="10" name="Oval 9"/>
          <p:cNvSpPr/>
          <p:nvPr/>
        </p:nvSpPr>
        <p:spPr>
          <a:xfrm>
            <a:off x="92337" y="2017190"/>
            <a:ext cx="2127018" cy="2597619"/>
          </a:xfrm>
          <a:prstGeom prst="ellipse">
            <a:avLst/>
          </a:prstGeom>
          <a:solidFill>
            <a:srgbClr val="C1A3C9"/>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2800" dirty="0"/>
              <a:t>O</a:t>
            </a:r>
            <a:r>
              <a:rPr lang="tr-TR" sz="2800" dirty="0" smtClean="0"/>
              <a:t>layın </a:t>
            </a:r>
            <a:r>
              <a:rPr lang="tr-TR" sz="2800" dirty="0"/>
              <a:t>başlığı ne olabilir?</a:t>
            </a:r>
          </a:p>
        </p:txBody>
      </p:sp>
      <p:sp>
        <p:nvSpPr>
          <p:cNvPr id="11" name="Oval 10"/>
          <p:cNvSpPr/>
          <p:nvPr/>
        </p:nvSpPr>
        <p:spPr>
          <a:xfrm>
            <a:off x="3760344" y="2807502"/>
            <a:ext cx="3428035" cy="3112035"/>
          </a:xfrm>
          <a:prstGeom prst="ellipse">
            <a:avLst/>
          </a:prstGeom>
          <a:solidFill>
            <a:srgbClr val="FBC891"/>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dirty="0"/>
              <a:t>Peygamberimiz neden ben şahit olmam demiş? </a:t>
            </a:r>
          </a:p>
        </p:txBody>
      </p:sp>
      <p:sp>
        <p:nvSpPr>
          <p:cNvPr id="12" name="Oval 11"/>
          <p:cNvSpPr/>
          <p:nvPr/>
        </p:nvSpPr>
        <p:spPr>
          <a:xfrm>
            <a:off x="9598754" y="1860228"/>
            <a:ext cx="2593246" cy="2936263"/>
          </a:xfrm>
          <a:prstGeom prst="ellipse">
            <a:avLst/>
          </a:prstGeom>
          <a:solidFill>
            <a:schemeClr val="accent6">
              <a:lumMod val="40000"/>
              <a:lumOff val="60000"/>
            </a:schemeClr>
          </a:solidFill>
          <a:ln>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tr-TR" sz="2800" dirty="0" smtClean="0"/>
              <a:t>Olayın ana konusuna uygun bir slogan bulalım</a:t>
            </a:r>
            <a:r>
              <a:rPr lang="tr-TR" sz="2000" dirty="0" smtClean="0"/>
              <a:t>.</a:t>
            </a:r>
            <a:endParaRPr lang="tr-TR" sz="2000" dirty="0"/>
          </a:p>
        </p:txBody>
      </p:sp>
      <p:sp>
        <p:nvSpPr>
          <p:cNvPr id="13" name="Oval 12"/>
          <p:cNvSpPr/>
          <p:nvPr/>
        </p:nvSpPr>
        <p:spPr>
          <a:xfrm>
            <a:off x="6632214" y="2852945"/>
            <a:ext cx="3474674" cy="3203311"/>
          </a:xfrm>
          <a:prstGeom prst="ellipse">
            <a:avLst/>
          </a:prstGeom>
          <a:solidFill>
            <a:srgbClr val="ACDAF4"/>
          </a:solidFill>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2800" dirty="0" smtClean="0"/>
              <a:t>Peygamberimiz hangi yönüne vurgu yapılmaktadır?</a:t>
            </a:r>
            <a:endParaRPr lang="tr-TR" sz="2800" dirty="0"/>
          </a:p>
        </p:txBody>
      </p:sp>
      <p:sp>
        <p:nvSpPr>
          <p:cNvPr id="9" name="Oval 8"/>
          <p:cNvSpPr/>
          <p:nvPr/>
        </p:nvSpPr>
        <p:spPr>
          <a:xfrm>
            <a:off x="1997156" y="2975429"/>
            <a:ext cx="1918726" cy="2105443"/>
          </a:xfrm>
          <a:prstGeom prst="ellipse">
            <a:avLst/>
          </a:prstGeom>
          <a:solidFill>
            <a:srgbClr val="FFEE5A"/>
          </a:solidFill>
          <a:ln>
            <a:solidFill>
              <a:srgbClr val="C0000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tr-TR" sz="2800" dirty="0" smtClean="0"/>
              <a:t>Olayın </a:t>
            </a:r>
            <a:r>
              <a:rPr lang="tr-TR" sz="2800" dirty="0"/>
              <a:t>ana konusu nedir?</a:t>
            </a:r>
          </a:p>
        </p:txBody>
      </p:sp>
      <p:sp>
        <p:nvSpPr>
          <p:cNvPr id="2" name="Unvan 1"/>
          <p:cNvSpPr>
            <a:spLocks noGrp="1"/>
          </p:cNvSpPr>
          <p:nvPr>
            <p:ph type="title"/>
          </p:nvPr>
        </p:nvSpPr>
        <p:spPr>
          <a:xfrm>
            <a:off x="2663253" y="0"/>
            <a:ext cx="6865495" cy="877835"/>
          </a:xfrm>
          <a:solidFill>
            <a:srgbClr val="77C2E9"/>
          </a:solidFill>
          <a:ln>
            <a:solidFill>
              <a:srgbClr val="C00000"/>
            </a:solid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200" dirty="0">
                <a:solidFill>
                  <a:schemeClr val="tx1"/>
                </a:solidFill>
              </a:rPr>
              <a:t>O</a:t>
            </a:r>
            <a:r>
              <a:rPr lang="tr-TR" sz="3200" dirty="0" smtClean="0">
                <a:solidFill>
                  <a:schemeClr val="tx1"/>
                </a:solidFill>
              </a:rPr>
              <a:t>laya göre cevapları defterimize yazalım</a:t>
            </a:r>
            <a:endParaRPr lang="tr-TR" sz="3200" dirty="0">
              <a:solidFill>
                <a:schemeClr val="tx1"/>
              </a:solidFill>
            </a:endParaRPr>
          </a:p>
        </p:txBody>
      </p:sp>
      <p:sp>
        <p:nvSpPr>
          <p:cNvPr id="30" name="Dikdörtgen 29"/>
          <p:cNvSpPr/>
          <p:nvPr/>
        </p:nvSpPr>
        <p:spPr>
          <a:xfrm>
            <a:off x="901469" y="4481492"/>
            <a:ext cx="568352" cy="595716"/>
          </a:xfrm>
          <a:prstGeom prst="rect">
            <a:avLst/>
          </a:prstGeom>
          <a:solidFill>
            <a:srgbClr val="77C2E9"/>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1</a:t>
            </a:r>
            <a:endParaRPr lang="tr-TR" sz="4800" dirty="0">
              <a:solidFill>
                <a:schemeClr val="tx1"/>
              </a:solidFill>
            </a:endParaRPr>
          </a:p>
        </p:txBody>
      </p:sp>
      <p:sp>
        <p:nvSpPr>
          <p:cNvPr id="32" name="Dikdörtgen 31"/>
          <p:cNvSpPr/>
          <p:nvPr/>
        </p:nvSpPr>
        <p:spPr>
          <a:xfrm>
            <a:off x="2705674" y="4995911"/>
            <a:ext cx="568352" cy="595716"/>
          </a:xfrm>
          <a:prstGeom prst="rect">
            <a:avLst/>
          </a:prstGeom>
          <a:solidFill>
            <a:srgbClr val="77C2E9"/>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2</a:t>
            </a:r>
            <a:endParaRPr lang="tr-TR" sz="4800" dirty="0">
              <a:solidFill>
                <a:schemeClr val="tx1"/>
              </a:solidFill>
            </a:endParaRPr>
          </a:p>
        </p:txBody>
      </p:sp>
      <p:sp>
        <p:nvSpPr>
          <p:cNvPr id="33" name="Dikdörtgen 32"/>
          <p:cNvSpPr/>
          <p:nvPr/>
        </p:nvSpPr>
        <p:spPr>
          <a:xfrm>
            <a:off x="5342955" y="5769793"/>
            <a:ext cx="568352" cy="595716"/>
          </a:xfrm>
          <a:prstGeom prst="rect">
            <a:avLst/>
          </a:prstGeom>
          <a:solidFill>
            <a:srgbClr val="77C2E9"/>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3</a:t>
            </a:r>
            <a:endParaRPr lang="tr-TR" sz="4800" dirty="0">
              <a:solidFill>
                <a:schemeClr val="tx1"/>
              </a:solidFill>
            </a:endParaRPr>
          </a:p>
        </p:txBody>
      </p:sp>
      <p:sp>
        <p:nvSpPr>
          <p:cNvPr id="34" name="Dikdörtgen 33"/>
          <p:cNvSpPr/>
          <p:nvPr/>
        </p:nvSpPr>
        <p:spPr>
          <a:xfrm>
            <a:off x="8108595" y="5803841"/>
            <a:ext cx="568352" cy="595716"/>
          </a:xfrm>
          <a:prstGeom prst="rect">
            <a:avLst/>
          </a:prstGeom>
          <a:solidFill>
            <a:srgbClr val="77C2E9"/>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4</a:t>
            </a:r>
            <a:endParaRPr lang="tr-TR" sz="4800" dirty="0">
              <a:solidFill>
                <a:schemeClr val="tx1"/>
              </a:solidFill>
            </a:endParaRPr>
          </a:p>
        </p:txBody>
      </p:sp>
      <p:sp>
        <p:nvSpPr>
          <p:cNvPr id="37" name="Dikdörtgen 36"/>
          <p:cNvSpPr/>
          <p:nvPr/>
        </p:nvSpPr>
        <p:spPr>
          <a:xfrm>
            <a:off x="10674706" y="4464265"/>
            <a:ext cx="568352" cy="595716"/>
          </a:xfrm>
          <a:prstGeom prst="rect">
            <a:avLst/>
          </a:prstGeom>
          <a:solidFill>
            <a:srgbClr val="77C2E9"/>
          </a:solidFill>
          <a:ln>
            <a:solidFill>
              <a:srgbClr val="C0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4800" dirty="0" smtClean="0">
                <a:solidFill>
                  <a:schemeClr val="tx1"/>
                </a:solidFill>
              </a:rPr>
              <a:t>5</a:t>
            </a:r>
            <a:endParaRPr lang="tr-TR" sz="4800" dirty="0">
              <a:solidFill>
                <a:schemeClr val="tx1"/>
              </a:solidFill>
            </a:endParaRPr>
          </a:p>
        </p:txBody>
      </p:sp>
    </p:spTree>
    <p:extLst>
      <p:ext uri="{BB962C8B-B14F-4D97-AF65-F5344CB8AC3E}">
        <p14:creationId xmlns:p14="http://schemas.microsoft.com/office/powerpoint/2010/main" val="370160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par>
                                <p:cTn id="53" presetID="26"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261">
                                          <p:stCondLst>
                                            <p:cond delay="0"/>
                                          </p:stCondLst>
                                        </p:cTn>
                                        <p:tgtEl>
                                          <p:spTgt spid="30"/>
                                        </p:tgtEl>
                                      </p:cBhvr>
                                    </p:animEffect>
                                    <p:anim calcmode="lin" valueType="num">
                                      <p:cBhvr>
                                        <p:cTn id="56" dur="820"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57" dur="299"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58" dur="299" tmFilter="0, 0; 0.125,0.2665; 0.25,0.4; 0.375,0.465; 0.5,0.5;  0.625,0.535; 0.75,0.6; 0.875,0.7335; 1,1">
                                          <p:stCondLst>
                                            <p:cond delay="299"/>
                                          </p:stCondLst>
                                        </p:cTn>
                                        <p:tgtEl>
                                          <p:spTgt spid="30"/>
                                        </p:tgtEl>
                                        <p:attrNameLst>
                                          <p:attrName>ppt_y</p:attrName>
                                        </p:attrNameLst>
                                      </p:cBhvr>
                                      <p:tavLst>
                                        <p:tav tm="0" fmla="#ppt_y-sin(pi*$)/9">
                                          <p:val>
                                            <p:fltVal val="0"/>
                                          </p:val>
                                        </p:tav>
                                        <p:tav tm="100000">
                                          <p:val>
                                            <p:fltVal val="1"/>
                                          </p:val>
                                        </p:tav>
                                      </p:tavLst>
                                    </p:anim>
                                    <p:anim calcmode="lin" valueType="num">
                                      <p:cBhvr>
                                        <p:cTn id="59" dur="149" tmFilter="0, 0; 0.125,0.2665; 0.25,0.4; 0.375,0.465; 0.5,0.5;  0.625,0.535; 0.75,0.6; 0.875,0.7335; 1,1">
                                          <p:stCondLst>
                                            <p:cond delay="596"/>
                                          </p:stCondLst>
                                        </p:cTn>
                                        <p:tgtEl>
                                          <p:spTgt spid="30"/>
                                        </p:tgtEl>
                                        <p:attrNameLst>
                                          <p:attrName>ppt_y</p:attrName>
                                        </p:attrNameLst>
                                      </p:cBhvr>
                                      <p:tavLst>
                                        <p:tav tm="0" fmla="#ppt_y-sin(pi*$)/27">
                                          <p:val>
                                            <p:fltVal val="0"/>
                                          </p:val>
                                        </p:tav>
                                        <p:tav tm="100000">
                                          <p:val>
                                            <p:fltVal val="1"/>
                                          </p:val>
                                        </p:tav>
                                      </p:tavLst>
                                    </p:anim>
                                    <p:anim calcmode="lin" valueType="num">
                                      <p:cBhvr>
                                        <p:cTn id="60" dur="74" tmFilter="0, 0; 0.125,0.2665; 0.25,0.4; 0.375,0.465; 0.5,0.5;  0.625,0.535; 0.75,0.6; 0.875,0.7335; 1,1">
                                          <p:stCondLst>
                                            <p:cond delay="745"/>
                                          </p:stCondLst>
                                        </p:cTn>
                                        <p:tgtEl>
                                          <p:spTgt spid="30"/>
                                        </p:tgtEl>
                                        <p:attrNameLst>
                                          <p:attrName>ppt_y</p:attrName>
                                        </p:attrNameLst>
                                      </p:cBhvr>
                                      <p:tavLst>
                                        <p:tav tm="0" fmla="#ppt_y-sin(pi*$)/81">
                                          <p:val>
                                            <p:fltVal val="0"/>
                                          </p:val>
                                        </p:tav>
                                        <p:tav tm="100000">
                                          <p:val>
                                            <p:fltVal val="1"/>
                                          </p:val>
                                        </p:tav>
                                      </p:tavLst>
                                    </p:anim>
                                    <p:animScale>
                                      <p:cBhvr>
                                        <p:cTn id="61" dur="12">
                                          <p:stCondLst>
                                            <p:cond delay="292"/>
                                          </p:stCondLst>
                                        </p:cTn>
                                        <p:tgtEl>
                                          <p:spTgt spid="30"/>
                                        </p:tgtEl>
                                      </p:cBhvr>
                                      <p:to x="100000" y="60000"/>
                                    </p:animScale>
                                    <p:animScale>
                                      <p:cBhvr>
                                        <p:cTn id="62" dur="75" decel="50000">
                                          <p:stCondLst>
                                            <p:cond delay="304"/>
                                          </p:stCondLst>
                                        </p:cTn>
                                        <p:tgtEl>
                                          <p:spTgt spid="30"/>
                                        </p:tgtEl>
                                      </p:cBhvr>
                                      <p:to x="100000" y="100000"/>
                                    </p:animScale>
                                    <p:animScale>
                                      <p:cBhvr>
                                        <p:cTn id="63" dur="12">
                                          <p:stCondLst>
                                            <p:cond delay="590"/>
                                          </p:stCondLst>
                                        </p:cTn>
                                        <p:tgtEl>
                                          <p:spTgt spid="30"/>
                                        </p:tgtEl>
                                      </p:cBhvr>
                                      <p:to x="100000" y="80000"/>
                                    </p:animScale>
                                    <p:animScale>
                                      <p:cBhvr>
                                        <p:cTn id="64" dur="75" decel="50000">
                                          <p:stCondLst>
                                            <p:cond delay="602"/>
                                          </p:stCondLst>
                                        </p:cTn>
                                        <p:tgtEl>
                                          <p:spTgt spid="30"/>
                                        </p:tgtEl>
                                      </p:cBhvr>
                                      <p:to x="100000" y="100000"/>
                                    </p:animScale>
                                    <p:animScale>
                                      <p:cBhvr>
                                        <p:cTn id="65" dur="12">
                                          <p:stCondLst>
                                            <p:cond delay="739"/>
                                          </p:stCondLst>
                                        </p:cTn>
                                        <p:tgtEl>
                                          <p:spTgt spid="30"/>
                                        </p:tgtEl>
                                      </p:cBhvr>
                                      <p:to x="100000" y="90000"/>
                                    </p:animScale>
                                    <p:animScale>
                                      <p:cBhvr>
                                        <p:cTn id="66" dur="75" decel="50000">
                                          <p:stCondLst>
                                            <p:cond delay="751"/>
                                          </p:stCondLst>
                                        </p:cTn>
                                        <p:tgtEl>
                                          <p:spTgt spid="30"/>
                                        </p:tgtEl>
                                      </p:cBhvr>
                                      <p:to x="100000" y="100000"/>
                                    </p:animScale>
                                    <p:animScale>
                                      <p:cBhvr>
                                        <p:cTn id="67" dur="12">
                                          <p:stCondLst>
                                            <p:cond delay="814"/>
                                          </p:stCondLst>
                                        </p:cTn>
                                        <p:tgtEl>
                                          <p:spTgt spid="30"/>
                                        </p:tgtEl>
                                      </p:cBhvr>
                                      <p:to x="100000" y="95000"/>
                                    </p:animScale>
                                    <p:animScale>
                                      <p:cBhvr>
                                        <p:cTn id="68" dur="75" decel="50000">
                                          <p:stCondLst>
                                            <p:cond delay="825"/>
                                          </p:stCondLst>
                                        </p:cTn>
                                        <p:tgtEl>
                                          <p:spTgt spid="30"/>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down)">
                                      <p:cBhvr>
                                        <p:cTn id="71" dur="290">
                                          <p:stCondLst>
                                            <p:cond delay="0"/>
                                          </p:stCondLst>
                                        </p:cTn>
                                        <p:tgtEl>
                                          <p:spTgt spid="32"/>
                                        </p:tgtEl>
                                      </p:cBhvr>
                                    </p:animEffect>
                                    <p:anim calcmode="lin" valueType="num">
                                      <p:cBhvr>
                                        <p:cTn id="72"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77" dur="13">
                                          <p:stCondLst>
                                            <p:cond delay="325"/>
                                          </p:stCondLst>
                                        </p:cTn>
                                        <p:tgtEl>
                                          <p:spTgt spid="32"/>
                                        </p:tgtEl>
                                      </p:cBhvr>
                                      <p:to x="100000" y="60000"/>
                                    </p:animScale>
                                    <p:animScale>
                                      <p:cBhvr>
                                        <p:cTn id="78" dur="83" decel="50000">
                                          <p:stCondLst>
                                            <p:cond delay="338"/>
                                          </p:stCondLst>
                                        </p:cTn>
                                        <p:tgtEl>
                                          <p:spTgt spid="32"/>
                                        </p:tgtEl>
                                      </p:cBhvr>
                                      <p:to x="100000" y="100000"/>
                                    </p:animScale>
                                    <p:animScale>
                                      <p:cBhvr>
                                        <p:cTn id="79" dur="13">
                                          <p:stCondLst>
                                            <p:cond delay="656"/>
                                          </p:stCondLst>
                                        </p:cTn>
                                        <p:tgtEl>
                                          <p:spTgt spid="32"/>
                                        </p:tgtEl>
                                      </p:cBhvr>
                                      <p:to x="100000" y="80000"/>
                                    </p:animScale>
                                    <p:animScale>
                                      <p:cBhvr>
                                        <p:cTn id="80" dur="83" decel="50000">
                                          <p:stCondLst>
                                            <p:cond delay="669"/>
                                          </p:stCondLst>
                                        </p:cTn>
                                        <p:tgtEl>
                                          <p:spTgt spid="32"/>
                                        </p:tgtEl>
                                      </p:cBhvr>
                                      <p:to x="100000" y="100000"/>
                                    </p:animScale>
                                    <p:animScale>
                                      <p:cBhvr>
                                        <p:cTn id="81" dur="13">
                                          <p:stCondLst>
                                            <p:cond delay="821"/>
                                          </p:stCondLst>
                                        </p:cTn>
                                        <p:tgtEl>
                                          <p:spTgt spid="32"/>
                                        </p:tgtEl>
                                      </p:cBhvr>
                                      <p:to x="100000" y="90000"/>
                                    </p:animScale>
                                    <p:animScale>
                                      <p:cBhvr>
                                        <p:cTn id="82" dur="83" decel="50000">
                                          <p:stCondLst>
                                            <p:cond delay="834"/>
                                          </p:stCondLst>
                                        </p:cTn>
                                        <p:tgtEl>
                                          <p:spTgt spid="32"/>
                                        </p:tgtEl>
                                      </p:cBhvr>
                                      <p:to x="100000" y="100000"/>
                                    </p:animScale>
                                    <p:animScale>
                                      <p:cBhvr>
                                        <p:cTn id="83" dur="13">
                                          <p:stCondLst>
                                            <p:cond delay="904"/>
                                          </p:stCondLst>
                                        </p:cTn>
                                        <p:tgtEl>
                                          <p:spTgt spid="32"/>
                                        </p:tgtEl>
                                      </p:cBhvr>
                                      <p:to x="100000" y="95000"/>
                                    </p:animScale>
                                    <p:animScale>
                                      <p:cBhvr>
                                        <p:cTn id="84" dur="83" decel="50000">
                                          <p:stCondLst>
                                            <p:cond delay="917"/>
                                          </p:stCondLst>
                                        </p:cTn>
                                        <p:tgtEl>
                                          <p:spTgt spid="3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down)">
                                      <p:cBhvr>
                                        <p:cTn id="87" dur="290">
                                          <p:stCondLst>
                                            <p:cond delay="0"/>
                                          </p:stCondLst>
                                        </p:cTn>
                                        <p:tgtEl>
                                          <p:spTgt spid="33"/>
                                        </p:tgtEl>
                                      </p:cBhvr>
                                    </p:animEffect>
                                    <p:anim calcmode="lin" valueType="num">
                                      <p:cBhvr>
                                        <p:cTn id="88"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89"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90"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91"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92"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93" dur="13">
                                          <p:stCondLst>
                                            <p:cond delay="325"/>
                                          </p:stCondLst>
                                        </p:cTn>
                                        <p:tgtEl>
                                          <p:spTgt spid="33"/>
                                        </p:tgtEl>
                                      </p:cBhvr>
                                      <p:to x="100000" y="60000"/>
                                    </p:animScale>
                                    <p:animScale>
                                      <p:cBhvr>
                                        <p:cTn id="94" dur="83" decel="50000">
                                          <p:stCondLst>
                                            <p:cond delay="338"/>
                                          </p:stCondLst>
                                        </p:cTn>
                                        <p:tgtEl>
                                          <p:spTgt spid="33"/>
                                        </p:tgtEl>
                                      </p:cBhvr>
                                      <p:to x="100000" y="100000"/>
                                    </p:animScale>
                                    <p:animScale>
                                      <p:cBhvr>
                                        <p:cTn id="95" dur="13">
                                          <p:stCondLst>
                                            <p:cond delay="656"/>
                                          </p:stCondLst>
                                        </p:cTn>
                                        <p:tgtEl>
                                          <p:spTgt spid="33"/>
                                        </p:tgtEl>
                                      </p:cBhvr>
                                      <p:to x="100000" y="80000"/>
                                    </p:animScale>
                                    <p:animScale>
                                      <p:cBhvr>
                                        <p:cTn id="96" dur="83" decel="50000">
                                          <p:stCondLst>
                                            <p:cond delay="669"/>
                                          </p:stCondLst>
                                        </p:cTn>
                                        <p:tgtEl>
                                          <p:spTgt spid="33"/>
                                        </p:tgtEl>
                                      </p:cBhvr>
                                      <p:to x="100000" y="100000"/>
                                    </p:animScale>
                                    <p:animScale>
                                      <p:cBhvr>
                                        <p:cTn id="97" dur="13">
                                          <p:stCondLst>
                                            <p:cond delay="821"/>
                                          </p:stCondLst>
                                        </p:cTn>
                                        <p:tgtEl>
                                          <p:spTgt spid="33"/>
                                        </p:tgtEl>
                                      </p:cBhvr>
                                      <p:to x="100000" y="90000"/>
                                    </p:animScale>
                                    <p:animScale>
                                      <p:cBhvr>
                                        <p:cTn id="98" dur="83" decel="50000">
                                          <p:stCondLst>
                                            <p:cond delay="834"/>
                                          </p:stCondLst>
                                        </p:cTn>
                                        <p:tgtEl>
                                          <p:spTgt spid="33"/>
                                        </p:tgtEl>
                                      </p:cBhvr>
                                      <p:to x="100000" y="100000"/>
                                    </p:animScale>
                                    <p:animScale>
                                      <p:cBhvr>
                                        <p:cTn id="99" dur="13">
                                          <p:stCondLst>
                                            <p:cond delay="904"/>
                                          </p:stCondLst>
                                        </p:cTn>
                                        <p:tgtEl>
                                          <p:spTgt spid="33"/>
                                        </p:tgtEl>
                                      </p:cBhvr>
                                      <p:to x="100000" y="95000"/>
                                    </p:animScale>
                                    <p:animScale>
                                      <p:cBhvr>
                                        <p:cTn id="100" dur="83" decel="50000">
                                          <p:stCondLst>
                                            <p:cond delay="917"/>
                                          </p:stCondLst>
                                        </p:cTn>
                                        <p:tgtEl>
                                          <p:spTgt spid="33"/>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down)">
                                      <p:cBhvr>
                                        <p:cTn id="103" dur="290">
                                          <p:stCondLst>
                                            <p:cond delay="0"/>
                                          </p:stCondLst>
                                        </p:cTn>
                                        <p:tgtEl>
                                          <p:spTgt spid="34"/>
                                        </p:tgtEl>
                                      </p:cBhvr>
                                    </p:animEffect>
                                    <p:anim calcmode="lin" valueType="num">
                                      <p:cBhvr>
                                        <p:cTn id="104"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5"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6"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07"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108"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109" dur="13">
                                          <p:stCondLst>
                                            <p:cond delay="325"/>
                                          </p:stCondLst>
                                        </p:cTn>
                                        <p:tgtEl>
                                          <p:spTgt spid="34"/>
                                        </p:tgtEl>
                                      </p:cBhvr>
                                      <p:to x="100000" y="60000"/>
                                    </p:animScale>
                                    <p:animScale>
                                      <p:cBhvr>
                                        <p:cTn id="110" dur="83" decel="50000">
                                          <p:stCondLst>
                                            <p:cond delay="338"/>
                                          </p:stCondLst>
                                        </p:cTn>
                                        <p:tgtEl>
                                          <p:spTgt spid="34"/>
                                        </p:tgtEl>
                                      </p:cBhvr>
                                      <p:to x="100000" y="100000"/>
                                    </p:animScale>
                                    <p:animScale>
                                      <p:cBhvr>
                                        <p:cTn id="111" dur="13">
                                          <p:stCondLst>
                                            <p:cond delay="656"/>
                                          </p:stCondLst>
                                        </p:cTn>
                                        <p:tgtEl>
                                          <p:spTgt spid="34"/>
                                        </p:tgtEl>
                                      </p:cBhvr>
                                      <p:to x="100000" y="80000"/>
                                    </p:animScale>
                                    <p:animScale>
                                      <p:cBhvr>
                                        <p:cTn id="112" dur="83" decel="50000">
                                          <p:stCondLst>
                                            <p:cond delay="669"/>
                                          </p:stCondLst>
                                        </p:cTn>
                                        <p:tgtEl>
                                          <p:spTgt spid="34"/>
                                        </p:tgtEl>
                                      </p:cBhvr>
                                      <p:to x="100000" y="100000"/>
                                    </p:animScale>
                                    <p:animScale>
                                      <p:cBhvr>
                                        <p:cTn id="113" dur="13">
                                          <p:stCondLst>
                                            <p:cond delay="821"/>
                                          </p:stCondLst>
                                        </p:cTn>
                                        <p:tgtEl>
                                          <p:spTgt spid="34"/>
                                        </p:tgtEl>
                                      </p:cBhvr>
                                      <p:to x="100000" y="90000"/>
                                    </p:animScale>
                                    <p:animScale>
                                      <p:cBhvr>
                                        <p:cTn id="114" dur="83" decel="50000">
                                          <p:stCondLst>
                                            <p:cond delay="834"/>
                                          </p:stCondLst>
                                        </p:cTn>
                                        <p:tgtEl>
                                          <p:spTgt spid="34"/>
                                        </p:tgtEl>
                                      </p:cBhvr>
                                      <p:to x="100000" y="100000"/>
                                    </p:animScale>
                                    <p:animScale>
                                      <p:cBhvr>
                                        <p:cTn id="115" dur="13">
                                          <p:stCondLst>
                                            <p:cond delay="904"/>
                                          </p:stCondLst>
                                        </p:cTn>
                                        <p:tgtEl>
                                          <p:spTgt spid="34"/>
                                        </p:tgtEl>
                                      </p:cBhvr>
                                      <p:to x="100000" y="95000"/>
                                    </p:animScale>
                                    <p:animScale>
                                      <p:cBhvr>
                                        <p:cTn id="116" dur="83" decel="50000">
                                          <p:stCondLst>
                                            <p:cond delay="917"/>
                                          </p:stCondLst>
                                        </p:cTn>
                                        <p:tgtEl>
                                          <p:spTgt spid="34"/>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down)">
                                      <p:cBhvr>
                                        <p:cTn id="119" dur="290">
                                          <p:stCondLst>
                                            <p:cond delay="0"/>
                                          </p:stCondLst>
                                        </p:cTn>
                                        <p:tgtEl>
                                          <p:spTgt spid="37"/>
                                        </p:tgtEl>
                                      </p:cBhvr>
                                    </p:animEffect>
                                    <p:anim calcmode="lin" valueType="num">
                                      <p:cBhvr>
                                        <p:cTn id="120" dur="911"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21" dur="332"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2" dur="332" tmFilter="0, 0; 0.125,0.2665; 0.25,0.4; 0.375,0.465; 0.5,0.5;  0.625,0.535; 0.75,0.6; 0.875,0.7335; 1,1">
                                          <p:stCondLst>
                                            <p:cond delay="332"/>
                                          </p:stCondLst>
                                        </p:cTn>
                                        <p:tgtEl>
                                          <p:spTgt spid="37"/>
                                        </p:tgtEl>
                                        <p:attrNameLst>
                                          <p:attrName>ppt_y</p:attrName>
                                        </p:attrNameLst>
                                      </p:cBhvr>
                                      <p:tavLst>
                                        <p:tav tm="0" fmla="#ppt_y-sin(pi*$)/9">
                                          <p:val>
                                            <p:fltVal val="0"/>
                                          </p:val>
                                        </p:tav>
                                        <p:tav tm="100000">
                                          <p:val>
                                            <p:fltVal val="1"/>
                                          </p:val>
                                        </p:tav>
                                      </p:tavLst>
                                    </p:anim>
                                    <p:anim calcmode="lin" valueType="num">
                                      <p:cBhvr>
                                        <p:cTn id="123" dur="166" tmFilter="0, 0; 0.125,0.2665; 0.25,0.4; 0.375,0.465; 0.5,0.5;  0.625,0.535; 0.75,0.6; 0.875,0.7335; 1,1">
                                          <p:stCondLst>
                                            <p:cond delay="662"/>
                                          </p:stCondLst>
                                        </p:cTn>
                                        <p:tgtEl>
                                          <p:spTgt spid="37"/>
                                        </p:tgtEl>
                                        <p:attrNameLst>
                                          <p:attrName>ppt_y</p:attrName>
                                        </p:attrNameLst>
                                      </p:cBhvr>
                                      <p:tavLst>
                                        <p:tav tm="0" fmla="#ppt_y-sin(pi*$)/27">
                                          <p:val>
                                            <p:fltVal val="0"/>
                                          </p:val>
                                        </p:tav>
                                        <p:tav tm="100000">
                                          <p:val>
                                            <p:fltVal val="1"/>
                                          </p:val>
                                        </p:tav>
                                      </p:tavLst>
                                    </p:anim>
                                    <p:anim calcmode="lin" valueType="num">
                                      <p:cBhvr>
                                        <p:cTn id="124" dur="82" tmFilter="0, 0; 0.125,0.2665; 0.25,0.4; 0.375,0.465; 0.5,0.5;  0.625,0.535; 0.75,0.6; 0.875,0.7335; 1,1">
                                          <p:stCondLst>
                                            <p:cond delay="828"/>
                                          </p:stCondLst>
                                        </p:cTn>
                                        <p:tgtEl>
                                          <p:spTgt spid="37"/>
                                        </p:tgtEl>
                                        <p:attrNameLst>
                                          <p:attrName>ppt_y</p:attrName>
                                        </p:attrNameLst>
                                      </p:cBhvr>
                                      <p:tavLst>
                                        <p:tav tm="0" fmla="#ppt_y-sin(pi*$)/81">
                                          <p:val>
                                            <p:fltVal val="0"/>
                                          </p:val>
                                        </p:tav>
                                        <p:tav tm="100000">
                                          <p:val>
                                            <p:fltVal val="1"/>
                                          </p:val>
                                        </p:tav>
                                      </p:tavLst>
                                    </p:anim>
                                    <p:animScale>
                                      <p:cBhvr>
                                        <p:cTn id="125" dur="13">
                                          <p:stCondLst>
                                            <p:cond delay="325"/>
                                          </p:stCondLst>
                                        </p:cTn>
                                        <p:tgtEl>
                                          <p:spTgt spid="37"/>
                                        </p:tgtEl>
                                      </p:cBhvr>
                                      <p:to x="100000" y="60000"/>
                                    </p:animScale>
                                    <p:animScale>
                                      <p:cBhvr>
                                        <p:cTn id="126" dur="83" decel="50000">
                                          <p:stCondLst>
                                            <p:cond delay="338"/>
                                          </p:stCondLst>
                                        </p:cTn>
                                        <p:tgtEl>
                                          <p:spTgt spid="37"/>
                                        </p:tgtEl>
                                      </p:cBhvr>
                                      <p:to x="100000" y="100000"/>
                                    </p:animScale>
                                    <p:animScale>
                                      <p:cBhvr>
                                        <p:cTn id="127" dur="13">
                                          <p:stCondLst>
                                            <p:cond delay="656"/>
                                          </p:stCondLst>
                                        </p:cTn>
                                        <p:tgtEl>
                                          <p:spTgt spid="37"/>
                                        </p:tgtEl>
                                      </p:cBhvr>
                                      <p:to x="100000" y="80000"/>
                                    </p:animScale>
                                    <p:animScale>
                                      <p:cBhvr>
                                        <p:cTn id="128" dur="83" decel="50000">
                                          <p:stCondLst>
                                            <p:cond delay="669"/>
                                          </p:stCondLst>
                                        </p:cTn>
                                        <p:tgtEl>
                                          <p:spTgt spid="37"/>
                                        </p:tgtEl>
                                      </p:cBhvr>
                                      <p:to x="100000" y="100000"/>
                                    </p:animScale>
                                    <p:animScale>
                                      <p:cBhvr>
                                        <p:cTn id="129" dur="13">
                                          <p:stCondLst>
                                            <p:cond delay="821"/>
                                          </p:stCondLst>
                                        </p:cTn>
                                        <p:tgtEl>
                                          <p:spTgt spid="37"/>
                                        </p:tgtEl>
                                      </p:cBhvr>
                                      <p:to x="100000" y="90000"/>
                                    </p:animScale>
                                    <p:animScale>
                                      <p:cBhvr>
                                        <p:cTn id="130" dur="83" decel="50000">
                                          <p:stCondLst>
                                            <p:cond delay="834"/>
                                          </p:stCondLst>
                                        </p:cTn>
                                        <p:tgtEl>
                                          <p:spTgt spid="37"/>
                                        </p:tgtEl>
                                      </p:cBhvr>
                                      <p:to x="100000" y="100000"/>
                                    </p:animScale>
                                    <p:animScale>
                                      <p:cBhvr>
                                        <p:cTn id="131" dur="13">
                                          <p:stCondLst>
                                            <p:cond delay="904"/>
                                          </p:stCondLst>
                                        </p:cTn>
                                        <p:tgtEl>
                                          <p:spTgt spid="37"/>
                                        </p:tgtEl>
                                      </p:cBhvr>
                                      <p:to x="100000" y="95000"/>
                                    </p:animScale>
                                    <p:animScale>
                                      <p:cBhvr>
                                        <p:cTn id="132" dur="83" decel="50000">
                                          <p:stCondLst>
                                            <p:cond delay="917"/>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9" grpId="0" animBg="1"/>
      <p:bldP spid="2" grpId="0" animBg="1"/>
      <p:bldP spid="30" grpId="0" animBg="1"/>
      <p:bldP spid="32" grpId="0" animBg="1"/>
      <p:bldP spid="33" grpId="0" animBg="1"/>
      <p:bldP spid="34"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585992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94872" y="87384"/>
            <a:ext cx="11722302" cy="3046988"/>
          </a:xfrm>
          <a:prstGeom prst="rect">
            <a:avLst/>
          </a:prstGeom>
          <a:solidFill>
            <a:schemeClr val="accent1">
              <a:lumMod val="20000"/>
              <a:lumOff val="80000"/>
            </a:schemeClr>
          </a:solidFill>
          <a:ln w="38100">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tr-TR" sz="3200" dirty="0"/>
              <a:t>Peygamber Efendimiz (</a:t>
            </a:r>
            <a:r>
              <a:rPr lang="tr-TR" sz="3200" dirty="0" err="1"/>
              <a:t>s.a.v</a:t>
            </a:r>
            <a:r>
              <a:rPr lang="tr-TR" sz="3200" dirty="0"/>
              <a:t>.) hayatında her zaman adaletle davranan bir insandı. Bir eş olarak </a:t>
            </a:r>
            <a:r>
              <a:rPr lang="tr-TR" sz="3200" dirty="0" smtClean="0"/>
              <a:t>hanıma, </a:t>
            </a:r>
            <a:r>
              <a:rPr lang="tr-TR" sz="3200" dirty="0"/>
              <a:t>bir baba olarak evlatları arasında, bir ordu komutanı olarak askerleri arasında ve bir devlet başkanı olarak halkı arasında her zaman adaleti ayakta tutmuştur. Peygamberimizin, servetinin bir kısmını çocuklarından birine bağışlayan sahabeye karşı takındığı tavır, bunun güzel bir örneğidir.</a:t>
            </a:r>
          </a:p>
        </p:txBody>
      </p:sp>
      <p:sp>
        <p:nvSpPr>
          <p:cNvPr id="5" name="Unvan 1"/>
          <p:cNvSpPr>
            <a:spLocks noGrp="1"/>
          </p:cNvSpPr>
          <p:nvPr>
            <p:ph type="title"/>
          </p:nvPr>
        </p:nvSpPr>
        <p:spPr>
          <a:xfrm>
            <a:off x="179882" y="3249984"/>
            <a:ext cx="11722302" cy="477937"/>
          </a:xfrm>
          <a:solidFill>
            <a:schemeClr val="accent4">
              <a:lumMod val="60000"/>
              <a:lumOff val="40000"/>
            </a:schemeClr>
          </a:solidFill>
          <a:ln>
            <a:solidFill>
              <a:srgbClr val="C00000"/>
            </a:solidFill>
          </a:ln>
        </p:spPr>
        <p:txBody>
          <a:bodyPr>
            <a:noAutofit/>
          </a:bodyPr>
          <a:lstStyle/>
          <a:p>
            <a:pPr algn="ctr"/>
            <a:r>
              <a:rPr lang="tr-TR" sz="3600" dirty="0" smtClean="0"/>
              <a:t>Parçaya göre aşağıdakilerden hangisine ulaşılır? İşaretleyelim</a:t>
            </a:r>
            <a:endParaRPr lang="tr-TR" sz="3600" dirty="0"/>
          </a:p>
        </p:txBody>
      </p:sp>
      <p:sp>
        <p:nvSpPr>
          <p:cNvPr id="6" name="Dikdörtgen 5"/>
          <p:cNvSpPr/>
          <p:nvPr/>
        </p:nvSpPr>
        <p:spPr>
          <a:xfrm>
            <a:off x="194872" y="3847167"/>
            <a:ext cx="11655907" cy="591543"/>
          </a:xfrm>
          <a:prstGeom prst="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solidFill>
                  <a:schemeClr val="tx1"/>
                </a:solidFill>
              </a:rPr>
              <a:t>       Peygamberimiz her zaman hakkı gözetlemiştir.</a:t>
            </a:r>
            <a:endParaRPr lang="tr-TR" sz="3200" dirty="0">
              <a:solidFill>
                <a:schemeClr val="tx1"/>
              </a:solidFill>
            </a:endParaRPr>
          </a:p>
        </p:txBody>
      </p:sp>
      <p:sp>
        <p:nvSpPr>
          <p:cNvPr id="7" name="Dikdörtgen 6"/>
          <p:cNvSpPr/>
          <p:nvPr/>
        </p:nvSpPr>
        <p:spPr>
          <a:xfrm>
            <a:off x="220144" y="3881328"/>
            <a:ext cx="571548" cy="5232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2800" b="1" dirty="0" smtClean="0">
                <a:solidFill>
                  <a:srgbClr val="00B050"/>
                </a:solidFill>
                <a:latin typeface="Open Sans" panose="020B0606030504020204" pitchFamily="34" charset="0"/>
              </a:rPr>
              <a:t>✓</a:t>
            </a:r>
            <a:endParaRPr lang="tr-TR" sz="2800" b="1" i="0" dirty="0">
              <a:solidFill>
                <a:srgbClr val="00B050"/>
              </a:solidFill>
              <a:effectLst/>
              <a:latin typeface="Open Sans" panose="020B0606030504020204" pitchFamily="34" charset="0"/>
            </a:endParaRPr>
          </a:p>
        </p:txBody>
      </p:sp>
      <p:sp>
        <p:nvSpPr>
          <p:cNvPr id="8" name="Dikdörtgen 7"/>
          <p:cNvSpPr/>
          <p:nvPr/>
        </p:nvSpPr>
        <p:spPr>
          <a:xfrm>
            <a:off x="220144" y="4618240"/>
            <a:ext cx="11617374" cy="578939"/>
          </a:xfrm>
          <a:prstGeom prst="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tr-TR" sz="2400" dirty="0" smtClean="0">
                <a:solidFill>
                  <a:schemeClr val="tx1"/>
                </a:solidFill>
              </a:rPr>
              <a:t>  </a:t>
            </a:r>
            <a:r>
              <a:rPr lang="tr-TR" sz="3200" dirty="0" smtClean="0">
                <a:solidFill>
                  <a:schemeClr val="tx1"/>
                </a:solidFill>
              </a:rPr>
              <a:t>En büyük adaletsizlik ailede başlar.</a:t>
            </a:r>
            <a:endParaRPr lang="tr-TR" sz="3200" dirty="0">
              <a:solidFill>
                <a:schemeClr val="tx1"/>
              </a:solidFill>
            </a:endParaRPr>
          </a:p>
        </p:txBody>
      </p:sp>
      <p:sp>
        <p:nvSpPr>
          <p:cNvPr id="9" name="Dikdörtgen 8"/>
          <p:cNvSpPr/>
          <p:nvPr/>
        </p:nvSpPr>
        <p:spPr>
          <a:xfrm>
            <a:off x="270687" y="4629757"/>
            <a:ext cx="546276" cy="5232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2800" b="1" dirty="0" smtClean="0">
                <a:solidFill>
                  <a:srgbClr val="FF0000"/>
                </a:solidFill>
                <a:latin typeface="Open Sans" panose="020B0606030504020204" pitchFamily="34" charset="0"/>
              </a:rPr>
              <a:t>X</a:t>
            </a:r>
            <a:endParaRPr lang="tr-TR" sz="2800" b="1" i="0" dirty="0">
              <a:solidFill>
                <a:srgbClr val="FF0000"/>
              </a:solidFill>
              <a:effectLst/>
              <a:latin typeface="Open Sans" panose="020B0606030504020204" pitchFamily="34" charset="0"/>
            </a:endParaRPr>
          </a:p>
        </p:txBody>
      </p:sp>
      <p:sp>
        <p:nvSpPr>
          <p:cNvPr id="10" name="Dikdörtgen 9"/>
          <p:cNvSpPr/>
          <p:nvPr/>
        </p:nvSpPr>
        <p:spPr>
          <a:xfrm>
            <a:off x="194872" y="5376710"/>
            <a:ext cx="11617374" cy="565623"/>
          </a:xfrm>
          <a:prstGeom prst="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3200" dirty="0" smtClean="0">
                <a:solidFill>
                  <a:schemeClr val="tx1"/>
                </a:solidFill>
              </a:rPr>
              <a:t>      Peygamberimiz çocukları arasında ayrım yapmamıştır.</a:t>
            </a:r>
            <a:endParaRPr lang="tr-TR" sz="3200" dirty="0">
              <a:solidFill>
                <a:schemeClr val="tx1"/>
              </a:solidFill>
            </a:endParaRPr>
          </a:p>
        </p:txBody>
      </p:sp>
      <p:sp>
        <p:nvSpPr>
          <p:cNvPr id="11" name="Dikdörtgen 10"/>
          <p:cNvSpPr/>
          <p:nvPr/>
        </p:nvSpPr>
        <p:spPr>
          <a:xfrm>
            <a:off x="220144" y="5397911"/>
            <a:ext cx="571548" cy="523220"/>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2800" b="1" dirty="0" smtClean="0">
                <a:solidFill>
                  <a:srgbClr val="00B050"/>
                </a:solidFill>
                <a:latin typeface="Open Sans" panose="020B0606030504020204" pitchFamily="34" charset="0"/>
              </a:rPr>
              <a:t>✓</a:t>
            </a:r>
            <a:endParaRPr lang="tr-TR" sz="2800" b="1" i="0" dirty="0">
              <a:solidFill>
                <a:srgbClr val="00B050"/>
              </a:solidFill>
              <a:effectLst/>
              <a:latin typeface="Open Sans" panose="020B0606030504020204" pitchFamily="34" charset="0"/>
            </a:endParaRPr>
          </a:p>
        </p:txBody>
      </p:sp>
      <p:sp>
        <p:nvSpPr>
          <p:cNvPr id="12" name="Dikdörtgen 11"/>
          <p:cNvSpPr/>
          <p:nvPr/>
        </p:nvSpPr>
        <p:spPr>
          <a:xfrm>
            <a:off x="187185" y="6090977"/>
            <a:ext cx="11650333" cy="619749"/>
          </a:xfrm>
          <a:prstGeom prst="rect">
            <a:avLst/>
          </a:prstGeom>
          <a:solidFill>
            <a:schemeClr val="accent4">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rPr>
              <a:t> </a:t>
            </a:r>
            <a:r>
              <a:rPr lang="tr-TR" sz="2800" dirty="0" smtClean="0">
                <a:solidFill>
                  <a:schemeClr val="tx1"/>
                </a:solidFill>
              </a:rPr>
              <a:t>      </a:t>
            </a:r>
            <a:r>
              <a:rPr lang="tr-TR" sz="3200" dirty="0" smtClean="0">
                <a:solidFill>
                  <a:schemeClr val="tx1"/>
                </a:solidFill>
              </a:rPr>
              <a:t>Peygamberimiz </a:t>
            </a:r>
            <a:r>
              <a:rPr lang="nn-NO" sz="3200" dirty="0" smtClean="0">
                <a:solidFill>
                  <a:schemeClr val="tx1"/>
                </a:solidFill>
              </a:rPr>
              <a:t>karar </a:t>
            </a:r>
            <a:r>
              <a:rPr lang="nn-NO" sz="3200" dirty="0">
                <a:solidFill>
                  <a:schemeClr val="tx1"/>
                </a:solidFill>
              </a:rPr>
              <a:t>verirken hiç kimseye ayrıcalık </a:t>
            </a:r>
            <a:r>
              <a:rPr lang="tr-TR" sz="3200" dirty="0" smtClean="0">
                <a:solidFill>
                  <a:schemeClr val="tx1"/>
                </a:solidFill>
              </a:rPr>
              <a:t>yapmamıştır</a:t>
            </a:r>
            <a:r>
              <a:rPr lang="tr-TR" dirty="0" smtClean="0">
                <a:solidFill>
                  <a:schemeClr val="tx1"/>
                </a:solidFill>
              </a:rPr>
              <a:t>.</a:t>
            </a:r>
            <a:endParaRPr lang="tr-TR" sz="2400" dirty="0">
              <a:solidFill>
                <a:schemeClr val="tx1"/>
              </a:solidFill>
            </a:endParaRPr>
          </a:p>
        </p:txBody>
      </p:sp>
      <p:sp>
        <p:nvSpPr>
          <p:cNvPr id="13" name="Dikdörtgen 12"/>
          <p:cNvSpPr/>
          <p:nvPr/>
        </p:nvSpPr>
        <p:spPr>
          <a:xfrm>
            <a:off x="187185" y="6090977"/>
            <a:ext cx="596820" cy="584775"/>
          </a:xfrm>
          <a:prstGeom prst="rect">
            <a:avLst/>
          </a:prstGeom>
        </p:spPr>
        <p:style>
          <a:lnRef idx="2">
            <a:schemeClr val="accent1"/>
          </a:lnRef>
          <a:fillRef idx="1">
            <a:schemeClr val="lt1"/>
          </a:fillRef>
          <a:effectRef idx="0">
            <a:schemeClr val="accent1"/>
          </a:effectRef>
          <a:fontRef idx="minor">
            <a:schemeClr val="dk1"/>
          </a:fontRef>
        </p:style>
        <p:txBody>
          <a:bodyPr wrap="square" anchor="ctr">
            <a:spAutoFit/>
          </a:bodyPr>
          <a:lstStyle/>
          <a:p>
            <a:pPr algn="ctr"/>
            <a:r>
              <a:rPr lang="tr-TR" sz="3200" b="1" dirty="0" smtClean="0">
                <a:solidFill>
                  <a:srgbClr val="00B050"/>
                </a:solidFill>
                <a:latin typeface="Open Sans" panose="020B0606030504020204" pitchFamily="34" charset="0"/>
              </a:rPr>
              <a:t>✓</a:t>
            </a:r>
            <a:endParaRPr lang="tr-TR" sz="3200" b="1" i="0" dirty="0">
              <a:solidFill>
                <a:srgbClr val="00B050"/>
              </a:solidFill>
              <a:effectLst/>
              <a:latin typeface="Open Sans" panose="020B0606030504020204" pitchFamily="34" charset="0"/>
            </a:endParaRPr>
          </a:p>
        </p:txBody>
      </p:sp>
    </p:spTree>
    <p:extLst>
      <p:ext uri="{BB962C8B-B14F-4D97-AF65-F5344CB8AC3E}">
        <p14:creationId xmlns:p14="http://schemas.microsoft.com/office/powerpoint/2010/main" val="231559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Doğru Cevap.wav"/>
                                        </p:tgtEl>
                                      </p:cMediaNode>
                                    </p:audio>
                                  </p:sub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8"/>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2" name="Doğru Cevap.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12"/>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2" name="Doğru Cevap.wav"/>
                                        </p:tgtEl>
                                      </p:cMediaNode>
                                    </p:audio>
                                  </p:subTnLst>
                                </p:cTn>
                              </p:par>
                            </p:childTnLst>
                          </p:cTn>
                        </p:par>
                      </p:childTnLst>
                    </p:cTn>
                  </p:par>
                </p:childTnLst>
              </p:cTn>
              <p:nextCondLst>
                <p:cond evt="onClick" delay="0">
                  <p:tgtEl>
                    <p:spTgt spid="12"/>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grpSp>
        <p:nvGrpSpPr>
          <p:cNvPr id="1030" name="Google Shape;1030;p35"/>
          <p:cNvGrpSpPr/>
          <p:nvPr/>
        </p:nvGrpSpPr>
        <p:grpSpPr>
          <a:xfrm>
            <a:off x="5575254" y="1519267"/>
            <a:ext cx="5046981" cy="3184328"/>
            <a:chOff x="238100" y="603575"/>
            <a:chExt cx="7144650" cy="4507825"/>
          </a:xfrm>
        </p:grpSpPr>
        <p:sp>
          <p:nvSpPr>
            <p:cNvPr id="1031" name="Google Shape;1031;p35">
              <a:hlinkClick r:id="" action="ppaction://hlinkshowjump?jump=nextslide"/>
            </p:cNvPr>
            <p:cNvSpPr/>
            <p:nvPr/>
          </p:nvSpPr>
          <p:spPr>
            <a:xfrm>
              <a:off x="3232475" y="2089250"/>
              <a:ext cx="1029650" cy="1092875"/>
            </a:xfrm>
            <a:custGeom>
              <a:avLst/>
              <a:gdLst/>
              <a:ahLst/>
              <a:cxnLst/>
              <a:rect l="l" t="t" r="r" b="b"/>
              <a:pathLst>
                <a:path w="41186" h="43715" extrusionOk="0">
                  <a:moveTo>
                    <a:pt x="6659" y="1"/>
                  </a:moveTo>
                  <a:cubicBezTo>
                    <a:pt x="6129" y="1"/>
                    <a:pt x="5639" y="51"/>
                    <a:pt x="5196" y="157"/>
                  </a:cubicBezTo>
                  <a:cubicBezTo>
                    <a:pt x="5196" y="157"/>
                    <a:pt x="0" y="820"/>
                    <a:pt x="23" y="12340"/>
                  </a:cubicBezTo>
                  <a:cubicBezTo>
                    <a:pt x="47" y="23691"/>
                    <a:pt x="255" y="43715"/>
                    <a:pt x="6298" y="43715"/>
                  </a:cubicBezTo>
                  <a:cubicBezTo>
                    <a:pt x="6388" y="43715"/>
                    <a:pt x="6479" y="43710"/>
                    <a:pt x="6572" y="43701"/>
                  </a:cubicBezTo>
                  <a:cubicBezTo>
                    <a:pt x="12882" y="43089"/>
                    <a:pt x="41185" y="24970"/>
                    <a:pt x="40349" y="20714"/>
                  </a:cubicBezTo>
                  <a:cubicBezTo>
                    <a:pt x="39556" y="16680"/>
                    <a:pt x="16325" y="1"/>
                    <a:pt x="665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2" name="Google Shape;1032;p35"/>
            <p:cNvSpPr/>
            <p:nvPr/>
          </p:nvSpPr>
          <p:spPr>
            <a:xfrm>
              <a:off x="238100" y="603575"/>
              <a:ext cx="7144650" cy="4507825"/>
            </a:xfrm>
            <a:custGeom>
              <a:avLst/>
              <a:gdLst/>
              <a:ahLst/>
              <a:cxnLst/>
              <a:rect l="l" t="t" r="r" b="b"/>
              <a:pathLst>
                <a:path w="285786" h="180313" extrusionOk="0">
                  <a:moveTo>
                    <a:pt x="154305" y="2668"/>
                  </a:moveTo>
                  <a:cubicBezTo>
                    <a:pt x="160742" y="2668"/>
                    <a:pt x="167178" y="2691"/>
                    <a:pt x="173613" y="2734"/>
                  </a:cubicBezTo>
                  <a:cubicBezTo>
                    <a:pt x="204332" y="2938"/>
                    <a:pt x="235476" y="2838"/>
                    <a:pt x="266051" y="6210"/>
                  </a:cubicBezTo>
                  <a:cubicBezTo>
                    <a:pt x="269630" y="6605"/>
                    <a:pt x="273279" y="6995"/>
                    <a:pt x="276774" y="7894"/>
                  </a:cubicBezTo>
                  <a:cubicBezTo>
                    <a:pt x="278778" y="8407"/>
                    <a:pt x="279398" y="8424"/>
                    <a:pt x="279627" y="10041"/>
                  </a:cubicBezTo>
                  <a:cubicBezTo>
                    <a:pt x="280271" y="14588"/>
                    <a:pt x="280036" y="19417"/>
                    <a:pt x="280149" y="23996"/>
                  </a:cubicBezTo>
                  <a:cubicBezTo>
                    <a:pt x="280354" y="32373"/>
                    <a:pt x="280483" y="40752"/>
                    <a:pt x="280590" y="49130"/>
                  </a:cubicBezTo>
                  <a:cubicBezTo>
                    <a:pt x="280866" y="70511"/>
                    <a:pt x="280973" y="91894"/>
                    <a:pt x="280913" y="113278"/>
                  </a:cubicBezTo>
                  <a:cubicBezTo>
                    <a:pt x="280860" y="130024"/>
                    <a:pt x="280962" y="146846"/>
                    <a:pt x="279972" y="163571"/>
                  </a:cubicBezTo>
                  <a:cubicBezTo>
                    <a:pt x="279870" y="165292"/>
                    <a:pt x="280018" y="167450"/>
                    <a:pt x="279487" y="169109"/>
                  </a:cubicBezTo>
                  <a:cubicBezTo>
                    <a:pt x="279288" y="169734"/>
                    <a:pt x="278740" y="170190"/>
                    <a:pt x="278321" y="170462"/>
                  </a:cubicBezTo>
                  <a:cubicBezTo>
                    <a:pt x="276091" y="171901"/>
                    <a:pt x="272558" y="172647"/>
                    <a:pt x="269386" y="173275"/>
                  </a:cubicBezTo>
                  <a:cubicBezTo>
                    <a:pt x="256846" y="175753"/>
                    <a:pt x="243846" y="176303"/>
                    <a:pt x="231107" y="176838"/>
                  </a:cubicBezTo>
                  <a:cubicBezTo>
                    <a:pt x="216041" y="177470"/>
                    <a:pt x="200954" y="177722"/>
                    <a:pt x="185863" y="177722"/>
                  </a:cubicBezTo>
                  <a:cubicBezTo>
                    <a:pt x="163110" y="177722"/>
                    <a:pt x="140348" y="177149"/>
                    <a:pt x="117631" y="176438"/>
                  </a:cubicBezTo>
                  <a:cubicBezTo>
                    <a:pt x="86085" y="175451"/>
                    <a:pt x="54492" y="174209"/>
                    <a:pt x="23020" y="171776"/>
                  </a:cubicBezTo>
                  <a:cubicBezTo>
                    <a:pt x="19366" y="171492"/>
                    <a:pt x="15705" y="171218"/>
                    <a:pt x="12066" y="170772"/>
                  </a:cubicBezTo>
                  <a:cubicBezTo>
                    <a:pt x="11160" y="170661"/>
                    <a:pt x="10164" y="170618"/>
                    <a:pt x="9286" y="170358"/>
                  </a:cubicBezTo>
                  <a:cubicBezTo>
                    <a:pt x="9220" y="170338"/>
                    <a:pt x="9166" y="170322"/>
                    <a:pt x="9124" y="170309"/>
                  </a:cubicBezTo>
                  <a:lnTo>
                    <a:pt x="9124" y="170309"/>
                  </a:lnTo>
                  <a:cubicBezTo>
                    <a:pt x="9023" y="170173"/>
                    <a:pt x="8804" y="169846"/>
                    <a:pt x="8722" y="169541"/>
                  </a:cubicBezTo>
                  <a:cubicBezTo>
                    <a:pt x="5709" y="158145"/>
                    <a:pt x="5993" y="145628"/>
                    <a:pt x="5618" y="133925"/>
                  </a:cubicBezTo>
                  <a:cubicBezTo>
                    <a:pt x="4432" y="96917"/>
                    <a:pt x="4897" y="59876"/>
                    <a:pt x="4884" y="22856"/>
                  </a:cubicBezTo>
                  <a:cubicBezTo>
                    <a:pt x="4883" y="18997"/>
                    <a:pt x="4941" y="15125"/>
                    <a:pt x="4777" y="11269"/>
                  </a:cubicBezTo>
                  <a:lnTo>
                    <a:pt x="4777" y="11269"/>
                  </a:lnTo>
                  <a:cubicBezTo>
                    <a:pt x="4797" y="11242"/>
                    <a:pt x="4896" y="11124"/>
                    <a:pt x="5305" y="10918"/>
                  </a:cubicBezTo>
                  <a:cubicBezTo>
                    <a:pt x="5686" y="10725"/>
                    <a:pt x="6754" y="10353"/>
                    <a:pt x="7948" y="10030"/>
                  </a:cubicBezTo>
                  <a:cubicBezTo>
                    <a:pt x="11828" y="8986"/>
                    <a:pt x="15852" y="8454"/>
                    <a:pt x="19892" y="7939"/>
                  </a:cubicBezTo>
                  <a:cubicBezTo>
                    <a:pt x="33476" y="6204"/>
                    <a:pt x="47191" y="5421"/>
                    <a:pt x="60860" y="4747"/>
                  </a:cubicBezTo>
                  <a:cubicBezTo>
                    <a:pt x="91974" y="3215"/>
                    <a:pt x="123148" y="2668"/>
                    <a:pt x="154305" y="2668"/>
                  </a:cubicBezTo>
                  <a:close/>
                  <a:moveTo>
                    <a:pt x="157175" y="0"/>
                  </a:moveTo>
                  <a:cubicBezTo>
                    <a:pt x="131420" y="0"/>
                    <a:pt x="105662" y="434"/>
                    <a:pt x="79933" y="1374"/>
                  </a:cubicBezTo>
                  <a:cubicBezTo>
                    <a:pt x="63970" y="1957"/>
                    <a:pt x="47994" y="2701"/>
                    <a:pt x="32083" y="4140"/>
                  </a:cubicBezTo>
                  <a:cubicBezTo>
                    <a:pt x="23052" y="4957"/>
                    <a:pt x="12886" y="5326"/>
                    <a:pt x="4332" y="8667"/>
                  </a:cubicBezTo>
                  <a:cubicBezTo>
                    <a:pt x="2703" y="9303"/>
                    <a:pt x="101" y="10343"/>
                    <a:pt x="5" y="12393"/>
                  </a:cubicBezTo>
                  <a:lnTo>
                    <a:pt x="5" y="12393"/>
                  </a:lnTo>
                  <a:cubicBezTo>
                    <a:pt x="2" y="12435"/>
                    <a:pt x="1" y="12478"/>
                    <a:pt x="3" y="12521"/>
                  </a:cubicBezTo>
                  <a:cubicBezTo>
                    <a:pt x="3" y="12521"/>
                    <a:pt x="3" y="12521"/>
                    <a:pt x="3" y="12521"/>
                  </a:cubicBezTo>
                  <a:lnTo>
                    <a:pt x="3" y="12521"/>
                  </a:lnTo>
                  <a:cubicBezTo>
                    <a:pt x="3" y="12537"/>
                    <a:pt x="3" y="12553"/>
                    <a:pt x="5" y="12569"/>
                  </a:cubicBezTo>
                  <a:lnTo>
                    <a:pt x="5" y="12569"/>
                  </a:lnTo>
                  <a:cubicBezTo>
                    <a:pt x="518" y="24602"/>
                    <a:pt x="88" y="36724"/>
                    <a:pt x="63" y="48762"/>
                  </a:cubicBezTo>
                  <a:cubicBezTo>
                    <a:pt x="19" y="69560"/>
                    <a:pt x="19" y="90360"/>
                    <a:pt x="316" y="111156"/>
                  </a:cubicBezTo>
                  <a:cubicBezTo>
                    <a:pt x="557" y="128097"/>
                    <a:pt x="586" y="145220"/>
                    <a:pt x="2389" y="162085"/>
                  </a:cubicBezTo>
                  <a:cubicBezTo>
                    <a:pt x="2667" y="164686"/>
                    <a:pt x="2564" y="170177"/>
                    <a:pt x="4710" y="172176"/>
                  </a:cubicBezTo>
                  <a:cubicBezTo>
                    <a:pt x="5945" y="173328"/>
                    <a:pt x="8573" y="173251"/>
                    <a:pt x="10127" y="173426"/>
                  </a:cubicBezTo>
                  <a:cubicBezTo>
                    <a:pt x="37538" y="176504"/>
                    <a:pt x="65359" y="177198"/>
                    <a:pt x="92899" y="178276"/>
                  </a:cubicBezTo>
                  <a:cubicBezTo>
                    <a:pt x="122751" y="179444"/>
                    <a:pt x="152652" y="180312"/>
                    <a:pt x="182540" y="180312"/>
                  </a:cubicBezTo>
                  <a:cubicBezTo>
                    <a:pt x="192487" y="180312"/>
                    <a:pt x="202432" y="180216"/>
                    <a:pt x="212374" y="180003"/>
                  </a:cubicBezTo>
                  <a:cubicBezTo>
                    <a:pt x="227746" y="179673"/>
                    <a:pt x="243196" y="179171"/>
                    <a:pt x="258478" y="177376"/>
                  </a:cubicBezTo>
                  <a:cubicBezTo>
                    <a:pt x="263583" y="176778"/>
                    <a:pt x="268727" y="176053"/>
                    <a:pt x="273707" y="174742"/>
                  </a:cubicBezTo>
                  <a:cubicBezTo>
                    <a:pt x="276749" y="173942"/>
                    <a:pt x="280408" y="172940"/>
                    <a:pt x="282763" y="170709"/>
                  </a:cubicBezTo>
                  <a:cubicBezTo>
                    <a:pt x="285180" y="168418"/>
                    <a:pt x="284666" y="164478"/>
                    <a:pt x="284824" y="161419"/>
                  </a:cubicBezTo>
                  <a:cubicBezTo>
                    <a:pt x="285215" y="153864"/>
                    <a:pt x="285346" y="146294"/>
                    <a:pt x="285460" y="138730"/>
                  </a:cubicBezTo>
                  <a:cubicBezTo>
                    <a:pt x="285786" y="117381"/>
                    <a:pt x="285753" y="96024"/>
                    <a:pt x="285617" y="74671"/>
                  </a:cubicBezTo>
                  <a:cubicBezTo>
                    <a:pt x="285501" y="56103"/>
                    <a:pt x="285350" y="37527"/>
                    <a:pt x="284823" y="18967"/>
                  </a:cubicBezTo>
                  <a:cubicBezTo>
                    <a:pt x="284749" y="16369"/>
                    <a:pt x="284672" y="13771"/>
                    <a:pt x="284544" y="11177"/>
                  </a:cubicBezTo>
                  <a:cubicBezTo>
                    <a:pt x="284496" y="10194"/>
                    <a:pt x="284698" y="8561"/>
                    <a:pt x="284253" y="7651"/>
                  </a:cubicBezTo>
                  <a:cubicBezTo>
                    <a:pt x="283409" y="5926"/>
                    <a:pt x="280467" y="5516"/>
                    <a:pt x="278833" y="5148"/>
                  </a:cubicBezTo>
                  <a:cubicBezTo>
                    <a:pt x="268996" y="2929"/>
                    <a:pt x="258547" y="2632"/>
                    <a:pt x="248518" y="2055"/>
                  </a:cubicBezTo>
                  <a:cubicBezTo>
                    <a:pt x="231906" y="1098"/>
                    <a:pt x="215264" y="652"/>
                    <a:pt x="198629" y="364"/>
                  </a:cubicBezTo>
                  <a:cubicBezTo>
                    <a:pt x="184815" y="125"/>
                    <a:pt x="170996" y="0"/>
                    <a:pt x="1571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3" name="Google Shape;1033;p35"/>
            <p:cNvSpPr/>
            <p:nvPr/>
          </p:nvSpPr>
          <p:spPr>
            <a:xfrm>
              <a:off x="283750" y="4284400"/>
              <a:ext cx="7068150" cy="214175"/>
            </a:xfrm>
            <a:custGeom>
              <a:avLst/>
              <a:gdLst/>
              <a:ahLst/>
              <a:cxnLst/>
              <a:rect l="l" t="t" r="r" b="b"/>
              <a:pathLst>
                <a:path w="282726" h="8567" extrusionOk="0">
                  <a:moveTo>
                    <a:pt x="281440" y="0"/>
                  </a:moveTo>
                  <a:cubicBezTo>
                    <a:pt x="281358" y="0"/>
                    <a:pt x="281269" y="7"/>
                    <a:pt x="281172" y="21"/>
                  </a:cubicBezTo>
                  <a:cubicBezTo>
                    <a:pt x="244658" y="5455"/>
                    <a:pt x="207489" y="6751"/>
                    <a:pt x="170508" y="6751"/>
                  </a:cubicBezTo>
                  <a:cubicBezTo>
                    <a:pt x="161603" y="6751"/>
                    <a:pt x="152708" y="6676"/>
                    <a:pt x="143836" y="6565"/>
                  </a:cubicBezTo>
                  <a:cubicBezTo>
                    <a:pt x="104367" y="6072"/>
                    <a:pt x="64908" y="4358"/>
                    <a:pt x="25525" y="1725"/>
                  </a:cubicBezTo>
                  <a:cubicBezTo>
                    <a:pt x="17804" y="1209"/>
                    <a:pt x="10082" y="677"/>
                    <a:pt x="2370" y="30"/>
                  </a:cubicBezTo>
                  <a:cubicBezTo>
                    <a:pt x="2336" y="27"/>
                    <a:pt x="2302" y="26"/>
                    <a:pt x="2268" y="26"/>
                  </a:cubicBezTo>
                  <a:cubicBezTo>
                    <a:pt x="1088" y="26"/>
                    <a:pt x="1" y="1713"/>
                    <a:pt x="1565" y="1844"/>
                  </a:cubicBezTo>
                  <a:lnTo>
                    <a:pt x="1565" y="1846"/>
                  </a:lnTo>
                  <a:cubicBezTo>
                    <a:pt x="23837" y="3710"/>
                    <a:pt x="46172" y="4976"/>
                    <a:pt x="68494" y="6051"/>
                  </a:cubicBezTo>
                  <a:cubicBezTo>
                    <a:pt x="99920" y="7565"/>
                    <a:pt x="131406" y="8567"/>
                    <a:pt x="162883" y="8567"/>
                  </a:cubicBezTo>
                  <a:cubicBezTo>
                    <a:pt x="177207" y="8567"/>
                    <a:pt x="191528" y="8360"/>
                    <a:pt x="205842" y="7899"/>
                  </a:cubicBezTo>
                  <a:cubicBezTo>
                    <a:pt x="230949" y="7090"/>
                    <a:pt x="256119" y="5557"/>
                    <a:pt x="280984" y="1856"/>
                  </a:cubicBezTo>
                  <a:cubicBezTo>
                    <a:pt x="282243" y="1668"/>
                    <a:pt x="282726" y="0"/>
                    <a:pt x="28144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4" name="Google Shape;1034;p35"/>
            <p:cNvSpPr/>
            <p:nvPr/>
          </p:nvSpPr>
          <p:spPr>
            <a:xfrm>
              <a:off x="3168925" y="2049700"/>
              <a:ext cx="1165600" cy="1174725"/>
            </a:xfrm>
            <a:custGeom>
              <a:avLst/>
              <a:gdLst/>
              <a:ahLst/>
              <a:cxnLst/>
              <a:rect l="l" t="t" r="r" b="b"/>
              <a:pathLst>
                <a:path w="46624" h="46989" extrusionOk="0">
                  <a:moveTo>
                    <a:pt x="8147" y="3301"/>
                  </a:moveTo>
                  <a:cubicBezTo>
                    <a:pt x="10494" y="3301"/>
                    <a:pt x="14710" y="5374"/>
                    <a:pt x="16299" y="6102"/>
                  </a:cubicBezTo>
                  <a:cubicBezTo>
                    <a:pt x="21052" y="8278"/>
                    <a:pt x="25577" y="11022"/>
                    <a:pt x="29892" y="13960"/>
                  </a:cubicBezTo>
                  <a:cubicBezTo>
                    <a:pt x="33165" y="16189"/>
                    <a:pt x="36760" y="18565"/>
                    <a:pt x="39398" y="21560"/>
                  </a:cubicBezTo>
                  <a:cubicBezTo>
                    <a:pt x="41607" y="24071"/>
                    <a:pt x="39444" y="25701"/>
                    <a:pt x="37248" y="27631"/>
                  </a:cubicBezTo>
                  <a:cubicBezTo>
                    <a:pt x="29939" y="34064"/>
                    <a:pt x="20443" y="39324"/>
                    <a:pt x="11375" y="42814"/>
                  </a:cubicBezTo>
                  <a:cubicBezTo>
                    <a:pt x="10430" y="43178"/>
                    <a:pt x="9504" y="43553"/>
                    <a:pt x="8996" y="43553"/>
                  </a:cubicBezTo>
                  <a:cubicBezTo>
                    <a:pt x="8882" y="43553"/>
                    <a:pt x="8789" y="43534"/>
                    <a:pt x="8722" y="43492"/>
                  </a:cubicBezTo>
                  <a:cubicBezTo>
                    <a:pt x="7682" y="42835"/>
                    <a:pt x="7177" y="41025"/>
                    <a:pt x="6834" y="39955"/>
                  </a:cubicBezTo>
                  <a:cubicBezTo>
                    <a:pt x="5550" y="35962"/>
                    <a:pt x="5234" y="31593"/>
                    <a:pt x="5065" y="27426"/>
                  </a:cubicBezTo>
                  <a:cubicBezTo>
                    <a:pt x="4864" y="22440"/>
                    <a:pt x="4988" y="17420"/>
                    <a:pt x="5469" y="12452"/>
                  </a:cubicBezTo>
                  <a:cubicBezTo>
                    <a:pt x="5690" y="10151"/>
                    <a:pt x="5661" y="5459"/>
                    <a:pt x="7148" y="3490"/>
                  </a:cubicBezTo>
                  <a:lnTo>
                    <a:pt x="7148" y="3490"/>
                  </a:lnTo>
                  <a:cubicBezTo>
                    <a:pt x="7415" y="3358"/>
                    <a:pt x="7755" y="3301"/>
                    <a:pt x="8147" y="3301"/>
                  </a:cubicBezTo>
                  <a:close/>
                  <a:moveTo>
                    <a:pt x="8690" y="1"/>
                  </a:moveTo>
                  <a:cubicBezTo>
                    <a:pt x="6915" y="1"/>
                    <a:pt x="5217" y="423"/>
                    <a:pt x="3795" y="1558"/>
                  </a:cubicBezTo>
                  <a:cubicBezTo>
                    <a:pt x="3702" y="1632"/>
                    <a:pt x="3618" y="1705"/>
                    <a:pt x="3542" y="1777"/>
                  </a:cubicBezTo>
                  <a:lnTo>
                    <a:pt x="3542" y="1777"/>
                  </a:lnTo>
                  <a:cubicBezTo>
                    <a:pt x="3483" y="1826"/>
                    <a:pt x="3427" y="1878"/>
                    <a:pt x="3376" y="1933"/>
                  </a:cubicBezTo>
                  <a:cubicBezTo>
                    <a:pt x="1254" y="4195"/>
                    <a:pt x="1111" y="8585"/>
                    <a:pt x="784" y="11463"/>
                  </a:cubicBezTo>
                  <a:cubicBezTo>
                    <a:pt x="139" y="17147"/>
                    <a:pt x="1" y="22915"/>
                    <a:pt x="273" y="28626"/>
                  </a:cubicBezTo>
                  <a:cubicBezTo>
                    <a:pt x="525" y="33924"/>
                    <a:pt x="683" y="46989"/>
                    <a:pt x="8103" y="46989"/>
                  </a:cubicBezTo>
                  <a:cubicBezTo>
                    <a:pt x="8624" y="46989"/>
                    <a:pt x="9180" y="46924"/>
                    <a:pt x="9775" y="46788"/>
                  </a:cubicBezTo>
                  <a:cubicBezTo>
                    <a:pt x="14982" y="45598"/>
                    <a:pt x="20140" y="42583"/>
                    <a:pt x="24762" y="40027"/>
                  </a:cubicBezTo>
                  <a:cubicBezTo>
                    <a:pt x="30302" y="36966"/>
                    <a:pt x="35876" y="33642"/>
                    <a:pt x="40658" y="29463"/>
                  </a:cubicBezTo>
                  <a:cubicBezTo>
                    <a:pt x="42917" y="27493"/>
                    <a:pt x="46624" y="24333"/>
                    <a:pt x="44955" y="21013"/>
                  </a:cubicBezTo>
                  <a:cubicBezTo>
                    <a:pt x="43140" y="17403"/>
                    <a:pt x="38154" y="14468"/>
                    <a:pt x="34991" y="12241"/>
                  </a:cubicBezTo>
                  <a:cubicBezTo>
                    <a:pt x="29454" y="8341"/>
                    <a:pt x="23530" y="4761"/>
                    <a:pt x="17255" y="2179"/>
                  </a:cubicBezTo>
                  <a:cubicBezTo>
                    <a:pt x="14803" y="1170"/>
                    <a:pt x="11641" y="1"/>
                    <a:pt x="8690"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5" name="Google Shape;1035;p35"/>
            <p:cNvSpPr/>
            <p:nvPr/>
          </p:nvSpPr>
          <p:spPr>
            <a:xfrm>
              <a:off x="1030425" y="4338525"/>
              <a:ext cx="124700" cy="632250"/>
            </a:xfrm>
            <a:custGeom>
              <a:avLst/>
              <a:gdLst/>
              <a:ahLst/>
              <a:cxnLst/>
              <a:rect l="l" t="t" r="r" b="b"/>
              <a:pathLst>
                <a:path w="4988" h="25290" extrusionOk="0">
                  <a:moveTo>
                    <a:pt x="2097" y="1"/>
                  </a:moveTo>
                  <a:cubicBezTo>
                    <a:pt x="1424" y="1"/>
                    <a:pt x="596" y="365"/>
                    <a:pt x="559" y="895"/>
                  </a:cubicBezTo>
                  <a:lnTo>
                    <a:pt x="559" y="897"/>
                  </a:lnTo>
                  <a:cubicBezTo>
                    <a:pt x="0" y="8856"/>
                    <a:pt x="639" y="17065"/>
                    <a:pt x="2455" y="24822"/>
                  </a:cubicBezTo>
                  <a:cubicBezTo>
                    <a:pt x="2532" y="25151"/>
                    <a:pt x="2874" y="25290"/>
                    <a:pt x="3277" y="25290"/>
                  </a:cubicBezTo>
                  <a:cubicBezTo>
                    <a:pt x="4027" y="25290"/>
                    <a:pt x="4988" y="24809"/>
                    <a:pt x="4842" y="24181"/>
                  </a:cubicBezTo>
                  <a:cubicBezTo>
                    <a:pt x="3051" y="16534"/>
                    <a:pt x="2408" y="8490"/>
                    <a:pt x="2958" y="645"/>
                  </a:cubicBezTo>
                  <a:cubicBezTo>
                    <a:pt x="2990" y="191"/>
                    <a:pt x="2584" y="1"/>
                    <a:pt x="2097"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6" name="Google Shape;1036;p35"/>
            <p:cNvSpPr/>
            <p:nvPr/>
          </p:nvSpPr>
          <p:spPr>
            <a:xfrm>
              <a:off x="567000" y="4480475"/>
              <a:ext cx="314075" cy="294800"/>
            </a:xfrm>
            <a:custGeom>
              <a:avLst/>
              <a:gdLst/>
              <a:ahLst/>
              <a:cxnLst/>
              <a:rect l="l" t="t" r="r" b="b"/>
              <a:pathLst>
                <a:path w="12563" h="11792" extrusionOk="0">
                  <a:moveTo>
                    <a:pt x="2470" y="1379"/>
                  </a:moveTo>
                  <a:cubicBezTo>
                    <a:pt x="2482" y="1380"/>
                    <a:pt x="2495" y="1381"/>
                    <a:pt x="2508" y="1383"/>
                  </a:cubicBezTo>
                  <a:lnTo>
                    <a:pt x="2508" y="1383"/>
                  </a:lnTo>
                  <a:cubicBezTo>
                    <a:pt x="2415" y="1432"/>
                    <a:pt x="2358" y="1449"/>
                    <a:pt x="2330" y="1449"/>
                  </a:cubicBezTo>
                  <a:cubicBezTo>
                    <a:pt x="2310" y="1449"/>
                    <a:pt x="2304" y="1441"/>
                    <a:pt x="2308" y="1431"/>
                  </a:cubicBezTo>
                  <a:lnTo>
                    <a:pt x="2308" y="1431"/>
                  </a:lnTo>
                  <a:cubicBezTo>
                    <a:pt x="2364" y="1416"/>
                    <a:pt x="2419" y="1399"/>
                    <a:pt x="2470" y="1379"/>
                  </a:cubicBezTo>
                  <a:close/>
                  <a:moveTo>
                    <a:pt x="2811" y="1524"/>
                  </a:moveTo>
                  <a:lnTo>
                    <a:pt x="2811" y="1524"/>
                  </a:lnTo>
                  <a:cubicBezTo>
                    <a:pt x="3050" y="1632"/>
                    <a:pt x="3370" y="1682"/>
                    <a:pt x="3608" y="1781"/>
                  </a:cubicBezTo>
                  <a:cubicBezTo>
                    <a:pt x="4244" y="2042"/>
                    <a:pt x="4859" y="2364"/>
                    <a:pt x="5457" y="2700"/>
                  </a:cubicBezTo>
                  <a:cubicBezTo>
                    <a:pt x="6641" y="3368"/>
                    <a:pt x="7803" y="4119"/>
                    <a:pt x="8840" y="5001"/>
                  </a:cubicBezTo>
                  <a:cubicBezTo>
                    <a:pt x="9604" y="5650"/>
                    <a:pt x="10096" y="5946"/>
                    <a:pt x="9319" y="6771"/>
                  </a:cubicBezTo>
                  <a:cubicBezTo>
                    <a:pt x="8321" y="7829"/>
                    <a:pt x="6861" y="8584"/>
                    <a:pt x="5601" y="9277"/>
                  </a:cubicBezTo>
                  <a:cubicBezTo>
                    <a:pt x="4996" y="9610"/>
                    <a:pt x="4379" y="9927"/>
                    <a:pt x="3745" y="10202"/>
                  </a:cubicBezTo>
                  <a:cubicBezTo>
                    <a:pt x="3603" y="10265"/>
                    <a:pt x="3423" y="10373"/>
                    <a:pt x="3246" y="10449"/>
                  </a:cubicBezTo>
                  <a:lnTo>
                    <a:pt x="3246" y="10449"/>
                  </a:lnTo>
                  <a:cubicBezTo>
                    <a:pt x="3233" y="10415"/>
                    <a:pt x="3219" y="10372"/>
                    <a:pt x="3207" y="10317"/>
                  </a:cubicBezTo>
                  <a:cubicBezTo>
                    <a:pt x="3001" y="9330"/>
                    <a:pt x="2653" y="8445"/>
                    <a:pt x="2570" y="7401"/>
                  </a:cubicBezTo>
                  <a:cubicBezTo>
                    <a:pt x="2461" y="6032"/>
                    <a:pt x="2482" y="4642"/>
                    <a:pt x="2611" y="3274"/>
                  </a:cubicBezTo>
                  <a:cubicBezTo>
                    <a:pt x="2653" y="2808"/>
                    <a:pt x="2655" y="2093"/>
                    <a:pt x="2811" y="1524"/>
                  </a:cubicBezTo>
                  <a:close/>
                  <a:moveTo>
                    <a:pt x="3174" y="1"/>
                  </a:moveTo>
                  <a:cubicBezTo>
                    <a:pt x="2484" y="1"/>
                    <a:pt x="1829" y="169"/>
                    <a:pt x="1245" y="573"/>
                  </a:cubicBezTo>
                  <a:cubicBezTo>
                    <a:pt x="1124" y="657"/>
                    <a:pt x="1031" y="735"/>
                    <a:pt x="962" y="809"/>
                  </a:cubicBezTo>
                  <a:lnTo>
                    <a:pt x="962" y="809"/>
                  </a:lnTo>
                  <a:cubicBezTo>
                    <a:pt x="928" y="837"/>
                    <a:pt x="898" y="866"/>
                    <a:pt x="873" y="896"/>
                  </a:cubicBezTo>
                  <a:cubicBezTo>
                    <a:pt x="120" y="1816"/>
                    <a:pt x="203" y="3580"/>
                    <a:pt x="150" y="4700"/>
                  </a:cubicBezTo>
                  <a:cubicBezTo>
                    <a:pt x="66" y="6450"/>
                    <a:pt x="1" y="8388"/>
                    <a:pt x="490" y="10092"/>
                  </a:cubicBezTo>
                  <a:cubicBezTo>
                    <a:pt x="850" y="11346"/>
                    <a:pt x="1621" y="11791"/>
                    <a:pt x="2557" y="11791"/>
                  </a:cubicBezTo>
                  <a:cubicBezTo>
                    <a:pt x="4297" y="11791"/>
                    <a:pt x="6606" y="10249"/>
                    <a:pt x="7893" y="9491"/>
                  </a:cubicBezTo>
                  <a:cubicBezTo>
                    <a:pt x="9145" y="8753"/>
                    <a:pt x="11454" y="7587"/>
                    <a:pt x="12061" y="6142"/>
                  </a:cubicBezTo>
                  <a:cubicBezTo>
                    <a:pt x="12563" y="4948"/>
                    <a:pt x="11205" y="4162"/>
                    <a:pt x="10357" y="3520"/>
                  </a:cubicBezTo>
                  <a:cubicBezTo>
                    <a:pt x="8718" y="2282"/>
                    <a:pt x="5712" y="1"/>
                    <a:pt x="317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7" name="Google Shape;1037;p35"/>
            <p:cNvSpPr/>
            <p:nvPr/>
          </p:nvSpPr>
          <p:spPr>
            <a:xfrm>
              <a:off x="1781050" y="4375575"/>
              <a:ext cx="117100" cy="637100"/>
            </a:xfrm>
            <a:custGeom>
              <a:avLst/>
              <a:gdLst/>
              <a:ahLst/>
              <a:cxnLst/>
              <a:rect l="l" t="t" r="r" b="b"/>
              <a:pathLst>
                <a:path w="4684" h="25484" extrusionOk="0">
                  <a:moveTo>
                    <a:pt x="2042" y="0"/>
                  </a:moveTo>
                  <a:cubicBezTo>
                    <a:pt x="1385" y="0"/>
                    <a:pt x="625" y="371"/>
                    <a:pt x="581" y="979"/>
                  </a:cubicBezTo>
                  <a:cubicBezTo>
                    <a:pt x="1" y="8927"/>
                    <a:pt x="562" y="17089"/>
                    <a:pt x="2150" y="24889"/>
                  </a:cubicBezTo>
                  <a:cubicBezTo>
                    <a:pt x="2234" y="25305"/>
                    <a:pt x="2616" y="25483"/>
                    <a:pt x="3052" y="25483"/>
                  </a:cubicBezTo>
                  <a:cubicBezTo>
                    <a:pt x="3791" y="25483"/>
                    <a:pt x="4683" y="24972"/>
                    <a:pt x="4536" y="24248"/>
                  </a:cubicBezTo>
                  <a:cubicBezTo>
                    <a:pt x="2977" y="16591"/>
                    <a:pt x="2431" y="8612"/>
                    <a:pt x="3001" y="806"/>
                  </a:cubicBezTo>
                  <a:cubicBezTo>
                    <a:pt x="3042" y="245"/>
                    <a:pt x="2576" y="0"/>
                    <a:pt x="2042"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8" name="Google Shape;1038;p35"/>
            <p:cNvSpPr/>
            <p:nvPr/>
          </p:nvSpPr>
          <p:spPr>
            <a:xfrm>
              <a:off x="1252775" y="4493275"/>
              <a:ext cx="184450" cy="339175"/>
            </a:xfrm>
            <a:custGeom>
              <a:avLst/>
              <a:gdLst/>
              <a:ahLst/>
              <a:cxnLst/>
              <a:rect l="l" t="t" r="r" b="b"/>
              <a:pathLst>
                <a:path w="7378" h="13567" extrusionOk="0">
                  <a:moveTo>
                    <a:pt x="2944" y="1215"/>
                  </a:moveTo>
                  <a:lnTo>
                    <a:pt x="4741" y="1314"/>
                  </a:lnTo>
                  <a:lnTo>
                    <a:pt x="4741" y="1314"/>
                  </a:lnTo>
                  <a:cubicBezTo>
                    <a:pt x="4069" y="4839"/>
                    <a:pt x="4646" y="8898"/>
                    <a:pt x="4900" y="12513"/>
                  </a:cubicBezTo>
                  <a:lnTo>
                    <a:pt x="4900" y="12513"/>
                  </a:lnTo>
                  <a:cubicBezTo>
                    <a:pt x="4827" y="12514"/>
                    <a:pt x="4754" y="12515"/>
                    <a:pt x="4681" y="12515"/>
                  </a:cubicBezTo>
                  <a:cubicBezTo>
                    <a:pt x="4021" y="12515"/>
                    <a:pt x="3405" y="12460"/>
                    <a:pt x="3066" y="12249"/>
                  </a:cubicBezTo>
                  <a:cubicBezTo>
                    <a:pt x="3063" y="12248"/>
                    <a:pt x="3061" y="12246"/>
                    <a:pt x="3059" y="12245"/>
                  </a:cubicBezTo>
                  <a:lnTo>
                    <a:pt x="3059" y="12245"/>
                  </a:lnTo>
                  <a:cubicBezTo>
                    <a:pt x="3086" y="12255"/>
                    <a:pt x="3113" y="12262"/>
                    <a:pt x="3136" y="12262"/>
                  </a:cubicBezTo>
                  <a:cubicBezTo>
                    <a:pt x="3192" y="12262"/>
                    <a:pt x="3222" y="12221"/>
                    <a:pt x="3164" y="12082"/>
                  </a:cubicBezTo>
                  <a:cubicBezTo>
                    <a:pt x="3075" y="11871"/>
                    <a:pt x="3048" y="11482"/>
                    <a:pt x="3058" y="11244"/>
                  </a:cubicBezTo>
                  <a:cubicBezTo>
                    <a:pt x="3091" y="10421"/>
                    <a:pt x="2948" y="9549"/>
                    <a:pt x="2924" y="8723"/>
                  </a:cubicBezTo>
                  <a:cubicBezTo>
                    <a:pt x="2852" y="6224"/>
                    <a:pt x="2877" y="3717"/>
                    <a:pt x="2944" y="1215"/>
                  </a:cubicBezTo>
                  <a:close/>
                  <a:moveTo>
                    <a:pt x="2408" y="0"/>
                  </a:moveTo>
                  <a:cubicBezTo>
                    <a:pt x="1708" y="0"/>
                    <a:pt x="602" y="337"/>
                    <a:pt x="585" y="877"/>
                  </a:cubicBezTo>
                  <a:cubicBezTo>
                    <a:pt x="465" y="4816"/>
                    <a:pt x="1" y="9238"/>
                    <a:pt x="854" y="13108"/>
                  </a:cubicBezTo>
                  <a:cubicBezTo>
                    <a:pt x="890" y="13269"/>
                    <a:pt x="1167" y="13334"/>
                    <a:pt x="1291" y="13340"/>
                  </a:cubicBezTo>
                  <a:lnTo>
                    <a:pt x="5391" y="13564"/>
                  </a:lnTo>
                  <a:cubicBezTo>
                    <a:pt x="5419" y="13566"/>
                    <a:pt x="5450" y="13567"/>
                    <a:pt x="5485" y="13567"/>
                  </a:cubicBezTo>
                  <a:cubicBezTo>
                    <a:pt x="6041" y="13567"/>
                    <a:pt x="7377" y="13365"/>
                    <a:pt x="7339" y="12692"/>
                  </a:cubicBezTo>
                  <a:cubicBezTo>
                    <a:pt x="7128" y="8881"/>
                    <a:pt x="6368" y="4350"/>
                    <a:pt x="7178" y="603"/>
                  </a:cubicBezTo>
                  <a:cubicBezTo>
                    <a:pt x="7235" y="344"/>
                    <a:pt x="6965" y="247"/>
                    <a:pt x="6751" y="235"/>
                  </a:cubicBezTo>
                  <a:lnTo>
                    <a:pt x="2560" y="6"/>
                  </a:lnTo>
                  <a:lnTo>
                    <a:pt x="2560" y="6"/>
                  </a:lnTo>
                  <a:cubicBezTo>
                    <a:pt x="2512" y="2"/>
                    <a:pt x="2461" y="0"/>
                    <a:pt x="2408"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9" name="Google Shape;1039;p35"/>
            <p:cNvSpPr/>
            <p:nvPr/>
          </p:nvSpPr>
          <p:spPr>
            <a:xfrm>
              <a:off x="1451225" y="4505075"/>
              <a:ext cx="184375" cy="337375"/>
            </a:xfrm>
            <a:custGeom>
              <a:avLst/>
              <a:gdLst/>
              <a:ahLst/>
              <a:cxnLst/>
              <a:rect l="l" t="t" r="r" b="b"/>
              <a:pathLst>
                <a:path w="7375" h="13495" extrusionOk="0">
                  <a:moveTo>
                    <a:pt x="2945" y="1144"/>
                  </a:moveTo>
                  <a:lnTo>
                    <a:pt x="4754" y="1243"/>
                  </a:lnTo>
                  <a:lnTo>
                    <a:pt x="4754" y="1243"/>
                  </a:lnTo>
                  <a:cubicBezTo>
                    <a:pt x="4068" y="4787"/>
                    <a:pt x="4651" y="8873"/>
                    <a:pt x="4904" y="12511"/>
                  </a:cubicBezTo>
                  <a:lnTo>
                    <a:pt x="4904" y="12511"/>
                  </a:lnTo>
                  <a:cubicBezTo>
                    <a:pt x="4830" y="12512"/>
                    <a:pt x="4757" y="12513"/>
                    <a:pt x="4684" y="12513"/>
                  </a:cubicBezTo>
                  <a:cubicBezTo>
                    <a:pt x="4018" y="12513"/>
                    <a:pt x="3400" y="12458"/>
                    <a:pt x="3074" y="12245"/>
                  </a:cubicBezTo>
                  <a:cubicBezTo>
                    <a:pt x="3009" y="12202"/>
                    <a:pt x="2974" y="12181"/>
                    <a:pt x="2960" y="12173"/>
                  </a:cubicBezTo>
                  <a:lnTo>
                    <a:pt x="2960" y="12173"/>
                  </a:lnTo>
                  <a:cubicBezTo>
                    <a:pt x="2985" y="12187"/>
                    <a:pt x="3071" y="12231"/>
                    <a:pt x="3132" y="12231"/>
                  </a:cubicBezTo>
                  <a:cubicBezTo>
                    <a:pt x="3190" y="12231"/>
                    <a:pt x="3226" y="12190"/>
                    <a:pt x="3165" y="12044"/>
                  </a:cubicBezTo>
                  <a:cubicBezTo>
                    <a:pt x="3074" y="11831"/>
                    <a:pt x="3050" y="11445"/>
                    <a:pt x="3059" y="11206"/>
                  </a:cubicBezTo>
                  <a:cubicBezTo>
                    <a:pt x="3089" y="10382"/>
                    <a:pt x="2949" y="9514"/>
                    <a:pt x="2925" y="8685"/>
                  </a:cubicBezTo>
                  <a:cubicBezTo>
                    <a:pt x="2853" y="6173"/>
                    <a:pt x="2878" y="3657"/>
                    <a:pt x="2945" y="1144"/>
                  </a:cubicBezTo>
                  <a:close/>
                  <a:moveTo>
                    <a:pt x="2518" y="1"/>
                  </a:moveTo>
                  <a:cubicBezTo>
                    <a:pt x="2489" y="1"/>
                    <a:pt x="2456" y="3"/>
                    <a:pt x="2420" y="8"/>
                  </a:cubicBezTo>
                  <a:lnTo>
                    <a:pt x="2420" y="8"/>
                  </a:lnTo>
                  <a:cubicBezTo>
                    <a:pt x="1720" y="17"/>
                    <a:pt x="601" y="331"/>
                    <a:pt x="585" y="841"/>
                  </a:cubicBezTo>
                  <a:cubicBezTo>
                    <a:pt x="465" y="4779"/>
                    <a:pt x="1" y="9202"/>
                    <a:pt x="853" y="13070"/>
                  </a:cubicBezTo>
                  <a:cubicBezTo>
                    <a:pt x="888" y="13223"/>
                    <a:pt x="1174" y="13263"/>
                    <a:pt x="1281" y="13269"/>
                  </a:cubicBezTo>
                  <a:lnTo>
                    <a:pt x="5381" y="13493"/>
                  </a:lnTo>
                  <a:cubicBezTo>
                    <a:pt x="5404" y="13494"/>
                    <a:pt x="5429" y="13495"/>
                    <a:pt x="5458" y="13495"/>
                  </a:cubicBezTo>
                  <a:cubicBezTo>
                    <a:pt x="5975" y="13495"/>
                    <a:pt x="7374" y="13280"/>
                    <a:pt x="7340" y="12655"/>
                  </a:cubicBezTo>
                  <a:cubicBezTo>
                    <a:pt x="7129" y="8842"/>
                    <a:pt x="6365" y="4303"/>
                    <a:pt x="7174" y="553"/>
                  </a:cubicBezTo>
                  <a:cubicBezTo>
                    <a:pt x="7230" y="300"/>
                    <a:pt x="6960" y="244"/>
                    <a:pt x="6760" y="232"/>
                  </a:cubicBezTo>
                  <a:lnTo>
                    <a:pt x="2544" y="1"/>
                  </a:lnTo>
                  <a:cubicBezTo>
                    <a:pt x="2536" y="1"/>
                    <a:pt x="2527" y="1"/>
                    <a:pt x="2518"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0" name="Google Shape;1040;p35"/>
            <p:cNvSpPr/>
            <p:nvPr/>
          </p:nvSpPr>
          <p:spPr>
            <a:xfrm>
              <a:off x="6438550" y="4374275"/>
              <a:ext cx="117850" cy="656450"/>
            </a:xfrm>
            <a:custGeom>
              <a:avLst/>
              <a:gdLst/>
              <a:ahLst/>
              <a:cxnLst/>
              <a:rect l="l" t="t" r="r" b="b"/>
              <a:pathLst>
                <a:path w="4714" h="26258" extrusionOk="0">
                  <a:moveTo>
                    <a:pt x="2075" y="0"/>
                  </a:moveTo>
                  <a:cubicBezTo>
                    <a:pt x="1390" y="0"/>
                    <a:pt x="499" y="361"/>
                    <a:pt x="472" y="834"/>
                  </a:cubicBezTo>
                  <a:cubicBezTo>
                    <a:pt x="0" y="9177"/>
                    <a:pt x="558" y="17699"/>
                    <a:pt x="2214" y="25882"/>
                  </a:cubicBezTo>
                  <a:cubicBezTo>
                    <a:pt x="2267" y="26146"/>
                    <a:pt x="2567" y="26258"/>
                    <a:pt x="2938" y="26258"/>
                  </a:cubicBezTo>
                  <a:cubicBezTo>
                    <a:pt x="3683" y="26258"/>
                    <a:pt x="4714" y="25808"/>
                    <a:pt x="4600" y="25242"/>
                  </a:cubicBezTo>
                  <a:cubicBezTo>
                    <a:pt x="2967" y="17169"/>
                    <a:pt x="2390" y="8755"/>
                    <a:pt x="2857" y="525"/>
                  </a:cubicBezTo>
                  <a:cubicBezTo>
                    <a:pt x="2878" y="152"/>
                    <a:pt x="2520" y="0"/>
                    <a:pt x="2075"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1" name="Google Shape;1041;p35"/>
            <p:cNvSpPr/>
            <p:nvPr/>
          </p:nvSpPr>
          <p:spPr>
            <a:xfrm>
              <a:off x="5508325" y="4425050"/>
              <a:ext cx="150225" cy="667725"/>
            </a:xfrm>
            <a:custGeom>
              <a:avLst/>
              <a:gdLst/>
              <a:ahLst/>
              <a:cxnLst/>
              <a:rect l="l" t="t" r="r" b="b"/>
              <a:pathLst>
                <a:path w="6009" h="26709" extrusionOk="0">
                  <a:moveTo>
                    <a:pt x="1804" y="0"/>
                  </a:moveTo>
                  <a:cubicBezTo>
                    <a:pt x="1090" y="0"/>
                    <a:pt x="1" y="374"/>
                    <a:pt x="23" y="918"/>
                  </a:cubicBezTo>
                  <a:lnTo>
                    <a:pt x="23" y="917"/>
                  </a:lnTo>
                  <a:cubicBezTo>
                    <a:pt x="365" y="9404"/>
                    <a:pt x="1037" y="18252"/>
                    <a:pt x="3480" y="26413"/>
                  </a:cubicBezTo>
                  <a:cubicBezTo>
                    <a:pt x="3542" y="26622"/>
                    <a:pt x="3803" y="26709"/>
                    <a:pt x="4131" y="26709"/>
                  </a:cubicBezTo>
                  <a:cubicBezTo>
                    <a:pt x="4890" y="26709"/>
                    <a:pt x="6008" y="26246"/>
                    <a:pt x="5866" y="25772"/>
                  </a:cubicBezTo>
                  <a:cubicBezTo>
                    <a:pt x="3424" y="17612"/>
                    <a:pt x="2752" y="8764"/>
                    <a:pt x="2408" y="278"/>
                  </a:cubicBezTo>
                  <a:cubicBezTo>
                    <a:pt x="2401" y="85"/>
                    <a:pt x="2145" y="0"/>
                    <a:pt x="180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2" name="Google Shape;1042;p35"/>
            <p:cNvSpPr/>
            <p:nvPr/>
          </p:nvSpPr>
          <p:spPr>
            <a:xfrm>
              <a:off x="6991600" y="4424000"/>
              <a:ext cx="188650" cy="149975"/>
            </a:xfrm>
            <a:custGeom>
              <a:avLst/>
              <a:gdLst/>
              <a:ahLst/>
              <a:cxnLst/>
              <a:rect l="l" t="t" r="r" b="b"/>
              <a:pathLst>
                <a:path w="7546" h="5999" extrusionOk="0">
                  <a:moveTo>
                    <a:pt x="5650" y="0"/>
                  </a:moveTo>
                  <a:cubicBezTo>
                    <a:pt x="4953" y="0"/>
                    <a:pt x="4203" y="174"/>
                    <a:pt x="3593" y="278"/>
                  </a:cubicBezTo>
                  <a:cubicBezTo>
                    <a:pt x="2770" y="418"/>
                    <a:pt x="1949" y="576"/>
                    <a:pt x="1135" y="760"/>
                  </a:cubicBezTo>
                  <a:cubicBezTo>
                    <a:pt x="692" y="858"/>
                    <a:pt x="1" y="1296"/>
                    <a:pt x="145" y="1840"/>
                  </a:cubicBezTo>
                  <a:cubicBezTo>
                    <a:pt x="250" y="2227"/>
                    <a:pt x="659" y="2337"/>
                    <a:pt x="1046" y="2337"/>
                  </a:cubicBezTo>
                  <a:cubicBezTo>
                    <a:pt x="1228" y="2337"/>
                    <a:pt x="1405" y="2312"/>
                    <a:pt x="1544" y="2282"/>
                  </a:cubicBezTo>
                  <a:lnTo>
                    <a:pt x="1542" y="2282"/>
                  </a:lnTo>
                  <a:cubicBezTo>
                    <a:pt x="2071" y="2162"/>
                    <a:pt x="2603" y="2054"/>
                    <a:pt x="3136" y="1955"/>
                  </a:cubicBezTo>
                  <a:cubicBezTo>
                    <a:pt x="3566" y="1876"/>
                    <a:pt x="3997" y="1804"/>
                    <a:pt x="4431" y="1751"/>
                  </a:cubicBezTo>
                  <a:cubicBezTo>
                    <a:pt x="4571" y="1735"/>
                    <a:pt x="4714" y="1727"/>
                    <a:pt x="4856" y="1714"/>
                  </a:cubicBezTo>
                  <a:lnTo>
                    <a:pt x="4856" y="1714"/>
                  </a:lnTo>
                  <a:cubicBezTo>
                    <a:pt x="4865" y="1810"/>
                    <a:pt x="4882" y="1910"/>
                    <a:pt x="4883" y="1965"/>
                  </a:cubicBezTo>
                  <a:cubicBezTo>
                    <a:pt x="4889" y="2425"/>
                    <a:pt x="4853" y="2889"/>
                    <a:pt x="4821" y="3347"/>
                  </a:cubicBezTo>
                  <a:cubicBezTo>
                    <a:pt x="4776" y="3992"/>
                    <a:pt x="4718" y="4635"/>
                    <a:pt x="4646" y="5279"/>
                  </a:cubicBezTo>
                  <a:cubicBezTo>
                    <a:pt x="4591" y="5782"/>
                    <a:pt x="5020" y="5998"/>
                    <a:pt x="5532" y="5998"/>
                  </a:cubicBezTo>
                  <a:cubicBezTo>
                    <a:pt x="6194" y="5998"/>
                    <a:pt x="6993" y="5636"/>
                    <a:pt x="7057" y="5068"/>
                  </a:cubicBezTo>
                  <a:cubicBezTo>
                    <a:pt x="7149" y="4233"/>
                    <a:pt x="7223" y="3397"/>
                    <a:pt x="7266" y="2559"/>
                  </a:cubicBezTo>
                  <a:cubicBezTo>
                    <a:pt x="7309" y="1742"/>
                    <a:pt x="7545" y="487"/>
                    <a:pt x="6582" y="142"/>
                  </a:cubicBezTo>
                  <a:cubicBezTo>
                    <a:pt x="6296" y="39"/>
                    <a:pt x="5979" y="0"/>
                    <a:pt x="5650"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3" name="Google Shape;1043;p35"/>
            <p:cNvSpPr/>
            <p:nvPr/>
          </p:nvSpPr>
          <p:spPr>
            <a:xfrm>
              <a:off x="6597875" y="4463975"/>
              <a:ext cx="209750" cy="182225"/>
            </a:xfrm>
            <a:custGeom>
              <a:avLst/>
              <a:gdLst/>
              <a:ahLst/>
              <a:cxnLst/>
              <a:rect l="l" t="t" r="r" b="b"/>
              <a:pathLst>
                <a:path w="8390" h="7289" extrusionOk="0">
                  <a:moveTo>
                    <a:pt x="2640" y="2025"/>
                  </a:moveTo>
                  <a:lnTo>
                    <a:pt x="2640" y="2025"/>
                  </a:lnTo>
                  <a:cubicBezTo>
                    <a:pt x="2642" y="2054"/>
                    <a:pt x="2641" y="2088"/>
                    <a:pt x="2637" y="2124"/>
                  </a:cubicBezTo>
                  <a:lnTo>
                    <a:pt x="2637" y="2124"/>
                  </a:lnTo>
                  <a:cubicBezTo>
                    <a:pt x="2568" y="2119"/>
                    <a:pt x="2475" y="2100"/>
                    <a:pt x="2352" y="2061"/>
                  </a:cubicBezTo>
                  <a:lnTo>
                    <a:pt x="2352" y="2061"/>
                  </a:lnTo>
                  <a:cubicBezTo>
                    <a:pt x="2364" y="2065"/>
                    <a:pt x="2380" y="2067"/>
                    <a:pt x="2398" y="2067"/>
                  </a:cubicBezTo>
                  <a:cubicBezTo>
                    <a:pt x="2457" y="2067"/>
                    <a:pt x="2543" y="2049"/>
                    <a:pt x="2640" y="2025"/>
                  </a:cubicBezTo>
                  <a:close/>
                  <a:moveTo>
                    <a:pt x="5409" y="1"/>
                  </a:moveTo>
                  <a:cubicBezTo>
                    <a:pt x="3852" y="1"/>
                    <a:pt x="2091" y="112"/>
                    <a:pt x="940" y="936"/>
                  </a:cubicBezTo>
                  <a:cubicBezTo>
                    <a:pt x="94" y="1541"/>
                    <a:pt x="118" y="2678"/>
                    <a:pt x="66" y="3621"/>
                  </a:cubicBezTo>
                  <a:cubicBezTo>
                    <a:pt x="13" y="4590"/>
                    <a:pt x="1" y="5565"/>
                    <a:pt x="11" y="6535"/>
                  </a:cubicBezTo>
                  <a:cubicBezTo>
                    <a:pt x="18" y="7064"/>
                    <a:pt x="480" y="7289"/>
                    <a:pt x="999" y="7289"/>
                  </a:cubicBezTo>
                  <a:cubicBezTo>
                    <a:pt x="1669" y="7289"/>
                    <a:pt x="2432" y="6914"/>
                    <a:pt x="2425" y="6336"/>
                  </a:cubicBezTo>
                  <a:cubicBezTo>
                    <a:pt x="2416" y="5607"/>
                    <a:pt x="2424" y="4879"/>
                    <a:pt x="2448" y="4151"/>
                  </a:cubicBezTo>
                  <a:cubicBezTo>
                    <a:pt x="2464" y="3675"/>
                    <a:pt x="2484" y="3200"/>
                    <a:pt x="2528" y="2726"/>
                  </a:cubicBezTo>
                  <a:cubicBezTo>
                    <a:pt x="2540" y="2600"/>
                    <a:pt x="2620" y="2322"/>
                    <a:pt x="2637" y="2124"/>
                  </a:cubicBezTo>
                  <a:lnTo>
                    <a:pt x="2637" y="2124"/>
                  </a:lnTo>
                  <a:cubicBezTo>
                    <a:pt x="2651" y="2125"/>
                    <a:pt x="2663" y="2125"/>
                    <a:pt x="2674" y="2125"/>
                  </a:cubicBezTo>
                  <a:cubicBezTo>
                    <a:pt x="2816" y="2125"/>
                    <a:pt x="2834" y="2055"/>
                    <a:pt x="2805" y="1980"/>
                  </a:cubicBezTo>
                  <a:lnTo>
                    <a:pt x="2805" y="1980"/>
                  </a:lnTo>
                  <a:cubicBezTo>
                    <a:pt x="2749" y="1996"/>
                    <a:pt x="2693" y="2011"/>
                    <a:pt x="2640" y="2025"/>
                  </a:cubicBezTo>
                  <a:lnTo>
                    <a:pt x="2640" y="2025"/>
                  </a:lnTo>
                  <a:cubicBezTo>
                    <a:pt x="2638" y="1997"/>
                    <a:pt x="2634" y="1974"/>
                    <a:pt x="2627" y="1954"/>
                  </a:cubicBezTo>
                  <a:cubicBezTo>
                    <a:pt x="2587" y="1847"/>
                    <a:pt x="2599" y="1808"/>
                    <a:pt x="2631" y="1808"/>
                  </a:cubicBezTo>
                  <a:cubicBezTo>
                    <a:pt x="2678" y="1808"/>
                    <a:pt x="2771" y="1896"/>
                    <a:pt x="2805" y="1980"/>
                  </a:cubicBezTo>
                  <a:lnTo>
                    <a:pt x="2805" y="1980"/>
                  </a:lnTo>
                  <a:cubicBezTo>
                    <a:pt x="2967" y="1933"/>
                    <a:pt x="3130" y="1882"/>
                    <a:pt x="3218" y="1870"/>
                  </a:cubicBezTo>
                  <a:cubicBezTo>
                    <a:pt x="3697" y="1802"/>
                    <a:pt x="4184" y="1770"/>
                    <a:pt x="4667" y="1743"/>
                  </a:cubicBezTo>
                  <a:cubicBezTo>
                    <a:pt x="5207" y="1713"/>
                    <a:pt x="5749" y="1697"/>
                    <a:pt x="6291" y="1697"/>
                  </a:cubicBezTo>
                  <a:cubicBezTo>
                    <a:pt x="6375" y="1697"/>
                    <a:pt x="6460" y="1697"/>
                    <a:pt x="6545" y="1698"/>
                  </a:cubicBezTo>
                  <a:cubicBezTo>
                    <a:pt x="6549" y="1698"/>
                    <a:pt x="6553" y="1698"/>
                    <a:pt x="6557" y="1698"/>
                  </a:cubicBezTo>
                  <a:cubicBezTo>
                    <a:pt x="7887" y="1698"/>
                    <a:pt x="8390" y="29"/>
                    <a:pt x="6774" y="15"/>
                  </a:cubicBezTo>
                  <a:cubicBezTo>
                    <a:pt x="6355" y="11"/>
                    <a:pt x="5892" y="1"/>
                    <a:pt x="5409"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4" name="Google Shape;1044;p35"/>
            <p:cNvSpPr/>
            <p:nvPr/>
          </p:nvSpPr>
          <p:spPr>
            <a:xfrm>
              <a:off x="6978525" y="4696425"/>
              <a:ext cx="195475" cy="174150"/>
            </a:xfrm>
            <a:custGeom>
              <a:avLst/>
              <a:gdLst/>
              <a:ahLst/>
              <a:cxnLst/>
              <a:rect l="l" t="t" r="r" b="b"/>
              <a:pathLst>
                <a:path w="7819" h="6966" extrusionOk="0">
                  <a:moveTo>
                    <a:pt x="6999" y="0"/>
                  </a:moveTo>
                  <a:cubicBezTo>
                    <a:pt x="6293" y="0"/>
                    <a:pt x="5070" y="343"/>
                    <a:pt x="5100" y="815"/>
                  </a:cubicBezTo>
                  <a:cubicBezTo>
                    <a:pt x="5168" y="1879"/>
                    <a:pt x="5412" y="3825"/>
                    <a:pt x="4750" y="4729"/>
                  </a:cubicBezTo>
                  <a:cubicBezTo>
                    <a:pt x="4386" y="5224"/>
                    <a:pt x="3433" y="5392"/>
                    <a:pt x="2870" y="5580"/>
                  </a:cubicBezTo>
                  <a:cubicBezTo>
                    <a:pt x="2326" y="5762"/>
                    <a:pt x="1779" y="5931"/>
                    <a:pt x="1227" y="6088"/>
                  </a:cubicBezTo>
                  <a:cubicBezTo>
                    <a:pt x="1035" y="6142"/>
                    <a:pt x="1" y="6431"/>
                    <a:pt x="132" y="6778"/>
                  </a:cubicBezTo>
                  <a:cubicBezTo>
                    <a:pt x="186" y="6920"/>
                    <a:pt x="371" y="6966"/>
                    <a:pt x="588" y="6966"/>
                  </a:cubicBezTo>
                  <a:cubicBezTo>
                    <a:pt x="910" y="6966"/>
                    <a:pt x="1300" y="6864"/>
                    <a:pt x="1425" y="6829"/>
                  </a:cubicBezTo>
                  <a:cubicBezTo>
                    <a:pt x="2275" y="6588"/>
                    <a:pt x="3118" y="6324"/>
                    <a:pt x="3953" y="6038"/>
                  </a:cubicBezTo>
                  <a:cubicBezTo>
                    <a:pt x="4845" y="5731"/>
                    <a:pt x="6013" y="5420"/>
                    <a:pt x="6735" y="4775"/>
                  </a:cubicBezTo>
                  <a:cubicBezTo>
                    <a:pt x="7818" y="3805"/>
                    <a:pt x="7569" y="1484"/>
                    <a:pt x="7487" y="175"/>
                  </a:cubicBezTo>
                  <a:cubicBezTo>
                    <a:pt x="7479" y="54"/>
                    <a:pt x="7280" y="0"/>
                    <a:pt x="699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5" name="Google Shape;1045;p35"/>
            <p:cNvSpPr/>
            <p:nvPr/>
          </p:nvSpPr>
          <p:spPr>
            <a:xfrm>
              <a:off x="6595625" y="4774175"/>
              <a:ext cx="229675" cy="151875"/>
            </a:xfrm>
            <a:custGeom>
              <a:avLst/>
              <a:gdLst/>
              <a:ahLst/>
              <a:cxnLst/>
              <a:rect l="l" t="t" r="r" b="b"/>
              <a:pathLst>
                <a:path w="9187" h="6075" extrusionOk="0">
                  <a:moveTo>
                    <a:pt x="1985" y="1"/>
                  </a:moveTo>
                  <a:cubicBezTo>
                    <a:pt x="1325" y="1"/>
                    <a:pt x="573" y="374"/>
                    <a:pt x="553" y="978"/>
                  </a:cubicBezTo>
                  <a:lnTo>
                    <a:pt x="555" y="977"/>
                  </a:lnTo>
                  <a:lnTo>
                    <a:pt x="555" y="977"/>
                  </a:lnTo>
                  <a:cubicBezTo>
                    <a:pt x="511" y="2324"/>
                    <a:pt x="0" y="5789"/>
                    <a:pt x="1896" y="6044"/>
                  </a:cubicBezTo>
                  <a:cubicBezTo>
                    <a:pt x="2053" y="6065"/>
                    <a:pt x="2213" y="6074"/>
                    <a:pt x="2376" y="6074"/>
                  </a:cubicBezTo>
                  <a:cubicBezTo>
                    <a:pt x="3312" y="6074"/>
                    <a:pt x="4329" y="5764"/>
                    <a:pt x="5202" y="5577"/>
                  </a:cubicBezTo>
                  <a:cubicBezTo>
                    <a:pt x="6089" y="5386"/>
                    <a:pt x="6972" y="5179"/>
                    <a:pt x="7854" y="4958"/>
                  </a:cubicBezTo>
                  <a:cubicBezTo>
                    <a:pt x="9187" y="4621"/>
                    <a:pt x="8960" y="3247"/>
                    <a:pt x="7822" y="3247"/>
                  </a:cubicBezTo>
                  <a:cubicBezTo>
                    <a:pt x="7695" y="3247"/>
                    <a:pt x="7557" y="3264"/>
                    <a:pt x="7409" y="3302"/>
                  </a:cubicBezTo>
                  <a:cubicBezTo>
                    <a:pt x="6837" y="3446"/>
                    <a:pt x="6261" y="3585"/>
                    <a:pt x="5684" y="3716"/>
                  </a:cubicBezTo>
                  <a:cubicBezTo>
                    <a:pt x="4922" y="3890"/>
                    <a:pt x="3879" y="3908"/>
                    <a:pt x="3125" y="4181"/>
                  </a:cubicBezTo>
                  <a:lnTo>
                    <a:pt x="3125" y="4181"/>
                  </a:lnTo>
                  <a:cubicBezTo>
                    <a:pt x="3132" y="3766"/>
                    <a:pt x="2985" y="3237"/>
                    <a:pt x="2973" y="2839"/>
                  </a:cubicBezTo>
                  <a:cubicBezTo>
                    <a:pt x="2951" y="2161"/>
                    <a:pt x="2952" y="1480"/>
                    <a:pt x="2973" y="802"/>
                  </a:cubicBezTo>
                  <a:cubicBezTo>
                    <a:pt x="2991" y="243"/>
                    <a:pt x="2518" y="1"/>
                    <a:pt x="1985"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6" name="Google Shape;1046;p35"/>
            <p:cNvSpPr/>
            <p:nvPr/>
          </p:nvSpPr>
          <p:spPr>
            <a:xfrm>
              <a:off x="5761950" y="4564800"/>
              <a:ext cx="353400" cy="375925"/>
            </a:xfrm>
            <a:custGeom>
              <a:avLst/>
              <a:gdLst/>
              <a:ahLst/>
              <a:cxnLst/>
              <a:rect l="l" t="t" r="r" b="b"/>
              <a:pathLst>
                <a:path w="14136" h="15037" extrusionOk="0">
                  <a:moveTo>
                    <a:pt x="9602" y="1644"/>
                  </a:moveTo>
                  <a:lnTo>
                    <a:pt x="9602" y="1644"/>
                  </a:lnTo>
                  <a:cubicBezTo>
                    <a:pt x="9817" y="2339"/>
                    <a:pt x="10226" y="3187"/>
                    <a:pt x="10330" y="3777"/>
                  </a:cubicBezTo>
                  <a:cubicBezTo>
                    <a:pt x="10822" y="6594"/>
                    <a:pt x="11042" y="9587"/>
                    <a:pt x="10860" y="12442"/>
                  </a:cubicBezTo>
                  <a:cubicBezTo>
                    <a:pt x="10854" y="12531"/>
                    <a:pt x="10836" y="12643"/>
                    <a:pt x="10812" y="12768"/>
                  </a:cubicBezTo>
                  <a:lnTo>
                    <a:pt x="10812" y="12768"/>
                  </a:lnTo>
                  <a:cubicBezTo>
                    <a:pt x="10102" y="11906"/>
                    <a:pt x="9043" y="11051"/>
                    <a:pt x="8454" y="10189"/>
                  </a:cubicBezTo>
                  <a:cubicBezTo>
                    <a:pt x="8375" y="10074"/>
                    <a:pt x="8209" y="10039"/>
                    <a:pt x="8031" y="10039"/>
                  </a:cubicBezTo>
                  <a:cubicBezTo>
                    <a:pt x="7830" y="10039"/>
                    <a:pt x="7614" y="10084"/>
                    <a:pt x="7494" y="10108"/>
                  </a:cubicBezTo>
                  <a:cubicBezTo>
                    <a:pt x="7112" y="10184"/>
                    <a:pt x="4690" y="10512"/>
                    <a:pt x="3094" y="10909"/>
                  </a:cubicBezTo>
                  <a:lnTo>
                    <a:pt x="3094" y="10909"/>
                  </a:lnTo>
                  <a:cubicBezTo>
                    <a:pt x="3064" y="10711"/>
                    <a:pt x="3044" y="10512"/>
                    <a:pt x="3032" y="10313"/>
                  </a:cubicBezTo>
                  <a:cubicBezTo>
                    <a:pt x="3111" y="9872"/>
                    <a:pt x="2996" y="9310"/>
                    <a:pt x="2993" y="8865"/>
                  </a:cubicBezTo>
                  <a:cubicBezTo>
                    <a:pt x="2989" y="7957"/>
                    <a:pt x="3018" y="7045"/>
                    <a:pt x="3060" y="6138"/>
                  </a:cubicBezTo>
                  <a:lnTo>
                    <a:pt x="3060" y="6138"/>
                  </a:lnTo>
                  <a:cubicBezTo>
                    <a:pt x="3550" y="5013"/>
                    <a:pt x="7088" y="5296"/>
                    <a:pt x="8030" y="4164"/>
                  </a:cubicBezTo>
                  <a:cubicBezTo>
                    <a:pt x="8425" y="3688"/>
                    <a:pt x="8665" y="3007"/>
                    <a:pt x="9010" y="2488"/>
                  </a:cubicBezTo>
                  <a:cubicBezTo>
                    <a:pt x="9194" y="2210"/>
                    <a:pt x="9443" y="1936"/>
                    <a:pt x="9602" y="1644"/>
                  </a:cubicBezTo>
                  <a:close/>
                  <a:moveTo>
                    <a:pt x="10604" y="1"/>
                  </a:moveTo>
                  <a:cubicBezTo>
                    <a:pt x="8277" y="1"/>
                    <a:pt x="6728" y="2575"/>
                    <a:pt x="5749" y="4468"/>
                  </a:cubicBezTo>
                  <a:lnTo>
                    <a:pt x="5749" y="4468"/>
                  </a:lnTo>
                  <a:cubicBezTo>
                    <a:pt x="3837" y="4722"/>
                    <a:pt x="1192" y="5224"/>
                    <a:pt x="695" y="6624"/>
                  </a:cubicBezTo>
                  <a:cubicBezTo>
                    <a:pt x="693" y="6631"/>
                    <a:pt x="691" y="6638"/>
                    <a:pt x="691" y="6644"/>
                  </a:cubicBezTo>
                  <a:lnTo>
                    <a:pt x="691" y="6644"/>
                  </a:lnTo>
                  <a:cubicBezTo>
                    <a:pt x="682" y="6669"/>
                    <a:pt x="677" y="6696"/>
                    <a:pt x="676" y="6722"/>
                  </a:cubicBezTo>
                  <a:cubicBezTo>
                    <a:pt x="623" y="7810"/>
                    <a:pt x="1" y="11537"/>
                    <a:pt x="1075" y="12160"/>
                  </a:cubicBezTo>
                  <a:cubicBezTo>
                    <a:pt x="1181" y="12222"/>
                    <a:pt x="1310" y="12247"/>
                    <a:pt x="1453" y="12247"/>
                  </a:cubicBezTo>
                  <a:cubicBezTo>
                    <a:pt x="2009" y="12247"/>
                    <a:pt x="2775" y="11866"/>
                    <a:pt x="3169" y="11758"/>
                  </a:cubicBezTo>
                  <a:cubicBezTo>
                    <a:pt x="4176" y="11482"/>
                    <a:pt x="5204" y="11271"/>
                    <a:pt x="6230" y="11067"/>
                  </a:cubicBezTo>
                  <a:lnTo>
                    <a:pt x="6230" y="11067"/>
                  </a:lnTo>
                  <a:cubicBezTo>
                    <a:pt x="7241" y="12555"/>
                    <a:pt x="8923" y="15037"/>
                    <a:pt x="10854" y="15037"/>
                  </a:cubicBezTo>
                  <a:cubicBezTo>
                    <a:pt x="11275" y="15037"/>
                    <a:pt x="11707" y="14919"/>
                    <a:pt x="12147" y="14648"/>
                  </a:cubicBezTo>
                  <a:cubicBezTo>
                    <a:pt x="14136" y="13422"/>
                    <a:pt x="13304" y="9031"/>
                    <a:pt x="13170" y="7107"/>
                  </a:cubicBezTo>
                  <a:cubicBezTo>
                    <a:pt x="13048" y="5366"/>
                    <a:pt x="13274" y="177"/>
                    <a:pt x="10822" y="8"/>
                  </a:cubicBezTo>
                  <a:cubicBezTo>
                    <a:pt x="10749" y="3"/>
                    <a:pt x="10676" y="1"/>
                    <a:pt x="1060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7" name="Google Shape;1047;p35"/>
            <p:cNvSpPr/>
            <p:nvPr/>
          </p:nvSpPr>
          <p:spPr>
            <a:xfrm>
              <a:off x="6058275" y="4538425"/>
              <a:ext cx="206450" cy="144950"/>
            </a:xfrm>
            <a:custGeom>
              <a:avLst/>
              <a:gdLst/>
              <a:ahLst/>
              <a:cxnLst/>
              <a:rect l="l" t="t" r="r" b="b"/>
              <a:pathLst>
                <a:path w="8258" h="5798" extrusionOk="0">
                  <a:moveTo>
                    <a:pt x="7519" y="0"/>
                  </a:moveTo>
                  <a:cubicBezTo>
                    <a:pt x="7034" y="0"/>
                    <a:pt x="6387" y="220"/>
                    <a:pt x="6038" y="468"/>
                  </a:cubicBezTo>
                  <a:cubicBezTo>
                    <a:pt x="4001" y="1911"/>
                    <a:pt x="2174" y="3694"/>
                    <a:pt x="360" y="5401"/>
                  </a:cubicBezTo>
                  <a:cubicBezTo>
                    <a:pt x="0" y="5739"/>
                    <a:pt x="582" y="5798"/>
                    <a:pt x="854" y="5798"/>
                  </a:cubicBezTo>
                  <a:cubicBezTo>
                    <a:pt x="881" y="5798"/>
                    <a:pt x="905" y="5797"/>
                    <a:pt x="925" y="5796"/>
                  </a:cubicBezTo>
                  <a:cubicBezTo>
                    <a:pt x="1436" y="5767"/>
                    <a:pt x="2134" y="5588"/>
                    <a:pt x="2522" y="5225"/>
                  </a:cubicBezTo>
                  <a:lnTo>
                    <a:pt x="2521" y="5225"/>
                  </a:lnTo>
                  <a:cubicBezTo>
                    <a:pt x="4231" y="3616"/>
                    <a:pt x="5949" y="1901"/>
                    <a:pt x="7867" y="542"/>
                  </a:cubicBezTo>
                  <a:cubicBezTo>
                    <a:pt x="8257" y="265"/>
                    <a:pt x="8152" y="87"/>
                    <a:pt x="7725" y="16"/>
                  </a:cubicBezTo>
                  <a:cubicBezTo>
                    <a:pt x="7661" y="5"/>
                    <a:pt x="7592" y="0"/>
                    <a:pt x="7519"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8" name="Google Shape;1048;p35"/>
            <p:cNvSpPr/>
            <p:nvPr/>
          </p:nvSpPr>
          <p:spPr>
            <a:xfrm>
              <a:off x="6060775" y="4706700"/>
              <a:ext cx="241350" cy="47200"/>
            </a:xfrm>
            <a:custGeom>
              <a:avLst/>
              <a:gdLst/>
              <a:ahLst/>
              <a:cxnLst/>
              <a:rect l="l" t="t" r="r" b="b"/>
              <a:pathLst>
                <a:path w="9654" h="1888" extrusionOk="0">
                  <a:moveTo>
                    <a:pt x="8624" y="0"/>
                  </a:moveTo>
                  <a:cubicBezTo>
                    <a:pt x="8471" y="0"/>
                    <a:pt x="8295" y="24"/>
                    <a:pt x="8098" y="78"/>
                  </a:cubicBezTo>
                  <a:cubicBezTo>
                    <a:pt x="6833" y="421"/>
                    <a:pt x="5489" y="527"/>
                    <a:pt x="4158" y="527"/>
                  </a:cubicBezTo>
                  <a:cubicBezTo>
                    <a:pt x="3603" y="527"/>
                    <a:pt x="3050" y="509"/>
                    <a:pt x="2507" y="481"/>
                  </a:cubicBezTo>
                  <a:cubicBezTo>
                    <a:pt x="2491" y="481"/>
                    <a:pt x="2475" y="480"/>
                    <a:pt x="2459" y="480"/>
                  </a:cubicBezTo>
                  <a:cubicBezTo>
                    <a:pt x="1536" y="480"/>
                    <a:pt x="0" y="1763"/>
                    <a:pt x="1582" y="1843"/>
                  </a:cubicBezTo>
                  <a:cubicBezTo>
                    <a:pt x="2135" y="1871"/>
                    <a:pt x="2695" y="1887"/>
                    <a:pt x="3258" y="1887"/>
                  </a:cubicBezTo>
                  <a:cubicBezTo>
                    <a:pt x="4998" y="1887"/>
                    <a:pt x="6760" y="1732"/>
                    <a:pt x="8421" y="1281"/>
                  </a:cubicBezTo>
                  <a:cubicBezTo>
                    <a:pt x="9653" y="947"/>
                    <a:pt x="9591" y="0"/>
                    <a:pt x="8624" y="0"/>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9" name="Google Shape;1049;p35"/>
            <p:cNvSpPr/>
            <p:nvPr/>
          </p:nvSpPr>
          <p:spPr>
            <a:xfrm>
              <a:off x="6079250" y="4805450"/>
              <a:ext cx="247650" cy="151375"/>
            </a:xfrm>
            <a:custGeom>
              <a:avLst/>
              <a:gdLst/>
              <a:ahLst/>
              <a:cxnLst/>
              <a:rect l="l" t="t" r="r" b="b"/>
              <a:pathLst>
                <a:path w="9906" h="6055" extrusionOk="0">
                  <a:moveTo>
                    <a:pt x="2054" y="1"/>
                  </a:moveTo>
                  <a:cubicBezTo>
                    <a:pt x="1130" y="1"/>
                    <a:pt x="0" y="905"/>
                    <a:pt x="856" y="1600"/>
                  </a:cubicBezTo>
                  <a:cubicBezTo>
                    <a:pt x="2830" y="3199"/>
                    <a:pt x="4943" y="4992"/>
                    <a:pt x="7305" y="5977"/>
                  </a:cubicBezTo>
                  <a:cubicBezTo>
                    <a:pt x="7433" y="6030"/>
                    <a:pt x="7571" y="6054"/>
                    <a:pt x="7713" y="6054"/>
                  </a:cubicBezTo>
                  <a:cubicBezTo>
                    <a:pt x="8719" y="6054"/>
                    <a:pt x="9906" y="4855"/>
                    <a:pt x="8675" y="4341"/>
                  </a:cubicBezTo>
                  <a:cubicBezTo>
                    <a:pt x="6492" y="3429"/>
                    <a:pt x="4516" y="1681"/>
                    <a:pt x="2691" y="202"/>
                  </a:cubicBezTo>
                  <a:cubicBezTo>
                    <a:pt x="2518" y="62"/>
                    <a:pt x="2293" y="1"/>
                    <a:pt x="2054" y="1"/>
                  </a:cubicBezTo>
                  <a:close/>
                </a:path>
              </a:pathLst>
            </a:custGeom>
            <a:solidFill>
              <a:srgbClr val="1D1D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50" name="Google Shape;1050;p35"/>
          <p:cNvSpPr txBox="1">
            <a:spLocks noGrp="1"/>
          </p:cNvSpPr>
          <p:nvPr>
            <p:ph type="subTitle" idx="4294967295"/>
          </p:nvPr>
        </p:nvSpPr>
        <p:spPr>
          <a:xfrm>
            <a:off x="1666267" y="2652950"/>
            <a:ext cx="3290800" cy="1056800"/>
          </a:xfrm>
          <a:prstGeom prst="rect">
            <a:avLst/>
          </a:prstGeom>
        </p:spPr>
        <p:txBody>
          <a:bodyPr spcFirstLastPara="1" wrap="square" lIns="121900" tIns="121900" rIns="121900" bIns="121900" anchor="t" anchorCtr="0">
            <a:noAutofit/>
          </a:bodyPr>
          <a:lstStyle/>
          <a:p>
            <a:pPr marL="0" lvl="0" indent="0">
              <a:lnSpc>
                <a:spcPct val="100000"/>
              </a:lnSpc>
              <a:buClrTx/>
              <a:buSzTx/>
              <a:buNone/>
              <a:defRPr/>
            </a:pPr>
            <a:r>
              <a:rPr lang="tr-TR" sz="4000" kern="1200" dirty="0">
                <a:solidFill>
                  <a:schemeClr val="tx1"/>
                </a:solidFill>
                <a:latin typeface="Calibri" panose="020F0502020204030204"/>
              </a:rPr>
              <a:t>Video izliyoruz </a:t>
            </a:r>
          </a:p>
        </p:txBody>
      </p:sp>
      <p:sp>
        <p:nvSpPr>
          <p:cNvPr id="1051" name="Google Shape;1051;p35"/>
          <p:cNvSpPr/>
          <p:nvPr/>
        </p:nvSpPr>
        <p:spPr>
          <a:xfrm>
            <a:off x="1841251" y="4001400"/>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2" name="Google Shape;1052;p35"/>
          <p:cNvSpPr/>
          <p:nvPr/>
        </p:nvSpPr>
        <p:spPr>
          <a:xfrm>
            <a:off x="1841251" y="2265867"/>
            <a:ext cx="2978932" cy="5733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050" name="Picture 2" descr="https://lh3.googleusercontent.com/8P_KIzdtWNClKZx5kKR8CyG6uqb1KMd9SSSrVDA4AI-ioBsmS0NhuGLUaHLHdOLepGaVM3gKA9HSO_yaqL0oJoPXuJPLssEKYStDNBtiHnqxQZw5c9tez65zWzzlFunMvRFIkkCNR2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6393" y="0"/>
            <a:ext cx="1455607" cy="14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529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Kızım Fatmada olsa ">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999"/>
          </a:xfrm>
        </p:spPr>
      </p:pic>
    </p:spTree>
    <p:extLst>
      <p:ext uri="{BB962C8B-B14F-4D97-AF65-F5344CB8AC3E}">
        <p14:creationId xmlns:p14="http://schemas.microsoft.com/office/powerpoint/2010/main" val="22712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20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64078" y="72524"/>
            <a:ext cx="4542504" cy="693653"/>
          </a:xfrm>
          <a:solidFill>
            <a:srgbClr val="C00000"/>
          </a:solidFill>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3200" dirty="0" smtClean="0">
                <a:solidFill>
                  <a:schemeClr val="bg1"/>
                </a:solidFill>
              </a:rPr>
              <a:t>Örnek olay tamamlama </a:t>
            </a:r>
            <a:endParaRPr lang="tr-TR" sz="3200" dirty="0">
              <a:solidFill>
                <a:schemeClr val="bg1"/>
              </a:solidFill>
            </a:endParaRPr>
          </a:p>
        </p:txBody>
      </p:sp>
      <p:sp>
        <p:nvSpPr>
          <p:cNvPr id="3" name="İçerik Yer Tutucusu 2"/>
          <p:cNvSpPr>
            <a:spLocks noGrp="1"/>
          </p:cNvSpPr>
          <p:nvPr>
            <p:ph idx="1"/>
          </p:nvPr>
        </p:nvSpPr>
        <p:spPr>
          <a:xfrm>
            <a:off x="160420" y="1017639"/>
            <a:ext cx="11898230" cy="4011561"/>
          </a:xfrm>
          <a:noFill/>
          <a:ln w="19050">
            <a:solidFill>
              <a:schemeClr val="tx1"/>
            </a:solidFill>
          </a:ln>
        </p:spPr>
        <p:style>
          <a:lnRef idx="2">
            <a:schemeClr val="accent3"/>
          </a:lnRef>
          <a:fillRef idx="1">
            <a:schemeClr val="lt1"/>
          </a:fillRef>
          <a:effectRef idx="0">
            <a:schemeClr val="accent3"/>
          </a:effectRef>
          <a:fontRef idx="minor">
            <a:schemeClr val="dk1"/>
          </a:fontRef>
        </p:style>
        <p:txBody>
          <a:bodyPr anchor="ctr">
            <a:noAutofit/>
          </a:bodyPr>
          <a:lstStyle/>
          <a:p>
            <a:pPr marL="0" indent="0" algn="just">
              <a:lnSpc>
                <a:spcPct val="150000"/>
              </a:lnSpc>
              <a:buNone/>
            </a:pPr>
            <a:r>
              <a:rPr lang="tr-TR" sz="3200" dirty="0"/>
              <a:t>Bedir </a:t>
            </a:r>
            <a:r>
              <a:rPr lang="tr-TR" sz="3200" dirty="0" smtClean="0"/>
              <a:t>Savaşı’nda </a:t>
            </a:r>
            <a:r>
              <a:rPr lang="tr-TR" sz="3200" dirty="0"/>
              <a:t>alınan esirler arasında </a:t>
            </a:r>
            <a:r>
              <a:rPr lang="tr-TR" sz="3200" dirty="0" smtClean="0"/>
              <a:t>Peygamberimizin </a:t>
            </a:r>
            <a:r>
              <a:rPr lang="tr-TR" sz="3200" dirty="0"/>
              <a:t>amcası </a:t>
            </a:r>
            <a:r>
              <a:rPr lang="tr-TR" sz="3200" dirty="0" smtClean="0"/>
              <a:t>Abbas </a:t>
            </a:r>
            <a:r>
              <a:rPr lang="tr-TR" sz="3200" dirty="0"/>
              <a:t>da vardı. </a:t>
            </a:r>
            <a:r>
              <a:rPr lang="tr-TR" sz="3200" dirty="0" smtClean="0"/>
              <a:t>O dönemde esirler fidye karşılığı </a:t>
            </a:r>
            <a:r>
              <a:rPr lang="tr-TR" sz="3200" dirty="0"/>
              <a:t>serbest </a:t>
            </a:r>
            <a:r>
              <a:rPr lang="tr-TR" sz="3200" dirty="0" smtClean="0"/>
              <a:t>bırakılıyordu. </a:t>
            </a:r>
            <a:r>
              <a:rPr lang="tr-TR" sz="3200" dirty="0"/>
              <a:t>B</a:t>
            </a:r>
            <a:r>
              <a:rPr lang="tr-TR" sz="3200" dirty="0" smtClean="0"/>
              <a:t>azı </a:t>
            </a:r>
            <a:r>
              <a:rPr lang="tr-TR" sz="3200" dirty="0"/>
              <a:t>kişiler </a:t>
            </a:r>
            <a:r>
              <a:rPr lang="tr-TR" sz="3200" dirty="0" smtClean="0"/>
              <a:t>Abbas'ın Hz. Peygamber’in amcası </a:t>
            </a:r>
            <a:r>
              <a:rPr lang="tr-TR" sz="3200" dirty="0"/>
              <a:t>olduğunu öğrenince onun </a:t>
            </a:r>
            <a:r>
              <a:rPr lang="tr-TR" sz="3200" dirty="0" smtClean="0"/>
              <a:t>fidye vermeden serbest bırakılmasını istediler. Bu durumu öğrenen Allah </a:t>
            </a:r>
            <a:r>
              <a:rPr lang="tr-TR" sz="3200" dirty="0" err="1"/>
              <a:t>Rasûlü</a:t>
            </a:r>
            <a:r>
              <a:rPr lang="tr-TR" sz="3200" dirty="0"/>
              <a:t>: </a:t>
            </a:r>
            <a:r>
              <a:rPr lang="tr-TR" sz="3200" dirty="0" smtClean="0"/>
              <a:t>“…………………………………..” buyurdular.</a:t>
            </a:r>
          </a:p>
        </p:txBody>
      </p:sp>
      <p:sp>
        <p:nvSpPr>
          <p:cNvPr id="4" name="Dikdörtgen 3"/>
          <p:cNvSpPr/>
          <p:nvPr/>
        </p:nvSpPr>
        <p:spPr>
          <a:xfrm>
            <a:off x="545690" y="5607169"/>
            <a:ext cx="11238271" cy="834189"/>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Sizce, olayın devamında Peygamberimiz nasıl </a:t>
            </a:r>
            <a:r>
              <a:rPr kumimoji="0" lang="tr-TR" sz="3200" b="1" i="0" u="none" strike="noStrike" kern="1200" cap="none" spc="0" normalizeH="0" baseline="0" noProof="0" dirty="0" smtClean="0">
                <a:ln>
                  <a:noFill/>
                </a:ln>
                <a:solidFill>
                  <a:prstClr val="black"/>
                </a:solidFill>
                <a:effectLst/>
                <a:uLnTx/>
                <a:uFillTx/>
                <a:latin typeface="Calibri" panose="020F0502020204030204"/>
                <a:ea typeface="+mn-ea"/>
                <a:cs typeface="+mn-cs"/>
              </a:rPr>
              <a:t>bir tepki</a:t>
            </a: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vermiştir?</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466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4489" y="72524"/>
            <a:ext cx="6400799" cy="693653"/>
          </a:xfrm>
          <a:solidFill>
            <a:srgbClr val="C00000"/>
          </a:solidFill>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tr-TR" dirty="0" smtClean="0">
                <a:solidFill>
                  <a:schemeClr val="bg1"/>
                </a:solidFill>
              </a:rPr>
              <a:t>Örnek olay</a:t>
            </a:r>
            <a:endParaRPr lang="tr-TR" dirty="0">
              <a:solidFill>
                <a:schemeClr val="bg1"/>
              </a:solidFill>
            </a:endParaRPr>
          </a:p>
        </p:txBody>
      </p:sp>
      <p:sp>
        <p:nvSpPr>
          <p:cNvPr id="3" name="İçerik Yer Tutucusu 2"/>
          <p:cNvSpPr>
            <a:spLocks noGrp="1"/>
          </p:cNvSpPr>
          <p:nvPr>
            <p:ph idx="1"/>
          </p:nvPr>
        </p:nvSpPr>
        <p:spPr>
          <a:xfrm>
            <a:off x="160420" y="882315"/>
            <a:ext cx="11898230" cy="4546935"/>
          </a:xfrm>
          <a:noFill/>
          <a:ln w="38100">
            <a:solidFill>
              <a:srgbClr val="C00000"/>
            </a:solid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0" indent="0" algn="just">
              <a:lnSpc>
                <a:spcPct val="150000"/>
              </a:lnSpc>
              <a:buNone/>
            </a:pPr>
            <a:r>
              <a:rPr lang="tr-TR" sz="3000" dirty="0"/>
              <a:t>Bedir Savaşı’nda alınan esirler arasında Peygamberimizin amcası Abbas da vardı. O dönemde esirler fidye karşılığı serbest bırakılıyordu. Bazı </a:t>
            </a:r>
            <a:r>
              <a:rPr lang="tr-TR" sz="3000" dirty="0" smtClean="0"/>
              <a:t>kişiler </a:t>
            </a:r>
            <a:r>
              <a:rPr lang="tr-TR" sz="3000" dirty="0"/>
              <a:t>Abbas'ın Hz. Peygamber’in amcası olduğunu öğrenince onun fidye </a:t>
            </a:r>
            <a:r>
              <a:rPr lang="tr-TR" sz="3000" dirty="0" smtClean="0"/>
              <a:t>vermeden </a:t>
            </a:r>
            <a:r>
              <a:rPr lang="tr-TR" sz="3000" dirty="0"/>
              <a:t>serbest bırakılmasını istediler. Allah </a:t>
            </a:r>
            <a:r>
              <a:rPr lang="tr-TR" sz="3000" dirty="0" err="1"/>
              <a:t>Rasûlü</a:t>
            </a:r>
            <a:r>
              <a:rPr lang="tr-TR" sz="3000" dirty="0"/>
              <a:t>: </a:t>
            </a:r>
            <a:r>
              <a:rPr lang="tr-TR" sz="3000" b="1" dirty="0"/>
              <a:t>“Hayır, asla böyle bir şey olamaz Onun ödemek zorunda olduğu fidyenin tek bir dirhemi dahi bağışlanamaz</a:t>
            </a:r>
            <a:r>
              <a:rPr lang="tr-TR" sz="3000" b="1" dirty="0" smtClean="0"/>
              <a:t>” </a:t>
            </a:r>
            <a:r>
              <a:rPr lang="tr-TR" sz="3000" dirty="0" smtClean="0"/>
              <a:t>buyurdular.</a:t>
            </a:r>
          </a:p>
          <a:p>
            <a:pPr marL="0" indent="0" algn="just">
              <a:lnSpc>
                <a:spcPct val="150000"/>
              </a:lnSpc>
              <a:buNone/>
            </a:pPr>
            <a:r>
              <a:rPr lang="tr-TR" dirty="0" err="1" smtClean="0"/>
              <a:t>Kaynak:</a:t>
            </a:r>
            <a:r>
              <a:rPr lang="tr-TR" dirty="0" err="1">
                <a:hlinkClick r:id="rId2"/>
              </a:rPr>
              <a:t>http</a:t>
            </a:r>
            <a:r>
              <a:rPr lang="tr-TR" dirty="0">
                <a:hlinkClick r:id="rId2"/>
              </a:rPr>
              <a:t>://www.sonpeygamber.info/hz-peygamber-in-hayatindan-adalet-ornekleri</a:t>
            </a:r>
            <a:endParaRPr lang="tr-TR" dirty="0"/>
          </a:p>
        </p:txBody>
      </p:sp>
    </p:spTree>
    <p:extLst>
      <p:ext uri="{BB962C8B-B14F-4D97-AF65-F5344CB8AC3E}">
        <p14:creationId xmlns:p14="http://schemas.microsoft.com/office/powerpoint/2010/main" val="2404446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2">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3"/>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115750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8094996" y="2088997"/>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4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11" name="Dikdörtgen 110"/>
          <p:cNvSpPr/>
          <p:nvPr/>
        </p:nvSpPr>
        <p:spPr>
          <a:xfrm>
            <a:off x="8080006" y="4239897"/>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15" name="a"/>
          <p:cNvGrpSpPr/>
          <p:nvPr/>
        </p:nvGrpSpPr>
        <p:grpSpPr>
          <a:xfrm>
            <a:off x="8802413" y="4297947"/>
            <a:ext cx="3281502" cy="578621"/>
            <a:chOff x="9304418" y="1698249"/>
            <a:chExt cx="1618284" cy="659853"/>
          </a:xfrm>
          <a:solidFill>
            <a:schemeClr val="accent1">
              <a:lumMod val="60000"/>
              <a:lumOff val="40000"/>
            </a:schemeClr>
          </a:solidFill>
        </p:grpSpPr>
        <p:sp>
          <p:nvSpPr>
            <p:cNvPr id="116" name="Serbest Form 115"/>
            <p:cNvSpPr/>
            <p:nvPr/>
          </p:nvSpPr>
          <p:spPr>
            <a:xfrm>
              <a:off x="9304421" y="1698250"/>
              <a:ext cx="1618281"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Arial"/>
                  <a:ea typeface="맑은 고딕"/>
                  <a:cs typeface="+mn-cs"/>
                </a:rPr>
                <a:t>II ve </a:t>
              </a: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17" name="İkizkenar Üçgen 116"/>
            <p:cNvSpPr/>
            <p:nvPr/>
          </p:nvSpPr>
          <p:spPr>
            <a:xfrm rot="5400000">
              <a:off x="9180293" y="1822374"/>
              <a:ext cx="659853" cy="411603"/>
            </a:xfrm>
            <a:prstGeom prst="triangle">
              <a:avLst/>
            </a:prstGeom>
            <a:solidFill>
              <a:srgbClr val="D764B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130" name="Dikdörtgen 129"/>
          <p:cNvSpPr/>
          <p:nvPr/>
        </p:nvSpPr>
        <p:spPr>
          <a:xfrm>
            <a:off x="8080006" y="3565717"/>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8080006" y="2853874"/>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42" name="c"/>
          <p:cNvGrpSpPr/>
          <p:nvPr/>
        </p:nvGrpSpPr>
        <p:grpSpPr>
          <a:xfrm>
            <a:off x="8802413" y="2850346"/>
            <a:ext cx="3262552" cy="578621"/>
            <a:chOff x="9304418" y="1698249"/>
            <a:chExt cx="1608939" cy="659853"/>
          </a:xfrm>
          <a:solidFill>
            <a:schemeClr val="accent1">
              <a:lumMod val="60000"/>
              <a:lumOff val="40000"/>
            </a:schemeClr>
          </a:solidFill>
        </p:grpSpPr>
        <p:sp>
          <p:nvSpPr>
            <p:cNvPr id="143" name="Serbest Form 142"/>
            <p:cNvSpPr/>
            <p:nvPr/>
          </p:nvSpPr>
          <p:spPr>
            <a:xfrm>
              <a:off x="9304421" y="1698250"/>
              <a:ext cx="1608936"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lang="tr-TR" sz="2800" smtClean="0">
                  <a:solidFill>
                    <a:prstClr val="black"/>
                  </a:solidFill>
                  <a:latin typeface="Arial"/>
                  <a:ea typeface="맑은 고딕"/>
                </a:rPr>
                <a:t>I ve IV</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8802413" y="3574147"/>
            <a:ext cx="3307673" cy="578621"/>
            <a:chOff x="9304418" y="1698249"/>
            <a:chExt cx="1631191" cy="659853"/>
          </a:xfrm>
          <a:solidFill>
            <a:schemeClr val="accent1">
              <a:lumMod val="60000"/>
              <a:lumOff val="40000"/>
            </a:schemeClr>
          </a:solidFill>
        </p:grpSpPr>
        <p:sp>
          <p:nvSpPr>
            <p:cNvPr id="146" name="Serbest Form 145"/>
            <p:cNvSpPr/>
            <p:nvPr/>
          </p:nvSpPr>
          <p:spPr>
            <a:xfrm>
              <a:off x="9304421" y="1698250"/>
              <a:ext cx="1631188"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Arial"/>
                  <a:ea typeface="맑은 고딕"/>
                  <a:cs typeface="+mn-cs"/>
                </a:rPr>
                <a:t>I ve </a:t>
              </a: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8" name="E"/>
          <p:cNvGrpSpPr/>
          <p:nvPr/>
        </p:nvGrpSpPr>
        <p:grpSpPr>
          <a:xfrm>
            <a:off x="8802413" y="2126545"/>
            <a:ext cx="3314636" cy="578621"/>
            <a:chOff x="9304418" y="1698249"/>
            <a:chExt cx="1634624" cy="659853"/>
          </a:xfrm>
          <a:solidFill>
            <a:schemeClr val="accent1">
              <a:lumMod val="60000"/>
              <a:lumOff val="40000"/>
            </a:schemeClr>
          </a:solidFill>
        </p:grpSpPr>
        <p:sp>
          <p:nvSpPr>
            <p:cNvPr id="149" name="Serbest Form 148"/>
            <p:cNvSpPr/>
            <p:nvPr/>
          </p:nvSpPr>
          <p:spPr>
            <a:xfrm>
              <a:off x="9304421" y="1698250"/>
              <a:ext cx="1634621"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lvl="1" algn="ctr">
                <a:defRPr/>
              </a:pPr>
              <a:r>
                <a:rPr lang="tr-TR" sz="2800" dirty="0" smtClean="0">
                  <a:solidFill>
                    <a:prstClr val="black"/>
                  </a:solidFill>
                  <a:latin typeface="Calibri" panose="020F0502020204030204"/>
                </a:rPr>
                <a:t>I ve II</a:t>
              </a:r>
              <a:endParaRPr lang="tr-TR" sz="2800" dirty="0">
                <a:solidFill>
                  <a:prstClr val="black"/>
                </a:solidFill>
                <a:latin typeface="Calibri" panose="020F0502020204030204"/>
              </a:endParaRPr>
            </a:p>
          </p:txBody>
        </p:sp>
        <p:sp>
          <p:nvSpPr>
            <p:cNvPr id="150" name="İkizkenar Üçgen 149"/>
            <p:cNvSpPr/>
            <p:nvPr/>
          </p:nvSpPr>
          <p:spPr>
            <a:xfrm rot="5400000">
              <a:off x="9180293" y="1822374"/>
              <a:ext cx="659853" cy="411603"/>
            </a:xfrm>
            <a:prstGeom prst="triangle">
              <a:avLst/>
            </a:prstGeom>
            <a:solidFill>
              <a:srgbClr val="767070"/>
            </a:solidFill>
            <a:ln>
              <a:solidFill>
                <a:srgbClr val="90918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 name="Dikdörtgen 1"/>
          <p:cNvSpPr/>
          <p:nvPr/>
        </p:nvSpPr>
        <p:spPr>
          <a:xfrm>
            <a:off x="104931" y="0"/>
            <a:ext cx="7779895" cy="67530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71550" lvl="1" indent="-514350">
              <a:lnSpc>
                <a:spcPct val="150000"/>
              </a:lnSpc>
              <a:buFont typeface="+mj-lt"/>
              <a:buAutoNum type="romanUcPeriod"/>
            </a:pPr>
            <a:r>
              <a:rPr lang="tr-TR" sz="2400" dirty="0">
                <a:solidFill>
                  <a:schemeClr val="tx1"/>
                </a:solidFill>
              </a:rPr>
              <a:t>Hz. Muhammed’in gençlik yıllarında </a:t>
            </a:r>
            <a:r>
              <a:rPr lang="tr-TR" sz="2400" dirty="0" err="1">
                <a:solidFill>
                  <a:schemeClr val="tx1"/>
                </a:solidFill>
              </a:rPr>
              <a:t>Hilfulfudûl’a</a:t>
            </a:r>
            <a:r>
              <a:rPr lang="tr-TR" sz="2400" dirty="0">
                <a:solidFill>
                  <a:schemeClr val="tx1"/>
                </a:solidFill>
              </a:rPr>
              <a:t> (Erdemliler Birliği) katılması</a:t>
            </a:r>
          </a:p>
          <a:p>
            <a:pPr marL="971550" lvl="1" indent="-514350">
              <a:lnSpc>
                <a:spcPct val="150000"/>
              </a:lnSpc>
              <a:buFont typeface="+mj-lt"/>
              <a:buAutoNum type="romanUcPeriod"/>
            </a:pPr>
            <a:r>
              <a:rPr lang="tr-TR" sz="2400" dirty="0">
                <a:solidFill>
                  <a:schemeClr val="tx1"/>
                </a:solidFill>
              </a:rPr>
              <a:t>Peygamberimizin bizler için </a:t>
            </a:r>
            <a:r>
              <a:rPr lang="tr-TR" sz="2400" dirty="0" err="1">
                <a:solidFill>
                  <a:schemeClr val="tx1"/>
                </a:solidFill>
              </a:rPr>
              <a:t>usvey</a:t>
            </a:r>
            <a:r>
              <a:rPr lang="tr-TR" sz="2400" dirty="0">
                <a:solidFill>
                  <a:schemeClr val="tx1"/>
                </a:solidFill>
              </a:rPr>
              <a:t>-i </a:t>
            </a:r>
            <a:r>
              <a:rPr lang="tr-TR" sz="2400" dirty="0" err="1">
                <a:solidFill>
                  <a:schemeClr val="tx1"/>
                </a:solidFill>
              </a:rPr>
              <a:t>hasane</a:t>
            </a:r>
            <a:r>
              <a:rPr lang="tr-TR" sz="2400" dirty="0">
                <a:solidFill>
                  <a:schemeClr val="tx1"/>
                </a:solidFill>
              </a:rPr>
              <a:t> (en güzel örnek) olması</a:t>
            </a:r>
          </a:p>
          <a:p>
            <a:pPr marL="971550" lvl="1" indent="-514350">
              <a:lnSpc>
                <a:spcPct val="150000"/>
              </a:lnSpc>
              <a:buFont typeface="+mj-lt"/>
              <a:buAutoNum type="romanUcPeriod"/>
            </a:pPr>
            <a:r>
              <a:rPr lang="tr-TR" sz="2400" dirty="0">
                <a:solidFill>
                  <a:schemeClr val="tx1"/>
                </a:solidFill>
              </a:rPr>
              <a:t>Peygamberimize el-Emin denilmesi</a:t>
            </a:r>
          </a:p>
          <a:p>
            <a:pPr marL="971550" lvl="1" indent="-514350">
              <a:lnSpc>
                <a:spcPct val="150000"/>
              </a:lnSpc>
              <a:buFont typeface="+mj-lt"/>
              <a:buAutoNum type="romanUcPeriod"/>
            </a:pPr>
            <a:r>
              <a:rPr lang="tr-TR" sz="2400" dirty="0">
                <a:solidFill>
                  <a:schemeClr val="tx1"/>
                </a:solidFill>
              </a:rPr>
              <a:t>Bedir, </a:t>
            </a:r>
            <a:r>
              <a:rPr lang="tr-TR" sz="2400" dirty="0" err="1">
                <a:solidFill>
                  <a:schemeClr val="tx1"/>
                </a:solidFill>
              </a:rPr>
              <a:t>Uhud</a:t>
            </a:r>
            <a:r>
              <a:rPr lang="tr-TR" sz="2400" dirty="0">
                <a:solidFill>
                  <a:schemeClr val="tx1"/>
                </a:solidFill>
              </a:rPr>
              <a:t> ve Hendek Savaşları sırasında Peygamberimizin Sahabeyle (arkadaşları) istişare yapması</a:t>
            </a:r>
          </a:p>
          <a:p>
            <a:pPr lvl="0"/>
            <a:r>
              <a:rPr lang="tr-TR" sz="2800" b="1" dirty="0">
                <a:solidFill>
                  <a:schemeClr val="tx1"/>
                </a:solidFill>
              </a:rPr>
              <a:t>1. Yukarıda verilen durumlardan hangileri Hz. Muhammed’in (sav) </a:t>
            </a:r>
            <a:r>
              <a:rPr lang="tr-TR" sz="2800" b="1" u="sng" dirty="0">
                <a:solidFill>
                  <a:schemeClr val="tx1"/>
                </a:solidFill>
              </a:rPr>
              <a:t>hakkı gözetmedeki hassasiyetiyle </a:t>
            </a:r>
            <a:r>
              <a:rPr lang="tr-TR" sz="2800" b="1" dirty="0">
                <a:solidFill>
                  <a:schemeClr val="tx1"/>
                </a:solidFill>
              </a:rPr>
              <a:t>ilgilidir? </a:t>
            </a:r>
          </a:p>
        </p:txBody>
      </p:sp>
    </p:spTree>
    <p:extLst>
      <p:ext uri="{BB962C8B-B14F-4D97-AF65-F5344CB8AC3E}">
        <p14:creationId xmlns:p14="http://schemas.microsoft.com/office/powerpoint/2010/main" val="1318183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15"/>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11" grpId="0" animBg="1"/>
      <p:bldP spid="130" grpId="0" animBg="1"/>
      <p:bldP spid="1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21225" y="2319489"/>
            <a:ext cx="7359445" cy="3107917"/>
          </a:xfrm>
          <a:prstGeom prst="roundRect">
            <a:avLst>
              <a:gd name="adj" fmla="val 0"/>
            </a:avLst>
          </a:prstGeom>
          <a:solidFill>
            <a:schemeClr val="accent4">
              <a:lumMod val="60000"/>
              <a:lumOff val="40000"/>
            </a:schemeClr>
          </a:solidFill>
          <a:ln>
            <a:solidFill>
              <a:srgbClr val="F47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spcBef>
                <a:spcPts val="1800"/>
              </a:spcBef>
              <a:buFont typeface="Wingdings" panose="05000000000000000000" pitchFamily="2" charset="2"/>
              <a:buChar char="Ø"/>
            </a:pPr>
            <a:r>
              <a:rPr lang="tr-TR" sz="3200" dirty="0">
                <a:solidFill>
                  <a:schemeClr val="tx1"/>
                </a:solidFill>
              </a:rPr>
              <a:t>Hakkı gözetmek; adil olmak ve her hak sahibine hakkını vermek demektir</a:t>
            </a:r>
            <a:r>
              <a:rPr lang="tr-TR" sz="3200" dirty="0" smtClean="0">
                <a:solidFill>
                  <a:schemeClr val="tx1"/>
                </a:solidFill>
              </a:rPr>
              <a:t>. </a:t>
            </a:r>
            <a:r>
              <a:rPr lang="tr-TR" sz="3200" dirty="0">
                <a:solidFill>
                  <a:schemeClr val="tx1"/>
                </a:solidFill>
              </a:rPr>
              <a:t> </a:t>
            </a:r>
            <a:endParaRPr lang="tr-TR" sz="3200" dirty="0" smtClean="0">
              <a:solidFill>
                <a:schemeClr val="tx1"/>
              </a:solidFill>
            </a:endParaRPr>
          </a:p>
          <a:p>
            <a:pPr marL="571500" indent="-571500" algn="just">
              <a:spcBef>
                <a:spcPts val="1800"/>
              </a:spcBef>
              <a:buFont typeface="Wingdings" panose="05000000000000000000" pitchFamily="2" charset="2"/>
              <a:buChar char="Ø"/>
            </a:pPr>
            <a:r>
              <a:rPr lang="tr-TR" sz="3200" dirty="0" smtClean="0">
                <a:solidFill>
                  <a:schemeClr val="tx1"/>
                </a:solidFill>
              </a:rPr>
              <a:t>Adaletli davranmak</a:t>
            </a:r>
          </a:p>
          <a:p>
            <a:pPr marL="571500" indent="-571500" algn="just">
              <a:spcBef>
                <a:spcPts val="1800"/>
              </a:spcBef>
              <a:buFont typeface="Wingdings" panose="05000000000000000000" pitchFamily="2" charset="2"/>
              <a:buChar char="Ø"/>
            </a:pPr>
            <a:r>
              <a:rPr lang="tr-TR" sz="3200" dirty="0">
                <a:solidFill>
                  <a:schemeClr val="tx1"/>
                </a:solidFill>
              </a:rPr>
              <a:t>H</a:t>
            </a:r>
            <a:r>
              <a:rPr lang="tr-TR" sz="3200" dirty="0" smtClean="0">
                <a:solidFill>
                  <a:schemeClr val="tx1"/>
                </a:solidFill>
              </a:rPr>
              <a:t>aksızlık </a:t>
            </a:r>
            <a:r>
              <a:rPr lang="tr-TR" sz="3200" dirty="0" smtClean="0">
                <a:solidFill>
                  <a:schemeClr val="tx1"/>
                </a:solidFill>
              </a:rPr>
              <a:t>yapmamak</a:t>
            </a:r>
            <a:endParaRPr lang="tr-TR" sz="5400" dirty="0">
              <a:solidFill>
                <a:schemeClr val="tx1"/>
              </a:solidFill>
            </a:endParaRPr>
          </a:p>
        </p:txBody>
      </p:sp>
      <p:sp>
        <p:nvSpPr>
          <p:cNvPr id="5" name="Dikdörtgen 4"/>
          <p:cNvSpPr/>
          <p:nvPr/>
        </p:nvSpPr>
        <p:spPr>
          <a:xfrm>
            <a:off x="1607574" y="999607"/>
            <a:ext cx="4089641" cy="902933"/>
          </a:xfrm>
          <a:prstGeom prst="rect">
            <a:avLst/>
          </a:prstGeom>
          <a:solidFill>
            <a:srgbClr val="F263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Hakkı gözetmek</a:t>
            </a:r>
            <a:endParaRPr lang="tr-TR" sz="4000" dirty="0"/>
          </a:p>
        </p:txBody>
      </p:sp>
      <p:pic>
        <p:nvPicPr>
          <p:cNvPr id="6" name="Resim 5"/>
          <p:cNvPicPr>
            <a:picLocks noChangeAspect="1"/>
          </p:cNvPicPr>
          <p:nvPr/>
        </p:nvPicPr>
        <p:blipFill>
          <a:blip r:embed="rId2"/>
          <a:stretch>
            <a:fillRect/>
          </a:stretch>
        </p:blipFill>
        <p:spPr>
          <a:xfrm>
            <a:off x="7772400" y="454362"/>
            <a:ext cx="4170246" cy="2965062"/>
          </a:xfrm>
          <a:prstGeom prst="rect">
            <a:avLst/>
          </a:prstGeom>
        </p:spPr>
      </p:pic>
      <p:pic>
        <p:nvPicPr>
          <p:cNvPr id="7" name="Resim 6"/>
          <p:cNvPicPr>
            <a:picLocks noChangeAspect="1"/>
          </p:cNvPicPr>
          <p:nvPr/>
        </p:nvPicPr>
        <p:blipFill>
          <a:blip r:embed="rId3"/>
          <a:stretch>
            <a:fillRect/>
          </a:stretch>
        </p:blipFill>
        <p:spPr>
          <a:xfrm>
            <a:off x="7772400" y="3645209"/>
            <a:ext cx="4170246" cy="2828925"/>
          </a:xfrm>
          <a:prstGeom prst="rect">
            <a:avLst/>
          </a:prstGeom>
        </p:spPr>
      </p:pic>
    </p:spTree>
    <p:extLst>
      <p:ext uri="{BB962C8B-B14F-4D97-AF65-F5344CB8AC3E}">
        <p14:creationId xmlns:p14="http://schemas.microsoft.com/office/powerpoint/2010/main" val="61248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left)">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8169947" y="3348172"/>
            <a:ext cx="777481" cy="6232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44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44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11" name="Dikdörtgen 110"/>
          <p:cNvSpPr/>
          <p:nvPr/>
        </p:nvSpPr>
        <p:spPr>
          <a:xfrm>
            <a:off x="8154957" y="4030035"/>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15" name="a"/>
          <p:cNvGrpSpPr/>
          <p:nvPr/>
        </p:nvGrpSpPr>
        <p:grpSpPr>
          <a:xfrm>
            <a:off x="8877364" y="4058105"/>
            <a:ext cx="3281502" cy="578621"/>
            <a:chOff x="9304418" y="1698249"/>
            <a:chExt cx="1618284" cy="659853"/>
          </a:xfrm>
          <a:solidFill>
            <a:schemeClr val="accent1">
              <a:lumMod val="60000"/>
              <a:lumOff val="40000"/>
            </a:schemeClr>
          </a:solidFill>
        </p:grpSpPr>
        <p:sp>
          <p:nvSpPr>
            <p:cNvPr id="116" name="Serbest Form 115"/>
            <p:cNvSpPr/>
            <p:nvPr/>
          </p:nvSpPr>
          <p:spPr>
            <a:xfrm>
              <a:off x="9304421" y="1698250"/>
              <a:ext cx="1618281"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 II</a:t>
              </a:r>
              <a:r>
                <a:rPr kumimoji="0" lang="tr-TR" sz="2800" b="0" i="0" u="none" strike="noStrike" kern="1200" cap="none" spc="0" normalizeH="0" noProof="0" dirty="0" smtClean="0">
                  <a:ln>
                    <a:noFill/>
                  </a:ln>
                  <a:solidFill>
                    <a:prstClr val="black"/>
                  </a:solidFill>
                  <a:effectLst/>
                  <a:uLnTx/>
                  <a:uFillTx/>
                  <a:latin typeface="Arial"/>
                  <a:ea typeface="맑은 고딕"/>
                  <a:cs typeface="+mn-cs"/>
                </a:rPr>
                <a:t> ve </a:t>
              </a: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17" name="İkizkenar Üçgen 116"/>
            <p:cNvSpPr/>
            <p:nvPr/>
          </p:nvSpPr>
          <p:spPr>
            <a:xfrm rot="5400000">
              <a:off x="9180293" y="1822374"/>
              <a:ext cx="659853" cy="411603"/>
            </a:xfrm>
            <a:prstGeom prst="triangle">
              <a:avLst/>
            </a:prstGeom>
            <a:solidFill>
              <a:srgbClr val="DB6AB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130" name="Dikdörtgen 129"/>
          <p:cNvSpPr/>
          <p:nvPr/>
        </p:nvSpPr>
        <p:spPr>
          <a:xfrm>
            <a:off x="8154957" y="2651317"/>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8154957" y="1939474"/>
            <a:ext cx="777481" cy="6232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42" name="c"/>
          <p:cNvGrpSpPr/>
          <p:nvPr/>
        </p:nvGrpSpPr>
        <p:grpSpPr>
          <a:xfrm>
            <a:off x="8877364" y="1946466"/>
            <a:ext cx="3262552" cy="578621"/>
            <a:chOff x="9304418" y="1698249"/>
            <a:chExt cx="1608939" cy="659853"/>
          </a:xfrm>
          <a:solidFill>
            <a:schemeClr val="accent1">
              <a:lumMod val="60000"/>
              <a:lumOff val="40000"/>
            </a:schemeClr>
          </a:solidFill>
        </p:grpSpPr>
        <p:sp>
          <p:nvSpPr>
            <p:cNvPr id="143" name="Serbest Form 142"/>
            <p:cNvSpPr/>
            <p:nvPr/>
          </p:nvSpPr>
          <p:spPr>
            <a:xfrm>
              <a:off x="9304421" y="1698250"/>
              <a:ext cx="1608936"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Yalnız II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chemeClr val="bg2">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600" b="1" dirty="0">
                  <a:solidFill>
                    <a:prstClr val="white"/>
                  </a:solidFill>
                  <a:latin typeface="Calibri" panose="020F0502020204030204"/>
                  <a:ea typeface="맑은 고딕"/>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8877364" y="2650346"/>
            <a:ext cx="3307673" cy="578621"/>
            <a:chOff x="9304418" y="1698249"/>
            <a:chExt cx="1631191" cy="659853"/>
          </a:xfrm>
          <a:solidFill>
            <a:schemeClr val="accent1">
              <a:lumMod val="60000"/>
              <a:lumOff val="40000"/>
            </a:schemeClr>
          </a:solidFill>
        </p:grpSpPr>
        <p:sp>
          <p:nvSpPr>
            <p:cNvPr id="146" name="Serbest Form 145"/>
            <p:cNvSpPr/>
            <p:nvPr/>
          </p:nvSpPr>
          <p:spPr>
            <a:xfrm>
              <a:off x="9304421" y="1698250"/>
              <a:ext cx="1631188"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Arial"/>
                  <a:ea typeface="맑은 고딕"/>
                  <a:cs typeface="+mn-cs"/>
                </a:rPr>
                <a:t>I ve </a:t>
              </a: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III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FFCF1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8" name="E"/>
          <p:cNvGrpSpPr/>
          <p:nvPr/>
        </p:nvGrpSpPr>
        <p:grpSpPr>
          <a:xfrm>
            <a:off x="8877364" y="3354226"/>
            <a:ext cx="3314636" cy="578621"/>
            <a:chOff x="9304418" y="1698249"/>
            <a:chExt cx="1634624" cy="659853"/>
          </a:xfrm>
          <a:solidFill>
            <a:schemeClr val="accent1">
              <a:lumMod val="60000"/>
              <a:lumOff val="40000"/>
            </a:schemeClr>
          </a:solidFill>
        </p:grpSpPr>
        <p:sp>
          <p:nvSpPr>
            <p:cNvPr id="149" name="Serbest Form 148"/>
            <p:cNvSpPr/>
            <p:nvPr/>
          </p:nvSpPr>
          <p:spPr>
            <a:xfrm>
              <a:off x="9304421" y="1698250"/>
              <a:ext cx="1634621"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I ve</a:t>
              </a:r>
              <a:r>
                <a:rPr kumimoji="0" lang="tr-TR" sz="3600" b="0" i="0" u="none" strike="noStrike" kern="1200" cap="none" spc="0" normalizeH="0" noProof="0" dirty="0" smtClean="0">
                  <a:ln>
                    <a:noFill/>
                  </a:ln>
                  <a:solidFill>
                    <a:prstClr val="black"/>
                  </a:solidFill>
                  <a:effectLst/>
                  <a:uLnTx/>
                  <a:uFillTx/>
                  <a:latin typeface="Calibri" panose="020F0502020204030204"/>
                  <a:ea typeface="맑은 고딕"/>
                  <a:cs typeface="+mn-cs"/>
                </a:rPr>
                <a:t> II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38A3B1"/>
            </a:solidFill>
            <a:ln>
              <a:solidFill>
                <a:srgbClr val="90918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000" b="1" i="0" u="none" strike="noStrike" kern="1200" cap="none" spc="0" normalizeH="0" baseline="0" noProof="0" dirty="0" smtClean="0">
                  <a:ln>
                    <a:noFill/>
                  </a:ln>
                  <a:solidFill>
                    <a:schemeClr val="bg1"/>
                  </a:solidFill>
                  <a:effectLst/>
                  <a:uLnTx/>
                  <a:uFillTx/>
                  <a:latin typeface="Calibri" panose="020F0502020204030204"/>
                  <a:ea typeface="맑은 고딕"/>
                  <a:cs typeface="+mn-cs"/>
                </a:rPr>
                <a:t>C</a:t>
              </a:r>
              <a:endParaRPr kumimoji="0" lang="tr-TR" sz="4000" b="1" i="0" u="none" strike="noStrike" kern="1200" cap="none" spc="0" normalizeH="0" baseline="0" noProof="0" dirty="0">
                <a:ln>
                  <a:noFill/>
                </a:ln>
                <a:solidFill>
                  <a:schemeClr val="bg1"/>
                </a:solidFill>
                <a:effectLst/>
                <a:uLnTx/>
                <a:uFillTx/>
                <a:latin typeface="Calibri" panose="020F0502020204030204"/>
                <a:ea typeface="맑은 고딕"/>
                <a:cs typeface="+mn-cs"/>
              </a:endParaRPr>
            </a:p>
          </p:txBody>
        </p:sp>
      </p:gr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 name="Dikdörtgen 1"/>
          <p:cNvSpPr/>
          <p:nvPr/>
        </p:nvSpPr>
        <p:spPr>
          <a:xfrm>
            <a:off x="104931" y="0"/>
            <a:ext cx="7779895" cy="675306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1" algn="just"/>
            <a:r>
              <a:rPr lang="tr-TR" sz="3600" dirty="0">
                <a:solidFill>
                  <a:prstClr val="black"/>
                </a:solidFill>
              </a:rPr>
              <a:t>Müslüman, insanların elinden ve dilinden emin olduğu kimsedir.</a:t>
            </a:r>
          </a:p>
          <a:p>
            <a:pPr lvl="1" algn="just"/>
            <a:r>
              <a:rPr lang="tr-TR" sz="3600" b="1" dirty="0">
                <a:solidFill>
                  <a:prstClr val="black"/>
                </a:solidFill>
              </a:rPr>
              <a:t>Bu </a:t>
            </a:r>
            <a:r>
              <a:rPr lang="tr-TR" sz="3600" b="1" dirty="0" smtClean="0">
                <a:solidFill>
                  <a:prstClr val="black"/>
                </a:solidFill>
              </a:rPr>
              <a:t>hadiste;</a:t>
            </a:r>
          </a:p>
          <a:p>
            <a:pPr marL="1771650" lvl="2" indent="-857250">
              <a:lnSpc>
                <a:spcPct val="150000"/>
              </a:lnSpc>
              <a:buFont typeface="+mj-lt"/>
              <a:buAutoNum type="romanUcPeriod"/>
            </a:pPr>
            <a:r>
              <a:rPr lang="tr-TR" sz="3600" dirty="0" smtClean="0">
                <a:solidFill>
                  <a:prstClr val="black"/>
                </a:solidFill>
              </a:rPr>
              <a:t>Emanet</a:t>
            </a:r>
            <a:r>
              <a:rPr lang="tr-TR" sz="3600" dirty="0">
                <a:solidFill>
                  <a:prstClr val="black"/>
                </a:solidFill>
              </a:rPr>
              <a:t>, </a:t>
            </a:r>
          </a:p>
          <a:p>
            <a:pPr marL="1771650" lvl="2" indent="-857250">
              <a:lnSpc>
                <a:spcPct val="150000"/>
              </a:lnSpc>
              <a:buFont typeface="+mj-lt"/>
              <a:buAutoNum type="romanUcPeriod"/>
            </a:pPr>
            <a:r>
              <a:rPr lang="tr-TR" sz="3600" dirty="0" smtClean="0">
                <a:solidFill>
                  <a:prstClr val="black"/>
                </a:solidFill>
              </a:rPr>
              <a:t>Sıdk</a:t>
            </a:r>
            <a:r>
              <a:rPr lang="tr-TR" sz="3600" dirty="0">
                <a:solidFill>
                  <a:prstClr val="black"/>
                </a:solidFill>
              </a:rPr>
              <a:t>, </a:t>
            </a:r>
          </a:p>
          <a:p>
            <a:pPr marL="1771650" lvl="2" indent="-857250">
              <a:lnSpc>
                <a:spcPct val="150000"/>
              </a:lnSpc>
              <a:buFont typeface="+mj-lt"/>
              <a:buAutoNum type="romanUcPeriod"/>
            </a:pPr>
            <a:r>
              <a:rPr lang="tr-TR" sz="3600" dirty="0" smtClean="0">
                <a:solidFill>
                  <a:prstClr val="black"/>
                </a:solidFill>
              </a:rPr>
              <a:t>Tebliğ</a:t>
            </a:r>
            <a:endParaRPr lang="tr-TR" sz="3600" dirty="0">
              <a:solidFill>
                <a:prstClr val="black"/>
              </a:solidFill>
            </a:endParaRPr>
          </a:p>
          <a:p>
            <a:pPr lvl="0"/>
            <a:r>
              <a:rPr lang="tr-TR" sz="3600" b="1" dirty="0">
                <a:solidFill>
                  <a:prstClr val="black"/>
                </a:solidFill>
                <a:latin typeface="Calibri" panose="020F0502020204030204"/>
              </a:rPr>
              <a:t>2. Peygamberlerin sıfatlarından hangisini </a:t>
            </a:r>
            <a:r>
              <a:rPr lang="tr-TR" sz="3600" b="1" u="sng" dirty="0">
                <a:solidFill>
                  <a:prstClr val="black"/>
                </a:solidFill>
                <a:latin typeface="Calibri" panose="020F0502020204030204"/>
              </a:rPr>
              <a:t>kapsamaktadır?</a:t>
            </a:r>
          </a:p>
        </p:txBody>
      </p:sp>
    </p:spTree>
    <p:extLst>
      <p:ext uri="{BB962C8B-B14F-4D97-AF65-F5344CB8AC3E}">
        <p14:creationId xmlns:p14="http://schemas.microsoft.com/office/powerpoint/2010/main" val="823276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15"/>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animBg="1"/>
      <p:bldP spid="111" grpId="0" animBg="1"/>
      <p:bldP spid="130" grpId="0" animBg="1"/>
      <p:bldP spid="1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Hakkı gözetmek; adil olmak ve her hak </a:t>
            </a:r>
            <a:r>
              <a:rPr lang="tr-TR" sz="2400" dirty="0" smtClean="0">
                <a:solidFill>
                  <a:prstClr val="black"/>
                </a:solidFill>
              </a:rPr>
              <a:t>sahibine hakkını </a:t>
            </a:r>
            <a:r>
              <a:rPr lang="tr-TR" sz="2400" dirty="0">
                <a:solidFill>
                  <a:prstClr val="black"/>
                </a:solidFill>
              </a:rPr>
              <a:t>vermek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demektir.</a:t>
            </a:r>
            <a:endParaRPr lang="tr-TR" sz="2400" dirty="0">
              <a:solidFill>
                <a:prstClr val="black"/>
              </a:solidFill>
            </a:endParaRPr>
          </a:p>
        </p:txBody>
      </p:sp>
      <p:sp>
        <p:nvSpPr>
          <p:cNvPr id="8" name="Dikdörtgen 7"/>
          <p:cNvSpPr/>
          <p:nvPr/>
        </p:nvSpPr>
        <p:spPr>
          <a:xfrm>
            <a:off x="9528259"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03062"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96346"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Muhammed’in (s.a.v.), arkadaşlarına danışarak iş </a:t>
            </a:r>
          </a:p>
          <a:p>
            <a:pPr lvl="0">
              <a:defRPr/>
            </a:pPr>
            <a:r>
              <a:rPr lang="tr-TR" sz="2400" dirty="0">
                <a:solidFill>
                  <a:prstClr val="black"/>
                </a:solidFill>
              </a:rPr>
              <a:t>  </a:t>
            </a:r>
            <a:r>
              <a:rPr lang="tr-TR" sz="2400" dirty="0" smtClean="0">
                <a:solidFill>
                  <a:prstClr val="black"/>
                </a:solidFill>
              </a:rPr>
              <a:t>yapmasına </a:t>
            </a:r>
            <a:r>
              <a:rPr lang="tr-TR" sz="2400" dirty="0">
                <a:solidFill>
                  <a:prstClr val="black"/>
                </a:solidFill>
              </a:rPr>
              <a:t>“</a:t>
            </a:r>
            <a:r>
              <a:rPr lang="tr-TR" sz="2400" b="1" dirty="0" err="1">
                <a:solidFill>
                  <a:prstClr val="black"/>
                </a:solidFill>
              </a:rPr>
              <a:t>üsve</a:t>
            </a:r>
            <a:r>
              <a:rPr lang="tr-TR" sz="2400" b="1" dirty="0">
                <a:solidFill>
                  <a:prstClr val="black"/>
                </a:solidFill>
              </a:rPr>
              <a:t>-i hasene</a:t>
            </a:r>
            <a:r>
              <a:rPr lang="tr-TR" sz="2400" dirty="0">
                <a:solidFill>
                  <a:prstClr val="black"/>
                </a:solidFill>
              </a:rPr>
              <a:t>” denir</a:t>
            </a:r>
            <a:r>
              <a:rPr lang="tr-TR" sz="2400" dirty="0" smtClean="0">
                <a:solidFill>
                  <a:prstClr val="black"/>
                </a:solidFill>
              </a:rPr>
              <a:t>.</a:t>
            </a:r>
            <a:endParaRPr lang="tr-TR" sz="2400" dirty="0">
              <a:solidFill>
                <a:prstClr val="black"/>
              </a:solidFill>
            </a:endParaRPr>
          </a:p>
        </p:txBody>
      </p:sp>
      <p:sp>
        <p:nvSpPr>
          <p:cNvPr id="28" name="Dikdörtgen 27"/>
          <p:cNvSpPr/>
          <p:nvPr/>
        </p:nvSpPr>
        <p:spPr>
          <a:xfrm>
            <a:off x="9528259"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03062"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Peygamberimiz gençliğinde haksızlıkları önlemek için </a:t>
            </a:r>
          </a:p>
          <a:p>
            <a:pPr lvl="0">
              <a:defRPr/>
            </a:pPr>
            <a:r>
              <a:rPr lang="tr-TR" sz="2400" dirty="0">
                <a:solidFill>
                  <a:prstClr val="black"/>
                </a:solidFill>
              </a:rPr>
              <a:t>  </a:t>
            </a:r>
            <a:r>
              <a:rPr lang="tr-TR" sz="2400" b="1" dirty="0" err="1" smtClean="0">
                <a:solidFill>
                  <a:prstClr val="black"/>
                </a:solidFill>
              </a:rPr>
              <a:t>Hilfü’l-Fudûl’a</a:t>
            </a:r>
            <a:r>
              <a:rPr lang="tr-TR" sz="2400" b="1" dirty="0" smtClean="0">
                <a:solidFill>
                  <a:prstClr val="black"/>
                </a:solidFill>
              </a:rPr>
              <a:t> </a:t>
            </a:r>
            <a:r>
              <a:rPr lang="tr-TR" sz="2400" b="1" dirty="0">
                <a:solidFill>
                  <a:prstClr val="black"/>
                </a:solidFill>
              </a:rPr>
              <a:t>(erdemliler birliği) </a:t>
            </a:r>
            <a:r>
              <a:rPr lang="tr-TR" sz="2400" dirty="0">
                <a:solidFill>
                  <a:prstClr val="black"/>
                </a:solidFill>
              </a:rPr>
              <a:t>katılmıştır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50" name="Dikdörtgen 49"/>
          <p:cNvSpPr/>
          <p:nvPr/>
        </p:nvSpPr>
        <p:spPr>
          <a:xfrm>
            <a:off x="9528259"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03062"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96346"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Müslüman, dili ve elliye başkalarına zarar vermeyen kişidir</a:t>
            </a:r>
            <a:r>
              <a:rPr lang="tr-TR" sz="2400" dirty="0" smtClean="0">
                <a:solidFill>
                  <a:prstClr val="black"/>
                </a:solidFill>
              </a:rPr>
              <a:t>.</a:t>
            </a:r>
            <a:endParaRPr lang="tr-TR" sz="2400" dirty="0">
              <a:solidFill>
                <a:prstClr val="black"/>
              </a:solidFill>
            </a:endParaRPr>
          </a:p>
        </p:txBody>
      </p:sp>
      <p:sp>
        <p:nvSpPr>
          <p:cNvPr id="71" name="Dikdörtgen 70"/>
          <p:cNvSpPr/>
          <p:nvPr/>
        </p:nvSpPr>
        <p:spPr>
          <a:xfrm>
            <a:off x="9528259"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03062"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96346"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Hz. Muhammed (sav) sadece Müslümanlara için adaleti </a:t>
            </a:r>
            <a:endParaRPr lang="tr-TR" sz="2400" dirty="0" smtClean="0">
              <a:solidFill>
                <a:prstClr val="black"/>
              </a:solidFill>
            </a:endParaRPr>
          </a:p>
          <a:p>
            <a:pPr lvl="0">
              <a:defRPr/>
            </a:pPr>
            <a:r>
              <a:rPr lang="tr-TR" sz="2400" dirty="0">
                <a:solidFill>
                  <a:prstClr val="black"/>
                </a:solidFill>
              </a:rPr>
              <a:t> </a:t>
            </a:r>
            <a:r>
              <a:rPr lang="tr-TR" sz="2400" dirty="0" smtClean="0">
                <a:solidFill>
                  <a:prstClr val="black"/>
                </a:solidFill>
              </a:rPr>
              <a:t> önemsemiştir.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8" name="Dikdörtgen 77"/>
          <p:cNvSpPr/>
          <p:nvPr/>
        </p:nvSpPr>
        <p:spPr>
          <a:xfrm>
            <a:off x="9528259"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03062"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96346"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8"/>
            <a:ext cx="9199225" cy="7847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Peygamberimizin söz ve davranışlarında doğruluk ve dürüstlükten </a:t>
            </a:r>
            <a:r>
              <a:rPr lang="tr-TR" sz="2400" dirty="0" smtClean="0">
                <a:solidFill>
                  <a:prstClr val="black"/>
                </a:solidFill>
              </a:rPr>
              <a:t> </a:t>
            </a:r>
          </a:p>
          <a:p>
            <a:pPr lvl="0">
              <a:defRPr/>
            </a:pPr>
            <a:r>
              <a:rPr lang="tr-TR" sz="2400" dirty="0">
                <a:solidFill>
                  <a:prstClr val="black"/>
                </a:solidFill>
              </a:rPr>
              <a:t> </a:t>
            </a:r>
            <a:r>
              <a:rPr lang="tr-TR" sz="2400" dirty="0" smtClean="0">
                <a:solidFill>
                  <a:prstClr val="black"/>
                </a:solidFill>
              </a:rPr>
              <a:t> ayrılmaması </a:t>
            </a:r>
            <a:r>
              <a:rPr lang="tr-TR" sz="2400" b="1" dirty="0">
                <a:solidFill>
                  <a:prstClr val="black"/>
                </a:solidFill>
              </a:rPr>
              <a:t>sıdk </a:t>
            </a:r>
            <a:r>
              <a:rPr lang="tr-TR" sz="2400" dirty="0">
                <a:solidFill>
                  <a:prstClr val="black"/>
                </a:solidFill>
              </a:rPr>
              <a:t>sıfatıyla ilgilidir</a:t>
            </a:r>
            <a:r>
              <a:rPr lang="tr-TR" sz="2400" dirty="0" smtClean="0">
                <a:solidFill>
                  <a:prstClr val="black"/>
                </a:solidFill>
              </a:rPr>
              <a:t>.</a:t>
            </a:r>
            <a:endParaRPr lang="tr-TR" sz="2400" dirty="0">
              <a:solidFill>
                <a:prstClr val="black"/>
              </a:solidFill>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96346"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78106" cy="809469"/>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3884889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633118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r="1889" b="11564"/>
          <a:stretch/>
        </p:blipFill>
        <p:spPr>
          <a:xfrm>
            <a:off x="1047750" y="314794"/>
            <a:ext cx="9944100" cy="5226694"/>
          </a:xfrm>
          <a:prstGeom prst="rect">
            <a:avLst/>
          </a:prstGeom>
        </p:spPr>
      </p:pic>
      <p:sp>
        <p:nvSpPr>
          <p:cNvPr id="6" name="Dikdörtgen 5"/>
          <p:cNvSpPr/>
          <p:nvPr/>
        </p:nvSpPr>
        <p:spPr>
          <a:xfrm>
            <a:off x="1047750" y="5746975"/>
            <a:ext cx="9944100" cy="808892"/>
          </a:xfrm>
          <a:prstGeom prst="rect">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solidFill>
                  <a:schemeClr val="tx1"/>
                </a:solidFill>
              </a:rPr>
              <a:t>Resimde verilmek istenilen mesajlar nelerdir?</a:t>
            </a:r>
            <a:endParaRPr lang="tr-TR" sz="3600" dirty="0">
              <a:solidFill>
                <a:schemeClr val="tx1"/>
              </a:solidFill>
            </a:endParaRPr>
          </a:p>
        </p:txBody>
      </p:sp>
    </p:spTree>
    <p:extLst>
      <p:ext uri="{BB962C8B-B14F-4D97-AF65-F5344CB8AC3E}">
        <p14:creationId xmlns:p14="http://schemas.microsoft.com/office/powerpoint/2010/main" val="20005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 20"/>
          <p:cNvGrpSpPr/>
          <p:nvPr/>
        </p:nvGrpSpPr>
        <p:grpSpPr>
          <a:xfrm>
            <a:off x="536050" y="1241259"/>
            <a:ext cx="5293251" cy="786062"/>
            <a:chOff x="946484" y="753981"/>
            <a:chExt cx="5293251" cy="786062"/>
          </a:xfrm>
        </p:grpSpPr>
        <p:sp>
          <p:nvSpPr>
            <p:cNvPr id="13" name="Serbest Form 1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14" name="Dikdörtgen 13"/>
            <p:cNvSpPr/>
            <p:nvPr/>
          </p:nvSpPr>
          <p:spPr>
            <a:xfrm>
              <a:off x="1828801" y="753981"/>
              <a:ext cx="4410934"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Adaletli olmak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Dikdörtgen 19"/>
          <p:cNvSpPr/>
          <p:nvPr/>
        </p:nvSpPr>
        <p:spPr>
          <a:xfrm>
            <a:off x="324781"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22" name="Grup 21"/>
          <p:cNvGrpSpPr/>
          <p:nvPr/>
        </p:nvGrpSpPr>
        <p:grpSpPr>
          <a:xfrm>
            <a:off x="536050" y="2596817"/>
            <a:ext cx="5293251" cy="786062"/>
            <a:chOff x="946484" y="753981"/>
            <a:chExt cx="5293251" cy="786062"/>
          </a:xfrm>
        </p:grpSpPr>
        <p:sp>
          <p:nvSpPr>
            <p:cNvPr id="23" name="Serbest Form 22"/>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4" name="Dikdörtgen 23"/>
            <p:cNvSpPr/>
            <p:nvPr/>
          </p:nvSpPr>
          <p:spPr>
            <a:xfrm>
              <a:off x="1828800" y="753981"/>
              <a:ext cx="4410935"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Ayrımcılık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5" name="Dikdörtgen 24"/>
          <p:cNvSpPr/>
          <p:nvPr/>
        </p:nvSpPr>
        <p:spPr>
          <a:xfrm>
            <a:off x="602746" y="2457630"/>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sp>
        <p:nvSpPr>
          <p:cNvPr id="26" name="Unvan 1"/>
          <p:cNvSpPr>
            <a:spLocks noGrp="1"/>
          </p:cNvSpPr>
          <p:nvPr>
            <p:ph type="title"/>
          </p:nvPr>
        </p:nvSpPr>
        <p:spPr>
          <a:xfrm>
            <a:off x="152400" y="153374"/>
            <a:ext cx="11849100" cy="809295"/>
          </a:xfrm>
          <a:solidFill>
            <a:srgbClr val="C00000"/>
          </a:solidFill>
          <a:ln>
            <a:noFill/>
          </a:ln>
        </p:spPr>
        <p:txBody>
          <a:bodyPr>
            <a:normAutofit/>
          </a:bodyPr>
          <a:lstStyle/>
          <a:p>
            <a:pPr algn="ctr"/>
            <a:r>
              <a:rPr lang="tr-TR" sz="3200" b="1" dirty="0">
                <a:solidFill>
                  <a:schemeClr val="bg1"/>
                </a:solidFill>
              </a:rPr>
              <a:t>Aşağıdaki kelimelerden hangileri hakkı gözetmek ile ilgilidir? </a:t>
            </a:r>
            <a:r>
              <a:rPr lang="tr-TR" sz="3200" b="1" dirty="0" smtClean="0">
                <a:solidFill>
                  <a:schemeClr val="bg1"/>
                </a:solidFill>
              </a:rPr>
              <a:t>işaretleyelim</a:t>
            </a:r>
            <a:endParaRPr lang="tr-TR" sz="3200" b="1" dirty="0">
              <a:solidFill>
                <a:schemeClr val="bg1"/>
              </a:solidFill>
            </a:endParaRPr>
          </a:p>
        </p:txBody>
      </p:sp>
      <p:grpSp>
        <p:nvGrpSpPr>
          <p:cNvPr id="27" name="Grup 26"/>
          <p:cNvGrpSpPr/>
          <p:nvPr/>
        </p:nvGrpSpPr>
        <p:grpSpPr>
          <a:xfrm>
            <a:off x="602746" y="3833063"/>
            <a:ext cx="5226555" cy="786062"/>
            <a:chOff x="946484" y="753981"/>
            <a:chExt cx="5226555" cy="786062"/>
          </a:xfrm>
        </p:grpSpPr>
        <p:sp>
          <p:nvSpPr>
            <p:cNvPr id="28" name="Serbest Form 2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29" name="Dikdörtgen 2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Doğruluk-dürüstlük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0" name="Dikdörtgen 29"/>
          <p:cNvSpPr/>
          <p:nvPr/>
        </p:nvSpPr>
        <p:spPr>
          <a:xfrm>
            <a:off x="391477" y="3641971"/>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1" name="Grup 30"/>
          <p:cNvGrpSpPr/>
          <p:nvPr/>
        </p:nvGrpSpPr>
        <p:grpSpPr>
          <a:xfrm>
            <a:off x="602746" y="5188621"/>
            <a:ext cx="5226555" cy="786062"/>
            <a:chOff x="946484" y="753981"/>
            <a:chExt cx="5226555" cy="786062"/>
          </a:xfrm>
        </p:grpSpPr>
        <p:sp>
          <p:nvSpPr>
            <p:cNvPr id="32" name="Serbest Form 31"/>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3" name="Dikdörtgen 32"/>
            <p:cNvSpPr/>
            <p:nvPr/>
          </p:nvSpPr>
          <p:spPr>
            <a:xfrm>
              <a:off x="1828800" y="753981"/>
              <a:ext cx="4344239"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Zulüm </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4" name="Dikdörtgen 33"/>
          <p:cNvSpPr/>
          <p:nvPr/>
        </p:nvSpPr>
        <p:spPr>
          <a:xfrm>
            <a:off x="669442" y="504943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35" name="Grup 34"/>
          <p:cNvGrpSpPr/>
          <p:nvPr/>
        </p:nvGrpSpPr>
        <p:grpSpPr>
          <a:xfrm>
            <a:off x="6573174" y="1241259"/>
            <a:ext cx="5226555" cy="786062"/>
            <a:chOff x="946484" y="753981"/>
            <a:chExt cx="5226555" cy="786062"/>
          </a:xfrm>
        </p:grpSpPr>
        <p:sp>
          <p:nvSpPr>
            <p:cNvPr id="36" name="Serbest Form 35"/>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37" name="Dikdörtgen 36"/>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Hak-hukuk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8" name="Dikdörtgen 37"/>
          <p:cNvSpPr/>
          <p:nvPr/>
        </p:nvSpPr>
        <p:spPr>
          <a:xfrm>
            <a:off x="6361905" y="105016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39" name="Grup 38"/>
          <p:cNvGrpSpPr/>
          <p:nvPr/>
        </p:nvGrpSpPr>
        <p:grpSpPr>
          <a:xfrm>
            <a:off x="6610351" y="3873491"/>
            <a:ext cx="5189379" cy="786062"/>
            <a:chOff x="946484" y="753981"/>
            <a:chExt cx="5189379" cy="786062"/>
          </a:xfrm>
        </p:grpSpPr>
        <p:sp>
          <p:nvSpPr>
            <p:cNvPr id="40" name="Serbest Form 39"/>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1" name="Dikdörtgen 40"/>
            <p:cNvSpPr/>
            <p:nvPr/>
          </p:nvSpPr>
          <p:spPr>
            <a:xfrm>
              <a:off x="1828801" y="753981"/>
              <a:ext cx="4307062"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Bireysellik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Dikdörtgen 41"/>
          <p:cNvSpPr/>
          <p:nvPr/>
        </p:nvSpPr>
        <p:spPr>
          <a:xfrm>
            <a:off x="6677047" y="3734304"/>
            <a:ext cx="748923" cy="110799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1" i="0" u="none" strike="noStrike" kern="1200" cap="none" spc="0" normalizeH="0" baseline="0" noProof="0" dirty="0">
                <a:ln>
                  <a:noFill/>
                </a:ln>
                <a:solidFill>
                  <a:srgbClr val="FF0000"/>
                </a:solidFill>
                <a:effectLst/>
                <a:uLnTx/>
                <a:uFillTx/>
                <a:latin typeface="Open Sans" panose="020B0606030504020204" pitchFamily="34" charset="0"/>
                <a:ea typeface="+mn-ea"/>
                <a:cs typeface="+mn-cs"/>
              </a:rPr>
              <a:t>X</a:t>
            </a:r>
          </a:p>
        </p:txBody>
      </p:sp>
      <p:grpSp>
        <p:nvGrpSpPr>
          <p:cNvPr id="43" name="Grup 42"/>
          <p:cNvGrpSpPr/>
          <p:nvPr/>
        </p:nvGrpSpPr>
        <p:grpSpPr>
          <a:xfrm>
            <a:off x="6573174" y="2521119"/>
            <a:ext cx="5226555" cy="786062"/>
            <a:chOff x="946484" y="753981"/>
            <a:chExt cx="5226555" cy="786062"/>
          </a:xfrm>
        </p:grpSpPr>
        <p:sp>
          <p:nvSpPr>
            <p:cNvPr id="44" name="Serbest Form 43"/>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5" name="Dikdörtgen 44"/>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Gerçek</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Dikdörtgen 45"/>
          <p:cNvSpPr/>
          <p:nvPr/>
        </p:nvSpPr>
        <p:spPr>
          <a:xfrm>
            <a:off x="6361905" y="2330027"/>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grpSp>
        <p:nvGrpSpPr>
          <p:cNvPr id="47" name="Grup 46"/>
          <p:cNvGrpSpPr/>
          <p:nvPr/>
        </p:nvGrpSpPr>
        <p:grpSpPr>
          <a:xfrm>
            <a:off x="6610351" y="5237340"/>
            <a:ext cx="5226555" cy="786062"/>
            <a:chOff x="946484" y="753981"/>
            <a:chExt cx="5226555" cy="786062"/>
          </a:xfrm>
        </p:grpSpPr>
        <p:sp>
          <p:nvSpPr>
            <p:cNvPr id="48" name="Serbest Form 47"/>
            <p:cNvSpPr/>
            <p:nvPr/>
          </p:nvSpPr>
          <p:spPr>
            <a:xfrm>
              <a:off x="946484" y="753981"/>
              <a:ext cx="882316" cy="786062"/>
            </a:xfrm>
            <a:custGeom>
              <a:avLst/>
              <a:gdLst>
                <a:gd name="connsiteX0" fmla="*/ 131013 w 721895"/>
                <a:gd name="connsiteY0" fmla="*/ 0 h 786062"/>
                <a:gd name="connsiteX1" fmla="*/ 721895 w 721895"/>
                <a:gd name="connsiteY1" fmla="*/ 0 h 786062"/>
                <a:gd name="connsiteX2" fmla="*/ 721895 w 721895"/>
                <a:gd name="connsiteY2" fmla="*/ 786062 h 786062"/>
                <a:gd name="connsiteX3" fmla="*/ 131013 w 721895"/>
                <a:gd name="connsiteY3" fmla="*/ 786062 h 786062"/>
                <a:gd name="connsiteX4" fmla="*/ 0 w 721895"/>
                <a:gd name="connsiteY4" fmla="*/ 655049 h 786062"/>
                <a:gd name="connsiteX5" fmla="*/ 0 w 721895"/>
                <a:gd name="connsiteY5" fmla="*/ 131013 h 786062"/>
                <a:gd name="connsiteX6" fmla="*/ 131013 w 721895"/>
                <a:gd name="connsiteY6" fmla="*/ 0 h 7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895" h="786062">
                  <a:moveTo>
                    <a:pt x="131013" y="0"/>
                  </a:moveTo>
                  <a:lnTo>
                    <a:pt x="721895" y="0"/>
                  </a:lnTo>
                  <a:lnTo>
                    <a:pt x="721895" y="786062"/>
                  </a:lnTo>
                  <a:lnTo>
                    <a:pt x="131013" y="786062"/>
                  </a:lnTo>
                  <a:cubicBezTo>
                    <a:pt x="58657" y="786062"/>
                    <a:pt x="0" y="727405"/>
                    <a:pt x="0" y="655049"/>
                  </a:cubicBezTo>
                  <a:lnTo>
                    <a:pt x="0" y="131013"/>
                  </a:lnTo>
                  <a:cubicBezTo>
                    <a:pt x="0" y="58657"/>
                    <a:pt x="58657" y="0"/>
                    <a:pt x="131013" y="0"/>
                  </a:cubicBezTo>
                  <a:close/>
                </a:path>
              </a:pathLst>
            </a:custGeom>
            <a:solidFill>
              <a:schemeClr val="bg1"/>
            </a:solidFill>
            <a:ln>
              <a:solidFill>
                <a:srgbClr val="2F528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66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endParaRPr>
            </a:p>
          </p:txBody>
        </p:sp>
        <p:sp>
          <p:nvSpPr>
            <p:cNvPr id="49" name="Dikdörtgen 48"/>
            <p:cNvSpPr/>
            <p:nvPr/>
          </p:nvSpPr>
          <p:spPr>
            <a:xfrm>
              <a:off x="1828801" y="753981"/>
              <a:ext cx="4344238" cy="78606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Doğru bilgi</a:t>
              </a:r>
              <a:endPar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0" name="Dikdörtgen 49"/>
          <p:cNvSpPr/>
          <p:nvPr/>
        </p:nvSpPr>
        <p:spPr>
          <a:xfrm>
            <a:off x="6399082" y="5046248"/>
            <a:ext cx="13048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7200" b="1" i="0" u="none" strike="noStrike" kern="1200" cap="none" spc="0" normalizeH="0" baseline="0" noProof="0" dirty="0">
                <a:ln>
                  <a:noFill/>
                </a:ln>
                <a:solidFill>
                  <a:srgbClr val="00B050"/>
                </a:solidFill>
                <a:effectLst/>
                <a:uLnTx/>
                <a:uFillTx/>
                <a:latin typeface="Rockwell Extra Bold" panose="02060903040505020403" pitchFamily="18" charset="0"/>
                <a:ea typeface="+mn-ea"/>
                <a:cs typeface="+mn-cs"/>
              </a:rPr>
              <a:t>✓</a:t>
            </a:r>
          </a:p>
        </p:txBody>
      </p:sp>
      <p:sp>
        <p:nvSpPr>
          <p:cNvPr id="54" name="Rectangle 6">
            <a:extLst>
              <a:ext uri="{FF2B5EF4-FFF2-40B4-BE49-F238E27FC236}">
                <a16:creationId xmlns:a16="http://schemas.microsoft.com/office/drawing/2014/main" id="{9007CF10-9BCC-4C67-A2C9-6EDAD53EEC34}"/>
              </a:ext>
            </a:extLst>
          </p:cNvPr>
          <p:cNvSpPr/>
          <p:nvPr/>
        </p:nvSpPr>
        <p:spPr>
          <a:xfrm>
            <a:off x="0" y="6439394"/>
            <a:ext cx="12192000" cy="388376"/>
          </a:xfrm>
          <a:prstGeom prst="rect">
            <a:avLst/>
          </a:prstGeom>
          <a:gradFill flip="none" rotWithShape="1">
            <a:gsLst>
              <a:gs pos="16830">
                <a:srgbClr val="B3B3B3">
                  <a:alpha val="70000"/>
                </a:srgbClr>
              </a:gs>
              <a:gs pos="0">
                <a:srgbClr val="C0C0C0"/>
              </a:gs>
              <a:gs pos="100000">
                <a:srgbClr val="777777"/>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Komut Düğmesi: Geri veya Önceki 54">
            <a:hlinkClick r:id="" action="ppaction://hlinkshowjump?jump=previousslide" highlightClick="1"/>
          </p:cNvPr>
          <p:cNvSpPr/>
          <p:nvPr/>
        </p:nvSpPr>
        <p:spPr>
          <a:xfrm>
            <a:off x="10619874" y="6439394"/>
            <a:ext cx="437317" cy="388376"/>
          </a:xfrm>
          <a:prstGeom prst="actionButtonBackPrevious">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Komut Düğmesi: İleri veya Sonraki 55">
            <a:hlinkClick r:id="" action="ppaction://hlinkshowjump?jump=nextslide" highlightClick="1"/>
          </p:cNvPr>
          <p:cNvSpPr/>
          <p:nvPr/>
        </p:nvSpPr>
        <p:spPr>
          <a:xfrm>
            <a:off x="11743376" y="6439394"/>
            <a:ext cx="412785" cy="372343"/>
          </a:xfrm>
          <a:prstGeom prst="actionButtonForwardNex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Komut Düğmesi: Giriş 56">
            <a:hlinkClick r:id="" action="ppaction://hlinkshowjump?jump=firstslide" highlightClick="1"/>
          </p:cNvPr>
          <p:cNvSpPr/>
          <p:nvPr/>
        </p:nvSpPr>
        <p:spPr>
          <a:xfrm>
            <a:off x="11137184" y="6439394"/>
            <a:ext cx="526199" cy="372343"/>
          </a:xfrm>
          <a:prstGeom prst="actionButtonHom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314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subTnLst>
                                    <p:audio>
                                      <p:cMediaNode>
                                        <p:cTn display="0" masterRel="sameClick">
                                          <p:stCondLst>
                                            <p:cond evt="begin" delay="0">
                                              <p:tn val="1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500"/>
                                        <p:tgtEl>
                                          <p:spTgt spid="34"/>
                                        </p:tgtEl>
                                      </p:cBhvr>
                                    </p:animEffect>
                                  </p:childTnLst>
                                  <p:subTnLst>
                                    <p:audio>
                                      <p:cMediaNode>
                                        <p:cTn display="0" masterRel="sameClick">
                                          <p:stCondLst>
                                            <p:cond evt="begin" delay="0">
                                              <p:tn val="2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subTnLst>
                                    <p:audio>
                                      <p:cMediaNode>
                                        <p:cTn display="0" masterRel="sameClick">
                                          <p:stCondLst>
                                            <p:cond evt="begin" delay="0">
                                              <p:tn val="3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7"/>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son.wav"/>
                                        </p:tgtEl>
                                      </p:cMediaNode>
                                    </p:audio>
                                  </p:subTnLst>
                                </p:cTn>
                              </p:par>
                            </p:childTnLst>
                          </p:cTn>
                        </p:par>
                      </p:childTnLst>
                    </p:cTn>
                  </p:par>
                </p:childTnLst>
              </p:cTn>
              <p:nextCondLst>
                <p:cond evt="onClick" delay="0">
                  <p:tgtEl>
                    <p:spTgt spid="47"/>
                  </p:tgtEl>
                </p:cond>
              </p:nextCondLst>
            </p:seq>
          </p:childTnLst>
        </p:cTn>
      </p:par>
    </p:tnLst>
    <p:bldLst>
      <p:bldP spid="20" grpId="0"/>
      <p:bldP spid="25" grpId="0"/>
      <p:bldP spid="30" grpId="0"/>
      <p:bldP spid="34" grpId="0"/>
      <p:bldP spid="38" grpId="0"/>
      <p:bldP spid="42" grpId="0"/>
      <p:bldP spid="46" grpId="0"/>
      <p:bldP spid="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54">
            <a:extLst>
              <a:ext uri="{FF2B5EF4-FFF2-40B4-BE49-F238E27FC236}">
                <a16:creationId xmlns:a16="http://schemas.microsoft.com/office/drawing/2014/main" id="{C4CC038D-DDF4-4581-9B32-2DF12420CFC3}"/>
              </a:ext>
            </a:extLst>
          </p:cNvPr>
          <p:cNvSpPr/>
          <p:nvPr/>
        </p:nvSpPr>
        <p:spPr>
          <a:xfrm>
            <a:off x="521626" y="3000138"/>
            <a:ext cx="5805431" cy="189632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Calibri" panose="020F0502020204030204"/>
                <a:ea typeface="+mn-ea"/>
                <a:cs typeface="+mn-cs"/>
              </a:rPr>
              <a:t>Bir toplumda adalet olmazsa neler olur?</a:t>
            </a:r>
            <a:endParaRPr kumimoji="0" lang="tr-TR" sz="3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11" name="Rectangle 1">
            <a:extLst>
              <a:ext uri="{FF2B5EF4-FFF2-40B4-BE49-F238E27FC236}">
                <a16:creationId xmlns:a16="http://schemas.microsoft.com/office/drawing/2014/main" id="{C8FEC572-DF5F-44F4-9DD5-BA8DE1DC424C}"/>
              </a:ext>
            </a:extLst>
          </p:cNvPr>
          <p:cNvSpPr/>
          <p:nvPr/>
        </p:nvSpPr>
        <p:spPr>
          <a:xfrm>
            <a:off x="433137" y="324642"/>
            <a:ext cx="5879740" cy="2418557"/>
          </a:xfrm>
          <a:custGeom>
            <a:avLst/>
            <a:gdLst/>
            <a:ahLst/>
            <a:cxnLst/>
            <a:rect l="l" t="t" r="r" b="b"/>
            <a:pathLst>
              <a:path w="1512168" h="656456">
                <a:moveTo>
                  <a:pt x="0" y="0"/>
                </a:moveTo>
                <a:lnTo>
                  <a:pt x="1512168" y="0"/>
                </a:lnTo>
                <a:lnTo>
                  <a:pt x="1512168" y="440432"/>
                </a:lnTo>
                <a:lnTo>
                  <a:pt x="881378" y="440432"/>
                </a:lnTo>
                <a:lnTo>
                  <a:pt x="756084" y="656456"/>
                </a:lnTo>
                <a:lnTo>
                  <a:pt x="630790" y="440432"/>
                </a:lnTo>
                <a:lnTo>
                  <a:pt x="0" y="44043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lumMod val="75000"/>
                  <a:lumOff val="25000"/>
                </a:prstClr>
              </a:solidFill>
              <a:effectLst/>
              <a:uLnTx/>
              <a:uFillTx/>
              <a:latin typeface="Calibri" panose="020F0502020204030204"/>
              <a:ea typeface="맑은 고딕" panose="020B0503020000020004" pitchFamily="34" charset="-127"/>
              <a:cs typeface="+mn-cs"/>
            </a:endParaRPr>
          </a:p>
        </p:txBody>
      </p:sp>
      <p:sp>
        <p:nvSpPr>
          <p:cNvPr id="12" name="Metin kutusu 11"/>
          <p:cNvSpPr txBox="1"/>
          <p:nvPr/>
        </p:nvSpPr>
        <p:spPr>
          <a:xfrm>
            <a:off x="957019" y="560617"/>
            <a:ext cx="474348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000" b="0" i="0" u="none" strike="noStrike" kern="1200" cap="none" spc="0" normalizeH="0" baseline="0" noProof="0" dirty="0" smtClean="0">
                <a:ln>
                  <a:noFill/>
                </a:ln>
                <a:solidFill>
                  <a:prstClr val="white"/>
                </a:solidFill>
                <a:effectLst/>
                <a:uLnTx/>
                <a:uFillTx/>
                <a:latin typeface="Calibri" panose="020F0502020204030204"/>
                <a:ea typeface="+mn-ea"/>
                <a:cs typeface="+mn-cs"/>
              </a:rPr>
              <a:t>Düşünelim</a:t>
            </a:r>
            <a:endParaRPr kumimoji="0" lang="tr-TR"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Resim 12"/>
          <p:cNvPicPr>
            <a:picLocks noChangeAspect="1"/>
          </p:cNvPicPr>
          <p:nvPr/>
        </p:nvPicPr>
        <p:blipFill>
          <a:blip r:embed="rId2"/>
          <a:stretch>
            <a:fillRect/>
          </a:stretch>
        </p:blipFill>
        <p:spPr>
          <a:xfrm>
            <a:off x="6535464" y="359813"/>
            <a:ext cx="5474828" cy="5531033"/>
          </a:xfrm>
          <a:prstGeom prst="rect">
            <a:avLst/>
          </a:prstGeom>
          <a:solidFill>
            <a:schemeClr val="accent4">
              <a:lumMod val="60000"/>
              <a:lumOff val="40000"/>
            </a:schemeClr>
          </a:solidFill>
          <a:ln w="5715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74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2">
            <a:extLst>
              <a:ext uri="{FF2B5EF4-FFF2-40B4-BE49-F238E27FC236}">
                <a16:creationId xmlns:a16="http://schemas.microsoft.com/office/drawing/2014/main" id="{6F2E1F8F-6E8A-4F8D-81AA-F7A5FAF92A4D}"/>
              </a:ext>
            </a:extLst>
          </p:cNvPr>
          <p:cNvSpPr/>
          <p:nvPr/>
        </p:nvSpPr>
        <p:spPr>
          <a:xfrm>
            <a:off x="298047" y="1996238"/>
            <a:ext cx="11348732" cy="642031"/>
          </a:xfrm>
          <a:prstGeom prst="roundRect">
            <a:avLst>
              <a:gd name="adj" fmla="val 50000"/>
            </a:avLst>
          </a:prstGeom>
          <a:solidFill>
            <a:schemeClr val="accent1">
              <a:lumMod val="60000"/>
              <a:lumOff val="40000"/>
            </a:schemeClr>
          </a:solidFill>
          <a:ln>
            <a:noFill/>
          </a:ln>
          <a:effectLst>
            <a:outerShdw blurRad="381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defRPr/>
            </a:pPr>
            <a:r>
              <a:rPr kumimoji="0" lang="tr-TR" sz="3200" b="0" i="0" u="none" strike="noStrike" kern="1200" cap="none" spc="0" normalizeH="0" baseline="0" noProof="0" dirty="0" smtClean="0">
                <a:ln>
                  <a:noFill/>
                </a:ln>
                <a:solidFill>
                  <a:schemeClr val="tx1"/>
                </a:solidFill>
                <a:effectLst/>
                <a:uLnTx/>
                <a:uFillTx/>
                <a:latin typeface="Calibri" panose="020F0502020204030204"/>
                <a:ea typeface="+mn-ea"/>
                <a:cs typeface="+mn-cs"/>
              </a:rPr>
              <a:t>  Adaletin olmadığı toplumlarda kargaşa yaşanır. </a:t>
            </a:r>
            <a:endParaRPr kumimoji="0" lang="tr-TR" sz="3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Rectangle: Rounded Corners 33">
            <a:extLst>
              <a:ext uri="{FF2B5EF4-FFF2-40B4-BE49-F238E27FC236}">
                <a16:creationId xmlns:a16="http://schemas.microsoft.com/office/drawing/2014/main" id="{48926EBD-E3CF-4A95-BDA5-E58A5D13E84E}"/>
              </a:ext>
            </a:extLst>
          </p:cNvPr>
          <p:cNvSpPr/>
          <p:nvPr/>
        </p:nvSpPr>
        <p:spPr>
          <a:xfrm>
            <a:off x="223096" y="3007800"/>
            <a:ext cx="11499212" cy="634809"/>
          </a:xfrm>
          <a:prstGeom prst="roundRect">
            <a:avLst>
              <a:gd name="adj" fmla="val 50000"/>
            </a:avLst>
          </a:prstGeom>
          <a:solidFill>
            <a:schemeClr val="accent2">
              <a:lumMod val="60000"/>
              <a:lumOff val="40000"/>
            </a:schemeClr>
          </a:solidFill>
          <a:ln>
            <a:noFill/>
          </a:ln>
          <a:effectLst>
            <a:outerShdw blurRad="381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defRPr/>
            </a:pPr>
            <a:r>
              <a:rPr kumimoji="0" lang="tr-TR" sz="3200" b="0" i="0" u="none" strike="noStrike" kern="1200" cap="none" spc="0" normalizeH="0" baseline="0" noProof="0" dirty="0" smtClean="0">
                <a:ln>
                  <a:noFill/>
                </a:ln>
                <a:solidFill>
                  <a:schemeClr val="tx1"/>
                </a:solidFill>
                <a:effectLst/>
                <a:uLnTx/>
                <a:uFillTx/>
                <a:latin typeface="Calibri" panose="020F0502020204030204"/>
                <a:ea typeface="+mn-ea"/>
                <a:cs typeface="+mn-cs"/>
              </a:rPr>
              <a:t>   Toplumun huzuru bozulur. </a:t>
            </a:r>
            <a:endParaRPr kumimoji="0" lang="en-IN" sz="5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6" name="Rectangle: Rounded Corners 34">
            <a:extLst>
              <a:ext uri="{FF2B5EF4-FFF2-40B4-BE49-F238E27FC236}">
                <a16:creationId xmlns:a16="http://schemas.microsoft.com/office/drawing/2014/main" id="{33EDF8D2-0C23-4A18-9F2E-5642560D42EA}"/>
              </a:ext>
            </a:extLst>
          </p:cNvPr>
          <p:cNvSpPr/>
          <p:nvPr/>
        </p:nvSpPr>
        <p:spPr>
          <a:xfrm>
            <a:off x="298047" y="3929422"/>
            <a:ext cx="11529192" cy="612598"/>
          </a:xfrm>
          <a:prstGeom prst="roundRect">
            <a:avLst>
              <a:gd name="adj" fmla="val 50000"/>
            </a:avLst>
          </a:prstGeom>
          <a:solidFill>
            <a:schemeClr val="accent4">
              <a:lumMod val="40000"/>
              <a:lumOff val="60000"/>
            </a:schemeClr>
          </a:solidFill>
          <a:ln>
            <a:noFill/>
          </a:ln>
          <a:effectLst>
            <a:outerShdw blurRad="381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defRPr/>
            </a:pPr>
            <a:r>
              <a:rPr kumimoji="0" lang="tr-TR" sz="3200" b="0" i="0" u="none" strike="noStrike" kern="1200" cap="none" spc="0" normalizeH="0" baseline="0" noProof="0" dirty="0" smtClean="0">
                <a:ln>
                  <a:noFill/>
                </a:ln>
                <a:solidFill>
                  <a:schemeClr val="tx1"/>
                </a:solidFill>
                <a:effectLst/>
                <a:uLnTx/>
                <a:uFillTx/>
                <a:latin typeface="Calibri" panose="020F0502020204030204"/>
                <a:ea typeface="+mn-ea"/>
                <a:cs typeface="+mn-cs"/>
              </a:rPr>
              <a:t>  İnsanlar güven içinde yaşamazlar.</a:t>
            </a:r>
            <a:endParaRPr kumimoji="0" lang="tr-TR" sz="40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7" name="Rectangle: Rounded Corners 35">
            <a:extLst>
              <a:ext uri="{FF2B5EF4-FFF2-40B4-BE49-F238E27FC236}">
                <a16:creationId xmlns:a16="http://schemas.microsoft.com/office/drawing/2014/main" id="{17D3077B-211F-4997-8805-EE7A03879E25}"/>
              </a:ext>
            </a:extLst>
          </p:cNvPr>
          <p:cNvSpPr/>
          <p:nvPr/>
        </p:nvSpPr>
        <p:spPr>
          <a:xfrm>
            <a:off x="417967" y="4976733"/>
            <a:ext cx="11454242" cy="644577"/>
          </a:xfrm>
          <a:prstGeom prst="roundRect">
            <a:avLst>
              <a:gd name="adj" fmla="val 50000"/>
            </a:avLst>
          </a:prstGeom>
          <a:solidFill>
            <a:schemeClr val="accent6">
              <a:lumMod val="40000"/>
              <a:lumOff val="60000"/>
            </a:schemeClr>
          </a:solidFill>
          <a:ln>
            <a:noFill/>
          </a:ln>
          <a:effectLst>
            <a:outerShdw blurRad="3810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a:defRPr/>
            </a:pPr>
            <a:r>
              <a:rPr lang="tr-TR" sz="3200" noProof="0" dirty="0" smtClean="0">
                <a:solidFill>
                  <a:schemeClr val="tx1"/>
                </a:solidFill>
                <a:latin typeface="Calibri" panose="020F0502020204030204"/>
              </a:rPr>
              <a:t> Bireyler, </a:t>
            </a:r>
            <a:r>
              <a:rPr kumimoji="0" lang="tr-TR" sz="3200" b="0" i="0" u="none" strike="noStrike" kern="1200" cap="none" spc="0" normalizeH="0" baseline="0" noProof="0" dirty="0" smtClean="0">
                <a:ln>
                  <a:noFill/>
                </a:ln>
                <a:solidFill>
                  <a:schemeClr val="tx1"/>
                </a:solidFill>
                <a:effectLst/>
                <a:uLnTx/>
                <a:uFillTx/>
                <a:latin typeface="Calibri" panose="020F0502020204030204"/>
              </a:rPr>
              <a:t>haklarını</a:t>
            </a:r>
            <a:r>
              <a:rPr kumimoji="0" lang="tr-TR" sz="3200" b="0" i="0" u="none" strike="noStrike" kern="1200" cap="none" spc="0" normalizeH="0" noProof="0" dirty="0" smtClean="0">
                <a:ln>
                  <a:noFill/>
                </a:ln>
                <a:solidFill>
                  <a:schemeClr val="tx1"/>
                </a:solidFill>
                <a:effectLst/>
                <a:uLnTx/>
                <a:uFillTx/>
                <a:latin typeface="Calibri" panose="020F0502020204030204"/>
              </a:rPr>
              <a:t> </a:t>
            </a:r>
            <a:r>
              <a:rPr kumimoji="0" lang="tr-TR" sz="3200" b="0" i="0" u="none" strike="noStrike" kern="1200" cap="none" spc="0" normalizeH="0" baseline="0" noProof="0" dirty="0" smtClean="0">
                <a:ln>
                  <a:noFill/>
                </a:ln>
                <a:solidFill>
                  <a:schemeClr val="tx1"/>
                </a:solidFill>
                <a:effectLst/>
                <a:uLnTx/>
                <a:uFillTx/>
                <a:latin typeface="Calibri" panose="020F0502020204030204"/>
              </a:rPr>
              <a:t>aramak için yasal dışı</a:t>
            </a:r>
            <a:r>
              <a:rPr kumimoji="0" lang="tr-TR" sz="3200" b="0" i="0" u="none" strike="noStrike" kern="1200" cap="none" spc="0" normalizeH="0" noProof="0" dirty="0" smtClean="0">
                <a:ln>
                  <a:noFill/>
                </a:ln>
                <a:solidFill>
                  <a:schemeClr val="tx1"/>
                </a:solidFill>
                <a:effectLst/>
                <a:uLnTx/>
                <a:uFillTx/>
                <a:latin typeface="Calibri" panose="020F0502020204030204"/>
              </a:rPr>
              <a:t> </a:t>
            </a:r>
            <a:r>
              <a:rPr kumimoji="0" lang="tr-TR" sz="3200" b="0" i="0" u="none" strike="noStrike" kern="1200" cap="none" spc="0" normalizeH="0" baseline="0" noProof="0" dirty="0" smtClean="0">
                <a:ln>
                  <a:noFill/>
                </a:ln>
                <a:solidFill>
                  <a:schemeClr val="tx1"/>
                </a:solidFill>
                <a:effectLst/>
                <a:uLnTx/>
                <a:uFillTx/>
                <a:latin typeface="Calibri" panose="020F0502020204030204"/>
              </a:rPr>
              <a:t>yollara başvurular. </a:t>
            </a:r>
            <a:endParaRPr kumimoji="0" lang="en-IN" sz="3200" b="0" i="0" u="none" strike="noStrike" kern="1200" cap="none" spc="0" normalizeH="0" baseline="0" noProof="0" dirty="0">
              <a:ln>
                <a:noFill/>
              </a:ln>
              <a:solidFill>
                <a:schemeClr val="tx1"/>
              </a:solidFill>
              <a:effectLst/>
              <a:uLnTx/>
              <a:uFillTx/>
              <a:latin typeface="Calibri" panose="020F0502020204030204"/>
            </a:endParaRPr>
          </a:p>
        </p:txBody>
      </p:sp>
      <p:sp>
        <p:nvSpPr>
          <p:cNvPr id="8" name="Oval 7">
            <a:extLst>
              <a:ext uri="{FF2B5EF4-FFF2-40B4-BE49-F238E27FC236}">
                <a16:creationId xmlns:a16="http://schemas.microsoft.com/office/drawing/2014/main" id="{F1A396C7-48BA-48C9-95B3-037CEC80E9FF}"/>
              </a:ext>
            </a:extLst>
          </p:cNvPr>
          <p:cNvSpPr/>
          <p:nvPr/>
        </p:nvSpPr>
        <p:spPr>
          <a:xfrm>
            <a:off x="238087" y="1920715"/>
            <a:ext cx="815300" cy="815300"/>
          </a:xfrm>
          <a:prstGeom prst="ellipse">
            <a:avLst/>
          </a:prstGeom>
          <a:solidFill>
            <a:schemeClr val="bg1"/>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prstClr val="black"/>
                </a:solidFill>
                <a:effectLst/>
                <a:uLnTx/>
                <a:uFillTx/>
                <a:latin typeface="Calibri" panose="020F0502020204030204"/>
                <a:ea typeface="+mn-ea"/>
                <a:cs typeface="+mn-cs"/>
              </a:rPr>
              <a:t>1</a:t>
            </a:r>
            <a:endParaRPr kumimoji="0" lang="en-IN"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8677DA1E-57B1-4161-B51D-BBB8742A9D97}"/>
              </a:ext>
            </a:extLst>
          </p:cNvPr>
          <p:cNvSpPr/>
          <p:nvPr/>
        </p:nvSpPr>
        <p:spPr>
          <a:xfrm>
            <a:off x="238087" y="2904362"/>
            <a:ext cx="815300" cy="815300"/>
          </a:xfrm>
          <a:prstGeom prst="ellipse">
            <a:avLst/>
          </a:prstGeom>
          <a:solidFill>
            <a:schemeClr val="bg1"/>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endParaRPr kumimoji="0" lang="en-IN"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55A9E17D-6A2B-451C-86EC-95FB8E3BF4CA}"/>
              </a:ext>
            </a:extLst>
          </p:cNvPr>
          <p:cNvSpPr/>
          <p:nvPr/>
        </p:nvSpPr>
        <p:spPr>
          <a:xfrm>
            <a:off x="238087" y="3888009"/>
            <a:ext cx="779490" cy="765838"/>
          </a:xfrm>
          <a:prstGeom prst="ellipse">
            <a:avLst/>
          </a:prstGeom>
          <a:solidFill>
            <a:schemeClr val="bg1"/>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prstClr val="black"/>
                </a:solidFill>
                <a:effectLst/>
                <a:uLnTx/>
                <a:uFillTx/>
                <a:latin typeface="Calibri" panose="020F0502020204030204"/>
                <a:ea typeface="+mn-ea"/>
                <a:cs typeface="+mn-cs"/>
              </a:rPr>
              <a:t>3</a:t>
            </a:r>
            <a:endParaRPr kumimoji="0" lang="en-IN"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2FAF7709-80A9-4A5A-9002-016A44644E17}"/>
              </a:ext>
            </a:extLst>
          </p:cNvPr>
          <p:cNvSpPr/>
          <p:nvPr/>
        </p:nvSpPr>
        <p:spPr>
          <a:xfrm>
            <a:off x="238087" y="4822195"/>
            <a:ext cx="819257" cy="814107"/>
          </a:xfrm>
          <a:prstGeom prst="ellipse">
            <a:avLst/>
          </a:prstGeom>
          <a:solidFill>
            <a:schemeClr val="bg1"/>
          </a:solid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4800" b="0" i="0" u="none" strike="noStrike" kern="1200" cap="none" spc="0" normalizeH="0" baseline="0" noProof="0" dirty="0" smtClean="0">
                <a:ln>
                  <a:noFill/>
                </a:ln>
                <a:solidFill>
                  <a:prstClr val="black"/>
                </a:solidFill>
                <a:effectLst/>
                <a:uLnTx/>
                <a:uFillTx/>
                <a:latin typeface="Calibri" panose="020F0502020204030204"/>
                <a:ea typeface="+mn-ea"/>
                <a:cs typeface="+mn-cs"/>
              </a:rPr>
              <a:t>4</a:t>
            </a:r>
            <a:endParaRPr kumimoji="0" lang="en-IN"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직사각형 54">
            <a:extLst>
              <a:ext uri="{FF2B5EF4-FFF2-40B4-BE49-F238E27FC236}">
                <a16:creationId xmlns:a16="http://schemas.microsoft.com/office/drawing/2014/main" id="{C4CC038D-DDF4-4581-9B32-2DF12420CFC3}"/>
              </a:ext>
            </a:extLst>
          </p:cNvPr>
          <p:cNvSpPr/>
          <p:nvPr/>
        </p:nvSpPr>
        <p:spPr>
          <a:xfrm>
            <a:off x="329783" y="899411"/>
            <a:ext cx="7884827" cy="794478"/>
          </a:xfrm>
          <a:prstGeom prst="rect">
            <a:avLst/>
          </a:prstGeom>
          <a:solidFill>
            <a:srgbClr val="FF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schemeClr val="tx1"/>
                </a:solidFill>
                <a:effectLst/>
                <a:uLnTx/>
                <a:uFillTx/>
                <a:latin typeface="Calibri" panose="020F0502020204030204"/>
                <a:ea typeface="+mn-ea"/>
                <a:cs typeface="+mn-cs"/>
              </a:rPr>
              <a:t>Bir toplumda adalet olmazsa neler olur?</a:t>
            </a:r>
            <a:endParaRPr kumimoji="0" lang="tr-TR" sz="3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11015" y="228764"/>
            <a:ext cx="11842440" cy="4458479"/>
          </a:xfrm>
          <a:prstGeom prst="roundRect">
            <a:avLst>
              <a:gd name="adj" fmla="val 5744"/>
            </a:avLst>
          </a:prstGeom>
          <a:solidFill>
            <a:srgbClr val="F3EE2E"/>
          </a:solidFill>
          <a:ln>
            <a:solidFill>
              <a:srgbClr val="D471EF"/>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tr-TR" sz="3500" b="0" i="0" u="none" strike="noStrike" kern="1200" cap="none" spc="0" normalizeH="0" baseline="0" noProof="0" dirty="0" smtClean="0">
                <a:ln>
                  <a:noFill/>
                </a:ln>
                <a:solidFill>
                  <a:prstClr val="black"/>
                </a:solidFill>
                <a:effectLst/>
                <a:uLnTx/>
                <a:uFillTx/>
                <a:latin typeface="Calibri" panose="020F0502020204030204"/>
                <a:ea typeface="+mn-ea"/>
                <a:cs typeface="+mn-cs"/>
              </a:rPr>
              <a:t>“Ey iman edenler! </a:t>
            </a:r>
            <a:r>
              <a:rPr kumimoji="0" lang="es-ES" sz="3500" b="0" i="0" u="none" strike="noStrike" kern="1200" cap="none" spc="0" normalizeH="0" baseline="0" noProof="0" dirty="0" smtClean="0">
                <a:ln>
                  <a:noFill/>
                </a:ln>
                <a:solidFill>
                  <a:prstClr val="black"/>
                </a:solidFill>
                <a:effectLst/>
                <a:uLnTx/>
                <a:uFillTx/>
                <a:latin typeface="Calibri" panose="020F0502020204030204"/>
                <a:ea typeface="+mn-ea"/>
                <a:cs typeface="+mn-cs"/>
              </a:rPr>
              <a:t>Kendiniz, ana babanız ve en yakınlarınızın</a:t>
            </a:r>
            <a:r>
              <a:rPr kumimoji="0" lang="tr-TR" sz="3500" b="0" i="0" u="none" strike="noStrike" kern="1200" cap="none" spc="0" normalizeH="0" baseline="0" noProof="0" dirty="0" smtClean="0">
                <a:ln>
                  <a:noFill/>
                </a:ln>
                <a:solidFill>
                  <a:prstClr val="black"/>
                </a:solidFill>
                <a:effectLst/>
                <a:uLnTx/>
                <a:uFillTx/>
                <a:latin typeface="Calibri" panose="020F0502020204030204"/>
                <a:ea typeface="+mn-ea"/>
                <a:cs typeface="+mn-cs"/>
              </a:rPr>
              <a:t> aleyhine de olsa, Allah için şahitlik yaparak, adaleti titizlikle ayakta tutan kimseler olun. (Şahitlik ettikleriniz) zengin veya fakir de olsalar adaletten ayrılmayın. Çünkü Allah ikisine de daha yakındır. Öyle ise adaleti yerine getirmede nefsinize uymayın. Eğer (şahitlik ederken gerçeği) çarpıtırsanız veya (şahitlikten) çekinirseniz (bilin ki) şüphesiz Allah, yaptıklarınızdan hakkıyla haberdardır.”</a:t>
            </a:r>
          </a:p>
        </p:txBody>
      </p:sp>
      <p:sp>
        <p:nvSpPr>
          <p:cNvPr id="5" name="Yuvarlatılmış Dikdörtgen 4"/>
          <p:cNvSpPr/>
          <p:nvPr/>
        </p:nvSpPr>
        <p:spPr>
          <a:xfrm>
            <a:off x="7649307" y="4313204"/>
            <a:ext cx="4278169" cy="638173"/>
          </a:xfrm>
          <a:prstGeom prst="roundRect">
            <a:avLst/>
          </a:prstGeom>
          <a:solidFill>
            <a:srgbClr val="EE1C25"/>
          </a:solidFill>
          <a:ln>
            <a:solidFill>
              <a:srgbClr val="D471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3600" b="0" i="0" u="none" strike="noStrike" kern="1200" cap="none" spc="0" normalizeH="0" baseline="0" noProof="0" dirty="0" smtClean="0">
                <a:ln>
                  <a:noFill/>
                </a:ln>
                <a:solidFill>
                  <a:prstClr val="white"/>
                </a:solidFill>
                <a:effectLst/>
                <a:uLnTx/>
                <a:uFillTx/>
                <a:latin typeface="Calibri" panose="020F0502020204030204"/>
                <a:ea typeface="+mn-ea"/>
                <a:cs typeface="+mn-cs"/>
              </a:rPr>
              <a:t>Nisâ suresi, 135. ayet</a:t>
            </a:r>
            <a:endParaRPr kumimoji="0" lang="tr-TR"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4 Yuvarlatılmış Dikdörtgen"/>
          <p:cNvSpPr/>
          <p:nvPr/>
        </p:nvSpPr>
        <p:spPr>
          <a:xfrm>
            <a:off x="246185" y="5215512"/>
            <a:ext cx="10490392" cy="1250640"/>
          </a:xfrm>
          <a:prstGeom prst="roundRect">
            <a:avLst/>
          </a:prstGeom>
          <a:solidFill>
            <a:srgbClr val="F89D4E"/>
          </a:solidFill>
          <a:ln>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smtClean="0">
                <a:ln>
                  <a:noFill/>
                </a:ln>
                <a:solidFill>
                  <a:prstClr val="black"/>
                </a:solidFill>
                <a:effectLst/>
                <a:uLnTx/>
                <a:uFillTx/>
                <a:latin typeface="Calibri" panose="020F0502020204030204"/>
                <a:ea typeface="+mn-ea"/>
                <a:cs typeface="+mn-cs"/>
              </a:rPr>
              <a:t>Yukarıdaki </a:t>
            </a:r>
            <a:r>
              <a:rPr kumimoji="0" lang="tr-TR" sz="3200" b="0" i="0" u="none" strike="noStrike" kern="1200" cap="none" spc="0" normalizeH="0" baseline="0" noProof="0" dirty="0">
                <a:ln>
                  <a:noFill/>
                </a:ln>
                <a:solidFill>
                  <a:prstClr val="black"/>
                </a:solidFill>
                <a:effectLst/>
                <a:uLnTx/>
                <a:uFillTx/>
                <a:latin typeface="Calibri" panose="020F0502020204030204"/>
                <a:ea typeface="+mn-ea"/>
                <a:cs typeface="+mn-cs"/>
              </a:rPr>
              <a:t>ayet, adaletin tam olarak gerçekleşmesi için bizden nasıl davranmamızı ve nelere dikkat etmemizi istemektedir? </a:t>
            </a:r>
            <a:endParaRPr kumimoji="0" lang="tr-TR"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erbest Form 6"/>
          <p:cNvSpPr/>
          <p:nvPr/>
        </p:nvSpPr>
        <p:spPr>
          <a:xfrm>
            <a:off x="10902461" y="5023116"/>
            <a:ext cx="1025015" cy="1043575"/>
          </a:xfrm>
          <a:custGeom>
            <a:avLst/>
            <a:gdLst>
              <a:gd name="connsiteX0" fmla="*/ 907892 w 1087892"/>
              <a:gd name="connsiteY0" fmla="*/ 0 h 864000"/>
              <a:gd name="connsiteX1" fmla="*/ 1087892 w 1087892"/>
              <a:gd name="connsiteY1" fmla="*/ 180000 h 864000"/>
              <a:gd name="connsiteX2" fmla="*/ 997892 w 1087892"/>
              <a:gd name="connsiteY2" fmla="*/ 180000 h 864000"/>
              <a:gd name="connsiteX3" fmla="*/ 997892 w 1087892"/>
              <a:gd name="connsiteY3" fmla="*/ 864000 h 864000"/>
              <a:gd name="connsiteX4" fmla="*/ 817892 w 1087892"/>
              <a:gd name="connsiteY4" fmla="*/ 864000 h 864000"/>
              <a:gd name="connsiteX5" fmla="*/ 817892 w 1087892"/>
              <a:gd name="connsiteY5" fmla="*/ 858274 h 864000"/>
              <a:gd name="connsiteX6" fmla="*/ 0 w 1087892"/>
              <a:gd name="connsiteY6" fmla="*/ 858274 h 864000"/>
              <a:gd name="connsiteX7" fmla="*/ 0 w 1087892"/>
              <a:gd name="connsiteY7" fmla="*/ 723627 h 864000"/>
              <a:gd name="connsiteX8" fmla="*/ 817892 w 1087892"/>
              <a:gd name="connsiteY8" fmla="*/ 723627 h 864000"/>
              <a:gd name="connsiteX9" fmla="*/ 817892 w 1087892"/>
              <a:gd name="connsiteY9" fmla="*/ 180000 h 864000"/>
              <a:gd name="connsiteX10" fmla="*/ 727892 w 1087892"/>
              <a:gd name="connsiteY10" fmla="*/ 1800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7892" h="864000">
                <a:moveTo>
                  <a:pt x="907892" y="0"/>
                </a:moveTo>
                <a:lnTo>
                  <a:pt x="1087892" y="180000"/>
                </a:lnTo>
                <a:lnTo>
                  <a:pt x="997892" y="180000"/>
                </a:lnTo>
                <a:lnTo>
                  <a:pt x="997892" y="864000"/>
                </a:lnTo>
                <a:lnTo>
                  <a:pt x="817892" y="864000"/>
                </a:lnTo>
                <a:lnTo>
                  <a:pt x="817892" y="858274"/>
                </a:lnTo>
                <a:lnTo>
                  <a:pt x="0" y="858274"/>
                </a:lnTo>
                <a:lnTo>
                  <a:pt x="0" y="723627"/>
                </a:lnTo>
                <a:lnTo>
                  <a:pt x="817892" y="723627"/>
                </a:lnTo>
                <a:lnTo>
                  <a:pt x="817892" y="180000"/>
                </a:lnTo>
                <a:lnTo>
                  <a:pt x="727892" y="180000"/>
                </a:lnTo>
                <a:close/>
              </a:path>
            </a:pathLst>
          </a:custGeom>
          <a:solidFill>
            <a:srgbClr val="EE1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3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Dikdörtgen 109"/>
          <p:cNvSpPr/>
          <p:nvPr/>
        </p:nvSpPr>
        <p:spPr>
          <a:xfrm>
            <a:off x="0" y="5829043"/>
            <a:ext cx="777481" cy="6232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00B050"/>
                </a:solidFill>
                <a:effectLst/>
                <a:uLnTx/>
                <a:uFillTx/>
                <a:latin typeface="Calibri" panose="020F0502020204030204"/>
                <a:ea typeface="맑은 고딕"/>
                <a:cs typeface="+mn-cs"/>
              </a:rPr>
              <a:t>✔</a:t>
            </a:r>
            <a:endParaRPr kumimoji="0" lang="tr-TR" sz="5400" b="0" i="0" u="none" strike="noStrike" kern="1200" cap="none" spc="0" normalizeH="0" baseline="0" noProof="0" dirty="0">
              <a:ln>
                <a:noFill/>
              </a:ln>
              <a:solidFill>
                <a:srgbClr val="00B050"/>
              </a:solidFill>
              <a:effectLst/>
              <a:uLnTx/>
              <a:uFillTx/>
              <a:latin typeface="Calibri" panose="020F0502020204030204"/>
              <a:ea typeface="맑은 고딕"/>
              <a:cs typeface="+mn-cs"/>
            </a:endParaRPr>
          </a:p>
        </p:txBody>
      </p:sp>
      <p:sp>
        <p:nvSpPr>
          <p:cNvPr id="130" name="Dikdörtgen 129"/>
          <p:cNvSpPr/>
          <p:nvPr/>
        </p:nvSpPr>
        <p:spPr>
          <a:xfrm>
            <a:off x="132732" y="5117200"/>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4" name="Dikdörtgen 133"/>
          <p:cNvSpPr/>
          <p:nvPr/>
        </p:nvSpPr>
        <p:spPr>
          <a:xfrm>
            <a:off x="132732" y="4405357"/>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38" name="Dikdörtgen 137"/>
          <p:cNvSpPr/>
          <p:nvPr/>
        </p:nvSpPr>
        <p:spPr>
          <a:xfrm>
            <a:off x="132732" y="3693514"/>
            <a:ext cx="777481" cy="6232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smtClean="0">
                <a:ln>
                  <a:noFill/>
                </a:ln>
                <a:solidFill>
                  <a:srgbClr val="FF0000"/>
                </a:solidFill>
                <a:effectLst/>
                <a:uLnTx/>
                <a:uFillTx/>
                <a:latin typeface="Calibri" panose="020F0502020204030204"/>
                <a:ea typeface="맑은 고딕"/>
                <a:cs typeface="+mn-cs"/>
              </a:rPr>
              <a:t>X</a:t>
            </a:r>
            <a:endParaRPr kumimoji="0" lang="tr-TR" sz="54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grpSp>
        <p:nvGrpSpPr>
          <p:cNvPr id="139" name="b"/>
          <p:cNvGrpSpPr/>
          <p:nvPr/>
        </p:nvGrpSpPr>
        <p:grpSpPr>
          <a:xfrm>
            <a:off x="755539" y="3699525"/>
            <a:ext cx="11342215" cy="578621"/>
            <a:chOff x="9304418" y="1698249"/>
            <a:chExt cx="5593453" cy="659853"/>
          </a:xfrm>
          <a:solidFill>
            <a:schemeClr val="accent1">
              <a:lumMod val="60000"/>
              <a:lumOff val="40000"/>
            </a:schemeClr>
          </a:solidFill>
        </p:grpSpPr>
        <p:sp>
          <p:nvSpPr>
            <p:cNvPr id="140" name="Serbest Form 139"/>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İstişareye </a:t>
              </a:r>
              <a:r>
                <a:rPr kumimoji="0" lang="tr-TR" sz="2800" b="0" i="0" u="none" strike="noStrike" kern="1200" cap="none" spc="0" normalizeH="0" baseline="0" noProof="0" dirty="0">
                  <a:ln>
                    <a:noFill/>
                  </a:ln>
                  <a:solidFill>
                    <a:prstClr val="black"/>
                  </a:solidFill>
                  <a:effectLst/>
                  <a:uLnTx/>
                  <a:uFillTx/>
                  <a:latin typeface="Calibri" panose="020F0502020204030204"/>
                  <a:ea typeface="맑은 고딕"/>
                  <a:cs typeface="+mn-cs"/>
                </a:rPr>
                <a:t>önem vermesi</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1" name="İkizkenar Üçgen 140"/>
            <p:cNvSpPr/>
            <p:nvPr/>
          </p:nvSpPr>
          <p:spPr>
            <a:xfrm rot="5400000">
              <a:off x="9180293" y="1822374"/>
              <a:ext cx="659853" cy="411603"/>
            </a:xfrm>
            <a:prstGeom prst="triangle">
              <a:avLst/>
            </a:prstGeom>
            <a:solidFill>
              <a:srgbClr val="77717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A</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2" name="c"/>
          <p:cNvGrpSpPr/>
          <p:nvPr/>
        </p:nvGrpSpPr>
        <p:grpSpPr>
          <a:xfrm>
            <a:off x="744509" y="4412349"/>
            <a:ext cx="11342215" cy="578621"/>
            <a:chOff x="9304418" y="1698249"/>
            <a:chExt cx="5593453" cy="659853"/>
          </a:xfrm>
          <a:solidFill>
            <a:schemeClr val="accent1">
              <a:lumMod val="60000"/>
              <a:lumOff val="40000"/>
            </a:schemeClr>
          </a:solidFill>
        </p:grpSpPr>
        <p:sp>
          <p:nvSpPr>
            <p:cNvPr id="143" name="Serbest Form 142"/>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Davasındaki </a:t>
              </a:r>
              <a:r>
                <a:rPr kumimoji="0" lang="tr-TR" sz="2800" b="0" i="0" u="none" strike="noStrike" kern="1200" cap="none" spc="0" normalizeH="0" baseline="0" noProof="0" dirty="0">
                  <a:ln>
                    <a:noFill/>
                  </a:ln>
                  <a:solidFill>
                    <a:prstClr val="black"/>
                  </a:solidFill>
                  <a:effectLst/>
                  <a:uLnTx/>
                  <a:uFillTx/>
                  <a:latin typeface="Calibri" panose="020F0502020204030204"/>
                  <a:ea typeface="맑은 고딕"/>
                  <a:cs typeface="+mn-cs"/>
                </a:rPr>
                <a:t>cesaret ve kararlılığı</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4" name="İkizkenar Üçgen 143"/>
            <p:cNvSpPr/>
            <p:nvPr/>
          </p:nvSpPr>
          <p:spPr>
            <a:xfrm rot="5400000">
              <a:off x="9180293" y="1822374"/>
              <a:ext cx="659853" cy="411603"/>
            </a:xfrm>
            <a:prstGeom prst="triangle">
              <a:avLst/>
            </a:prstGeom>
            <a:solidFill>
              <a:srgbClr val="FFD01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B</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5" name="D"/>
          <p:cNvGrpSpPr/>
          <p:nvPr/>
        </p:nvGrpSpPr>
        <p:grpSpPr>
          <a:xfrm>
            <a:off x="699391" y="5129707"/>
            <a:ext cx="11342215" cy="578621"/>
            <a:chOff x="9304418" y="1698249"/>
            <a:chExt cx="5593453" cy="659853"/>
          </a:xfrm>
          <a:solidFill>
            <a:schemeClr val="accent1">
              <a:lumMod val="60000"/>
              <a:lumOff val="40000"/>
            </a:schemeClr>
          </a:solidFill>
        </p:grpSpPr>
        <p:sp>
          <p:nvSpPr>
            <p:cNvPr id="146" name="Serbest Form 145"/>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Calibri" panose="020F0502020204030204"/>
                  <a:ea typeface="맑은 고딕"/>
                  <a:cs typeface="+mn-cs"/>
                </a:rPr>
                <a:t>Merhametli </a:t>
              </a:r>
              <a:r>
                <a:rPr kumimoji="0" lang="tr-TR" sz="2800" b="0" i="0" u="none" strike="noStrike" kern="1200" cap="none" spc="0" normalizeH="0" baseline="0" noProof="0" dirty="0">
                  <a:ln>
                    <a:noFill/>
                  </a:ln>
                  <a:solidFill>
                    <a:prstClr val="black"/>
                  </a:solidFill>
                  <a:effectLst/>
                  <a:uLnTx/>
                  <a:uFillTx/>
                  <a:latin typeface="Calibri" panose="020F0502020204030204"/>
                  <a:ea typeface="맑은 고딕"/>
                  <a:cs typeface="+mn-cs"/>
                </a:rPr>
                <a:t>ve affedici oluşu</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47" name="İkizkenar Üçgen 146"/>
            <p:cNvSpPr/>
            <p:nvPr/>
          </p:nvSpPr>
          <p:spPr>
            <a:xfrm rot="5400000">
              <a:off x="9180293" y="1822374"/>
              <a:ext cx="659853" cy="411603"/>
            </a:xfrm>
            <a:prstGeom prst="triangle">
              <a:avLst/>
            </a:prstGeom>
            <a:solidFill>
              <a:srgbClr val="38A7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C</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grpSp>
        <p:nvGrpSpPr>
          <p:cNvPr id="148" name="E"/>
          <p:cNvGrpSpPr/>
          <p:nvPr/>
        </p:nvGrpSpPr>
        <p:grpSpPr>
          <a:xfrm>
            <a:off x="707413" y="5836611"/>
            <a:ext cx="11342215" cy="578621"/>
            <a:chOff x="9304418" y="1698249"/>
            <a:chExt cx="5593453" cy="659853"/>
          </a:xfrm>
          <a:solidFill>
            <a:schemeClr val="accent1">
              <a:lumMod val="60000"/>
              <a:lumOff val="40000"/>
            </a:schemeClr>
          </a:solidFill>
        </p:grpSpPr>
        <p:sp>
          <p:nvSpPr>
            <p:cNvPr id="149" name="Serbest Form 148"/>
            <p:cNvSpPr/>
            <p:nvPr/>
          </p:nvSpPr>
          <p:spPr>
            <a:xfrm>
              <a:off x="9304421" y="1698250"/>
              <a:ext cx="5593450" cy="623261"/>
            </a:xfrm>
            <a:custGeom>
              <a:avLst/>
              <a:gdLst>
                <a:gd name="connsiteX0" fmla="*/ 0 w 10508361"/>
                <a:gd name="connsiteY0" fmla="*/ 0 h 682389"/>
                <a:gd name="connsiteX1" fmla="*/ 10205048 w 10508361"/>
                <a:gd name="connsiteY1" fmla="*/ 0 h 682389"/>
                <a:gd name="connsiteX2" fmla="*/ 10508361 w 10508361"/>
                <a:gd name="connsiteY2" fmla="*/ 341195 h 682389"/>
                <a:gd name="connsiteX3" fmla="*/ 10508360 w 10508361"/>
                <a:gd name="connsiteY3" fmla="*/ 341195 h 682389"/>
                <a:gd name="connsiteX4" fmla="*/ 10205047 w 10508361"/>
                <a:gd name="connsiteY4" fmla="*/ 682389 h 682389"/>
                <a:gd name="connsiteX5" fmla="*/ 2 w 10508361"/>
                <a:gd name="connsiteY5" fmla="*/ 682388 h 682389"/>
                <a:gd name="connsiteX6" fmla="*/ 532263 w 10508361"/>
                <a:gd name="connsiteY6" fmla="*/ 341196 h 682389"/>
                <a:gd name="connsiteX7" fmla="*/ 0 w 10508361"/>
                <a:gd name="connsiteY7" fmla="*/ 2 h 68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361" h="682389">
                  <a:moveTo>
                    <a:pt x="0" y="0"/>
                  </a:moveTo>
                  <a:lnTo>
                    <a:pt x="10205048" y="0"/>
                  </a:lnTo>
                  <a:cubicBezTo>
                    <a:pt x="10372563" y="0"/>
                    <a:pt x="10508361" y="152758"/>
                    <a:pt x="10508361" y="341195"/>
                  </a:cubicBezTo>
                  <a:lnTo>
                    <a:pt x="10508360" y="341195"/>
                  </a:lnTo>
                  <a:cubicBezTo>
                    <a:pt x="10508360" y="529631"/>
                    <a:pt x="10372562" y="682389"/>
                    <a:pt x="10205047" y="682389"/>
                  </a:cubicBezTo>
                  <a:lnTo>
                    <a:pt x="2" y="682388"/>
                  </a:lnTo>
                  <a:lnTo>
                    <a:pt x="532263" y="341196"/>
                  </a:lnTo>
                  <a:lnTo>
                    <a:pt x="0" y="2"/>
                  </a:lnTo>
                  <a:close/>
                </a:path>
              </a:pathLst>
            </a:custGeom>
            <a:solidFill>
              <a:schemeClr val="accent1">
                <a:lumMod val="40000"/>
                <a:lumOff val="60000"/>
              </a:schemeClr>
            </a:solidFill>
            <a:ln w="25400">
              <a:gradFill flip="none" rotWithShape="1">
                <a:gsLst>
                  <a:gs pos="0">
                    <a:schemeClr val="bg1"/>
                  </a:gs>
                  <a:gs pos="100000">
                    <a:schemeClr val="bg1">
                      <a:lumMod val="85000"/>
                    </a:schemeClr>
                  </a:gs>
                </a:gsLst>
                <a:lin ang="8100000" scaled="1"/>
                <a:tileRect/>
              </a:gradFill>
            </a:ln>
            <a:effectLst>
              <a:outerShdw blurRad="254000" dist="889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a:ln>
                    <a:noFill/>
                  </a:ln>
                  <a:solidFill>
                    <a:prstClr val="black"/>
                  </a:solidFill>
                  <a:effectLst/>
                  <a:uLnTx/>
                  <a:uFillTx/>
                  <a:latin typeface="Calibri" panose="020F0502020204030204"/>
                  <a:ea typeface="맑은 고딕"/>
                  <a:cs typeface="+mn-cs"/>
                </a:rPr>
                <a:t>Hakkı gözetmedeki hassasiyeti </a:t>
              </a:r>
              <a:endParaRPr kumimoji="0" lang="tr-TR" sz="3600" b="0" i="0" u="none" strike="noStrike" kern="1200" cap="none" spc="0" normalizeH="0" baseline="0" noProof="0" dirty="0">
                <a:ln>
                  <a:noFill/>
                </a:ln>
                <a:solidFill>
                  <a:prstClr val="black"/>
                </a:solidFill>
                <a:effectLst/>
                <a:uLnTx/>
                <a:uFillTx/>
                <a:latin typeface="Calibri" panose="020F0502020204030204"/>
                <a:ea typeface="맑은 고딕"/>
                <a:cs typeface="+mn-cs"/>
              </a:endParaRPr>
            </a:p>
          </p:txBody>
        </p:sp>
        <p:sp>
          <p:nvSpPr>
            <p:cNvPr id="150" name="İkizkenar Üçgen 149"/>
            <p:cNvSpPr/>
            <p:nvPr/>
          </p:nvSpPr>
          <p:spPr>
            <a:xfrm rot="5400000">
              <a:off x="9180293" y="1822374"/>
              <a:ext cx="659853" cy="411603"/>
            </a:xfrm>
            <a:prstGeom prst="triangle">
              <a:avLst/>
            </a:prstGeom>
            <a:solidFill>
              <a:srgbClr val="D864B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smtClean="0">
                  <a:ln>
                    <a:noFill/>
                  </a:ln>
                  <a:solidFill>
                    <a:prstClr val="white"/>
                  </a:solidFill>
                  <a:effectLst/>
                  <a:uLnTx/>
                  <a:uFillTx/>
                  <a:latin typeface="Calibri" panose="020F0502020204030204"/>
                  <a:ea typeface="맑은 고딕"/>
                  <a:cs typeface="+mn-cs"/>
                </a:rPr>
                <a:t>D</a:t>
              </a:r>
              <a:endParaRPr kumimoji="0" lang="tr-TR" sz="3600" b="1"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grpSp>
      <p:sp>
        <p:nvSpPr>
          <p:cNvPr id="8" name="Dikdörtgen 7"/>
          <p:cNvSpPr/>
          <p:nvPr/>
        </p:nvSpPr>
        <p:spPr>
          <a:xfrm>
            <a:off x="134911" y="644577"/>
            <a:ext cx="11932171" cy="269823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Hz </a:t>
            </a:r>
            <a:r>
              <a:rPr kumimoji="0" lang="tr-TR" sz="2800" b="0" i="0" u="none" strike="noStrike" kern="1200" cap="none" spc="0" normalizeH="0" baseline="0" noProof="0" dirty="0">
                <a:ln>
                  <a:noFill/>
                </a:ln>
                <a:solidFill>
                  <a:prstClr val="black"/>
                </a:solidFill>
                <a:effectLst/>
                <a:uLnTx/>
                <a:uFillTx/>
                <a:latin typeface="Arial"/>
                <a:ea typeface="맑은 고딕"/>
                <a:cs typeface="+mn-cs"/>
              </a:rPr>
              <a:t>Muhammed (s a v), Hz Ali bir bölgeye görev için gönderdiğinde ondan, davalı davacının her ikisini de dinledikten sonra hüküm vermesini </a:t>
            </a:r>
            <a:r>
              <a:rPr kumimoji="0" lang="tr-TR" sz="2800" b="0" i="0" u="none" strike="noStrike" kern="1200" cap="none" spc="0" normalizeH="0" baseline="0" noProof="0" dirty="0" smtClean="0">
                <a:ln>
                  <a:noFill/>
                </a:ln>
                <a:solidFill>
                  <a:prstClr val="black"/>
                </a:solidFill>
                <a:effectLst/>
                <a:uLnTx/>
                <a:uFillTx/>
                <a:latin typeface="Arial"/>
                <a:ea typeface="맑은 고딕"/>
                <a:cs typeface="+mn-cs"/>
              </a:rPr>
              <a:t>istemiştir.</a:t>
            </a:r>
          </a:p>
          <a:p>
            <a:pPr marL="457200" marR="0" lvl="1" indent="0" algn="just" defTabSz="914400" rtl="0" eaLnBrk="1" fontAlgn="auto" latinLnBrk="0" hangingPunct="1">
              <a:lnSpc>
                <a:spcPct val="150000"/>
              </a:lnSpc>
              <a:spcBef>
                <a:spcPts val="0"/>
              </a:spcBef>
              <a:spcAft>
                <a:spcPts val="0"/>
              </a:spcAft>
              <a:buClrTx/>
              <a:buSzTx/>
              <a:buFontTx/>
              <a:buNone/>
              <a:tabLst/>
              <a:defRPr/>
            </a:pPr>
            <a:r>
              <a:rPr kumimoji="0" lang="tr-TR" sz="2800" b="1" i="0" u="none" strike="noStrike" kern="1200" cap="none" spc="0" normalizeH="0" baseline="0" noProof="0" dirty="0" smtClean="0">
                <a:ln>
                  <a:noFill/>
                </a:ln>
                <a:solidFill>
                  <a:prstClr val="black"/>
                </a:solidFill>
                <a:effectLst/>
                <a:uLnTx/>
                <a:uFillTx/>
                <a:latin typeface="Arial"/>
                <a:ea typeface="맑은 고딕"/>
                <a:cs typeface="+mn-cs"/>
              </a:rPr>
              <a:t>Bu </a:t>
            </a:r>
            <a:r>
              <a:rPr kumimoji="0" lang="tr-TR" sz="2800" b="1" i="0" u="none" strike="noStrike" kern="1200" cap="none" spc="0" normalizeH="0" baseline="0" noProof="0" dirty="0">
                <a:ln>
                  <a:noFill/>
                </a:ln>
                <a:solidFill>
                  <a:prstClr val="black"/>
                </a:solidFill>
                <a:effectLst/>
                <a:uLnTx/>
                <a:uFillTx/>
                <a:latin typeface="Arial"/>
                <a:ea typeface="맑은 고딕"/>
                <a:cs typeface="+mn-cs"/>
              </a:rPr>
              <a:t>metinde Hz Muhammed'in (sav) hangi yönü </a:t>
            </a:r>
            <a:r>
              <a:rPr kumimoji="0" lang="tr-TR" sz="2800" b="1" i="0" u="none" strike="noStrike" kern="1200" cap="none" spc="0" normalizeH="0" baseline="0" noProof="0" dirty="0" smtClean="0">
                <a:ln>
                  <a:noFill/>
                </a:ln>
                <a:solidFill>
                  <a:prstClr val="black"/>
                </a:solidFill>
                <a:effectLst/>
                <a:uLnTx/>
                <a:uFillTx/>
                <a:latin typeface="Arial"/>
                <a:ea typeface="맑은 고딕"/>
                <a:cs typeface="+mn-cs"/>
              </a:rPr>
              <a:t>vurgulanmaktadır</a:t>
            </a:r>
            <a:r>
              <a:rPr kumimoji="0" lang="tr-TR" sz="2800" b="1" i="0" u="none" strike="noStrike" kern="1200" cap="none" spc="0" normalizeH="0" baseline="0" noProof="0" dirty="0">
                <a:ln>
                  <a:noFill/>
                </a:ln>
                <a:solidFill>
                  <a:prstClr val="black"/>
                </a:solidFill>
                <a:effectLst/>
                <a:uLnTx/>
                <a:uFillTx/>
                <a:latin typeface="Arial"/>
                <a:ea typeface="맑은 고딕"/>
                <a:cs typeface="+mn-cs"/>
              </a:rPr>
              <a:t>?</a:t>
            </a:r>
          </a:p>
        </p:txBody>
      </p:sp>
      <p:sp>
        <p:nvSpPr>
          <p:cNvPr id="23" name="Komut Düğmesi: Geri veya Önceki 22">
            <a:hlinkClick r:id="" action="ppaction://hlinkshowjump?jump=previousslide" highlightClick="1"/>
          </p:cNvPr>
          <p:cNvSpPr/>
          <p:nvPr/>
        </p:nvSpPr>
        <p:spPr>
          <a:xfrm>
            <a:off x="10972800"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4" name="Komut Düğmesi: İleri veya Sonraki 23">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2" name="Yuvarlatılmış Dikdörtgen 1"/>
          <p:cNvSpPr/>
          <p:nvPr/>
        </p:nvSpPr>
        <p:spPr>
          <a:xfrm>
            <a:off x="9703633" y="0"/>
            <a:ext cx="2488367" cy="434715"/>
          </a:xfrm>
          <a:prstGeom prst="roundRect">
            <a:avLst/>
          </a:prstGeom>
          <a:solidFill>
            <a:srgbClr val="F1373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b="1" dirty="0" smtClean="0">
                <a:solidFill>
                  <a:schemeClr val="bg1"/>
                </a:solidFill>
              </a:rPr>
              <a:t>2019 LGS SORUSU</a:t>
            </a:r>
          </a:p>
        </p:txBody>
      </p:sp>
    </p:spTree>
    <p:extLst>
      <p:ext uri="{BB962C8B-B14F-4D97-AF65-F5344CB8AC3E}">
        <p14:creationId xmlns:p14="http://schemas.microsoft.com/office/powerpoint/2010/main" val="3464712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subTnLst>
                                    <p:audio>
                                      <p:cMediaNode>
                                        <p:cTn display="0" masterRel="sameClick">
                                          <p:stCondLst>
                                            <p:cond evt="begin" delay="0">
                                              <p:tn val="5"/>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39"/>
                  </p:tgtEl>
                </p:cond>
              </p:nextCondLst>
            </p:seq>
            <p:seq concurrent="1" nextAc="seek">
              <p:cTn id="8" restart="whenNotActive" fill="hold" evtFilter="cancelBubble" nodeType="interactiveSeq">
                <p:stCondLst>
                  <p:cond evt="onClick" delay="0">
                    <p:tgtEl>
                      <p:spTgt spid="142"/>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500"/>
                                        <p:tgtEl>
                                          <p:spTgt spid="134"/>
                                        </p:tgtEl>
                                      </p:cBhvr>
                                    </p:animEffect>
                                  </p:childTnLst>
                                  <p:subTnLst>
                                    <p:audio>
                                      <p:cMediaNode>
                                        <p:cTn display="0" masterRel="sameClick">
                                          <p:stCondLst>
                                            <p:cond evt="begin" delay="0">
                                              <p:tn val="11"/>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2"/>
                  </p:tgtEl>
                </p:cond>
              </p:nextCondLst>
            </p:seq>
            <p:seq concurrent="1" nextAc="seek">
              <p:cTn id="14" restart="whenNotActive" fill="hold" evtFilter="cancelBubble" nodeType="interactiveSeq">
                <p:stCondLst>
                  <p:cond evt="onClick" delay="0">
                    <p:tgtEl>
                      <p:spTgt spid="145"/>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subTnLst>
                                    <p:audio>
                                      <p:cMediaNode>
                                        <p:cTn display="0" masterRel="sameClick">
                                          <p:stCondLst>
                                            <p:cond evt="begin" delay="0">
                                              <p:tn val="17"/>
                                            </p:cond>
                                          </p:stCondLst>
                                          <p:endCondLst>
                                            <p:cond evt="onStopAudio" delay="0">
                                              <p:tgtEl>
                                                <p:sldTgt/>
                                              </p:tgtEl>
                                            </p:cond>
                                          </p:endCondLst>
                                        </p:cTn>
                                        <p:tgtEl>
                                          <p:sndTgt r:embed="rId3" name="Yanlış Cevap.wav"/>
                                        </p:tgtEl>
                                      </p:cMediaNode>
                                    </p:audio>
                                  </p:subTnLst>
                                </p:cTn>
                              </p:par>
                            </p:childTnLst>
                          </p:cTn>
                        </p:par>
                      </p:childTnLst>
                    </p:cTn>
                  </p:par>
                </p:childTnLst>
              </p:cTn>
              <p:nextCondLst>
                <p:cond evt="onClick" delay="0">
                  <p:tgtEl>
                    <p:spTgt spid="145"/>
                  </p:tgtEl>
                </p:cond>
              </p:nextCondLst>
            </p:seq>
            <p:seq concurrent="1" nextAc="seek">
              <p:cTn id="20" restart="whenNotActive" fill="hold" evtFilter="cancelBubble" nodeType="interactiveSeq">
                <p:stCondLst>
                  <p:cond evt="onClick" delay="0">
                    <p:tgtEl>
                      <p:spTgt spid="14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500"/>
                                        <p:tgtEl>
                                          <p:spTgt spid="110"/>
                                        </p:tgtEl>
                                      </p:cBhvr>
                                    </p:animEffect>
                                  </p:childTnLst>
                                  <p:subTnLst>
                                    <p:audio>
                                      <p:cMediaNode>
                                        <p:cTn display="0" masterRel="sameClick">
                                          <p:stCondLst>
                                            <p:cond evt="begin" delay="0">
                                              <p:tn val="23"/>
                                            </p:cond>
                                          </p:stCondLst>
                                          <p:endCondLst>
                                            <p:cond evt="onStopAudio" delay="0">
                                              <p:tgtEl>
                                                <p:sldTgt/>
                                              </p:tgtEl>
                                            </p:cond>
                                          </p:endCondLst>
                                        </p:cTn>
                                        <p:tgtEl>
                                          <p:sndTgt r:embed="rId4" name="Doğru Cevap.wav"/>
                                        </p:tgtEl>
                                      </p:cMediaNode>
                                    </p:audio>
                                  </p:subTnLst>
                                </p:cTn>
                              </p:par>
                            </p:childTnLst>
                          </p:cTn>
                        </p:par>
                      </p:childTnLst>
                    </p:cTn>
                  </p:par>
                </p:childTnLst>
              </p:cTn>
              <p:nextCondLst>
                <p:cond evt="onClick" delay="0">
                  <p:tgtEl>
                    <p:spTgt spid="148"/>
                  </p:tgtEl>
                </p:cond>
              </p:nextCondLst>
            </p:seq>
          </p:childTnLst>
        </p:cTn>
      </p:par>
    </p:tnLst>
    <p:bldLst>
      <p:bldP spid="110" grpId="0"/>
      <p:bldP spid="130" grpId="0"/>
      <p:bldP spid="134" grpId="0"/>
      <p:bldP spid="1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98161" y="83375"/>
            <a:ext cx="3926305" cy="725737"/>
          </a:xfrm>
          <a:solidFill>
            <a:srgbClr val="C00000"/>
          </a:solidFill>
          <a:ln>
            <a:noFill/>
          </a:ln>
        </p:spPr>
        <p:style>
          <a:lnRef idx="1">
            <a:schemeClr val="accent1"/>
          </a:lnRef>
          <a:fillRef idx="2">
            <a:schemeClr val="accent1"/>
          </a:fillRef>
          <a:effectRef idx="1">
            <a:schemeClr val="accent1"/>
          </a:effectRef>
          <a:fontRef idx="minor">
            <a:schemeClr val="dk1"/>
          </a:fontRef>
        </p:style>
        <p:txBody>
          <a:bodyPr/>
          <a:lstStyle/>
          <a:p>
            <a:pPr algn="ctr"/>
            <a:r>
              <a:rPr lang="tr-TR" dirty="0" smtClean="0">
                <a:solidFill>
                  <a:schemeClr val="bg1"/>
                </a:solidFill>
              </a:rPr>
              <a:t>Örnek Bir Olay</a:t>
            </a:r>
            <a:endParaRPr lang="tr-TR" dirty="0">
              <a:solidFill>
                <a:schemeClr val="bg1"/>
              </a:solidFill>
            </a:endParaRPr>
          </a:p>
        </p:txBody>
      </p:sp>
      <p:sp>
        <p:nvSpPr>
          <p:cNvPr id="3" name="İçerik Yer Tutucusu 2"/>
          <p:cNvSpPr>
            <a:spLocks noGrp="1"/>
          </p:cNvSpPr>
          <p:nvPr>
            <p:ph idx="1"/>
          </p:nvPr>
        </p:nvSpPr>
        <p:spPr>
          <a:xfrm>
            <a:off x="149903" y="971550"/>
            <a:ext cx="11889698" cy="4739702"/>
          </a:xfrm>
          <a:noFill/>
          <a:ln w="28575">
            <a:solidFill>
              <a:schemeClr val="tx1"/>
            </a:solidFill>
          </a:ln>
        </p:spPr>
        <p:style>
          <a:lnRef idx="2">
            <a:schemeClr val="accent2"/>
          </a:lnRef>
          <a:fillRef idx="1">
            <a:schemeClr val="lt1"/>
          </a:fillRef>
          <a:effectRef idx="0">
            <a:schemeClr val="accent2"/>
          </a:effectRef>
          <a:fontRef idx="minor">
            <a:schemeClr val="dk1"/>
          </a:fontRef>
        </p:style>
        <p:txBody>
          <a:bodyPr anchor="ctr">
            <a:normAutofit fontScale="85000" lnSpcReduction="10000"/>
          </a:bodyPr>
          <a:lstStyle/>
          <a:p>
            <a:pPr marL="0" indent="0" algn="just">
              <a:lnSpc>
                <a:spcPct val="150000"/>
              </a:lnSpc>
              <a:buNone/>
            </a:pPr>
            <a:r>
              <a:rPr lang="tr-TR" dirty="0" err="1"/>
              <a:t>Nu’mân</a:t>
            </a:r>
            <a:r>
              <a:rPr lang="tr-TR" dirty="0"/>
              <a:t> b. </a:t>
            </a:r>
            <a:r>
              <a:rPr lang="tr-TR" dirty="0" err="1"/>
              <a:t>Beşîr’in</a:t>
            </a:r>
            <a:r>
              <a:rPr lang="tr-TR" dirty="0"/>
              <a:t> annesi </a:t>
            </a:r>
            <a:r>
              <a:rPr lang="tr-TR" dirty="0" err="1"/>
              <a:t>Amra</a:t>
            </a:r>
            <a:r>
              <a:rPr lang="tr-TR" dirty="0"/>
              <a:t> </a:t>
            </a:r>
            <a:r>
              <a:rPr lang="tr-TR" dirty="0" err="1"/>
              <a:t>binti</a:t>
            </a:r>
            <a:r>
              <a:rPr lang="tr-TR" dirty="0"/>
              <a:t> </a:t>
            </a:r>
            <a:r>
              <a:rPr lang="tr-TR" dirty="0" err="1"/>
              <a:t>Revâha</a:t>
            </a:r>
            <a:r>
              <a:rPr lang="tr-TR" dirty="0"/>
              <a:t>; eşinden, çocuklarından sadece biri için bir miktar mal ister. Eşi ise bu işin üzerine düşmez ve bir yıl kadar karısını oyalar. Ancak </a:t>
            </a:r>
            <a:r>
              <a:rPr lang="tr-TR" dirty="0" err="1"/>
              <a:t>Amra</a:t>
            </a:r>
            <a:r>
              <a:rPr lang="tr-TR" dirty="0"/>
              <a:t> b. </a:t>
            </a:r>
            <a:r>
              <a:rPr lang="tr-TR" dirty="0" err="1"/>
              <a:t>Revaha</a:t>
            </a:r>
            <a:r>
              <a:rPr lang="tr-TR" dirty="0"/>
              <a:t> bu talebinden vazgeçmez. Sonunda eşi, çocuklarından </a:t>
            </a:r>
            <a:r>
              <a:rPr lang="tr-TR" dirty="0" err="1"/>
              <a:t>Nu’mân’a</a:t>
            </a:r>
            <a:r>
              <a:rPr lang="tr-TR" dirty="0"/>
              <a:t> bağışta bulunmayı kabul eder. Ancak bu sefer de </a:t>
            </a:r>
            <a:r>
              <a:rPr lang="tr-TR" dirty="0" err="1"/>
              <a:t>Amra</a:t>
            </a:r>
            <a:r>
              <a:rPr lang="tr-TR" dirty="0"/>
              <a:t> </a:t>
            </a:r>
            <a:r>
              <a:rPr lang="tr-TR" dirty="0" err="1"/>
              <a:t>binti</a:t>
            </a:r>
            <a:r>
              <a:rPr lang="tr-TR" dirty="0"/>
              <a:t> </a:t>
            </a:r>
            <a:r>
              <a:rPr lang="tr-TR" dirty="0" err="1"/>
              <a:t>Revaha</a:t>
            </a:r>
            <a:r>
              <a:rPr lang="tr-TR" dirty="0"/>
              <a:t>, yapacağı bu hibeye Allah </a:t>
            </a:r>
            <a:r>
              <a:rPr lang="tr-TR" dirty="0" err="1"/>
              <a:t>Resulü’nü</a:t>
            </a:r>
            <a:r>
              <a:rPr lang="tr-TR" dirty="0"/>
              <a:t> şahit göstermedikçe ikna olmayacağını ifade eder. Babası, o zaman henüz bir çocuk olan </a:t>
            </a:r>
            <a:r>
              <a:rPr lang="tr-TR" dirty="0" err="1"/>
              <a:t>Nu’mân’ın</a:t>
            </a:r>
            <a:r>
              <a:rPr lang="tr-TR" dirty="0"/>
              <a:t> elinden tutarak Efendimize (</a:t>
            </a:r>
            <a:r>
              <a:rPr lang="tr-TR" dirty="0" err="1"/>
              <a:t>s.a.v</a:t>
            </a:r>
            <a:r>
              <a:rPr lang="tr-TR" dirty="0"/>
              <a:t>.) gider ve durumu şöyle arz eder: “Ya </a:t>
            </a:r>
            <a:r>
              <a:rPr lang="tr-TR" dirty="0" err="1"/>
              <a:t>Resulallah</a:t>
            </a:r>
            <a:r>
              <a:rPr lang="tr-TR" dirty="0"/>
              <a:t> (</a:t>
            </a:r>
            <a:r>
              <a:rPr lang="tr-TR" dirty="0" err="1"/>
              <a:t>s.a.v</a:t>
            </a:r>
            <a:r>
              <a:rPr lang="tr-TR" dirty="0"/>
              <a:t>.)! Bu çocuğun annesi </a:t>
            </a:r>
            <a:r>
              <a:rPr lang="tr-TR" dirty="0" err="1"/>
              <a:t>Binti</a:t>
            </a:r>
            <a:r>
              <a:rPr lang="tr-TR" dirty="0"/>
              <a:t> </a:t>
            </a:r>
            <a:r>
              <a:rPr lang="tr-TR" dirty="0" err="1"/>
              <a:t>Revâha</a:t>
            </a:r>
            <a:r>
              <a:rPr lang="tr-TR" dirty="0"/>
              <a:t>, ona yaptığım bağışa şahit olmanı istiyor.” Hz. Peygamber hemen sorar: “Başka çocuğun var mı?” “Evet, var.” cevabını alınca tekrar sorar: “Peki, hepsine aynı miktarda mal verdin mi?” Baba: “Hayır, ey Allah’ın Resulü!” diye cevaplar.  </a:t>
            </a:r>
            <a:r>
              <a:rPr lang="tr-TR" b="1" dirty="0" smtClean="0"/>
              <a:t>……………….</a:t>
            </a:r>
            <a:endParaRPr lang="tr-TR" b="1" dirty="0"/>
          </a:p>
        </p:txBody>
      </p:sp>
      <p:sp>
        <p:nvSpPr>
          <p:cNvPr id="4" name="Dikdörtgen 3"/>
          <p:cNvSpPr/>
          <p:nvPr/>
        </p:nvSpPr>
        <p:spPr>
          <a:xfrm>
            <a:off x="149902" y="5921830"/>
            <a:ext cx="11889698" cy="740228"/>
          </a:xfrm>
          <a:prstGeom prst="rect">
            <a:avLst/>
          </a:prstGeom>
          <a:solidFill>
            <a:schemeClr val="accent4">
              <a:lumMod val="60000"/>
              <a:lumOff val="40000"/>
            </a:schemeClr>
          </a:solidFill>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3600" dirty="0" smtClean="0"/>
              <a:t>Devamında ne olmuştur? Peygamberimiz ne yapmış olabilir?</a:t>
            </a:r>
            <a:endParaRPr lang="tr-TR" sz="3600" dirty="0"/>
          </a:p>
        </p:txBody>
      </p:sp>
    </p:spTree>
    <p:extLst>
      <p:ext uri="{BB962C8B-B14F-4D97-AF65-F5344CB8AC3E}">
        <p14:creationId xmlns:p14="http://schemas.microsoft.com/office/powerpoint/2010/main" val="7371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2211</TotalTime>
  <Words>1202</Words>
  <Application>Microsoft Office PowerPoint</Application>
  <PresentationFormat>Geniş ekran</PresentationFormat>
  <Paragraphs>177</Paragraphs>
  <Slides>22</Slides>
  <Notes>7</Notes>
  <HiddenSlides>0</HiddenSlides>
  <MMClips>1</MMClips>
  <ScaleCrop>false</ScaleCrop>
  <HeadingPairs>
    <vt:vector size="6" baseType="variant">
      <vt:variant>
        <vt:lpstr>Kullanılan Yazı Tipleri</vt:lpstr>
      </vt:variant>
      <vt:variant>
        <vt:i4>11</vt:i4>
      </vt:variant>
      <vt:variant>
        <vt:lpstr>Tema</vt:lpstr>
      </vt:variant>
      <vt:variant>
        <vt:i4>10</vt:i4>
      </vt:variant>
      <vt:variant>
        <vt:lpstr>Slayt Başlıkları</vt:lpstr>
      </vt:variant>
      <vt:variant>
        <vt:i4>22</vt:i4>
      </vt:variant>
    </vt:vector>
  </HeadingPairs>
  <TitlesOfParts>
    <vt:vector size="43" baseType="lpstr">
      <vt:lpstr>맑은 고딕</vt:lpstr>
      <vt:lpstr>Arial</vt:lpstr>
      <vt:lpstr>Arial Unicode MS</vt:lpstr>
      <vt:lpstr>Bahnschrift SemiCondensed</vt:lpstr>
      <vt:lpstr>Calibri</vt:lpstr>
      <vt:lpstr>Calibri Light</vt:lpstr>
      <vt:lpstr>Comfortaa</vt:lpstr>
      <vt:lpstr>Open Sans</vt:lpstr>
      <vt:lpstr>Permanent Marker</vt:lpstr>
      <vt:lpstr>Rockwell Extra Bold</vt:lpstr>
      <vt:lpstr>Wingdings</vt:lpstr>
      <vt:lpstr>1_Office Teması</vt:lpstr>
      <vt:lpstr>Office Teması</vt:lpstr>
      <vt:lpstr>2_Office Teması</vt:lpstr>
      <vt:lpstr>Office Theme</vt:lpstr>
      <vt:lpstr>3_Office Teması</vt:lpstr>
      <vt:lpstr>Contents Slide Master</vt:lpstr>
      <vt:lpstr>1_JAY DESIGN</vt:lpstr>
      <vt:lpstr>JAY DESIGN</vt:lpstr>
      <vt:lpstr>SKETCH LESSON</vt:lpstr>
      <vt:lpstr>2_JAY DESIGN</vt:lpstr>
      <vt:lpstr>PowerPoint Sunusu</vt:lpstr>
      <vt:lpstr>PowerPoint Sunusu</vt:lpstr>
      <vt:lpstr>PowerPoint Sunusu</vt:lpstr>
      <vt:lpstr>Aşağıdaki kelimelerden hangileri hakkı gözetmek ile ilgilidir? işaretleyelim</vt:lpstr>
      <vt:lpstr>PowerPoint Sunusu</vt:lpstr>
      <vt:lpstr>PowerPoint Sunusu</vt:lpstr>
      <vt:lpstr>PowerPoint Sunusu</vt:lpstr>
      <vt:lpstr>PowerPoint Sunusu</vt:lpstr>
      <vt:lpstr>Örnek Bir Olay</vt:lpstr>
      <vt:lpstr>Örnek Bir Olay</vt:lpstr>
      <vt:lpstr>Olaya göre cevapları defterimize yazalım</vt:lpstr>
      <vt:lpstr>PowerPoint Sunusu</vt:lpstr>
      <vt:lpstr>Parçaya göre aşağıdakilerden hangisine ulaşılır? İşaretleyelim</vt:lpstr>
      <vt:lpstr>PowerPoint Sunusu</vt:lpstr>
      <vt:lpstr>PowerPoint Sunusu</vt:lpstr>
      <vt:lpstr>Örnek olay tamamlama </vt:lpstr>
      <vt:lpstr>Örnek olay</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Yıldırım</dc:creator>
  <cp:lastModifiedBy>Mustafa Yıldırım</cp:lastModifiedBy>
  <cp:revision>58</cp:revision>
  <dcterms:created xsi:type="dcterms:W3CDTF">2020-02-28T22:04:26Z</dcterms:created>
  <dcterms:modified xsi:type="dcterms:W3CDTF">2022-01-24T14:35:27Z</dcterms:modified>
</cp:coreProperties>
</file>