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3" r:id="rId3"/>
    <p:sldMasterId id="2147483695" r:id="rId4"/>
    <p:sldMasterId id="2147483720" r:id="rId5"/>
    <p:sldMasterId id="2147483740" r:id="rId6"/>
    <p:sldMasterId id="2147483752" r:id="rId7"/>
    <p:sldMasterId id="2147483780" r:id="rId8"/>
  </p:sldMasterIdLst>
  <p:notesMasterIdLst>
    <p:notesMasterId r:id="rId38"/>
  </p:notesMasterIdLst>
  <p:sldIdLst>
    <p:sldId id="258" r:id="rId9"/>
    <p:sldId id="259" r:id="rId10"/>
    <p:sldId id="261" r:id="rId11"/>
    <p:sldId id="263" r:id="rId12"/>
    <p:sldId id="264" r:id="rId13"/>
    <p:sldId id="265" r:id="rId14"/>
    <p:sldId id="266" r:id="rId15"/>
    <p:sldId id="267" r:id="rId16"/>
    <p:sldId id="268" r:id="rId17"/>
    <p:sldId id="291" r:id="rId18"/>
    <p:sldId id="290" r:id="rId19"/>
    <p:sldId id="271" r:id="rId20"/>
    <p:sldId id="272" r:id="rId21"/>
    <p:sldId id="273" r:id="rId22"/>
    <p:sldId id="274" r:id="rId23"/>
    <p:sldId id="275" r:id="rId24"/>
    <p:sldId id="276" r:id="rId25"/>
    <p:sldId id="277" r:id="rId26"/>
    <p:sldId id="260" r:id="rId27"/>
    <p:sldId id="279" r:id="rId28"/>
    <p:sldId id="281" r:id="rId29"/>
    <p:sldId id="280" r:id="rId30"/>
    <p:sldId id="282" r:id="rId31"/>
    <p:sldId id="283" r:id="rId32"/>
    <p:sldId id="284" r:id="rId33"/>
    <p:sldId id="286" r:id="rId34"/>
    <p:sldId id="288" r:id="rId35"/>
    <p:sldId id="289" r:id="rId36"/>
    <p:sldId id="285" r:id="rId3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Açık Stil 3 - Vurgu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4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4483D8-B81A-450F-8AD4-33F51A61C87B}" type="datetimeFigureOut">
              <a:rPr lang="tr-TR" smtClean="0"/>
              <a:t>15.02.2021</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847E73-88E5-4ED0-BA98-173FBABB67A2}" type="slidenum">
              <a:rPr lang="tr-TR" smtClean="0"/>
              <a:t>‹#›</a:t>
            </a:fld>
            <a:endParaRPr lang="tr-TR"/>
          </a:p>
        </p:txBody>
      </p:sp>
    </p:spTree>
    <p:extLst>
      <p:ext uri="{BB962C8B-B14F-4D97-AF65-F5344CB8AC3E}">
        <p14:creationId xmlns:p14="http://schemas.microsoft.com/office/powerpoint/2010/main" val="1580639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6039a3cf85_1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6039a3cf85_1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4558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545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582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112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6CECD-46D2-466A-920A-8DDDC71C8413}"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719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E45CB04E-F661-4E64-B877-25E48D53B14F}" type="datetimeFigureOut">
              <a:rPr lang="tr-TR" smtClean="0"/>
              <a:t>15.02.2021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070053B-AF3D-400F-B246-FA329F255F99}" type="slidenum">
              <a:rPr lang="tr-TR" smtClean="0"/>
              <a:t>‹#›</a:t>
            </a:fld>
            <a:endParaRPr lang="tr-TR"/>
          </a:p>
        </p:txBody>
      </p:sp>
    </p:spTree>
    <p:extLst>
      <p:ext uri="{BB962C8B-B14F-4D97-AF65-F5344CB8AC3E}">
        <p14:creationId xmlns:p14="http://schemas.microsoft.com/office/powerpoint/2010/main" val="1546653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45CB04E-F661-4E64-B877-25E48D53B14F}" type="datetimeFigureOut">
              <a:rPr lang="tr-TR" smtClean="0"/>
              <a:t>15.02.2021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070053B-AF3D-400F-B246-FA329F255F99}" type="slidenum">
              <a:rPr lang="tr-TR" smtClean="0"/>
              <a:t>‹#›</a:t>
            </a:fld>
            <a:endParaRPr lang="tr-TR"/>
          </a:p>
        </p:txBody>
      </p:sp>
    </p:spTree>
    <p:extLst>
      <p:ext uri="{BB962C8B-B14F-4D97-AF65-F5344CB8AC3E}">
        <p14:creationId xmlns:p14="http://schemas.microsoft.com/office/powerpoint/2010/main" val="4122994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45CB04E-F661-4E64-B877-25E48D53B14F}" type="datetimeFigureOut">
              <a:rPr lang="tr-TR" smtClean="0"/>
              <a:t>15.02.2021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070053B-AF3D-400F-B246-FA329F255F99}" type="slidenum">
              <a:rPr lang="tr-TR" smtClean="0"/>
              <a:t>‹#›</a:t>
            </a:fld>
            <a:endParaRPr lang="tr-TR"/>
          </a:p>
        </p:txBody>
      </p:sp>
    </p:spTree>
    <p:extLst>
      <p:ext uri="{BB962C8B-B14F-4D97-AF65-F5344CB8AC3E}">
        <p14:creationId xmlns:p14="http://schemas.microsoft.com/office/powerpoint/2010/main" val="1858395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72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algn="ctr" defTabSz="457200"/>
            <a:fld id="{453F7A83-B5B7-4266-8D27-EF99E7F4AEB0}" type="slidenum">
              <a:rPr lang="en-US" altLang="ko-KR" smtClean="0">
                <a:solidFill>
                  <a:prstClr val="white">
                    <a:lumMod val="50000"/>
                  </a:prstClr>
                </a:solidFill>
              </a:rPr>
              <a:pPr algn="ctr" defTabSz="457200"/>
              <a:t>‹#›</a:t>
            </a:fld>
            <a:endParaRPr lang="en-US" altLang="ko-KR">
              <a:solidFill>
                <a:prstClr val="white">
                  <a:lumMod val="50000"/>
                </a:prstClr>
              </a:solidFill>
            </a:endParaRPr>
          </a:p>
        </p:txBody>
      </p:sp>
    </p:spTree>
    <p:extLst>
      <p:ext uri="{BB962C8B-B14F-4D97-AF65-F5344CB8AC3E}">
        <p14:creationId xmlns:p14="http://schemas.microsoft.com/office/powerpoint/2010/main" val="529432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637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3271241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716692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107933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486118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479824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45CB04E-F661-4E64-B877-25E48D53B14F}" type="datetimeFigureOut">
              <a:rPr lang="tr-TR" smtClean="0"/>
              <a:t>15.02.2021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070053B-AF3D-400F-B246-FA329F255F99}" type="slidenum">
              <a:rPr lang="tr-TR" smtClean="0"/>
              <a:t>‹#›</a:t>
            </a:fld>
            <a:endParaRPr lang="tr-TR"/>
          </a:p>
        </p:txBody>
      </p:sp>
    </p:spTree>
    <p:extLst>
      <p:ext uri="{BB962C8B-B14F-4D97-AF65-F5344CB8AC3E}">
        <p14:creationId xmlns:p14="http://schemas.microsoft.com/office/powerpoint/2010/main" val="1341848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494319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182205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79B3F-4AAC-4617-BDAE-005A0A15F8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5485AB-4803-490C-B477-565DEF4EDE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6378B2-188B-41B1-B8E8-AEF128AE22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8367F18-6F23-4997-98D6-A1732CDDB5A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5A58066-DE9F-48D9-99FC-5E17DB8695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393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D9587-F54D-4066-B529-C9E3DCA884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019FFC-85C7-4620-91DF-845FED63163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FA1923-603B-4B8F-8125-7E0DD52B2D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232957-169D-4389-84E5-AD37DF7C48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677475-D682-4602-9228-0B2C219EAB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017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F06CF-060F-4DA7-A987-13EFF3F146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698B11-9409-4521-9318-C2688DD06F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7CD7C35-3401-497E-B191-05D42C4D03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B76E004-B50C-46EE-8728-962908EC00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08B17A3-2918-4CA3-87B9-EF97C6AFAB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390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90729-2569-4540-9610-60930CF72C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7CF346-54C6-41DA-B53F-1CAA3F40DA8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06358D-6FBB-4FFE-AB9D-04DA39B8661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0137FB-D8F7-4CD5-A358-3FFB45A1C0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99DF96C-5021-4412-B514-60A5A65BC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CBC6B83-5BAD-44AA-B98E-E7459CAC10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363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DB6B3-2799-46A5-A827-F8901B9818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FE2BD-A60C-4F64-92DD-284331ED77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F291A38-270F-4A1D-9E67-1D133DF9131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A6F707-7D0B-4DE0-9710-59B29CB1DD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951D46E-C509-4AD0-9D2A-D17B9B9F1B8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5FD826-C7E5-4EE9-BB10-5BFAE4D24B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0E92FC9-BEB8-4A0C-822C-15BA642FCF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D092849-8D74-47E9-BB11-E7B7FDAB5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098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133C6-67EB-4E9B-A8BA-0CDCD403A3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9A6D66-6316-4E92-B831-D7C2B3B4D8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8613DB0-1268-4D16-9AE5-F28E56D5E9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6BDA0D1-B6C3-43E5-AA43-672A4756D1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2086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8C8F1F-AC63-4156-9955-F188B34B88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DB298C0-24B5-4A55-81F0-46968FB207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393762F-724B-486C-A64A-A13E99CAEA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219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5F7E-F585-4062-A1C7-02BF6CD8A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F5B2FC-7DDF-43D7-A05B-7965CCDADA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C9BA2B-3B9A-46BC-BCE1-E27857DEF1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A6C89B5-9BA8-422D-9034-3D8F45E12B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A2B6B01-9946-4C20-BF47-A1894C9095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05FAC2C-E365-40DA-BDD2-55C92730E9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653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E45CB04E-F661-4E64-B877-25E48D53B14F}" type="datetimeFigureOut">
              <a:rPr lang="tr-TR" smtClean="0"/>
              <a:t>15.02.2021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070053B-AF3D-400F-B246-FA329F255F99}" type="slidenum">
              <a:rPr lang="tr-TR" smtClean="0"/>
              <a:t>‹#›</a:t>
            </a:fld>
            <a:endParaRPr lang="tr-TR"/>
          </a:p>
        </p:txBody>
      </p:sp>
    </p:spTree>
    <p:extLst>
      <p:ext uri="{BB962C8B-B14F-4D97-AF65-F5344CB8AC3E}">
        <p14:creationId xmlns:p14="http://schemas.microsoft.com/office/powerpoint/2010/main" val="34867008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E9289-7D65-4472-90C9-63C271614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E54EA0-8EDC-485D-A39F-F40855D519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9EBBA5-E212-4653-8361-7E4FDD72A6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B63FA6-3092-4B8D-9864-E5FDFCB25F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C95D444-6432-40CF-A3FC-BFCD54E6EC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CA1884F-DDA6-48C6-A979-933C622100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403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59D4-3634-4636-AA4E-CAAFA7574D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0AE73E-0586-4B5E-8EFD-2CF1ABAD90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29CC5-C734-448D-8A80-705F29AD6F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9EE2916-20DE-47FF-ACF7-3E27DAE2DD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C9679DF-A562-48F8-ADD2-60F411119D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105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E29601-D2FE-479F-B0FE-754F16FDFD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26441D-EF8C-4D24-B232-AED8B511628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0D424D-5BF2-45E9-A4A8-127C87C48E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11F8C08-3B92-4DE2-9F11-46F2729DBD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679CD6-CBAE-4B1A-A838-A98D151AD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3412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196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137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0454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7665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190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674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20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E45CB04E-F661-4E64-B877-25E48D53B14F}" type="datetimeFigureOut">
              <a:rPr lang="tr-TR" smtClean="0"/>
              <a:t>15.02.2021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070053B-AF3D-400F-B246-FA329F255F99}" type="slidenum">
              <a:rPr lang="tr-TR" smtClean="0"/>
              <a:t>‹#›</a:t>
            </a:fld>
            <a:endParaRPr lang="tr-TR"/>
          </a:p>
        </p:txBody>
      </p:sp>
    </p:spTree>
    <p:extLst>
      <p:ext uri="{BB962C8B-B14F-4D97-AF65-F5344CB8AC3E}">
        <p14:creationId xmlns:p14="http://schemas.microsoft.com/office/powerpoint/2010/main" val="37159864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836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4037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9292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6615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0"/>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5142193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24"/>
        <p:cNvGrpSpPr/>
        <p:nvPr/>
      </p:nvGrpSpPr>
      <p:grpSpPr>
        <a:xfrm>
          <a:off x="0" y="0"/>
          <a:ext cx="0" cy="0"/>
          <a:chOff x="0" y="0"/>
          <a:chExt cx="0" cy="0"/>
        </a:xfrm>
      </p:grpSpPr>
      <p:grpSp>
        <p:nvGrpSpPr>
          <p:cNvPr id="25" name="Google Shape;25;p3"/>
          <p:cNvGrpSpPr/>
          <p:nvPr/>
        </p:nvGrpSpPr>
        <p:grpSpPr>
          <a:xfrm>
            <a:off x="-16603" y="413700"/>
            <a:ext cx="12241067" cy="6051067"/>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1252700" y="1968500"/>
            <a:ext cx="8085200" cy="4064000"/>
          </a:xfrm>
          <a:prstGeom prst="rect">
            <a:avLst/>
          </a:prstGeom>
        </p:spPr>
        <p:txBody>
          <a:bodyPr spcFirstLastPara="1" wrap="square" lIns="91425" tIns="91425" rIns="91425" bIns="91425" anchor="t" anchorCtr="0">
            <a:noAutofit/>
          </a:bodyPr>
          <a:lstStyle>
            <a:lvl1pPr marL="609585" lvl="0" indent="-389457" rtl="0">
              <a:lnSpc>
                <a:spcPct val="115000"/>
              </a:lnSpc>
              <a:spcBef>
                <a:spcPts val="0"/>
              </a:spcBef>
              <a:spcAft>
                <a:spcPts val="0"/>
              </a:spcAft>
              <a:buSzPts val="1000"/>
              <a:buFont typeface="Comfortaa"/>
              <a:buChar char="●"/>
              <a:defRPr sz="1333">
                <a:latin typeface="Comfortaa"/>
                <a:ea typeface="Comfortaa"/>
                <a:cs typeface="Comfortaa"/>
                <a:sym typeface="Comfortaa"/>
              </a:defRPr>
            </a:lvl1pPr>
            <a:lvl2pPr marL="1219170" lvl="1"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2pPr>
            <a:lvl3pPr marL="1828754" lvl="2"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3pPr>
            <a:lvl4pPr marL="2438339" lvl="3"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4pPr>
            <a:lvl5pPr marL="3047924" lvl="4"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5pPr>
            <a:lvl6pPr marL="3657509" lvl="5"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6pPr>
            <a:lvl7pPr marL="4267093" lvl="6"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7pPr>
            <a:lvl8pPr marL="4876678" lvl="7"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8pPr>
            <a:lvl9pPr marL="5486263" lvl="8" indent="-389457" rtl="0">
              <a:lnSpc>
                <a:spcPct val="115000"/>
              </a:lnSpc>
              <a:spcBef>
                <a:spcPts val="2133"/>
              </a:spcBef>
              <a:spcAft>
                <a:spcPts val="2133"/>
              </a:spcAft>
              <a:buSzPts val="1000"/>
              <a:buFont typeface="Comfortaa"/>
              <a:buChar char="■"/>
              <a:defRPr sz="13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2417229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22389653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4"/>
        <p:cNvGrpSpPr/>
        <p:nvPr/>
      </p:nvGrpSpPr>
      <p:grpSpPr>
        <a:xfrm>
          <a:off x="0" y="0"/>
          <a:ext cx="0" cy="0"/>
          <a:chOff x="0" y="0"/>
          <a:chExt cx="0" cy="0"/>
        </a:xfrm>
      </p:grpSpPr>
      <p:grpSp>
        <p:nvGrpSpPr>
          <p:cNvPr id="65" name="Google Shape;65;p5"/>
          <p:cNvGrpSpPr/>
          <p:nvPr/>
        </p:nvGrpSpPr>
        <p:grpSpPr>
          <a:xfrm>
            <a:off x="-16603" y="413700"/>
            <a:ext cx="12241067" cy="6051067"/>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8315805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0"/>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27900937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0"/>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333646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E45CB04E-F661-4E64-B877-25E48D53B14F}" type="datetimeFigureOut">
              <a:rPr lang="tr-TR" smtClean="0"/>
              <a:t>15.02.2021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070053B-AF3D-400F-B246-FA329F255F99}" type="slidenum">
              <a:rPr lang="tr-TR" smtClean="0"/>
              <a:t>‹#›</a:t>
            </a:fld>
            <a:endParaRPr lang="tr-TR"/>
          </a:p>
        </p:txBody>
      </p:sp>
    </p:spTree>
    <p:extLst>
      <p:ext uri="{BB962C8B-B14F-4D97-AF65-F5344CB8AC3E}">
        <p14:creationId xmlns:p14="http://schemas.microsoft.com/office/powerpoint/2010/main" val="31212709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4145000" y="2940400"/>
            <a:ext cx="3902000" cy="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8402427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0"/>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9404278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6603" y="413700"/>
            <a:ext cx="12241067" cy="6051067"/>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665233"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4965000"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8264767"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800217"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50999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83997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6295956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58"/>
        <p:cNvGrpSpPr/>
        <p:nvPr/>
      </p:nvGrpSpPr>
      <p:grpSpPr>
        <a:xfrm>
          <a:off x="0" y="0"/>
          <a:ext cx="0" cy="0"/>
          <a:chOff x="0" y="0"/>
          <a:chExt cx="0" cy="0"/>
        </a:xfrm>
      </p:grpSpPr>
      <p:grpSp>
        <p:nvGrpSpPr>
          <p:cNvPr id="159" name="Google Shape;159;p11"/>
          <p:cNvGrpSpPr/>
          <p:nvPr/>
        </p:nvGrpSpPr>
        <p:grpSpPr>
          <a:xfrm>
            <a:off x="-16603" y="413700"/>
            <a:ext cx="12241067" cy="6051067"/>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3335000" y="9346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3" name="Google Shape;173;p11"/>
          <p:cNvSpPr txBox="1">
            <a:spLocks noGrp="1"/>
          </p:cNvSpPr>
          <p:nvPr>
            <p:ph type="title" idx="2" hasCustomPrompt="1"/>
          </p:nvPr>
        </p:nvSpPr>
        <p:spPr>
          <a:xfrm>
            <a:off x="3335000" y="28142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4" name="Google Shape;174;p11"/>
          <p:cNvSpPr txBox="1">
            <a:spLocks noGrp="1"/>
          </p:cNvSpPr>
          <p:nvPr>
            <p:ph type="title" idx="3" hasCustomPrompt="1"/>
          </p:nvPr>
        </p:nvSpPr>
        <p:spPr>
          <a:xfrm>
            <a:off x="3335000" y="46938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40208736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0"/>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9535209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90"/>
        <p:cNvGrpSpPr/>
        <p:nvPr/>
      </p:nvGrpSpPr>
      <p:grpSpPr>
        <a:xfrm>
          <a:off x="0" y="0"/>
          <a:ext cx="0" cy="0"/>
          <a:chOff x="0" y="0"/>
          <a:chExt cx="0" cy="0"/>
        </a:xfrm>
      </p:grpSpPr>
      <p:grpSp>
        <p:nvGrpSpPr>
          <p:cNvPr id="191" name="Google Shape;191;p13"/>
          <p:cNvGrpSpPr/>
          <p:nvPr/>
        </p:nvGrpSpPr>
        <p:grpSpPr>
          <a:xfrm>
            <a:off x="-16603" y="413700"/>
            <a:ext cx="12241067" cy="6051067"/>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8303733" y="2601400"/>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8303733" y="1946433"/>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8303733" y="3959267"/>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8303733" y="3304300"/>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8303733" y="5317133"/>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8303733" y="4662167"/>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7733896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LUMNS ">
  <p:cSld name="TWO COLUMNS ">
    <p:spTree>
      <p:nvGrpSpPr>
        <p:cNvPr id="1" name="Shape 211"/>
        <p:cNvGrpSpPr/>
        <p:nvPr/>
      </p:nvGrpSpPr>
      <p:grpSpPr>
        <a:xfrm>
          <a:off x="0" y="0"/>
          <a:ext cx="0" cy="0"/>
          <a:chOff x="0" y="0"/>
          <a:chExt cx="0" cy="0"/>
        </a:xfrm>
      </p:grpSpPr>
      <p:grpSp>
        <p:nvGrpSpPr>
          <p:cNvPr id="212" name="Google Shape;212;p14"/>
          <p:cNvGrpSpPr/>
          <p:nvPr/>
        </p:nvGrpSpPr>
        <p:grpSpPr>
          <a:xfrm>
            <a:off x="-16603" y="413700"/>
            <a:ext cx="12241067" cy="6051067"/>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3111900"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6818067"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3246884"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6953051"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6128844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0"/>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9460067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6603" y="413700"/>
            <a:ext cx="12241067" cy="6051067"/>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974803"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4969788"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7964777"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88501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4880020"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787499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974803"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4969788"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7964760"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885000"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4880004"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7874981"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5542846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271"/>
        <p:cNvGrpSpPr/>
        <p:nvPr/>
      </p:nvGrpSpPr>
      <p:grpSpPr>
        <a:xfrm>
          <a:off x="0" y="0"/>
          <a:ext cx="0" cy="0"/>
          <a:chOff x="0" y="0"/>
          <a:chExt cx="0" cy="0"/>
        </a:xfrm>
      </p:grpSpPr>
      <p:grpSp>
        <p:nvGrpSpPr>
          <p:cNvPr id="272" name="Google Shape;272;p17"/>
          <p:cNvGrpSpPr/>
          <p:nvPr/>
        </p:nvGrpSpPr>
        <p:grpSpPr>
          <a:xfrm>
            <a:off x="-16603" y="413700"/>
            <a:ext cx="12241067" cy="6051067"/>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1252700" y="1197133"/>
            <a:ext cx="68352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1252700" y="4710800"/>
            <a:ext cx="4138000" cy="1358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CREDITS: This presentation template was created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2"/>
              </a:rPr>
              <a:t>Slidesgo</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including icons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Flatico</a:t>
            </a:r>
            <a:r>
              <a:rPr kumimoji="0" lang="en" sz="1067" b="0"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n</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and infographics &amp; images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4"/>
              </a:rPr>
              <a:t>Freepik</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t>
            </a: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p:txBody>
      </p:sp>
    </p:spTree>
    <p:extLst>
      <p:ext uri="{BB962C8B-B14F-4D97-AF65-F5344CB8AC3E}">
        <p14:creationId xmlns:p14="http://schemas.microsoft.com/office/powerpoint/2010/main" val="3522617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E45CB04E-F661-4E64-B877-25E48D53B14F}" type="datetimeFigureOut">
              <a:rPr lang="tr-TR" smtClean="0"/>
              <a:t>15.02.2021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070053B-AF3D-400F-B246-FA329F255F99}" type="slidenum">
              <a:rPr lang="tr-TR" smtClean="0"/>
              <a:t>‹#›</a:t>
            </a:fld>
            <a:endParaRPr lang="tr-TR"/>
          </a:p>
        </p:txBody>
      </p:sp>
    </p:spTree>
    <p:extLst>
      <p:ext uri="{BB962C8B-B14F-4D97-AF65-F5344CB8AC3E}">
        <p14:creationId xmlns:p14="http://schemas.microsoft.com/office/powerpoint/2010/main" val="17273672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BULLET POINTS">
  <p:cSld name="1_TITLE + BULLET POINTS">
    <p:spTree>
      <p:nvGrpSpPr>
        <p:cNvPr id="1" name="Shape 288"/>
        <p:cNvGrpSpPr/>
        <p:nvPr/>
      </p:nvGrpSpPr>
      <p:grpSpPr>
        <a:xfrm>
          <a:off x="0" y="0"/>
          <a:ext cx="0" cy="0"/>
          <a:chOff x="0" y="0"/>
          <a:chExt cx="0" cy="0"/>
        </a:xfrm>
      </p:grpSpPr>
      <p:grpSp>
        <p:nvGrpSpPr>
          <p:cNvPr id="289" name="Google Shape;289;p18"/>
          <p:cNvGrpSpPr/>
          <p:nvPr/>
        </p:nvGrpSpPr>
        <p:grpSpPr>
          <a:xfrm>
            <a:off x="-16603" y="413700"/>
            <a:ext cx="12241067" cy="6051067"/>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4795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62928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515654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0"/>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extLst>
      <p:ext uri="{BB962C8B-B14F-4D97-AF65-F5344CB8AC3E}">
        <p14:creationId xmlns:p14="http://schemas.microsoft.com/office/powerpoint/2010/main" val="42527135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22268260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266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1919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8897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7015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4584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9131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789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45CB04E-F661-4E64-B877-25E48D53B14F}" type="datetimeFigureOut">
              <a:rPr lang="tr-TR" smtClean="0"/>
              <a:t>15.02.2021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070053B-AF3D-400F-B246-FA329F255F99}" type="slidenum">
              <a:rPr lang="tr-TR" smtClean="0"/>
              <a:t>‹#›</a:t>
            </a:fld>
            <a:endParaRPr lang="tr-TR"/>
          </a:p>
        </p:txBody>
      </p:sp>
    </p:spTree>
    <p:extLst>
      <p:ext uri="{BB962C8B-B14F-4D97-AF65-F5344CB8AC3E}">
        <p14:creationId xmlns:p14="http://schemas.microsoft.com/office/powerpoint/2010/main" val="29227651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8976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3252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8422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6429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8731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862096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0388095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7132181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5736517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3229263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E45CB04E-F661-4E64-B877-25E48D53B14F}" type="datetimeFigureOut">
              <a:rPr lang="tr-TR" smtClean="0"/>
              <a:t>15.02.2021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070053B-AF3D-400F-B246-FA329F255F99}" type="slidenum">
              <a:rPr lang="tr-TR" smtClean="0"/>
              <a:t>‹#›</a:t>
            </a:fld>
            <a:endParaRPr lang="tr-TR"/>
          </a:p>
        </p:txBody>
      </p:sp>
    </p:spTree>
    <p:extLst>
      <p:ext uri="{BB962C8B-B14F-4D97-AF65-F5344CB8AC3E}">
        <p14:creationId xmlns:p14="http://schemas.microsoft.com/office/powerpoint/2010/main" val="17110475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0" y="0"/>
            <a:ext cx="12192000" cy="37170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2992693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9414693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7686401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0179034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6338005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3495449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pic>
        <p:nvPicPr>
          <p:cNvPr id="5"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4333590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4502148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492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924691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E45CB04E-F661-4E64-B877-25E48D53B14F}" type="datetimeFigureOut">
              <a:rPr lang="tr-TR" smtClean="0"/>
              <a:t>15.02.2021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070053B-AF3D-400F-B246-FA329F255F99}" type="slidenum">
              <a:rPr lang="tr-TR" smtClean="0"/>
              <a:t>‹#›</a:t>
            </a:fld>
            <a:endParaRPr lang="tr-TR"/>
          </a:p>
        </p:txBody>
      </p:sp>
    </p:spTree>
    <p:extLst>
      <p:ext uri="{BB962C8B-B14F-4D97-AF65-F5344CB8AC3E}">
        <p14:creationId xmlns:p14="http://schemas.microsoft.com/office/powerpoint/2010/main" val="18418210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504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2887193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677345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3670874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021789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739755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640800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44356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968166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theme" Target="../theme/theme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heme" Target="../theme/theme7.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5CB04E-F661-4E64-B877-25E48D53B14F}" type="datetimeFigureOut">
              <a:rPr lang="tr-TR" smtClean="0"/>
              <a:t>15.02.2021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0053B-AF3D-400F-B246-FA329F255F99}" type="slidenum">
              <a:rPr lang="tr-TR" smtClean="0"/>
              <a:t>‹#›</a:t>
            </a:fld>
            <a:endParaRPr lang="tr-TR"/>
          </a:p>
        </p:txBody>
      </p:sp>
    </p:spTree>
    <p:extLst>
      <p:ext uri="{BB962C8B-B14F-4D97-AF65-F5344CB8AC3E}">
        <p14:creationId xmlns:p14="http://schemas.microsoft.com/office/powerpoint/2010/main" val="357638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53F7A83-B5B7-4266-8D27-EF99E7F4AEB0}" type="slidenum">
              <a:rPr lang="ko-KR" altLang="en-US" smtClean="0">
                <a:solidFill>
                  <a:prstClr val="black">
                    <a:tint val="75000"/>
                  </a:prstClr>
                </a:solidFill>
              </a:rPr>
              <a:pPr defTabSz="457200"/>
              <a:t>‹#›</a:t>
            </a:fld>
            <a:endParaRPr lang="ko-KR" altLang="en-US">
              <a:solidFill>
                <a:prstClr val="black">
                  <a:tint val="75000"/>
                </a:prstClr>
              </a:solidFill>
            </a:endParaRPr>
          </a:p>
        </p:txBody>
      </p:sp>
    </p:spTree>
    <p:extLst>
      <p:ext uri="{BB962C8B-B14F-4D97-AF65-F5344CB8AC3E}">
        <p14:creationId xmlns:p14="http://schemas.microsoft.com/office/powerpoint/2010/main" val="23484732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2"/>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6BFF91-5104-4CFC-AD6D-D636CDEE72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BA46DD-7069-4F81-A636-4213070ADA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EA045-E029-40F5-BA98-7B0A53178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8998622-884B-449A-B754-D2036402F0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1650306-7038-44E9-BAB5-FCF3BED062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15265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2"/>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8012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030938885"/>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2"/>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89107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90524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388045249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WvwE0hYmwHY&amp;t=52s" TargetMode="External"/><Relationship Id="rId2" Type="http://schemas.openxmlformats.org/officeDocument/2006/relationships/notesSlide" Target="../notesSlides/notesSlide1.xml"/><Relationship Id="rId1" Type="http://schemas.openxmlformats.org/officeDocument/2006/relationships/slideLayout" Target="../slideLayouts/slideLayout6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3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3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34.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hyperlink" Target="https://wordwall.net/play/5364/309/419" TargetMode="External"/><Relationship Id="rId2" Type="http://schemas.openxmlformats.org/officeDocument/2006/relationships/image" Target="../media/image24.png"/><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hyperlink" Target="https://wordwall.net/play/10946/682/406" TargetMode="External"/><Relationship Id="rId2" Type="http://schemas.openxmlformats.org/officeDocument/2006/relationships/image" Target="../media/image24.png"/><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wordwall.net/play/10948/819/484" TargetMode="External"/><Relationship Id="rId2" Type="http://schemas.openxmlformats.org/officeDocument/2006/relationships/image" Target="../media/image24.png"/><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94.xml"/><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5.xml"/><Relationship Id="rId7" Type="http://schemas.openxmlformats.org/officeDocument/2006/relationships/hyperlink" Target="https://www.facebook.com/groups/144669549475946" TargetMode="External"/><Relationship Id="rId2" Type="http://schemas.openxmlformats.org/officeDocument/2006/relationships/slideLayout" Target="../slideLayouts/slideLayout80.xml"/><Relationship Id="rId1" Type="http://schemas.openxmlformats.org/officeDocument/2006/relationships/tags" Target="../tags/tag1.xml"/><Relationship Id="rId6" Type="http://schemas.openxmlformats.org/officeDocument/2006/relationships/image" Target="../media/image28.png"/><Relationship Id="rId5" Type="http://schemas.openxmlformats.org/officeDocument/2006/relationships/hyperlink" Target="http://www.dindersimateryal.com/" TargetMode="External"/><Relationship Id="rId10" Type="http://schemas.openxmlformats.org/officeDocument/2006/relationships/hyperlink" Target="https://www.dindersimateryal.com/?SyfNmb=4&amp;pt=G%C3%96R%C3%9C%C5%9E%20VE%20%C3%96NER%C4%B0" TargetMode="External"/><Relationship Id="rId4" Type="http://schemas.openxmlformats.org/officeDocument/2006/relationships/image" Target="../media/image27.jpg"/><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사각형: 둥근 위쪽 모서리 52">
            <a:extLst>
              <a:ext uri="{FF2B5EF4-FFF2-40B4-BE49-F238E27FC236}">
                <a16:creationId xmlns:a16="http://schemas.microsoft.com/office/drawing/2014/main" id="{71EA2BC2-15EA-4741-80BA-A12B08D7ADA2}"/>
              </a:ext>
            </a:extLst>
          </p:cNvPr>
          <p:cNvSpPr/>
          <p:nvPr/>
        </p:nvSpPr>
        <p:spPr>
          <a:xfrm rot="5400000">
            <a:off x="8637070" y="-1750183"/>
            <a:ext cx="813146" cy="536351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nvGrpSpPr>
          <p:cNvPr id="3" name="그룹 4">
            <a:extLst>
              <a:ext uri="{FF2B5EF4-FFF2-40B4-BE49-F238E27FC236}">
                <a16:creationId xmlns:a16="http://schemas.microsoft.com/office/drawing/2014/main" id="{A08C38DD-7AD2-4BB8-97E4-6D124D5CCECA}"/>
              </a:ext>
            </a:extLst>
          </p:cNvPr>
          <p:cNvGrpSpPr/>
          <p:nvPr/>
        </p:nvGrpSpPr>
        <p:grpSpPr>
          <a:xfrm>
            <a:off x="5891134" y="525000"/>
            <a:ext cx="967424" cy="813613"/>
            <a:chOff x="1903751" y="1484784"/>
            <a:chExt cx="967424" cy="813613"/>
          </a:xfrm>
          <a:solidFill>
            <a:srgbClr val="FFAD3D"/>
          </a:solidFill>
        </p:grpSpPr>
        <p:sp>
          <p:nvSpPr>
            <p:cNvPr id="4" name="사각형: 둥근 위쪽 모서리 1">
              <a:extLst>
                <a:ext uri="{FF2B5EF4-FFF2-40B4-BE49-F238E27FC236}">
                  <a16:creationId xmlns:a16="http://schemas.microsoft.com/office/drawing/2014/main" id="{E3669431-1016-4716-9B58-7235B5B796E7}"/>
                </a:ext>
              </a:extLst>
            </p:cNvPr>
            <p:cNvSpPr/>
            <p:nvPr/>
          </p:nvSpPr>
          <p:spPr>
            <a:xfrm rot="16200000">
              <a:off x="1732555" y="1655980"/>
              <a:ext cx="813146" cy="47075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5" name="직각 삼각형 2">
              <a:extLst>
                <a:ext uri="{FF2B5EF4-FFF2-40B4-BE49-F238E27FC236}">
                  <a16:creationId xmlns:a16="http://schemas.microsoft.com/office/drawing/2014/main" id="{9CEC95B0-A8F3-402A-864C-968DDC5C3E60}"/>
                </a:ext>
              </a:extLst>
            </p:cNvPr>
            <p:cNvSpPr/>
            <p:nvPr/>
          </p:nvSpPr>
          <p:spPr>
            <a:xfrm rot="5400000">
              <a:off x="2216266" y="1643488"/>
              <a:ext cx="813147" cy="49667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sp>
        <p:nvSpPr>
          <p:cNvPr id="8" name="TextBox 66">
            <a:extLst>
              <a:ext uri="{FF2B5EF4-FFF2-40B4-BE49-F238E27FC236}">
                <a16:creationId xmlns:a16="http://schemas.microsoft.com/office/drawing/2014/main" id="{E29A8360-11B3-4C8E-9152-AB44914165C6}"/>
              </a:ext>
            </a:extLst>
          </p:cNvPr>
          <p:cNvSpPr txBox="1"/>
          <p:nvPr/>
        </p:nvSpPr>
        <p:spPr>
          <a:xfrm>
            <a:off x="5916423" y="714731"/>
            <a:ext cx="577452" cy="430887"/>
          </a:xfrm>
          <a:prstGeom prst="rect">
            <a:avLst/>
          </a:prstGeom>
          <a:noFill/>
        </p:spPr>
        <p:txBody>
          <a:bodyPr wrap="square" lIns="0" tIns="0" rIns="0" bIns="0" rtlCol="0" anchor="ctr">
            <a:no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4000" b="1" dirty="0" smtClean="0">
                <a:solidFill>
                  <a:schemeClr val="tx1">
                    <a:lumMod val="95000"/>
                    <a:lumOff val="5000"/>
                  </a:schemeClr>
                </a:solidFill>
                <a:latin typeface="Arial" panose="020B0604020202020204" pitchFamily="34" charset="0"/>
                <a:ea typeface="맑은 고딕" panose="020B0503020000020004" pitchFamily="50" charset="-127"/>
                <a:cs typeface="Arial" panose="020B0604020202020204" pitchFamily="34" charset="0"/>
              </a:rPr>
              <a:t>1</a:t>
            </a:r>
            <a:endParaRPr lang="ko-KR" altLang="en-US" sz="4000" b="1" dirty="0">
              <a:solidFill>
                <a:schemeClr val="tx1">
                  <a:lumMod val="95000"/>
                  <a:lumOff val="5000"/>
                </a:schemeClr>
              </a:solidFill>
              <a:latin typeface="Arial" panose="020B0604020202020204" pitchFamily="34" charset="0"/>
              <a:ea typeface="맑은 고딕" panose="020B0503020000020004" pitchFamily="50" charset="-127"/>
              <a:cs typeface="Arial" panose="020B0604020202020204" pitchFamily="34" charset="0"/>
            </a:endParaRPr>
          </a:p>
        </p:txBody>
      </p:sp>
      <p:sp>
        <p:nvSpPr>
          <p:cNvPr id="10" name="Rectangle 236">
            <a:extLst>
              <a:ext uri="{FF2B5EF4-FFF2-40B4-BE49-F238E27FC236}">
                <a16:creationId xmlns:a16="http://schemas.microsoft.com/office/drawing/2014/main" id="{21157787-EC97-4193-A860-71D63AFF48DC}"/>
              </a:ext>
            </a:extLst>
          </p:cNvPr>
          <p:cNvSpPr/>
          <p:nvPr/>
        </p:nvSpPr>
        <p:spPr>
          <a:xfrm rot="5400000">
            <a:off x="11212914" y="835929"/>
            <a:ext cx="813148" cy="191292"/>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dirty="0">
              <a:solidFill>
                <a:schemeClr val="tx1"/>
              </a:solidFill>
            </a:endParaRPr>
          </a:p>
        </p:txBody>
      </p:sp>
      <p:sp>
        <p:nvSpPr>
          <p:cNvPr id="11" name="사각형: 둥근 위쪽 모서리 78">
            <a:extLst>
              <a:ext uri="{FF2B5EF4-FFF2-40B4-BE49-F238E27FC236}">
                <a16:creationId xmlns:a16="http://schemas.microsoft.com/office/drawing/2014/main" id="{F0654692-DED1-443D-B01A-96CE80485858}"/>
              </a:ext>
            </a:extLst>
          </p:cNvPr>
          <p:cNvSpPr/>
          <p:nvPr/>
        </p:nvSpPr>
        <p:spPr>
          <a:xfrm rot="5400000">
            <a:off x="8637070" y="-711448"/>
            <a:ext cx="813146" cy="536351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nvGrpSpPr>
          <p:cNvPr id="12" name="그룹 79">
            <a:extLst>
              <a:ext uri="{FF2B5EF4-FFF2-40B4-BE49-F238E27FC236}">
                <a16:creationId xmlns:a16="http://schemas.microsoft.com/office/drawing/2014/main" id="{DCD6CE55-72AF-44B5-8720-15374CC13339}"/>
              </a:ext>
            </a:extLst>
          </p:cNvPr>
          <p:cNvGrpSpPr/>
          <p:nvPr/>
        </p:nvGrpSpPr>
        <p:grpSpPr>
          <a:xfrm>
            <a:off x="5846164" y="1563735"/>
            <a:ext cx="1012394" cy="813613"/>
            <a:chOff x="1858781" y="1484784"/>
            <a:chExt cx="1012394" cy="813613"/>
          </a:xfrm>
          <a:solidFill>
            <a:srgbClr val="55E4EA"/>
          </a:solidFill>
        </p:grpSpPr>
        <p:sp>
          <p:nvSpPr>
            <p:cNvPr id="13" name="사각형: 둥근 위쪽 모서리 85">
              <a:extLst>
                <a:ext uri="{FF2B5EF4-FFF2-40B4-BE49-F238E27FC236}">
                  <a16:creationId xmlns:a16="http://schemas.microsoft.com/office/drawing/2014/main" id="{CBBE1151-7DB9-4602-8AED-41F44D22233F}"/>
                </a:ext>
              </a:extLst>
            </p:cNvPr>
            <p:cNvSpPr/>
            <p:nvPr/>
          </p:nvSpPr>
          <p:spPr>
            <a:xfrm rot="16200000">
              <a:off x="1710070" y="1633495"/>
              <a:ext cx="813146" cy="51572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14" name="직각 삼각형 86">
              <a:extLst>
                <a:ext uri="{FF2B5EF4-FFF2-40B4-BE49-F238E27FC236}">
                  <a16:creationId xmlns:a16="http://schemas.microsoft.com/office/drawing/2014/main" id="{08EA8902-32EA-479A-871E-2A287865AF98}"/>
                </a:ext>
              </a:extLst>
            </p:cNvPr>
            <p:cNvSpPr/>
            <p:nvPr/>
          </p:nvSpPr>
          <p:spPr>
            <a:xfrm rot="5400000">
              <a:off x="2216266" y="1643488"/>
              <a:ext cx="813147" cy="49667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sp>
        <p:nvSpPr>
          <p:cNvPr id="17" name="TextBox 82">
            <a:extLst>
              <a:ext uri="{FF2B5EF4-FFF2-40B4-BE49-F238E27FC236}">
                <a16:creationId xmlns:a16="http://schemas.microsoft.com/office/drawing/2014/main" id="{3B83FFFF-D509-4530-904C-09B81666D8A0}"/>
              </a:ext>
            </a:extLst>
          </p:cNvPr>
          <p:cNvSpPr txBox="1"/>
          <p:nvPr/>
        </p:nvSpPr>
        <p:spPr>
          <a:xfrm>
            <a:off x="5916423" y="1753466"/>
            <a:ext cx="577452" cy="430887"/>
          </a:xfrm>
          <a:prstGeom prst="rect">
            <a:avLst/>
          </a:prstGeom>
          <a:noFill/>
        </p:spPr>
        <p:txBody>
          <a:bodyPr wrap="square" lIns="0" tIns="0" rIns="0" bIns="0" rtlCol="0" anchor="ctr">
            <a:no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4000" b="1" dirty="0" smtClean="0">
                <a:solidFill>
                  <a:schemeClr val="tx1">
                    <a:lumMod val="95000"/>
                    <a:lumOff val="5000"/>
                  </a:schemeClr>
                </a:solidFill>
                <a:latin typeface="Arial" panose="020B0604020202020204" pitchFamily="34" charset="0"/>
                <a:ea typeface="맑은 고딕" panose="020B0503020000020004" pitchFamily="50" charset="-127"/>
                <a:cs typeface="Arial" panose="020B0604020202020204" pitchFamily="34" charset="0"/>
              </a:rPr>
              <a:t>2</a:t>
            </a:r>
            <a:endParaRPr lang="ko-KR" altLang="en-US" sz="4000" b="1" dirty="0">
              <a:solidFill>
                <a:schemeClr val="tx1">
                  <a:lumMod val="95000"/>
                  <a:lumOff val="5000"/>
                </a:schemeClr>
              </a:solidFill>
              <a:latin typeface="Arial" panose="020B0604020202020204" pitchFamily="34" charset="0"/>
              <a:ea typeface="맑은 고딕" panose="020B0503020000020004" pitchFamily="50" charset="-127"/>
              <a:cs typeface="Arial" panose="020B0604020202020204" pitchFamily="34" charset="0"/>
            </a:endParaRPr>
          </a:p>
        </p:txBody>
      </p:sp>
      <p:sp>
        <p:nvSpPr>
          <p:cNvPr id="19" name="Rectangle 236">
            <a:extLst>
              <a:ext uri="{FF2B5EF4-FFF2-40B4-BE49-F238E27FC236}">
                <a16:creationId xmlns:a16="http://schemas.microsoft.com/office/drawing/2014/main" id="{EC66388D-E0E8-48C8-A74C-E508FBEF832C}"/>
              </a:ext>
            </a:extLst>
          </p:cNvPr>
          <p:cNvSpPr/>
          <p:nvPr/>
        </p:nvSpPr>
        <p:spPr>
          <a:xfrm rot="5400000">
            <a:off x="11212914" y="1874664"/>
            <a:ext cx="813148" cy="191292"/>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dirty="0">
              <a:solidFill>
                <a:schemeClr val="tx1"/>
              </a:solidFill>
            </a:endParaRPr>
          </a:p>
        </p:txBody>
      </p:sp>
      <p:sp>
        <p:nvSpPr>
          <p:cNvPr id="20" name="사각형: 둥근 위쪽 모서리 88">
            <a:extLst>
              <a:ext uri="{FF2B5EF4-FFF2-40B4-BE49-F238E27FC236}">
                <a16:creationId xmlns:a16="http://schemas.microsoft.com/office/drawing/2014/main" id="{85B497FC-31C7-4309-94F5-1ED3199C7E43}"/>
              </a:ext>
            </a:extLst>
          </p:cNvPr>
          <p:cNvSpPr/>
          <p:nvPr/>
        </p:nvSpPr>
        <p:spPr>
          <a:xfrm rot="5400000">
            <a:off x="8637070" y="327287"/>
            <a:ext cx="813146" cy="536351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nvGrpSpPr>
          <p:cNvPr id="21" name="그룹 89">
            <a:extLst>
              <a:ext uri="{FF2B5EF4-FFF2-40B4-BE49-F238E27FC236}">
                <a16:creationId xmlns:a16="http://schemas.microsoft.com/office/drawing/2014/main" id="{06BA9488-FFFC-4581-9C68-6BA020058ABD}"/>
              </a:ext>
            </a:extLst>
          </p:cNvPr>
          <p:cNvGrpSpPr/>
          <p:nvPr/>
        </p:nvGrpSpPr>
        <p:grpSpPr>
          <a:xfrm>
            <a:off x="5876147" y="2602470"/>
            <a:ext cx="982411" cy="813613"/>
            <a:chOff x="1888764" y="1484784"/>
            <a:chExt cx="982411" cy="813613"/>
          </a:xfrm>
          <a:solidFill>
            <a:srgbClr val="B0D850"/>
          </a:solidFill>
        </p:grpSpPr>
        <p:sp>
          <p:nvSpPr>
            <p:cNvPr id="22" name="사각형: 둥근 위쪽 모서리 110">
              <a:extLst>
                <a:ext uri="{FF2B5EF4-FFF2-40B4-BE49-F238E27FC236}">
                  <a16:creationId xmlns:a16="http://schemas.microsoft.com/office/drawing/2014/main" id="{37DB9525-5918-489B-8410-D7EAD32E553D}"/>
                </a:ext>
              </a:extLst>
            </p:cNvPr>
            <p:cNvSpPr/>
            <p:nvPr/>
          </p:nvSpPr>
          <p:spPr>
            <a:xfrm rot="16200000">
              <a:off x="1725062" y="1648486"/>
              <a:ext cx="813146" cy="485741"/>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23" name="직각 삼각형 111">
              <a:extLst>
                <a:ext uri="{FF2B5EF4-FFF2-40B4-BE49-F238E27FC236}">
                  <a16:creationId xmlns:a16="http://schemas.microsoft.com/office/drawing/2014/main" id="{A9EBE27C-CEB7-44CE-97D5-8926E9B89D1D}"/>
                </a:ext>
              </a:extLst>
            </p:cNvPr>
            <p:cNvSpPr/>
            <p:nvPr/>
          </p:nvSpPr>
          <p:spPr>
            <a:xfrm rot="5400000">
              <a:off x="2216266" y="1643488"/>
              <a:ext cx="813147" cy="49667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sp>
        <p:nvSpPr>
          <p:cNvPr id="26" name="TextBox 107">
            <a:extLst>
              <a:ext uri="{FF2B5EF4-FFF2-40B4-BE49-F238E27FC236}">
                <a16:creationId xmlns:a16="http://schemas.microsoft.com/office/drawing/2014/main" id="{A66D09F7-9049-4F5A-9F4D-49AAF979C091}"/>
              </a:ext>
            </a:extLst>
          </p:cNvPr>
          <p:cNvSpPr txBox="1"/>
          <p:nvPr/>
        </p:nvSpPr>
        <p:spPr>
          <a:xfrm>
            <a:off x="5916423" y="2792201"/>
            <a:ext cx="577452" cy="430887"/>
          </a:xfrm>
          <a:prstGeom prst="rect">
            <a:avLst/>
          </a:prstGeom>
          <a:noFill/>
        </p:spPr>
        <p:txBody>
          <a:bodyPr wrap="square" lIns="0" tIns="0" rIns="0" bIns="0" rtlCol="0" anchor="ctr">
            <a:no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4000" b="1" dirty="0" smtClean="0">
                <a:solidFill>
                  <a:schemeClr val="tx1">
                    <a:lumMod val="95000"/>
                    <a:lumOff val="5000"/>
                  </a:schemeClr>
                </a:solidFill>
                <a:latin typeface="Arial" panose="020B0604020202020204" pitchFamily="34" charset="0"/>
                <a:ea typeface="맑은 고딕" panose="020B0503020000020004" pitchFamily="50" charset="-127"/>
                <a:cs typeface="Arial" panose="020B0604020202020204" pitchFamily="34" charset="0"/>
              </a:rPr>
              <a:t>3</a:t>
            </a:r>
            <a:endParaRPr lang="ko-KR" altLang="en-US" sz="4000" b="1" dirty="0">
              <a:solidFill>
                <a:schemeClr val="tx1">
                  <a:lumMod val="95000"/>
                  <a:lumOff val="5000"/>
                </a:schemeClr>
              </a:solidFill>
              <a:latin typeface="Arial" panose="020B0604020202020204" pitchFamily="34" charset="0"/>
              <a:ea typeface="맑은 고딕" panose="020B0503020000020004" pitchFamily="50" charset="-127"/>
              <a:cs typeface="Arial" panose="020B0604020202020204" pitchFamily="34" charset="0"/>
            </a:endParaRPr>
          </a:p>
        </p:txBody>
      </p:sp>
      <p:sp>
        <p:nvSpPr>
          <p:cNvPr id="28" name="Rectangle 236">
            <a:extLst>
              <a:ext uri="{FF2B5EF4-FFF2-40B4-BE49-F238E27FC236}">
                <a16:creationId xmlns:a16="http://schemas.microsoft.com/office/drawing/2014/main" id="{51658631-F3ED-4490-BD7E-1957DC40AEE1}"/>
              </a:ext>
            </a:extLst>
          </p:cNvPr>
          <p:cNvSpPr/>
          <p:nvPr/>
        </p:nvSpPr>
        <p:spPr>
          <a:xfrm rot="5400000">
            <a:off x="11212914" y="2913399"/>
            <a:ext cx="813148" cy="191292"/>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dirty="0">
              <a:solidFill>
                <a:schemeClr val="tx1"/>
              </a:solidFill>
            </a:endParaRPr>
          </a:p>
        </p:txBody>
      </p:sp>
      <p:sp>
        <p:nvSpPr>
          <p:cNvPr id="29" name="사각형: 둥근 위쪽 모서리 113">
            <a:extLst>
              <a:ext uri="{FF2B5EF4-FFF2-40B4-BE49-F238E27FC236}">
                <a16:creationId xmlns:a16="http://schemas.microsoft.com/office/drawing/2014/main" id="{F933375C-C20B-46B5-8203-C618240DDCA6}"/>
              </a:ext>
            </a:extLst>
          </p:cNvPr>
          <p:cNvSpPr/>
          <p:nvPr/>
        </p:nvSpPr>
        <p:spPr>
          <a:xfrm rot="5400000">
            <a:off x="8637070" y="1366022"/>
            <a:ext cx="813146" cy="536351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nvGrpSpPr>
          <p:cNvPr id="30" name="그룹 114">
            <a:extLst>
              <a:ext uri="{FF2B5EF4-FFF2-40B4-BE49-F238E27FC236}">
                <a16:creationId xmlns:a16="http://schemas.microsoft.com/office/drawing/2014/main" id="{DB65AEE2-DB91-45DB-AA28-5B280CA32105}"/>
              </a:ext>
            </a:extLst>
          </p:cNvPr>
          <p:cNvGrpSpPr/>
          <p:nvPr/>
        </p:nvGrpSpPr>
        <p:grpSpPr>
          <a:xfrm>
            <a:off x="5906127" y="3641205"/>
            <a:ext cx="952431" cy="813613"/>
            <a:chOff x="1918744" y="1484784"/>
            <a:chExt cx="952431" cy="813613"/>
          </a:xfrm>
          <a:solidFill>
            <a:srgbClr val="82B0CC"/>
          </a:solidFill>
        </p:grpSpPr>
        <p:sp>
          <p:nvSpPr>
            <p:cNvPr id="31" name="사각형: 둥근 위쪽 모서리 120">
              <a:extLst>
                <a:ext uri="{FF2B5EF4-FFF2-40B4-BE49-F238E27FC236}">
                  <a16:creationId xmlns:a16="http://schemas.microsoft.com/office/drawing/2014/main" id="{76FBD120-9522-41A7-A20E-4E24F680387C}"/>
                </a:ext>
              </a:extLst>
            </p:cNvPr>
            <p:cNvSpPr/>
            <p:nvPr/>
          </p:nvSpPr>
          <p:spPr>
            <a:xfrm rot="16200000">
              <a:off x="1740052" y="1663476"/>
              <a:ext cx="813146" cy="455761"/>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32" name="직각 삼각형 121">
              <a:extLst>
                <a:ext uri="{FF2B5EF4-FFF2-40B4-BE49-F238E27FC236}">
                  <a16:creationId xmlns:a16="http://schemas.microsoft.com/office/drawing/2014/main" id="{5860B899-C633-4DCE-90F4-C241C63C49D4}"/>
                </a:ext>
              </a:extLst>
            </p:cNvPr>
            <p:cNvSpPr/>
            <p:nvPr/>
          </p:nvSpPr>
          <p:spPr>
            <a:xfrm rot="5400000">
              <a:off x="2216266" y="1643488"/>
              <a:ext cx="813147" cy="49667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sp>
        <p:nvSpPr>
          <p:cNvPr id="35" name="TextBox 117">
            <a:extLst>
              <a:ext uri="{FF2B5EF4-FFF2-40B4-BE49-F238E27FC236}">
                <a16:creationId xmlns:a16="http://schemas.microsoft.com/office/drawing/2014/main" id="{B2D156B8-57AA-4596-A45A-191F1F027CEA}"/>
              </a:ext>
            </a:extLst>
          </p:cNvPr>
          <p:cNvSpPr txBox="1"/>
          <p:nvPr/>
        </p:nvSpPr>
        <p:spPr>
          <a:xfrm>
            <a:off x="5916423" y="3830936"/>
            <a:ext cx="577452" cy="430887"/>
          </a:xfrm>
          <a:prstGeom prst="rect">
            <a:avLst/>
          </a:prstGeom>
          <a:noFill/>
        </p:spPr>
        <p:txBody>
          <a:bodyPr wrap="square" lIns="0" tIns="0" rIns="0" bIns="0" rtlCol="0" anchor="ctr">
            <a:no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4000" b="1" dirty="0" smtClean="0">
                <a:solidFill>
                  <a:schemeClr val="tx1">
                    <a:lumMod val="95000"/>
                    <a:lumOff val="5000"/>
                  </a:schemeClr>
                </a:solidFill>
                <a:latin typeface="Arial" panose="020B0604020202020204" pitchFamily="34" charset="0"/>
                <a:ea typeface="맑은 고딕" panose="020B0503020000020004" pitchFamily="50" charset="-127"/>
                <a:cs typeface="Arial" panose="020B0604020202020204" pitchFamily="34" charset="0"/>
              </a:rPr>
              <a:t>4</a:t>
            </a:r>
            <a:endParaRPr lang="ko-KR" altLang="en-US" sz="4000" b="1" dirty="0">
              <a:solidFill>
                <a:schemeClr val="tx1">
                  <a:lumMod val="95000"/>
                  <a:lumOff val="5000"/>
                </a:schemeClr>
              </a:solidFill>
              <a:latin typeface="Arial" panose="020B0604020202020204" pitchFamily="34" charset="0"/>
              <a:ea typeface="맑은 고딕" panose="020B0503020000020004" pitchFamily="50" charset="-127"/>
              <a:cs typeface="Arial" panose="020B0604020202020204" pitchFamily="34" charset="0"/>
            </a:endParaRPr>
          </a:p>
        </p:txBody>
      </p:sp>
      <p:sp>
        <p:nvSpPr>
          <p:cNvPr id="37" name="Rectangle 236">
            <a:extLst>
              <a:ext uri="{FF2B5EF4-FFF2-40B4-BE49-F238E27FC236}">
                <a16:creationId xmlns:a16="http://schemas.microsoft.com/office/drawing/2014/main" id="{5ED846C1-3CF9-48AB-A773-110497ABDD58}"/>
              </a:ext>
            </a:extLst>
          </p:cNvPr>
          <p:cNvSpPr/>
          <p:nvPr/>
        </p:nvSpPr>
        <p:spPr>
          <a:xfrm rot="5400000">
            <a:off x="11212914" y="3952134"/>
            <a:ext cx="813148" cy="191292"/>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dirty="0">
              <a:solidFill>
                <a:schemeClr val="tx1"/>
              </a:solidFill>
            </a:endParaRPr>
          </a:p>
        </p:txBody>
      </p:sp>
      <p:sp>
        <p:nvSpPr>
          <p:cNvPr id="38" name="사각형: 둥근 위쪽 모서리 123">
            <a:extLst>
              <a:ext uri="{FF2B5EF4-FFF2-40B4-BE49-F238E27FC236}">
                <a16:creationId xmlns:a16="http://schemas.microsoft.com/office/drawing/2014/main" id="{E4333382-2054-4688-9DB1-206C2774BAF3}"/>
              </a:ext>
            </a:extLst>
          </p:cNvPr>
          <p:cNvSpPr/>
          <p:nvPr/>
        </p:nvSpPr>
        <p:spPr>
          <a:xfrm rot="5400000">
            <a:off x="8637070" y="2404756"/>
            <a:ext cx="813146" cy="536351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nvGrpSpPr>
          <p:cNvPr id="39" name="그룹 124">
            <a:extLst>
              <a:ext uri="{FF2B5EF4-FFF2-40B4-BE49-F238E27FC236}">
                <a16:creationId xmlns:a16="http://schemas.microsoft.com/office/drawing/2014/main" id="{086020A5-280F-433F-94DE-40A329FBD61D}"/>
              </a:ext>
            </a:extLst>
          </p:cNvPr>
          <p:cNvGrpSpPr/>
          <p:nvPr/>
        </p:nvGrpSpPr>
        <p:grpSpPr>
          <a:xfrm>
            <a:off x="5936104" y="4679939"/>
            <a:ext cx="922454" cy="813613"/>
            <a:chOff x="1948721" y="1484784"/>
            <a:chExt cx="922454" cy="813613"/>
          </a:xfrm>
          <a:solidFill>
            <a:srgbClr val="4F5881"/>
          </a:solidFill>
        </p:grpSpPr>
        <p:sp>
          <p:nvSpPr>
            <p:cNvPr id="40" name="사각형: 둥근 위쪽 모서리 130">
              <a:extLst>
                <a:ext uri="{FF2B5EF4-FFF2-40B4-BE49-F238E27FC236}">
                  <a16:creationId xmlns:a16="http://schemas.microsoft.com/office/drawing/2014/main" id="{5C62486F-83B2-4608-A6D7-8697C9C3E2B6}"/>
                </a:ext>
              </a:extLst>
            </p:cNvPr>
            <p:cNvSpPr/>
            <p:nvPr/>
          </p:nvSpPr>
          <p:spPr>
            <a:xfrm rot="16200000">
              <a:off x="1755040" y="1678465"/>
              <a:ext cx="813146" cy="42578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41" name="직각 삼각형 131">
              <a:extLst>
                <a:ext uri="{FF2B5EF4-FFF2-40B4-BE49-F238E27FC236}">
                  <a16:creationId xmlns:a16="http://schemas.microsoft.com/office/drawing/2014/main" id="{0817C81E-2D51-4CA1-9E94-DE90FD513D2C}"/>
                </a:ext>
              </a:extLst>
            </p:cNvPr>
            <p:cNvSpPr/>
            <p:nvPr/>
          </p:nvSpPr>
          <p:spPr>
            <a:xfrm rot="5400000">
              <a:off x="2216266" y="1643488"/>
              <a:ext cx="813147" cy="49667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sp>
        <p:nvSpPr>
          <p:cNvPr id="44" name="TextBox 127">
            <a:extLst>
              <a:ext uri="{FF2B5EF4-FFF2-40B4-BE49-F238E27FC236}">
                <a16:creationId xmlns:a16="http://schemas.microsoft.com/office/drawing/2014/main" id="{EC3F8054-5C8D-46A9-86D1-3E5BEC7AD978}"/>
              </a:ext>
            </a:extLst>
          </p:cNvPr>
          <p:cNvSpPr txBox="1"/>
          <p:nvPr/>
        </p:nvSpPr>
        <p:spPr>
          <a:xfrm>
            <a:off x="5916423" y="4869670"/>
            <a:ext cx="577452" cy="430887"/>
          </a:xfrm>
          <a:prstGeom prst="rect">
            <a:avLst/>
          </a:prstGeom>
          <a:noFill/>
        </p:spPr>
        <p:txBody>
          <a:bodyPr wrap="square" lIns="0" tIns="0" rIns="0" bIns="0" rtlCol="0" anchor="ctr">
            <a:no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4000" b="1" dirty="0" smtClean="0">
                <a:solidFill>
                  <a:schemeClr val="tx1">
                    <a:lumMod val="95000"/>
                    <a:lumOff val="5000"/>
                  </a:schemeClr>
                </a:solidFill>
                <a:latin typeface="Arial" panose="020B0604020202020204" pitchFamily="34" charset="0"/>
                <a:ea typeface="맑은 고딕" panose="020B0503020000020004" pitchFamily="50" charset="-127"/>
                <a:cs typeface="Arial" panose="020B0604020202020204" pitchFamily="34" charset="0"/>
              </a:rPr>
              <a:t>5</a:t>
            </a:r>
            <a:endParaRPr lang="ko-KR" altLang="en-US" sz="4000" b="1" dirty="0">
              <a:solidFill>
                <a:schemeClr val="tx1">
                  <a:lumMod val="95000"/>
                  <a:lumOff val="5000"/>
                </a:schemeClr>
              </a:solidFill>
              <a:latin typeface="Arial" panose="020B0604020202020204" pitchFamily="34" charset="0"/>
              <a:ea typeface="맑은 고딕" panose="020B0503020000020004" pitchFamily="50" charset="-127"/>
              <a:cs typeface="Arial" panose="020B0604020202020204" pitchFamily="34" charset="0"/>
            </a:endParaRPr>
          </a:p>
        </p:txBody>
      </p:sp>
      <p:sp>
        <p:nvSpPr>
          <p:cNvPr id="46" name="Rectangle 236">
            <a:extLst>
              <a:ext uri="{FF2B5EF4-FFF2-40B4-BE49-F238E27FC236}">
                <a16:creationId xmlns:a16="http://schemas.microsoft.com/office/drawing/2014/main" id="{73638ECA-3AD4-4CF2-AAE6-F444B9119FC0}"/>
              </a:ext>
            </a:extLst>
          </p:cNvPr>
          <p:cNvSpPr/>
          <p:nvPr/>
        </p:nvSpPr>
        <p:spPr>
          <a:xfrm rot="5400000">
            <a:off x="11212914" y="4990868"/>
            <a:ext cx="813148" cy="191292"/>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dirty="0">
              <a:solidFill>
                <a:schemeClr val="tx1"/>
              </a:solidFill>
            </a:endParaRPr>
          </a:p>
        </p:txBody>
      </p:sp>
      <p:sp>
        <p:nvSpPr>
          <p:cNvPr id="52" name="Dikdörtgen 51"/>
          <p:cNvSpPr/>
          <p:nvPr/>
        </p:nvSpPr>
        <p:spPr>
          <a:xfrm>
            <a:off x="724346" y="576085"/>
            <a:ext cx="4537201" cy="1305165"/>
          </a:xfrm>
          <a:prstGeom prst="rect">
            <a:avLst/>
          </a:prstGeom>
          <a:solidFill>
            <a:schemeClr val="accent4">
              <a:lumMod val="60000"/>
              <a:lumOff val="40000"/>
            </a:schemeClr>
          </a:solidFill>
        </p:spPr>
        <p:txBody>
          <a:bodyPr wrap="square">
            <a:spAutoFit/>
          </a:bodyPr>
          <a:lstStyle/>
          <a:p>
            <a:pPr algn="ctr">
              <a:lnSpc>
                <a:spcPct val="150000"/>
              </a:lnSpc>
            </a:pPr>
            <a:r>
              <a:rPr lang="tr-TR" sz="2800" dirty="0" smtClean="0"/>
              <a:t>3. ÜNİTE</a:t>
            </a:r>
          </a:p>
          <a:p>
            <a:pPr algn="ctr">
              <a:lnSpc>
                <a:spcPct val="150000"/>
              </a:lnSpc>
            </a:pPr>
            <a:r>
              <a:rPr lang="tr-TR" sz="2800" dirty="0" smtClean="0"/>
              <a:t>İSLAM’IN DİREĞİ NAMAZ</a:t>
            </a:r>
            <a:endParaRPr lang="tr-TR" sz="2800" dirty="0"/>
          </a:p>
        </p:txBody>
      </p:sp>
      <p:pic>
        <p:nvPicPr>
          <p:cNvPr id="53" name="Resim 52"/>
          <p:cNvPicPr>
            <a:picLocks noChangeAspect="1"/>
          </p:cNvPicPr>
          <p:nvPr/>
        </p:nvPicPr>
        <p:blipFill>
          <a:blip r:embed="rId3"/>
          <a:stretch>
            <a:fillRect/>
          </a:stretch>
        </p:blipFill>
        <p:spPr>
          <a:xfrm>
            <a:off x="328698" y="2188738"/>
            <a:ext cx="5247643" cy="3342634"/>
          </a:xfrm>
          <a:prstGeom prst="rect">
            <a:avLst/>
          </a:prstGeom>
        </p:spPr>
      </p:pic>
      <p:sp>
        <p:nvSpPr>
          <p:cNvPr id="54" name="Dikdörtgen 53"/>
          <p:cNvSpPr/>
          <p:nvPr/>
        </p:nvSpPr>
        <p:spPr>
          <a:xfrm>
            <a:off x="6778004" y="666028"/>
            <a:ext cx="3422732" cy="461665"/>
          </a:xfrm>
          <a:prstGeom prst="rect">
            <a:avLst/>
          </a:prstGeom>
        </p:spPr>
        <p:txBody>
          <a:bodyPr wrap="none">
            <a:spAutoFit/>
          </a:bodyPr>
          <a:lstStyle/>
          <a:p>
            <a:r>
              <a:rPr lang="tr-TR" sz="2400" dirty="0" smtClean="0"/>
              <a:t>Namazla İlgili Hükümler</a:t>
            </a:r>
            <a:endParaRPr lang="tr-TR" sz="2400" dirty="0"/>
          </a:p>
        </p:txBody>
      </p:sp>
      <p:sp>
        <p:nvSpPr>
          <p:cNvPr id="55" name="Dikdörtgen 54"/>
          <p:cNvSpPr/>
          <p:nvPr/>
        </p:nvSpPr>
        <p:spPr>
          <a:xfrm>
            <a:off x="6778004" y="1752814"/>
            <a:ext cx="3522759" cy="461665"/>
          </a:xfrm>
          <a:prstGeom prst="rect">
            <a:avLst/>
          </a:prstGeom>
        </p:spPr>
        <p:txBody>
          <a:bodyPr wrap="none">
            <a:spAutoFit/>
          </a:bodyPr>
          <a:lstStyle/>
          <a:p>
            <a:r>
              <a:rPr lang="tr-TR" sz="2400" dirty="0" smtClean="0"/>
              <a:t>Sehiv ve Tilavet Secdesi</a:t>
            </a:r>
            <a:endParaRPr lang="tr-TR" sz="2400" dirty="0"/>
          </a:p>
        </p:txBody>
      </p:sp>
      <p:sp>
        <p:nvSpPr>
          <p:cNvPr id="56" name="Dikdörtgen 55"/>
          <p:cNvSpPr/>
          <p:nvPr/>
        </p:nvSpPr>
        <p:spPr>
          <a:xfrm>
            <a:off x="6613113" y="2794631"/>
            <a:ext cx="5042150" cy="461665"/>
          </a:xfrm>
          <a:prstGeom prst="rect">
            <a:avLst/>
          </a:prstGeom>
        </p:spPr>
        <p:txBody>
          <a:bodyPr wrap="none">
            <a:spAutoFit/>
          </a:bodyPr>
          <a:lstStyle/>
          <a:p>
            <a:r>
              <a:rPr lang="tr-TR" sz="2400" dirty="0" smtClean="0"/>
              <a:t>Namazda Okunan Dua ve </a:t>
            </a:r>
            <a:r>
              <a:rPr lang="tr-TR" sz="2400" dirty="0" err="1" smtClean="0"/>
              <a:t>Tesbihler</a:t>
            </a:r>
            <a:endParaRPr lang="tr-TR" sz="2400" dirty="0"/>
          </a:p>
        </p:txBody>
      </p:sp>
      <p:sp>
        <p:nvSpPr>
          <p:cNvPr id="57" name="Dikdörtgen 56"/>
          <p:cNvSpPr/>
          <p:nvPr/>
        </p:nvSpPr>
        <p:spPr>
          <a:xfrm>
            <a:off x="6778004" y="3806466"/>
            <a:ext cx="3454792" cy="461665"/>
          </a:xfrm>
          <a:prstGeom prst="rect">
            <a:avLst/>
          </a:prstGeom>
        </p:spPr>
        <p:txBody>
          <a:bodyPr wrap="none">
            <a:spAutoFit/>
          </a:bodyPr>
          <a:lstStyle/>
          <a:p>
            <a:r>
              <a:rPr lang="tr-TR" sz="2400" dirty="0" smtClean="0"/>
              <a:t>Allah’ın Evleri: Mescitler</a:t>
            </a:r>
            <a:endParaRPr lang="tr-TR" sz="2400" dirty="0"/>
          </a:p>
        </p:txBody>
      </p:sp>
      <p:sp>
        <p:nvSpPr>
          <p:cNvPr id="58" name="Dikdörtgen 57"/>
          <p:cNvSpPr/>
          <p:nvPr/>
        </p:nvSpPr>
        <p:spPr>
          <a:xfrm>
            <a:off x="6778004" y="4893254"/>
            <a:ext cx="3944093" cy="461665"/>
          </a:xfrm>
          <a:prstGeom prst="rect">
            <a:avLst/>
          </a:prstGeom>
        </p:spPr>
        <p:txBody>
          <a:bodyPr wrap="none">
            <a:spAutoFit/>
          </a:bodyPr>
          <a:lstStyle/>
          <a:p>
            <a:r>
              <a:rPr lang="tr-TR" sz="2400" dirty="0" smtClean="0"/>
              <a:t>Esmâ-i Hüsnâ’yı Tanıyorum</a:t>
            </a:r>
            <a:endParaRPr lang="tr-TR" sz="2400" dirty="0"/>
          </a:p>
        </p:txBody>
      </p:sp>
    </p:spTree>
    <p:extLst>
      <p:ext uri="{BB962C8B-B14F-4D97-AF65-F5344CB8AC3E}">
        <p14:creationId xmlns:p14="http://schemas.microsoft.com/office/powerpoint/2010/main" val="365453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grpSp>
        <p:nvGrpSpPr>
          <p:cNvPr id="1030" name="Google Shape;1030;p35"/>
          <p:cNvGrpSpPr/>
          <p:nvPr/>
        </p:nvGrpSpPr>
        <p:grpSpPr>
          <a:xfrm>
            <a:off x="5575254" y="1519267"/>
            <a:ext cx="5046981" cy="3184328"/>
            <a:chOff x="238100" y="603575"/>
            <a:chExt cx="7144650" cy="4507825"/>
          </a:xfrm>
        </p:grpSpPr>
        <p:sp>
          <p:nvSpPr>
            <p:cNvPr id="1031" name="Google Shape;1031;p35">
              <a:hlinkClick r:id="" action="ppaction://hlinkshowjump?jump=nextslide"/>
            </p:cNvPr>
            <p:cNvSpPr/>
            <p:nvPr/>
          </p:nvSpPr>
          <p:spPr>
            <a:xfrm>
              <a:off x="3232475" y="2089250"/>
              <a:ext cx="1029650" cy="1092875"/>
            </a:xfrm>
            <a:custGeom>
              <a:avLst/>
              <a:gdLst/>
              <a:ahLst/>
              <a:cxnLst/>
              <a:rect l="l" t="t" r="r" b="b"/>
              <a:pathLst>
                <a:path w="41186" h="43715" extrusionOk="0">
                  <a:moveTo>
                    <a:pt x="6659" y="1"/>
                  </a:moveTo>
                  <a:cubicBezTo>
                    <a:pt x="6129" y="1"/>
                    <a:pt x="5639" y="51"/>
                    <a:pt x="5196" y="157"/>
                  </a:cubicBezTo>
                  <a:cubicBezTo>
                    <a:pt x="5196" y="157"/>
                    <a:pt x="0" y="820"/>
                    <a:pt x="23" y="12340"/>
                  </a:cubicBezTo>
                  <a:cubicBezTo>
                    <a:pt x="47" y="23691"/>
                    <a:pt x="255" y="43715"/>
                    <a:pt x="6298" y="43715"/>
                  </a:cubicBezTo>
                  <a:cubicBezTo>
                    <a:pt x="6388" y="43715"/>
                    <a:pt x="6479" y="43710"/>
                    <a:pt x="6572" y="43701"/>
                  </a:cubicBezTo>
                  <a:cubicBezTo>
                    <a:pt x="12882" y="43089"/>
                    <a:pt x="41185" y="24970"/>
                    <a:pt x="40349" y="20714"/>
                  </a:cubicBezTo>
                  <a:cubicBezTo>
                    <a:pt x="39556" y="16680"/>
                    <a:pt x="16325" y="1"/>
                    <a:pt x="66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2" name="Google Shape;1032;p35"/>
            <p:cNvSpPr/>
            <p:nvPr/>
          </p:nvSpPr>
          <p:spPr>
            <a:xfrm>
              <a:off x="238100" y="603575"/>
              <a:ext cx="7144650" cy="4507825"/>
            </a:xfrm>
            <a:custGeom>
              <a:avLst/>
              <a:gdLst/>
              <a:ahLst/>
              <a:cxnLst/>
              <a:rect l="l" t="t" r="r" b="b"/>
              <a:pathLst>
                <a:path w="285786" h="180313" extrusionOk="0">
                  <a:moveTo>
                    <a:pt x="154305" y="2668"/>
                  </a:moveTo>
                  <a:cubicBezTo>
                    <a:pt x="160742" y="2668"/>
                    <a:pt x="167178" y="2691"/>
                    <a:pt x="173613" y="2734"/>
                  </a:cubicBezTo>
                  <a:cubicBezTo>
                    <a:pt x="204332" y="2938"/>
                    <a:pt x="235476" y="2838"/>
                    <a:pt x="266051" y="6210"/>
                  </a:cubicBezTo>
                  <a:cubicBezTo>
                    <a:pt x="269630" y="6605"/>
                    <a:pt x="273279" y="6995"/>
                    <a:pt x="276774" y="7894"/>
                  </a:cubicBezTo>
                  <a:cubicBezTo>
                    <a:pt x="278778" y="8407"/>
                    <a:pt x="279398" y="8424"/>
                    <a:pt x="279627" y="10041"/>
                  </a:cubicBezTo>
                  <a:cubicBezTo>
                    <a:pt x="280271" y="14588"/>
                    <a:pt x="280036" y="19417"/>
                    <a:pt x="280149" y="23996"/>
                  </a:cubicBezTo>
                  <a:cubicBezTo>
                    <a:pt x="280354" y="32373"/>
                    <a:pt x="280483" y="40752"/>
                    <a:pt x="280590" y="49130"/>
                  </a:cubicBezTo>
                  <a:cubicBezTo>
                    <a:pt x="280866" y="70511"/>
                    <a:pt x="280973" y="91894"/>
                    <a:pt x="280913" y="113278"/>
                  </a:cubicBezTo>
                  <a:cubicBezTo>
                    <a:pt x="280860" y="130024"/>
                    <a:pt x="280962" y="146846"/>
                    <a:pt x="279972" y="163571"/>
                  </a:cubicBezTo>
                  <a:cubicBezTo>
                    <a:pt x="279870" y="165292"/>
                    <a:pt x="280018" y="167450"/>
                    <a:pt x="279487" y="169109"/>
                  </a:cubicBezTo>
                  <a:cubicBezTo>
                    <a:pt x="279288" y="169734"/>
                    <a:pt x="278740" y="170190"/>
                    <a:pt x="278321" y="170462"/>
                  </a:cubicBezTo>
                  <a:cubicBezTo>
                    <a:pt x="276091" y="171901"/>
                    <a:pt x="272558" y="172647"/>
                    <a:pt x="269386" y="173275"/>
                  </a:cubicBezTo>
                  <a:cubicBezTo>
                    <a:pt x="256846" y="175753"/>
                    <a:pt x="243846" y="176303"/>
                    <a:pt x="231107" y="176838"/>
                  </a:cubicBezTo>
                  <a:cubicBezTo>
                    <a:pt x="216041" y="177470"/>
                    <a:pt x="200954" y="177722"/>
                    <a:pt x="185863" y="177722"/>
                  </a:cubicBezTo>
                  <a:cubicBezTo>
                    <a:pt x="163110" y="177722"/>
                    <a:pt x="140348" y="177149"/>
                    <a:pt x="117631" y="176438"/>
                  </a:cubicBezTo>
                  <a:cubicBezTo>
                    <a:pt x="86085" y="175451"/>
                    <a:pt x="54492" y="174209"/>
                    <a:pt x="23020" y="171776"/>
                  </a:cubicBezTo>
                  <a:cubicBezTo>
                    <a:pt x="19366" y="171492"/>
                    <a:pt x="15705" y="171218"/>
                    <a:pt x="12066" y="170772"/>
                  </a:cubicBezTo>
                  <a:cubicBezTo>
                    <a:pt x="11160" y="170661"/>
                    <a:pt x="10164" y="170618"/>
                    <a:pt x="9286" y="170358"/>
                  </a:cubicBezTo>
                  <a:cubicBezTo>
                    <a:pt x="9220" y="170338"/>
                    <a:pt x="9166" y="170322"/>
                    <a:pt x="9124" y="170309"/>
                  </a:cubicBezTo>
                  <a:lnTo>
                    <a:pt x="9124" y="170309"/>
                  </a:lnTo>
                  <a:cubicBezTo>
                    <a:pt x="9023" y="170173"/>
                    <a:pt x="8804" y="169846"/>
                    <a:pt x="8722" y="169541"/>
                  </a:cubicBezTo>
                  <a:cubicBezTo>
                    <a:pt x="5709" y="158145"/>
                    <a:pt x="5993" y="145628"/>
                    <a:pt x="5618" y="133925"/>
                  </a:cubicBezTo>
                  <a:cubicBezTo>
                    <a:pt x="4432" y="96917"/>
                    <a:pt x="4897" y="59876"/>
                    <a:pt x="4884" y="22856"/>
                  </a:cubicBezTo>
                  <a:cubicBezTo>
                    <a:pt x="4883" y="18997"/>
                    <a:pt x="4941" y="15125"/>
                    <a:pt x="4777" y="11269"/>
                  </a:cubicBezTo>
                  <a:lnTo>
                    <a:pt x="4777" y="11269"/>
                  </a:lnTo>
                  <a:cubicBezTo>
                    <a:pt x="4797" y="11242"/>
                    <a:pt x="4896" y="11124"/>
                    <a:pt x="5305" y="10918"/>
                  </a:cubicBezTo>
                  <a:cubicBezTo>
                    <a:pt x="5686" y="10725"/>
                    <a:pt x="6754" y="10353"/>
                    <a:pt x="7948" y="10030"/>
                  </a:cubicBezTo>
                  <a:cubicBezTo>
                    <a:pt x="11828" y="8986"/>
                    <a:pt x="15852" y="8454"/>
                    <a:pt x="19892" y="7939"/>
                  </a:cubicBezTo>
                  <a:cubicBezTo>
                    <a:pt x="33476" y="6204"/>
                    <a:pt x="47191" y="5421"/>
                    <a:pt x="60860" y="4747"/>
                  </a:cubicBezTo>
                  <a:cubicBezTo>
                    <a:pt x="91974" y="3215"/>
                    <a:pt x="123148" y="2668"/>
                    <a:pt x="154305" y="2668"/>
                  </a:cubicBezTo>
                  <a:close/>
                  <a:moveTo>
                    <a:pt x="157175" y="0"/>
                  </a:moveTo>
                  <a:cubicBezTo>
                    <a:pt x="131420" y="0"/>
                    <a:pt x="105662" y="434"/>
                    <a:pt x="79933" y="1374"/>
                  </a:cubicBezTo>
                  <a:cubicBezTo>
                    <a:pt x="63970" y="1957"/>
                    <a:pt x="47994" y="2701"/>
                    <a:pt x="32083" y="4140"/>
                  </a:cubicBezTo>
                  <a:cubicBezTo>
                    <a:pt x="23052" y="4957"/>
                    <a:pt x="12886" y="5326"/>
                    <a:pt x="4332" y="8667"/>
                  </a:cubicBezTo>
                  <a:cubicBezTo>
                    <a:pt x="2703" y="9303"/>
                    <a:pt x="101" y="10343"/>
                    <a:pt x="5" y="12393"/>
                  </a:cubicBezTo>
                  <a:lnTo>
                    <a:pt x="5" y="12393"/>
                  </a:lnTo>
                  <a:cubicBezTo>
                    <a:pt x="2" y="12435"/>
                    <a:pt x="1" y="12478"/>
                    <a:pt x="3" y="12521"/>
                  </a:cubicBezTo>
                  <a:cubicBezTo>
                    <a:pt x="3" y="12521"/>
                    <a:pt x="3" y="12521"/>
                    <a:pt x="3" y="12521"/>
                  </a:cubicBezTo>
                  <a:lnTo>
                    <a:pt x="3" y="12521"/>
                  </a:lnTo>
                  <a:cubicBezTo>
                    <a:pt x="3" y="12537"/>
                    <a:pt x="3" y="12553"/>
                    <a:pt x="5" y="12569"/>
                  </a:cubicBezTo>
                  <a:lnTo>
                    <a:pt x="5" y="12569"/>
                  </a:lnTo>
                  <a:cubicBezTo>
                    <a:pt x="518" y="24602"/>
                    <a:pt x="88" y="36724"/>
                    <a:pt x="63" y="48762"/>
                  </a:cubicBezTo>
                  <a:cubicBezTo>
                    <a:pt x="19" y="69560"/>
                    <a:pt x="19" y="90360"/>
                    <a:pt x="316" y="111156"/>
                  </a:cubicBezTo>
                  <a:cubicBezTo>
                    <a:pt x="557" y="128097"/>
                    <a:pt x="586" y="145220"/>
                    <a:pt x="2389" y="162085"/>
                  </a:cubicBezTo>
                  <a:cubicBezTo>
                    <a:pt x="2667" y="164686"/>
                    <a:pt x="2564" y="170177"/>
                    <a:pt x="4710" y="172176"/>
                  </a:cubicBezTo>
                  <a:cubicBezTo>
                    <a:pt x="5945" y="173328"/>
                    <a:pt x="8573" y="173251"/>
                    <a:pt x="10127" y="173426"/>
                  </a:cubicBezTo>
                  <a:cubicBezTo>
                    <a:pt x="37538" y="176504"/>
                    <a:pt x="65359" y="177198"/>
                    <a:pt x="92899" y="178276"/>
                  </a:cubicBezTo>
                  <a:cubicBezTo>
                    <a:pt x="122751" y="179444"/>
                    <a:pt x="152652" y="180312"/>
                    <a:pt x="182540" y="180312"/>
                  </a:cubicBezTo>
                  <a:cubicBezTo>
                    <a:pt x="192487" y="180312"/>
                    <a:pt x="202432" y="180216"/>
                    <a:pt x="212374" y="180003"/>
                  </a:cubicBezTo>
                  <a:cubicBezTo>
                    <a:pt x="227746" y="179673"/>
                    <a:pt x="243196" y="179171"/>
                    <a:pt x="258478" y="177376"/>
                  </a:cubicBezTo>
                  <a:cubicBezTo>
                    <a:pt x="263583" y="176778"/>
                    <a:pt x="268727" y="176053"/>
                    <a:pt x="273707" y="174742"/>
                  </a:cubicBezTo>
                  <a:cubicBezTo>
                    <a:pt x="276749" y="173942"/>
                    <a:pt x="280408" y="172940"/>
                    <a:pt x="282763" y="170709"/>
                  </a:cubicBezTo>
                  <a:cubicBezTo>
                    <a:pt x="285180" y="168418"/>
                    <a:pt x="284666" y="164478"/>
                    <a:pt x="284824" y="161419"/>
                  </a:cubicBezTo>
                  <a:cubicBezTo>
                    <a:pt x="285215" y="153864"/>
                    <a:pt x="285346" y="146294"/>
                    <a:pt x="285460" y="138730"/>
                  </a:cubicBezTo>
                  <a:cubicBezTo>
                    <a:pt x="285786" y="117381"/>
                    <a:pt x="285753" y="96024"/>
                    <a:pt x="285617" y="74671"/>
                  </a:cubicBezTo>
                  <a:cubicBezTo>
                    <a:pt x="285501" y="56103"/>
                    <a:pt x="285350" y="37527"/>
                    <a:pt x="284823" y="18967"/>
                  </a:cubicBezTo>
                  <a:cubicBezTo>
                    <a:pt x="284749" y="16369"/>
                    <a:pt x="284672" y="13771"/>
                    <a:pt x="284544" y="11177"/>
                  </a:cubicBezTo>
                  <a:cubicBezTo>
                    <a:pt x="284496" y="10194"/>
                    <a:pt x="284698" y="8561"/>
                    <a:pt x="284253" y="7651"/>
                  </a:cubicBezTo>
                  <a:cubicBezTo>
                    <a:pt x="283409" y="5926"/>
                    <a:pt x="280467" y="5516"/>
                    <a:pt x="278833" y="5148"/>
                  </a:cubicBezTo>
                  <a:cubicBezTo>
                    <a:pt x="268996" y="2929"/>
                    <a:pt x="258547" y="2632"/>
                    <a:pt x="248518" y="2055"/>
                  </a:cubicBezTo>
                  <a:cubicBezTo>
                    <a:pt x="231906" y="1098"/>
                    <a:pt x="215264" y="652"/>
                    <a:pt x="198629" y="364"/>
                  </a:cubicBezTo>
                  <a:cubicBezTo>
                    <a:pt x="184815" y="125"/>
                    <a:pt x="170996" y="0"/>
                    <a:pt x="157175"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3" name="Google Shape;1033;p35"/>
            <p:cNvSpPr/>
            <p:nvPr/>
          </p:nvSpPr>
          <p:spPr>
            <a:xfrm>
              <a:off x="283750" y="4284400"/>
              <a:ext cx="7068150" cy="214175"/>
            </a:xfrm>
            <a:custGeom>
              <a:avLst/>
              <a:gdLst/>
              <a:ahLst/>
              <a:cxnLst/>
              <a:rect l="l" t="t" r="r" b="b"/>
              <a:pathLst>
                <a:path w="282726" h="8567" extrusionOk="0">
                  <a:moveTo>
                    <a:pt x="281440" y="0"/>
                  </a:moveTo>
                  <a:cubicBezTo>
                    <a:pt x="281358" y="0"/>
                    <a:pt x="281269" y="7"/>
                    <a:pt x="281172" y="21"/>
                  </a:cubicBezTo>
                  <a:cubicBezTo>
                    <a:pt x="244658" y="5455"/>
                    <a:pt x="207489" y="6751"/>
                    <a:pt x="170508" y="6751"/>
                  </a:cubicBezTo>
                  <a:cubicBezTo>
                    <a:pt x="161603" y="6751"/>
                    <a:pt x="152708" y="6676"/>
                    <a:pt x="143836" y="6565"/>
                  </a:cubicBezTo>
                  <a:cubicBezTo>
                    <a:pt x="104367" y="6072"/>
                    <a:pt x="64908" y="4358"/>
                    <a:pt x="25525" y="1725"/>
                  </a:cubicBezTo>
                  <a:cubicBezTo>
                    <a:pt x="17804" y="1209"/>
                    <a:pt x="10082" y="677"/>
                    <a:pt x="2370" y="30"/>
                  </a:cubicBezTo>
                  <a:cubicBezTo>
                    <a:pt x="2336" y="27"/>
                    <a:pt x="2302" y="26"/>
                    <a:pt x="2268" y="26"/>
                  </a:cubicBezTo>
                  <a:cubicBezTo>
                    <a:pt x="1088" y="26"/>
                    <a:pt x="1" y="1713"/>
                    <a:pt x="1565" y="1844"/>
                  </a:cubicBezTo>
                  <a:lnTo>
                    <a:pt x="1565" y="1846"/>
                  </a:lnTo>
                  <a:cubicBezTo>
                    <a:pt x="23837" y="3710"/>
                    <a:pt x="46172" y="4976"/>
                    <a:pt x="68494" y="6051"/>
                  </a:cubicBezTo>
                  <a:cubicBezTo>
                    <a:pt x="99920" y="7565"/>
                    <a:pt x="131406" y="8567"/>
                    <a:pt x="162883" y="8567"/>
                  </a:cubicBezTo>
                  <a:cubicBezTo>
                    <a:pt x="177207" y="8567"/>
                    <a:pt x="191528" y="8360"/>
                    <a:pt x="205842" y="7899"/>
                  </a:cubicBezTo>
                  <a:cubicBezTo>
                    <a:pt x="230949" y="7090"/>
                    <a:pt x="256119" y="5557"/>
                    <a:pt x="280984" y="1856"/>
                  </a:cubicBezTo>
                  <a:cubicBezTo>
                    <a:pt x="282243" y="1668"/>
                    <a:pt x="282726" y="0"/>
                    <a:pt x="281440"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4" name="Google Shape;1034;p35"/>
            <p:cNvSpPr/>
            <p:nvPr/>
          </p:nvSpPr>
          <p:spPr>
            <a:xfrm>
              <a:off x="3168925" y="2049700"/>
              <a:ext cx="1165600" cy="1174725"/>
            </a:xfrm>
            <a:custGeom>
              <a:avLst/>
              <a:gdLst/>
              <a:ahLst/>
              <a:cxnLst/>
              <a:rect l="l" t="t" r="r" b="b"/>
              <a:pathLst>
                <a:path w="46624" h="46989" extrusionOk="0">
                  <a:moveTo>
                    <a:pt x="8147" y="3301"/>
                  </a:moveTo>
                  <a:cubicBezTo>
                    <a:pt x="10494" y="3301"/>
                    <a:pt x="14710" y="5374"/>
                    <a:pt x="16299" y="6102"/>
                  </a:cubicBezTo>
                  <a:cubicBezTo>
                    <a:pt x="21052" y="8278"/>
                    <a:pt x="25577" y="11022"/>
                    <a:pt x="29892" y="13960"/>
                  </a:cubicBezTo>
                  <a:cubicBezTo>
                    <a:pt x="33165" y="16189"/>
                    <a:pt x="36760" y="18565"/>
                    <a:pt x="39398" y="21560"/>
                  </a:cubicBezTo>
                  <a:cubicBezTo>
                    <a:pt x="41607" y="24071"/>
                    <a:pt x="39444" y="25701"/>
                    <a:pt x="37248" y="27631"/>
                  </a:cubicBezTo>
                  <a:cubicBezTo>
                    <a:pt x="29939" y="34064"/>
                    <a:pt x="20443" y="39324"/>
                    <a:pt x="11375" y="42814"/>
                  </a:cubicBezTo>
                  <a:cubicBezTo>
                    <a:pt x="10430" y="43178"/>
                    <a:pt x="9504" y="43553"/>
                    <a:pt x="8996" y="43553"/>
                  </a:cubicBezTo>
                  <a:cubicBezTo>
                    <a:pt x="8882" y="43553"/>
                    <a:pt x="8789" y="43534"/>
                    <a:pt x="8722" y="43492"/>
                  </a:cubicBezTo>
                  <a:cubicBezTo>
                    <a:pt x="7682" y="42835"/>
                    <a:pt x="7177" y="41025"/>
                    <a:pt x="6834" y="39955"/>
                  </a:cubicBezTo>
                  <a:cubicBezTo>
                    <a:pt x="5550" y="35962"/>
                    <a:pt x="5234" y="31593"/>
                    <a:pt x="5065" y="27426"/>
                  </a:cubicBezTo>
                  <a:cubicBezTo>
                    <a:pt x="4864" y="22440"/>
                    <a:pt x="4988" y="17420"/>
                    <a:pt x="5469" y="12452"/>
                  </a:cubicBezTo>
                  <a:cubicBezTo>
                    <a:pt x="5690" y="10151"/>
                    <a:pt x="5661" y="5459"/>
                    <a:pt x="7148" y="3490"/>
                  </a:cubicBezTo>
                  <a:lnTo>
                    <a:pt x="7148" y="3490"/>
                  </a:lnTo>
                  <a:cubicBezTo>
                    <a:pt x="7415" y="3358"/>
                    <a:pt x="7755" y="3301"/>
                    <a:pt x="8147" y="3301"/>
                  </a:cubicBezTo>
                  <a:close/>
                  <a:moveTo>
                    <a:pt x="8690" y="1"/>
                  </a:moveTo>
                  <a:cubicBezTo>
                    <a:pt x="6915" y="1"/>
                    <a:pt x="5217" y="423"/>
                    <a:pt x="3795" y="1558"/>
                  </a:cubicBezTo>
                  <a:cubicBezTo>
                    <a:pt x="3702" y="1632"/>
                    <a:pt x="3618" y="1705"/>
                    <a:pt x="3542" y="1777"/>
                  </a:cubicBezTo>
                  <a:lnTo>
                    <a:pt x="3542" y="1777"/>
                  </a:lnTo>
                  <a:cubicBezTo>
                    <a:pt x="3483" y="1826"/>
                    <a:pt x="3427" y="1878"/>
                    <a:pt x="3376" y="1933"/>
                  </a:cubicBezTo>
                  <a:cubicBezTo>
                    <a:pt x="1254" y="4195"/>
                    <a:pt x="1111" y="8585"/>
                    <a:pt x="784" y="11463"/>
                  </a:cubicBezTo>
                  <a:cubicBezTo>
                    <a:pt x="139" y="17147"/>
                    <a:pt x="1" y="22915"/>
                    <a:pt x="273" y="28626"/>
                  </a:cubicBezTo>
                  <a:cubicBezTo>
                    <a:pt x="525" y="33924"/>
                    <a:pt x="683" y="46989"/>
                    <a:pt x="8103" y="46989"/>
                  </a:cubicBezTo>
                  <a:cubicBezTo>
                    <a:pt x="8624" y="46989"/>
                    <a:pt x="9180" y="46924"/>
                    <a:pt x="9775" y="46788"/>
                  </a:cubicBezTo>
                  <a:cubicBezTo>
                    <a:pt x="14982" y="45598"/>
                    <a:pt x="20140" y="42583"/>
                    <a:pt x="24762" y="40027"/>
                  </a:cubicBezTo>
                  <a:cubicBezTo>
                    <a:pt x="30302" y="36966"/>
                    <a:pt x="35876" y="33642"/>
                    <a:pt x="40658" y="29463"/>
                  </a:cubicBezTo>
                  <a:cubicBezTo>
                    <a:pt x="42917" y="27493"/>
                    <a:pt x="46624" y="24333"/>
                    <a:pt x="44955" y="21013"/>
                  </a:cubicBezTo>
                  <a:cubicBezTo>
                    <a:pt x="43140" y="17403"/>
                    <a:pt x="38154" y="14468"/>
                    <a:pt x="34991" y="12241"/>
                  </a:cubicBezTo>
                  <a:cubicBezTo>
                    <a:pt x="29454" y="8341"/>
                    <a:pt x="23530" y="4761"/>
                    <a:pt x="17255" y="2179"/>
                  </a:cubicBezTo>
                  <a:cubicBezTo>
                    <a:pt x="14803" y="1170"/>
                    <a:pt x="11641" y="1"/>
                    <a:pt x="8690"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5" name="Google Shape;1035;p35"/>
            <p:cNvSpPr/>
            <p:nvPr/>
          </p:nvSpPr>
          <p:spPr>
            <a:xfrm>
              <a:off x="1030425" y="4338525"/>
              <a:ext cx="124700" cy="632250"/>
            </a:xfrm>
            <a:custGeom>
              <a:avLst/>
              <a:gdLst/>
              <a:ahLst/>
              <a:cxnLst/>
              <a:rect l="l" t="t" r="r" b="b"/>
              <a:pathLst>
                <a:path w="4988" h="25290" extrusionOk="0">
                  <a:moveTo>
                    <a:pt x="2097" y="1"/>
                  </a:moveTo>
                  <a:cubicBezTo>
                    <a:pt x="1424" y="1"/>
                    <a:pt x="596" y="365"/>
                    <a:pt x="559" y="895"/>
                  </a:cubicBezTo>
                  <a:lnTo>
                    <a:pt x="559" y="897"/>
                  </a:lnTo>
                  <a:cubicBezTo>
                    <a:pt x="0" y="8856"/>
                    <a:pt x="639" y="17065"/>
                    <a:pt x="2455" y="24822"/>
                  </a:cubicBezTo>
                  <a:cubicBezTo>
                    <a:pt x="2532" y="25151"/>
                    <a:pt x="2874" y="25290"/>
                    <a:pt x="3277" y="25290"/>
                  </a:cubicBezTo>
                  <a:cubicBezTo>
                    <a:pt x="4027" y="25290"/>
                    <a:pt x="4988" y="24809"/>
                    <a:pt x="4842" y="24181"/>
                  </a:cubicBezTo>
                  <a:cubicBezTo>
                    <a:pt x="3051" y="16534"/>
                    <a:pt x="2408" y="8490"/>
                    <a:pt x="2958" y="645"/>
                  </a:cubicBezTo>
                  <a:cubicBezTo>
                    <a:pt x="2990" y="191"/>
                    <a:pt x="2584" y="1"/>
                    <a:pt x="2097"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35"/>
            <p:cNvSpPr/>
            <p:nvPr/>
          </p:nvSpPr>
          <p:spPr>
            <a:xfrm>
              <a:off x="567000" y="4480475"/>
              <a:ext cx="314075" cy="294800"/>
            </a:xfrm>
            <a:custGeom>
              <a:avLst/>
              <a:gdLst/>
              <a:ahLst/>
              <a:cxnLst/>
              <a:rect l="l" t="t" r="r" b="b"/>
              <a:pathLst>
                <a:path w="12563" h="11792" extrusionOk="0">
                  <a:moveTo>
                    <a:pt x="2470" y="1379"/>
                  </a:moveTo>
                  <a:cubicBezTo>
                    <a:pt x="2482" y="1380"/>
                    <a:pt x="2495" y="1381"/>
                    <a:pt x="2508" y="1383"/>
                  </a:cubicBezTo>
                  <a:lnTo>
                    <a:pt x="2508" y="1383"/>
                  </a:lnTo>
                  <a:cubicBezTo>
                    <a:pt x="2415" y="1432"/>
                    <a:pt x="2358" y="1449"/>
                    <a:pt x="2330" y="1449"/>
                  </a:cubicBezTo>
                  <a:cubicBezTo>
                    <a:pt x="2310" y="1449"/>
                    <a:pt x="2304" y="1441"/>
                    <a:pt x="2308" y="1431"/>
                  </a:cubicBezTo>
                  <a:lnTo>
                    <a:pt x="2308" y="1431"/>
                  </a:lnTo>
                  <a:cubicBezTo>
                    <a:pt x="2364" y="1416"/>
                    <a:pt x="2419" y="1399"/>
                    <a:pt x="2470" y="1379"/>
                  </a:cubicBezTo>
                  <a:close/>
                  <a:moveTo>
                    <a:pt x="2811" y="1524"/>
                  </a:moveTo>
                  <a:lnTo>
                    <a:pt x="2811" y="1524"/>
                  </a:lnTo>
                  <a:cubicBezTo>
                    <a:pt x="3050" y="1632"/>
                    <a:pt x="3370" y="1682"/>
                    <a:pt x="3608" y="1781"/>
                  </a:cubicBezTo>
                  <a:cubicBezTo>
                    <a:pt x="4244" y="2042"/>
                    <a:pt x="4859" y="2364"/>
                    <a:pt x="5457" y="2700"/>
                  </a:cubicBezTo>
                  <a:cubicBezTo>
                    <a:pt x="6641" y="3368"/>
                    <a:pt x="7803" y="4119"/>
                    <a:pt x="8840" y="5001"/>
                  </a:cubicBezTo>
                  <a:cubicBezTo>
                    <a:pt x="9604" y="5650"/>
                    <a:pt x="10096" y="5946"/>
                    <a:pt x="9319" y="6771"/>
                  </a:cubicBezTo>
                  <a:cubicBezTo>
                    <a:pt x="8321" y="7829"/>
                    <a:pt x="6861" y="8584"/>
                    <a:pt x="5601" y="9277"/>
                  </a:cubicBezTo>
                  <a:cubicBezTo>
                    <a:pt x="4996" y="9610"/>
                    <a:pt x="4379" y="9927"/>
                    <a:pt x="3745" y="10202"/>
                  </a:cubicBezTo>
                  <a:cubicBezTo>
                    <a:pt x="3603" y="10265"/>
                    <a:pt x="3423" y="10373"/>
                    <a:pt x="3246" y="10449"/>
                  </a:cubicBezTo>
                  <a:lnTo>
                    <a:pt x="3246" y="10449"/>
                  </a:lnTo>
                  <a:cubicBezTo>
                    <a:pt x="3233" y="10415"/>
                    <a:pt x="3219" y="10372"/>
                    <a:pt x="3207" y="10317"/>
                  </a:cubicBezTo>
                  <a:cubicBezTo>
                    <a:pt x="3001" y="9330"/>
                    <a:pt x="2653" y="8445"/>
                    <a:pt x="2570" y="7401"/>
                  </a:cubicBezTo>
                  <a:cubicBezTo>
                    <a:pt x="2461" y="6032"/>
                    <a:pt x="2482" y="4642"/>
                    <a:pt x="2611" y="3274"/>
                  </a:cubicBezTo>
                  <a:cubicBezTo>
                    <a:pt x="2653" y="2808"/>
                    <a:pt x="2655" y="2093"/>
                    <a:pt x="2811" y="1524"/>
                  </a:cubicBezTo>
                  <a:close/>
                  <a:moveTo>
                    <a:pt x="3174" y="1"/>
                  </a:moveTo>
                  <a:cubicBezTo>
                    <a:pt x="2484" y="1"/>
                    <a:pt x="1829" y="169"/>
                    <a:pt x="1245" y="573"/>
                  </a:cubicBezTo>
                  <a:cubicBezTo>
                    <a:pt x="1124" y="657"/>
                    <a:pt x="1031" y="735"/>
                    <a:pt x="962" y="809"/>
                  </a:cubicBezTo>
                  <a:lnTo>
                    <a:pt x="962" y="809"/>
                  </a:lnTo>
                  <a:cubicBezTo>
                    <a:pt x="928" y="837"/>
                    <a:pt x="898" y="866"/>
                    <a:pt x="873" y="896"/>
                  </a:cubicBezTo>
                  <a:cubicBezTo>
                    <a:pt x="120" y="1816"/>
                    <a:pt x="203" y="3580"/>
                    <a:pt x="150" y="4700"/>
                  </a:cubicBezTo>
                  <a:cubicBezTo>
                    <a:pt x="66" y="6450"/>
                    <a:pt x="1" y="8388"/>
                    <a:pt x="490" y="10092"/>
                  </a:cubicBezTo>
                  <a:cubicBezTo>
                    <a:pt x="850" y="11346"/>
                    <a:pt x="1621" y="11791"/>
                    <a:pt x="2557" y="11791"/>
                  </a:cubicBezTo>
                  <a:cubicBezTo>
                    <a:pt x="4297" y="11791"/>
                    <a:pt x="6606" y="10249"/>
                    <a:pt x="7893" y="9491"/>
                  </a:cubicBezTo>
                  <a:cubicBezTo>
                    <a:pt x="9145" y="8753"/>
                    <a:pt x="11454" y="7587"/>
                    <a:pt x="12061" y="6142"/>
                  </a:cubicBezTo>
                  <a:cubicBezTo>
                    <a:pt x="12563" y="4948"/>
                    <a:pt x="11205" y="4162"/>
                    <a:pt x="10357" y="3520"/>
                  </a:cubicBezTo>
                  <a:cubicBezTo>
                    <a:pt x="8718" y="2282"/>
                    <a:pt x="5712" y="1"/>
                    <a:pt x="317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35"/>
            <p:cNvSpPr/>
            <p:nvPr/>
          </p:nvSpPr>
          <p:spPr>
            <a:xfrm>
              <a:off x="1781050" y="4375575"/>
              <a:ext cx="117100" cy="637100"/>
            </a:xfrm>
            <a:custGeom>
              <a:avLst/>
              <a:gdLst/>
              <a:ahLst/>
              <a:cxnLst/>
              <a:rect l="l" t="t" r="r" b="b"/>
              <a:pathLst>
                <a:path w="4684" h="25484" extrusionOk="0">
                  <a:moveTo>
                    <a:pt x="2042" y="0"/>
                  </a:moveTo>
                  <a:cubicBezTo>
                    <a:pt x="1385" y="0"/>
                    <a:pt x="625" y="371"/>
                    <a:pt x="581" y="979"/>
                  </a:cubicBezTo>
                  <a:cubicBezTo>
                    <a:pt x="1" y="8927"/>
                    <a:pt x="562" y="17089"/>
                    <a:pt x="2150" y="24889"/>
                  </a:cubicBezTo>
                  <a:cubicBezTo>
                    <a:pt x="2234" y="25305"/>
                    <a:pt x="2616" y="25483"/>
                    <a:pt x="3052" y="25483"/>
                  </a:cubicBezTo>
                  <a:cubicBezTo>
                    <a:pt x="3791" y="25483"/>
                    <a:pt x="4683" y="24972"/>
                    <a:pt x="4536" y="24248"/>
                  </a:cubicBezTo>
                  <a:cubicBezTo>
                    <a:pt x="2977" y="16591"/>
                    <a:pt x="2431" y="8612"/>
                    <a:pt x="3001" y="806"/>
                  </a:cubicBezTo>
                  <a:cubicBezTo>
                    <a:pt x="3042" y="245"/>
                    <a:pt x="2576" y="0"/>
                    <a:pt x="2042"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35"/>
            <p:cNvSpPr/>
            <p:nvPr/>
          </p:nvSpPr>
          <p:spPr>
            <a:xfrm>
              <a:off x="1252775" y="4493275"/>
              <a:ext cx="184450" cy="339175"/>
            </a:xfrm>
            <a:custGeom>
              <a:avLst/>
              <a:gdLst/>
              <a:ahLst/>
              <a:cxnLst/>
              <a:rect l="l" t="t" r="r" b="b"/>
              <a:pathLst>
                <a:path w="7378" h="13567" extrusionOk="0">
                  <a:moveTo>
                    <a:pt x="2944" y="1215"/>
                  </a:moveTo>
                  <a:lnTo>
                    <a:pt x="4741" y="1314"/>
                  </a:lnTo>
                  <a:lnTo>
                    <a:pt x="4741" y="1314"/>
                  </a:lnTo>
                  <a:cubicBezTo>
                    <a:pt x="4069" y="4839"/>
                    <a:pt x="4646" y="8898"/>
                    <a:pt x="4900" y="12513"/>
                  </a:cubicBezTo>
                  <a:lnTo>
                    <a:pt x="4900" y="12513"/>
                  </a:lnTo>
                  <a:cubicBezTo>
                    <a:pt x="4827" y="12514"/>
                    <a:pt x="4754" y="12515"/>
                    <a:pt x="4681" y="12515"/>
                  </a:cubicBezTo>
                  <a:cubicBezTo>
                    <a:pt x="4021" y="12515"/>
                    <a:pt x="3405" y="12460"/>
                    <a:pt x="3066" y="12249"/>
                  </a:cubicBezTo>
                  <a:cubicBezTo>
                    <a:pt x="3063" y="12248"/>
                    <a:pt x="3061" y="12246"/>
                    <a:pt x="3059" y="12245"/>
                  </a:cubicBezTo>
                  <a:lnTo>
                    <a:pt x="3059" y="12245"/>
                  </a:lnTo>
                  <a:cubicBezTo>
                    <a:pt x="3086" y="12255"/>
                    <a:pt x="3113" y="12262"/>
                    <a:pt x="3136" y="12262"/>
                  </a:cubicBezTo>
                  <a:cubicBezTo>
                    <a:pt x="3192" y="12262"/>
                    <a:pt x="3222" y="12221"/>
                    <a:pt x="3164" y="12082"/>
                  </a:cubicBezTo>
                  <a:cubicBezTo>
                    <a:pt x="3075" y="11871"/>
                    <a:pt x="3048" y="11482"/>
                    <a:pt x="3058" y="11244"/>
                  </a:cubicBezTo>
                  <a:cubicBezTo>
                    <a:pt x="3091" y="10421"/>
                    <a:pt x="2948" y="9549"/>
                    <a:pt x="2924" y="8723"/>
                  </a:cubicBezTo>
                  <a:cubicBezTo>
                    <a:pt x="2852" y="6224"/>
                    <a:pt x="2877" y="3717"/>
                    <a:pt x="2944" y="1215"/>
                  </a:cubicBezTo>
                  <a:close/>
                  <a:moveTo>
                    <a:pt x="2408" y="0"/>
                  </a:moveTo>
                  <a:cubicBezTo>
                    <a:pt x="1708" y="0"/>
                    <a:pt x="602" y="337"/>
                    <a:pt x="585" y="877"/>
                  </a:cubicBezTo>
                  <a:cubicBezTo>
                    <a:pt x="465" y="4816"/>
                    <a:pt x="1" y="9238"/>
                    <a:pt x="854" y="13108"/>
                  </a:cubicBezTo>
                  <a:cubicBezTo>
                    <a:pt x="890" y="13269"/>
                    <a:pt x="1167" y="13334"/>
                    <a:pt x="1291" y="13340"/>
                  </a:cubicBezTo>
                  <a:lnTo>
                    <a:pt x="5391" y="13564"/>
                  </a:lnTo>
                  <a:cubicBezTo>
                    <a:pt x="5419" y="13566"/>
                    <a:pt x="5450" y="13567"/>
                    <a:pt x="5485" y="13567"/>
                  </a:cubicBezTo>
                  <a:cubicBezTo>
                    <a:pt x="6041" y="13567"/>
                    <a:pt x="7377" y="13365"/>
                    <a:pt x="7339" y="12692"/>
                  </a:cubicBezTo>
                  <a:cubicBezTo>
                    <a:pt x="7128" y="8881"/>
                    <a:pt x="6368" y="4350"/>
                    <a:pt x="7178" y="603"/>
                  </a:cubicBezTo>
                  <a:cubicBezTo>
                    <a:pt x="7235" y="344"/>
                    <a:pt x="6965" y="247"/>
                    <a:pt x="6751" y="235"/>
                  </a:cubicBezTo>
                  <a:lnTo>
                    <a:pt x="2560" y="6"/>
                  </a:lnTo>
                  <a:lnTo>
                    <a:pt x="2560" y="6"/>
                  </a:lnTo>
                  <a:cubicBezTo>
                    <a:pt x="2512" y="2"/>
                    <a:pt x="2461" y="0"/>
                    <a:pt x="2408"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35"/>
            <p:cNvSpPr/>
            <p:nvPr/>
          </p:nvSpPr>
          <p:spPr>
            <a:xfrm>
              <a:off x="1451225" y="4505075"/>
              <a:ext cx="184375" cy="337375"/>
            </a:xfrm>
            <a:custGeom>
              <a:avLst/>
              <a:gdLst/>
              <a:ahLst/>
              <a:cxnLst/>
              <a:rect l="l" t="t" r="r" b="b"/>
              <a:pathLst>
                <a:path w="7375" h="13495" extrusionOk="0">
                  <a:moveTo>
                    <a:pt x="2945" y="1144"/>
                  </a:moveTo>
                  <a:lnTo>
                    <a:pt x="4754" y="1243"/>
                  </a:lnTo>
                  <a:lnTo>
                    <a:pt x="4754" y="1243"/>
                  </a:lnTo>
                  <a:cubicBezTo>
                    <a:pt x="4068" y="4787"/>
                    <a:pt x="4651" y="8873"/>
                    <a:pt x="4904" y="12511"/>
                  </a:cubicBezTo>
                  <a:lnTo>
                    <a:pt x="4904" y="12511"/>
                  </a:lnTo>
                  <a:cubicBezTo>
                    <a:pt x="4830" y="12512"/>
                    <a:pt x="4757" y="12513"/>
                    <a:pt x="4684" y="12513"/>
                  </a:cubicBezTo>
                  <a:cubicBezTo>
                    <a:pt x="4018" y="12513"/>
                    <a:pt x="3400" y="12458"/>
                    <a:pt x="3074" y="12245"/>
                  </a:cubicBezTo>
                  <a:cubicBezTo>
                    <a:pt x="3009" y="12202"/>
                    <a:pt x="2974" y="12181"/>
                    <a:pt x="2960" y="12173"/>
                  </a:cubicBezTo>
                  <a:lnTo>
                    <a:pt x="2960" y="12173"/>
                  </a:lnTo>
                  <a:cubicBezTo>
                    <a:pt x="2985" y="12187"/>
                    <a:pt x="3071" y="12231"/>
                    <a:pt x="3132" y="12231"/>
                  </a:cubicBezTo>
                  <a:cubicBezTo>
                    <a:pt x="3190" y="12231"/>
                    <a:pt x="3226" y="12190"/>
                    <a:pt x="3165" y="12044"/>
                  </a:cubicBezTo>
                  <a:cubicBezTo>
                    <a:pt x="3074" y="11831"/>
                    <a:pt x="3050" y="11445"/>
                    <a:pt x="3059" y="11206"/>
                  </a:cubicBezTo>
                  <a:cubicBezTo>
                    <a:pt x="3089" y="10382"/>
                    <a:pt x="2949" y="9514"/>
                    <a:pt x="2925" y="8685"/>
                  </a:cubicBezTo>
                  <a:cubicBezTo>
                    <a:pt x="2853" y="6173"/>
                    <a:pt x="2878" y="3657"/>
                    <a:pt x="2945" y="1144"/>
                  </a:cubicBezTo>
                  <a:close/>
                  <a:moveTo>
                    <a:pt x="2518" y="1"/>
                  </a:moveTo>
                  <a:cubicBezTo>
                    <a:pt x="2489" y="1"/>
                    <a:pt x="2456" y="3"/>
                    <a:pt x="2420" y="8"/>
                  </a:cubicBezTo>
                  <a:lnTo>
                    <a:pt x="2420" y="8"/>
                  </a:lnTo>
                  <a:cubicBezTo>
                    <a:pt x="1720" y="17"/>
                    <a:pt x="601" y="331"/>
                    <a:pt x="585" y="841"/>
                  </a:cubicBezTo>
                  <a:cubicBezTo>
                    <a:pt x="465" y="4779"/>
                    <a:pt x="1" y="9202"/>
                    <a:pt x="853" y="13070"/>
                  </a:cubicBezTo>
                  <a:cubicBezTo>
                    <a:pt x="888" y="13223"/>
                    <a:pt x="1174" y="13263"/>
                    <a:pt x="1281" y="13269"/>
                  </a:cubicBezTo>
                  <a:lnTo>
                    <a:pt x="5381" y="13493"/>
                  </a:lnTo>
                  <a:cubicBezTo>
                    <a:pt x="5404" y="13494"/>
                    <a:pt x="5429" y="13495"/>
                    <a:pt x="5458" y="13495"/>
                  </a:cubicBezTo>
                  <a:cubicBezTo>
                    <a:pt x="5975" y="13495"/>
                    <a:pt x="7374" y="13280"/>
                    <a:pt x="7340" y="12655"/>
                  </a:cubicBezTo>
                  <a:cubicBezTo>
                    <a:pt x="7129" y="8842"/>
                    <a:pt x="6365" y="4303"/>
                    <a:pt x="7174" y="553"/>
                  </a:cubicBezTo>
                  <a:cubicBezTo>
                    <a:pt x="7230" y="300"/>
                    <a:pt x="6960" y="244"/>
                    <a:pt x="6760" y="232"/>
                  </a:cubicBezTo>
                  <a:lnTo>
                    <a:pt x="2544" y="1"/>
                  </a:lnTo>
                  <a:cubicBezTo>
                    <a:pt x="2536" y="1"/>
                    <a:pt x="2527" y="1"/>
                    <a:pt x="2518"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35"/>
            <p:cNvSpPr/>
            <p:nvPr/>
          </p:nvSpPr>
          <p:spPr>
            <a:xfrm>
              <a:off x="6438550" y="4374275"/>
              <a:ext cx="117850" cy="656450"/>
            </a:xfrm>
            <a:custGeom>
              <a:avLst/>
              <a:gdLst/>
              <a:ahLst/>
              <a:cxnLst/>
              <a:rect l="l" t="t" r="r" b="b"/>
              <a:pathLst>
                <a:path w="4714" h="26258" extrusionOk="0">
                  <a:moveTo>
                    <a:pt x="2075" y="0"/>
                  </a:moveTo>
                  <a:cubicBezTo>
                    <a:pt x="1390" y="0"/>
                    <a:pt x="499" y="361"/>
                    <a:pt x="472" y="834"/>
                  </a:cubicBezTo>
                  <a:cubicBezTo>
                    <a:pt x="0" y="9177"/>
                    <a:pt x="558" y="17699"/>
                    <a:pt x="2214" y="25882"/>
                  </a:cubicBezTo>
                  <a:cubicBezTo>
                    <a:pt x="2267" y="26146"/>
                    <a:pt x="2567" y="26258"/>
                    <a:pt x="2938" y="26258"/>
                  </a:cubicBezTo>
                  <a:cubicBezTo>
                    <a:pt x="3683" y="26258"/>
                    <a:pt x="4714" y="25808"/>
                    <a:pt x="4600" y="25242"/>
                  </a:cubicBezTo>
                  <a:cubicBezTo>
                    <a:pt x="2967" y="17169"/>
                    <a:pt x="2390" y="8755"/>
                    <a:pt x="2857" y="525"/>
                  </a:cubicBezTo>
                  <a:cubicBezTo>
                    <a:pt x="2878" y="152"/>
                    <a:pt x="2520" y="0"/>
                    <a:pt x="2075"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35"/>
            <p:cNvSpPr/>
            <p:nvPr/>
          </p:nvSpPr>
          <p:spPr>
            <a:xfrm>
              <a:off x="5508325" y="4425050"/>
              <a:ext cx="150225" cy="667725"/>
            </a:xfrm>
            <a:custGeom>
              <a:avLst/>
              <a:gdLst/>
              <a:ahLst/>
              <a:cxnLst/>
              <a:rect l="l" t="t" r="r" b="b"/>
              <a:pathLst>
                <a:path w="6009" h="26709" extrusionOk="0">
                  <a:moveTo>
                    <a:pt x="1804" y="0"/>
                  </a:moveTo>
                  <a:cubicBezTo>
                    <a:pt x="1090" y="0"/>
                    <a:pt x="1" y="374"/>
                    <a:pt x="23" y="918"/>
                  </a:cubicBezTo>
                  <a:lnTo>
                    <a:pt x="23" y="917"/>
                  </a:lnTo>
                  <a:cubicBezTo>
                    <a:pt x="365" y="9404"/>
                    <a:pt x="1037" y="18252"/>
                    <a:pt x="3480" y="26413"/>
                  </a:cubicBezTo>
                  <a:cubicBezTo>
                    <a:pt x="3542" y="26622"/>
                    <a:pt x="3803" y="26709"/>
                    <a:pt x="4131" y="26709"/>
                  </a:cubicBezTo>
                  <a:cubicBezTo>
                    <a:pt x="4890" y="26709"/>
                    <a:pt x="6008" y="26246"/>
                    <a:pt x="5866" y="25772"/>
                  </a:cubicBezTo>
                  <a:cubicBezTo>
                    <a:pt x="3424" y="17612"/>
                    <a:pt x="2752" y="8764"/>
                    <a:pt x="2408" y="278"/>
                  </a:cubicBezTo>
                  <a:cubicBezTo>
                    <a:pt x="2401" y="85"/>
                    <a:pt x="2145" y="0"/>
                    <a:pt x="1804"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35"/>
            <p:cNvSpPr/>
            <p:nvPr/>
          </p:nvSpPr>
          <p:spPr>
            <a:xfrm>
              <a:off x="6991600" y="4424000"/>
              <a:ext cx="188650" cy="149975"/>
            </a:xfrm>
            <a:custGeom>
              <a:avLst/>
              <a:gdLst/>
              <a:ahLst/>
              <a:cxnLst/>
              <a:rect l="l" t="t" r="r" b="b"/>
              <a:pathLst>
                <a:path w="7546" h="5999" extrusionOk="0">
                  <a:moveTo>
                    <a:pt x="5650" y="0"/>
                  </a:moveTo>
                  <a:cubicBezTo>
                    <a:pt x="4953" y="0"/>
                    <a:pt x="4203" y="174"/>
                    <a:pt x="3593" y="278"/>
                  </a:cubicBezTo>
                  <a:cubicBezTo>
                    <a:pt x="2770" y="418"/>
                    <a:pt x="1949" y="576"/>
                    <a:pt x="1135" y="760"/>
                  </a:cubicBezTo>
                  <a:cubicBezTo>
                    <a:pt x="692" y="858"/>
                    <a:pt x="1" y="1296"/>
                    <a:pt x="145" y="1840"/>
                  </a:cubicBezTo>
                  <a:cubicBezTo>
                    <a:pt x="250" y="2227"/>
                    <a:pt x="659" y="2337"/>
                    <a:pt x="1046" y="2337"/>
                  </a:cubicBezTo>
                  <a:cubicBezTo>
                    <a:pt x="1228" y="2337"/>
                    <a:pt x="1405" y="2312"/>
                    <a:pt x="1544" y="2282"/>
                  </a:cubicBezTo>
                  <a:lnTo>
                    <a:pt x="1542" y="2282"/>
                  </a:lnTo>
                  <a:cubicBezTo>
                    <a:pt x="2071" y="2162"/>
                    <a:pt x="2603" y="2054"/>
                    <a:pt x="3136" y="1955"/>
                  </a:cubicBezTo>
                  <a:cubicBezTo>
                    <a:pt x="3566" y="1876"/>
                    <a:pt x="3997" y="1804"/>
                    <a:pt x="4431" y="1751"/>
                  </a:cubicBezTo>
                  <a:cubicBezTo>
                    <a:pt x="4571" y="1735"/>
                    <a:pt x="4714" y="1727"/>
                    <a:pt x="4856" y="1714"/>
                  </a:cubicBezTo>
                  <a:lnTo>
                    <a:pt x="4856" y="1714"/>
                  </a:lnTo>
                  <a:cubicBezTo>
                    <a:pt x="4865" y="1810"/>
                    <a:pt x="4882" y="1910"/>
                    <a:pt x="4883" y="1965"/>
                  </a:cubicBezTo>
                  <a:cubicBezTo>
                    <a:pt x="4889" y="2425"/>
                    <a:pt x="4853" y="2889"/>
                    <a:pt x="4821" y="3347"/>
                  </a:cubicBezTo>
                  <a:cubicBezTo>
                    <a:pt x="4776" y="3992"/>
                    <a:pt x="4718" y="4635"/>
                    <a:pt x="4646" y="5279"/>
                  </a:cubicBezTo>
                  <a:cubicBezTo>
                    <a:pt x="4591" y="5782"/>
                    <a:pt x="5020" y="5998"/>
                    <a:pt x="5532" y="5998"/>
                  </a:cubicBezTo>
                  <a:cubicBezTo>
                    <a:pt x="6194" y="5998"/>
                    <a:pt x="6993" y="5636"/>
                    <a:pt x="7057" y="5068"/>
                  </a:cubicBezTo>
                  <a:cubicBezTo>
                    <a:pt x="7149" y="4233"/>
                    <a:pt x="7223" y="3397"/>
                    <a:pt x="7266" y="2559"/>
                  </a:cubicBezTo>
                  <a:cubicBezTo>
                    <a:pt x="7309" y="1742"/>
                    <a:pt x="7545" y="487"/>
                    <a:pt x="6582" y="142"/>
                  </a:cubicBezTo>
                  <a:cubicBezTo>
                    <a:pt x="6296" y="39"/>
                    <a:pt x="5979" y="0"/>
                    <a:pt x="5650"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3" name="Google Shape;1043;p35"/>
            <p:cNvSpPr/>
            <p:nvPr/>
          </p:nvSpPr>
          <p:spPr>
            <a:xfrm>
              <a:off x="6597875" y="4463975"/>
              <a:ext cx="209750" cy="182225"/>
            </a:xfrm>
            <a:custGeom>
              <a:avLst/>
              <a:gdLst/>
              <a:ahLst/>
              <a:cxnLst/>
              <a:rect l="l" t="t" r="r" b="b"/>
              <a:pathLst>
                <a:path w="8390" h="7289" extrusionOk="0">
                  <a:moveTo>
                    <a:pt x="2640" y="2025"/>
                  </a:moveTo>
                  <a:lnTo>
                    <a:pt x="2640" y="2025"/>
                  </a:lnTo>
                  <a:cubicBezTo>
                    <a:pt x="2642" y="2054"/>
                    <a:pt x="2641" y="2088"/>
                    <a:pt x="2637" y="2124"/>
                  </a:cubicBezTo>
                  <a:lnTo>
                    <a:pt x="2637" y="2124"/>
                  </a:lnTo>
                  <a:cubicBezTo>
                    <a:pt x="2568" y="2119"/>
                    <a:pt x="2475" y="2100"/>
                    <a:pt x="2352" y="2061"/>
                  </a:cubicBezTo>
                  <a:lnTo>
                    <a:pt x="2352" y="2061"/>
                  </a:lnTo>
                  <a:cubicBezTo>
                    <a:pt x="2364" y="2065"/>
                    <a:pt x="2380" y="2067"/>
                    <a:pt x="2398" y="2067"/>
                  </a:cubicBezTo>
                  <a:cubicBezTo>
                    <a:pt x="2457" y="2067"/>
                    <a:pt x="2543" y="2049"/>
                    <a:pt x="2640" y="2025"/>
                  </a:cubicBezTo>
                  <a:close/>
                  <a:moveTo>
                    <a:pt x="5409" y="1"/>
                  </a:moveTo>
                  <a:cubicBezTo>
                    <a:pt x="3852" y="1"/>
                    <a:pt x="2091" y="112"/>
                    <a:pt x="940" y="936"/>
                  </a:cubicBezTo>
                  <a:cubicBezTo>
                    <a:pt x="94" y="1541"/>
                    <a:pt x="118" y="2678"/>
                    <a:pt x="66" y="3621"/>
                  </a:cubicBezTo>
                  <a:cubicBezTo>
                    <a:pt x="13" y="4590"/>
                    <a:pt x="1" y="5565"/>
                    <a:pt x="11" y="6535"/>
                  </a:cubicBezTo>
                  <a:cubicBezTo>
                    <a:pt x="18" y="7064"/>
                    <a:pt x="480" y="7289"/>
                    <a:pt x="999" y="7289"/>
                  </a:cubicBezTo>
                  <a:cubicBezTo>
                    <a:pt x="1669" y="7289"/>
                    <a:pt x="2432" y="6914"/>
                    <a:pt x="2425" y="6336"/>
                  </a:cubicBezTo>
                  <a:cubicBezTo>
                    <a:pt x="2416" y="5607"/>
                    <a:pt x="2424" y="4879"/>
                    <a:pt x="2448" y="4151"/>
                  </a:cubicBezTo>
                  <a:cubicBezTo>
                    <a:pt x="2464" y="3675"/>
                    <a:pt x="2484" y="3200"/>
                    <a:pt x="2528" y="2726"/>
                  </a:cubicBezTo>
                  <a:cubicBezTo>
                    <a:pt x="2540" y="2600"/>
                    <a:pt x="2620" y="2322"/>
                    <a:pt x="2637" y="2124"/>
                  </a:cubicBezTo>
                  <a:lnTo>
                    <a:pt x="2637" y="2124"/>
                  </a:lnTo>
                  <a:cubicBezTo>
                    <a:pt x="2651" y="2125"/>
                    <a:pt x="2663" y="2125"/>
                    <a:pt x="2674" y="2125"/>
                  </a:cubicBezTo>
                  <a:cubicBezTo>
                    <a:pt x="2816" y="2125"/>
                    <a:pt x="2834" y="2055"/>
                    <a:pt x="2805" y="1980"/>
                  </a:cubicBezTo>
                  <a:lnTo>
                    <a:pt x="2805" y="1980"/>
                  </a:lnTo>
                  <a:cubicBezTo>
                    <a:pt x="2749" y="1996"/>
                    <a:pt x="2693" y="2011"/>
                    <a:pt x="2640" y="2025"/>
                  </a:cubicBezTo>
                  <a:lnTo>
                    <a:pt x="2640" y="2025"/>
                  </a:lnTo>
                  <a:cubicBezTo>
                    <a:pt x="2638" y="1997"/>
                    <a:pt x="2634" y="1974"/>
                    <a:pt x="2627" y="1954"/>
                  </a:cubicBezTo>
                  <a:cubicBezTo>
                    <a:pt x="2587" y="1847"/>
                    <a:pt x="2599" y="1808"/>
                    <a:pt x="2631" y="1808"/>
                  </a:cubicBezTo>
                  <a:cubicBezTo>
                    <a:pt x="2678" y="1808"/>
                    <a:pt x="2771" y="1896"/>
                    <a:pt x="2805" y="1980"/>
                  </a:cubicBezTo>
                  <a:lnTo>
                    <a:pt x="2805" y="1980"/>
                  </a:lnTo>
                  <a:cubicBezTo>
                    <a:pt x="2967" y="1933"/>
                    <a:pt x="3130" y="1882"/>
                    <a:pt x="3218" y="1870"/>
                  </a:cubicBezTo>
                  <a:cubicBezTo>
                    <a:pt x="3697" y="1802"/>
                    <a:pt x="4184" y="1770"/>
                    <a:pt x="4667" y="1743"/>
                  </a:cubicBezTo>
                  <a:cubicBezTo>
                    <a:pt x="5207" y="1713"/>
                    <a:pt x="5749" y="1697"/>
                    <a:pt x="6291" y="1697"/>
                  </a:cubicBezTo>
                  <a:cubicBezTo>
                    <a:pt x="6375" y="1697"/>
                    <a:pt x="6460" y="1697"/>
                    <a:pt x="6545" y="1698"/>
                  </a:cubicBezTo>
                  <a:cubicBezTo>
                    <a:pt x="6549" y="1698"/>
                    <a:pt x="6553" y="1698"/>
                    <a:pt x="6557" y="1698"/>
                  </a:cubicBezTo>
                  <a:cubicBezTo>
                    <a:pt x="7887" y="1698"/>
                    <a:pt x="8390" y="29"/>
                    <a:pt x="6774" y="15"/>
                  </a:cubicBezTo>
                  <a:cubicBezTo>
                    <a:pt x="6355" y="11"/>
                    <a:pt x="5892" y="1"/>
                    <a:pt x="5409"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Google Shape;1044;p35"/>
            <p:cNvSpPr/>
            <p:nvPr/>
          </p:nvSpPr>
          <p:spPr>
            <a:xfrm>
              <a:off x="6978525" y="4696425"/>
              <a:ext cx="195475" cy="174150"/>
            </a:xfrm>
            <a:custGeom>
              <a:avLst/>
              <a:gdLst/>
              <a:ahLst/>
              <a:cxnLst/>
              <a:rect l="l" t="t" r="r" b="b"/>
              <a:pathLst>
                <a:path w="7819" h="6966" extrusionOk="0">
                  <a:moveTo>
                    <a:pt x="6999" y="0"/>
                  </a:moveTo>
                  <a:cubicBezTo>
                    <a:pt x="6293" y="0"/>
                    <a:pt x="5070" y="343"/>
                    <a:pt x="5100" y="815"/>
                  </a:cubicBezTo>
                  <a:cubicBezTo>
                    <a:pt x="5168" y="1879"/>
                    <a:pt x="5412" y="3825"/>
                    <a:pt x="4750" y="4729"/>
                  </a:cubicBezTo>
                  <a:cubicBezTo>
                    <a:pt x="4386" y="5224"/>
                    <a:pt x="3433" y="5392"/>
                    <a:pt x="2870" y="5580"/>
                  </a:cubicBezTo>
                  <a:cubicBezTo>
                    <a:pt x="2326" y="5762"/>
                    <a:pt x="1779" y="5931"/>
                    <a:pt x="1227" y="6088"/>
                  </a:cubicBezTo>
                  <a:cubicBezTo>
                    <a:pt x="1035" y="6142"/>
                    <a:pt x="1" y="6431"/>
                    <a:pt x="132" y="6778"/>
                  </a:cubicBezTo>
                  <a:cubicBezTo>
                    <a:pt x="186" y="6920"/>
                    <a:pt x="371" y="6966"/>
                    <a:pt x="588" y="6966"/>
                  </a:cubicBezTo>
                  <a:cubicBezTo>
                    <a:pt x="910" y="6966"/>
                    <a:pt x="1300" y="6864"/>
                    <a:pt x="1425" y="6829"/>
                  </a:cubicBezTo>
                  <a:cubicBezTo>
                    <a:pt x="2275" y="6588"/>
                    <a:pt x="3118" y="6324"/>
                    <a:pt x="3953" y="6038"/>
                  </a:cubicBezTo>
                  <a:cubicBezTo>
                    <a:pt x="4845" y="5731"/>
                    <a:pt x="6013" y="5420"/>
                    <a:pt x="6735" y="4775"/>
                  </a:cubicBezTo>
                  <a:cubicBezTo>
                    <a:pt x="7818" y="3805"/>
                    <a:pt x="7569" y="1484"/>
                    <a:pt x="7487" y="175"/>
                  </a:cubicBezTo>
                  <a:cubicBezTo>
                    <a:pt x="7479" y="54"/>
                    <a:pt x="7280" y="0"/>
                    <a:pt x="6999"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5" name="Google Shape;1045;p35"/>
            <p:cNvSpPr/>
            <p:nvPr/>
          </p:nvSpPr>
          <p:spPr>
            <a:xfrm>
              <a:off x="6595625" y="4774175"/>
              <a:ext cx="229675" cy="151875"/>
            </a:xfrm>
            <a:custGeom>
              <a:avLst/>
              <a:gdLst/>
              <a:ahLst/>
              <a:cxnLst/>
              <a:rect l="l" t="t" r="r" b="b"/>
              <a:pathLst>
                <a:path w="9187" h="6075" extrusionOk="0">
                  <a:moveTo>
                    <a:pt x="1985" y="1"/>
                  </a:moveTo>
                  <a:cubicBezTo>
                    <a:pt x="1325" y="1"/>
                    <a:pt x="573" y="374"/>
                    <a:pt x="553" y="978"/>
                  </a:cubicBezTo>
                  <a:lnTo>
                    <a:pt x="555" y="977"/>
                  </a:lnTo>
                  <a:lnTo>
                    <a:pt x="555" y="977"/>
                  </a:lnTo>
                  <a:cubicBezTo>
                    <a:pt x="511" y="2324"/>
                    <a:pt x="0" y="5789"/>
                    <a:pt x="1896" y="6044"/>
                  </a:cubicBezTo>
                  <a:cubicBezTo>
                    <a:pt x="2053" y="6065"/>
                    <a:pt x="2213" y="6074"/>
                    <a:pt x="2376" y="6074"/>
                  </a:cubicBezTo>
                  <a:cubicBezTo>
                    <a:pt x="3312" y="6074"/>
                    <a:pt x="4329" y="5764"/>
                    <a:pt x="5202" y="5577"/>
                  </a:cubicBezTo>
                  <a:cubicBezTo>
                    <a:pt x="6089" y="5386"/>
                    <a:pt x="6972" y="5179"/>
                    <a:pt x="7854" y="4958"/>
                  </a:cubicBezTo>
                  <a:cubicBezTo>
                    <a:pt x="9187" y="4621"/>
                    <a:pt x="8960" y="3247"/>
                    <a:pt x="7822" y="3247"/>
                  </a:cubicBezTo>
                  <a:cubicBezTo>
                    <a:pt x="7695" y="3247"/>
                    <a:pt x="7557" y="3264"/>
                    <a:pt x="7409" y="3302"/>
                  </a:cubicBezTo>
                  <a:cubicBezTo>
                    <a:pt x="6837" y="3446"/>
                    <a:pt x="6261" y="3585"/>
                    <a:pt x="5684" y="3716"/>
                  </a:cubicBezTo>
                  <a:cubicBezTo>
                    <a:pt x="4922" y="3890"/>
                    <a:pt x="3879" y="3908"/>
                    <a:pt x="3125" y="4181"/>
                  </a:cubicBezTo>
                  <a:lnTo>
                    <a:pt x="3125" y="4181"/>
                  </a:lnTo>
                  <a:cubicBezTo>
                    <a:pt x="3132" y="3766"/>
                    <a:pt x="2985" y="3237"/>
                    <a:pt x="2973" y="2839"/>
                  </a:cubicBezTo>
                  <a:cubicBezTo>
                    <a:pt x="2951" y="2161"/>
                    <a:pt x="2952" y="1480"/>
                    <a:pt x="2973" y="802"/>
                  </a:cubicBezTo>
                  <a:cubicBezTo>
                    <a:pt x="2991" y="243"/>
                    <a:pt x="2518" y="1"/>
                    <a:pt x="1985"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6" name="Google Shape;1046;p35"/>
            <p:cNvSpPr/>
            <p:nvPr/>
          </p:nvSpPr>
          <p:spPr>
            <a:xfrm>
              <a:off x="5761950" y="4564800"/>
              <a:ext cx="353400" cy="375925"/>
            </a:xfrm>
            <a:custGeom>
              <a:avLst/>
              <a:gdLst/>
              <a:ahLst/>
              <a:cxnLst/>
              <a:rect l="l" t="t" r="r" b="b"/>
              <a:pathLst>
                <a:path w="14136" h="15037" extrusionOk="0">
                  <a:moveTo>
                    <a:pt x="9602" y="1644"/>
                  </a:moveTo>
                  <a:lnTo>
                    <a:pt x="9602" y="1644"/>
                  </a:lnTo>
                  <a:cubicBezTo>
                    <a:pt x="9817" y="2339"/>
                    <a:pt x="10226" y="3187"/>
                    <a:pt x="10330" y="3777"/>
                  </a:cubicBezTo>
                  <a:cubicBezTo>
                    <a:pt x="10822" y="6594"/>
                    <a:pt x="11042" y="9587"/>
                    <a:pt x="10860" y="12442"/>
                  </a:cubicBezTo>
                  <a:cubicBezTo>
                    <a:pt x="10854" y="12531"/>
                    <a:pt x="10836" y="12643"/>
                    <a:pt x="10812" y="12768"/>
                  </a:cubicBezTo>
                  <a:lnTo>
                    <a:pt x="10812" y="12768"/>
                  </a:lnTo>
                  <a:cubicBezTo>
                    <a:pt x="10102" y="11906"/>
                    <a:pt x="9043" y="11051"/>
                    <a:pt x="8454" y="10189"/>
                  </a:cubicBezTo>
                  <a:cubicBezTo>
                    <a:pt x="8375" y="10074"/>
                    <a:pt x="8209" y="10039"/>
                    <a:pt x="8031" y="10039"/>
                  </a:cubicBezTo>
                  <a:cubicBezTo>
                    <a:pt x="7830" y="10039"/>
                    <a:pt x="7614" y="10084"/>
                    <a:pt x="7494" y="10108"/>
                  </a:cubicBezTo>
                  <a:cubicBezTo>
                    <a:pt x="7112" y="10184"/>
                    <a:pt x="4690" y="10512"/>
                    <a:pt x="3094" y="10909"/>
                  </a:cubicBezTo>
                  <a:lnTo>
                    <a:pt x="3094" y="10909"/>
                  </a:lnTo>
                  <a:cubicBezTo>
                    <a:pt x="3064" y="10711"/>
                    <a:pt x="3044" y="10512"/>
                    <a:pt x="3032" y="10313"/>
                  </a:cubicBezTo>
                  <a:cubicBezTo>
                    <a:pt x="3111" y="9872"/>
                    <a:pt x="2996" y="9310"/>
                    <a:pt x="2993" y="8865"/>
                  </a:cubicBezTo>
                  <a:cubicBezTo>
                    <a:pt x="2989" y="7957"/>
                    <a:pt x="3018" y="7045"/>
                    <a:pt x="3060" y="6138"/>
                  </a:cubicBezTo>
                  <a:lnTo>
                    <a:pt x="3060" y="6138"/>
                  </a:lnTo>
                  <a:cubicBezTo>
                    <a:pt x="3550" y="5013"/>
                    <a:pt x="7088" y="5296"/>
                    <a:pt x="8030" y="4164"/>
                  </a:cubicBezTo>
                  <a:cubicBezTo>
                    <a:pt x="8425" y="3688"/>
                    <a:pt x="8665" y="3007"/>
                    <a:pt x="9010" y="2488"/>
                  </a:cubicBezTo>
                  <a:cubicBezTo>
                    <a:pt x="9194" y="2210"/>
                    <a:pt x="9443" y="1936"/>
                    <a:pt x="9602" y="1644"/>
                  </a:cubicBezTo>
                  <a:close/>
                  <a:moveTo>
                    <a:pt x="10604" y="1"/>
                  </a:moveTo>
                  <a:cubicBezTo>
                    <a:pt x="8277" y="1"/>
                    <a:pt x="6728" y="2575"/>
                    <a:pt x="5749" y="4468"/>
                  </a:cubicBezTo>
                  <a:lnTo>
                    <a:pt x="5749" y="4468"/>
                  </a:lnTo>
                  <a:cubicBezTo>
                    <a:pt x="3837" y="4722"/>
                    <a:pt x="1192" y="5224"/>
                    <a:pt x="695" y="6624"/>
                  </a:cubicBezTo>
                  <a:cubicBezTo>
                    <a:pt x="693" y="6631"/>
                    <a:pt x="691" y="6638"/>
                    <a:pt x="691" y="6644"/>
                  </a:cubicBezTo>
                  <a:lnTo>
                    <a:pt x="691" y="6644"/>
                  </a:lnTo>
                  <a:cubicBezTo>
                    <a:pt x="682" y="6669"/>
                    <a:pt x="677" y="6696"/>
                    <a:pt x="676" y="6722"/>
                  </a:cubicBezTo>
                  <a:cubicBezTo>
                    <a:pt x="623" y="7810"/>
                    <a:pt x="1" y="11537"/>
                    <a:pt x="1075" y="12160"/>
                  </a:cubicBezTo>
                  <a:cubicBezTo>
                    <a:pt x="1181" y="12222"/>
                    <a:pt x="1310" y="12247"/>
                    <a:pt x="1453" y="12247"/>
                  </a:cubicBezTo>
                  <a:cubicBezTo>
                    <a:pt x="2009" y="12247"/>
                    <a:pt x="2775" y="11866"/>
                    <a:pt x="3169" y="11758"/>
                  </a:cubicBezTo>
                  <a:cubicBezTo>
                    <a:pt x="4176" y="11482"/>
                    <a:pt x="5204" y="11271"/>
                    <a:pt x="6230" y="11067"/>
                  </a:cubicBezTo>
                  <a:lnTo>
                    <a:pt x="6230" y="11067"/>
                  </a:lnTo>
                  <a:cubicBezTo>
                    <a:pt x="7241" y="12555"/>
                    <a:pt x="8923" y="15037"/>
                    <a:pt x="10854" y="15037"/>
                  </a:cubicBezTo>
                  <a:cubicBezTo>
                    <a:pt x="11275" y="15037"/>
                    <a:pt x="11707" y="14919"/>
                    <a:pt x="12147" y="14648"/>
                  </a:cubicBezTo>
                  <a:cubicBezTo>
                    <a:pt x="14136" y="13422"/>
                    <a:pt x="13304" y="9031"/>
                    <a:pt x="13170" y="7107"/>
                  </a:cubicBezTo>
                  <a:cubicBezTo>
                    <a:pt x="13048" y="5366"/>
                    <a:pt x="13274" y="177"/>
                    <a:pt x="10822" y="8"/>
                  </a:cubicBezTo>
                  <a:cubicBezTo>
                    <a:pt x="10749" y="3"/>
                    <a:pt x="10676" y="1"/>
                    <a:pt x="1060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7" name="Google Shape;1047;p35"/>
            <p:cNvSpPr/>
            <p:nvPr/>
          </p:nvSpPr>
          <p:spPr>
            <a:xfrm>
              <a:off x="6058275" y="4538425"/>
              <a:ext cx="206450" cy="144950"/>
            </a:xfrm>
            <a:custGeom>
              <a:avLst/>
              <a:gdLst/>
              <a:ahLst/>
              <a:cxnLst/>
              <a:rect l="l" t="t" r="r" b="b"/>
              <a:pathLst>
                <a:path w="8258" h="5798" extrusionOk="0">
                  <a:moveTo>
                    <a:pt x="7519" y="0"/>
                  </a:moveTo>
                  <a:cubicBezTo>
                    <a:pt x="7034" y="0"/>
                    <a:pt x="6387" y="220"/>
                    <a:pt x="6038" y="468"/>
                  </a:cubicBezTo>
                  <a:cubicBezTo>
                    <a:pt x="4001" y="1911"/>
                    <a:pt x="2174" y="3694"/>
                    <a:pt x="360" y="5401"/>
                  </a:cubicBezTo>
                  <a:cubicBezTo>
                    <a:pt x="0" y="5739"/>
                    <a:pt x="582" y="5798"/>
                    <a:pt x="854" y="5798"/>
                  </a:cubicBezTo>
                  <a:cubicBezTo>
                    <a:pt x="881" y="5798"/>
                    <a:pt x="905" y="5797"/>
                    <a:pt x="925" y="5796"/>
                  </a:cubicBezTo>
                  <a:cubicBezTo>
                    <a:pt x="1436" y="5767"/>
                    <a:pt x="2134" y="5588"/>
                    <a:pt x="2522" y="5225"/>
                  </a:cubicBezTo>
                  <a:lnTo>
                    <a:pt x="2521" y="5225"/>
                  </a:lnTo>
                  <a:cubicBezTo>
                    <a:pt x="4231" y="3616"/>
                    <a:pt x="5949" y="1901"/>
                    <a:pt x="7867" y="542"/>
                  </a:cubicBezTo>
                  <a:cubicBezTo>
                    <a:pt x="8257" y="265"/>
                    <a:pt x="8152" y="87"/>
                    <a:pt x="7725" y="16"/>
                  </a:cubicBezTo>
                  <a:cubicBezTo>
                    <a:pt x="7661" y="5"/>
                    <a:pt x="7592" y="0"/>
                    <a:pt x="7519"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8" name="Google Shape;1048;p35"/>
            <p:cNvSpPr/>
            <p:nvPr/>
          </p:nvSpPr>
          <p:spPr>
            <a:xfrm>
              <a:off x="6060775" y="4706700"/>
              <a:ext cx="241350" cy="47200"/>
            </a:xfrm>
            <a:custGeom>
              <a:avLst/>
              <a:gdLst/>
              <a:ahLst/>
              <a:cxnLst/>
              <a:rect l="l" t="t" r="r" b="b"/>
              <a:pathLst>
                <a:path w="9654" h="1888" extrusionOk="0">
                  <a:moveTo>
                    <a:pt x="8624" y="0"/>
                  </a:moveTo>
                  <a:cubicBezTo>
                    <a:pt x="8471" y="0"/>
                    <a:pt x="8295" y="24"/>
                    <a:pt x="8098" y="78"/>
                  </a:cubicBezTo>
                  <a:cubicBezTo>
                    <a:pt x="6833" y="421"/>
                    <a:pt x="5489" y="527"/>
                    <a:pt x="4158" y="527"/>
                  </a:cubicBezTo>
                  <a:cubicBezTo>
                    <a:pt x="3603" y="527"/>
                    <a:pt x="3050" y="509"/>
                    <a:pt x="2507" y="481"/>
                  </a:cubicBezTo>
                  <a:cubicBezTo>
                    <a:pt x="2491" y="481"/>
                    <a:pt x="2475" y="480"/>
                    <a:pt x="2459" y="480"/>
                  </a:cubicBezTo>
                  <a:cubicBezTo>
                    <a:pt x="1536" y="480"/>
                    <a:pt x="0" y="1763"/>
                    <a:pt x="1582" y="1843"/>
                  </a:cubicBezTo>
                  <a:cubicBezTo>
                    <a:pt x="2135" y="1871"/>
                    <a:pt x="2695" y="1887"/>
                    <a:pt x="3258" y="1887"/>
                  </a:cubicBezTo>
                  <a:cubicBezTo>
                    <a:pt x="4998" y="1887"/>
                    <a:pt x="6760" y="1732"/>
                    <a:pt x="8421" y="1281"/>
                  </a:cubicBezTo>
                  <a:cubicBezTo>
                    <a:pt x="9653" y="947"/>
                    <a:pt x="9591" y="0"/>
                    <a:pt x="8624"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9" name="Google Shape;1049;p35"/>
            <p:cNvSpPr/>
            <p:nvPr/>
          </p:nvSpPr>
          <p:spPr>
            <a:xfrm>
              <a:off x="6079250" y="4805450"/>
              <a:ext cx="247650" cy="151375"/>
            </a:xfrm>
            <a:custGeom>
              <a:avLst/>
              <a:gdLst/>
              <a:ahLst/>
              <a:cxnLst/>
              <a:rect l="l" t="t" r="r" b="b"/>
              <a:pathLst>
                <a:path w="9906" h="6055" extrusionOk="0">
                  <a:moveTo>
                    <a:pt x="2054" y="1"/>
                  </a:moveTo>
                  <a:cubicBezTo>
                    <a:pt x="1130" y="1"/>
                    <a:pt x="0" y="905"/>
                    <a:pt x="856" y="1600"/>
                  </a:cubicBezTo>
                  <a:cubicBezTo>
                    <a:pt x="2830" y="3199"/>
                    <a:pt x="4943" y="4992"/>
                    <a:pt x="7305" y="5977"/>
                  </a:cubicBezTo>
                  <a:cubicBezTo>
                    <a:pt x="7433" y="6030"/>
                    <a:pt x="7571" y="6054"/>
                    <a:pt x="7713" y="6054"/>
                  </a:cubicBezTo>
                  <a:cubicBezTo>
                    <a:pt x="8719" y="6054"/>
                    <a:pt x="9906" y="4855"/>
                    <a:pt x="8675" y="4341"/>
                  </a:cubicBezTo>
                  <a:cubicBezTo>
                    <a:pt x="6492" y="3429"/>
                    <a:pt x="4516" y="1681"/>
                    <a:pt x="2691" y="202"/>
                  </a:cubicBezTo>
                  <a:cubicBezTo>
                    <a:pt x="2518" y="62"/>
                    <a:pt x="2293" y="1"/>
                    <a:pt x="205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50" name="Google Shape;1050;p35"/>
          <p:cNvSpPr txBox="1">
            <a:spLocks noGrp="1"/>
          </p:cNvSpPr>
          <p:nvPr>
            <p:ph type="subTitle" idx="4294967295"/>
          </p:nvPr>
        </p:nvSpPr>
        <p:spPr>
          <a:xfrm>
            <a:off x="1666267" y="2652950"/>
            <a:ext cx="3290800" cy="1056800"/>
          </a:xfrm>
          <a:prstGeom prst="rect">
            <a:avLst/>
          </a:prstGeom>
        </p:spPr>
        <p:txBody>
          <a:bodyPr spcFirstLastPara="1" wrap="square" lIns="121900" tIns="121900" rIns="121900" bIns="121900" anchor="t" anchorCtr="0">
            <a:noAutofit/>
          </a:bodyPr>
          <a:lstStyle/>
          <a:p>
            <a:pPr marL="0" lvl="0" indent="0">
              <a:lnSpc>
                <a:spcPct val="100000"/>
              </a:lnSpc>
              <a:buClrTx/>
              <a:buSzTx/>
              <a:buNone/>
              <a:defRPr/>
            </a:pPr>
            <a:r>
              <a:rPr lang="tr-TR" sz="4000" kern="1200" dirty="0">
                <a:solidFill>
                  <a:schemeClr val="tx1"/>
                </a:solidFill>
                <a:latin typeface="Calibri" panose="020F0502020204030204"/>
              </a:rPr>
              <a:t>Video izliyoruz </a:t>
            </a:r>
          </a:p>
        </p:txBody>
      </p:sp>
      <p:sp>
        <p:nvSpPr>
          <p:cNvPr id="1051" name="Google Shape;1051;p35"/>
          <p:cNvSpPr/>
          <p:nvPr/>
        </p:nvSpPr>
        <p:spPr>
          <a:xfrm>
            <a:off x="1841251" y="4001400"/>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35"/>
          <p:cNvSpPr/>
          <p:nvPr/>
        </p:nvSpPr>
        <p:spPr>
          <a:xfrm>
            <a:off x="1841251" y="2265867"/>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29;p35"/>
          <p:cNvSpPr txBox="1">
            <a:spLocks/>
          </p:cNvSpPr>
          <p:nvPr/>
        </p:nvSpPr>
        <p:spPr>
          <a:xfrm>
            <a:off x="4977671" y="4943741"/>
            <a:ext cx="6719029" cy="52360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lvl="0" indent="0" algn="ctr">
              <a:spcAft>
                <a:spcPts val="2133"/>
              </a:spcAft>
              <a:buNone/>
            </a:pPr>
            <a:r>
              <a:rPr lang="tr-TR" sz="2000" kern="0" dirty="0">
                <a:solidFill>
                  <a:prstClr val="black"/>
                </a:solidFill>
                <a:latin typeface="Calibri" panose="020F0502020204030204" pitchFamily="34" charset="0"/>
                <a:cs typeface="Calibri" panose="020F0502020204030204" pitchFamily="34" charset="0"/>
                <a:hlinkClick r:id="rId3"/>
              </a:rPr>
              <a:t>https://</a:t>
            </a:r>
            <a:r>
              <a:rPr lang="tr-TR" sz="2000" kern="0" dirty="0" smtClean="0">
                <a:solidFill>
                  <a:prstClr val="black"/>
                </a:solidFill>
                <a:latin typeface="Calibri" panose="020F0502020204030204" pitchFamily="34" charset="0"/>
                <a:cs typeface="Calibri" panose="020F0502020204030204" pitchFamily="34" charset="0"/>
                <a:hlinkClick r:id="rId3"/>
              </a:rPr>
              <a:t>www.youtube.com/watch?v=WvwE0hYmwHY&amp;t=52s</a:t>
            </a:r>
            <a:r>
              <a:rPr lang="tr-TR" sz="2000" kern="0" dirty="0" smtClean="0">
                <a:solidFill>
                  <a:prstClr val="black"/>
                </a:solidFill>
                <a:latin typeface="Calibri" panose="020F0502020204030204" pitchFamily="34" charset="0"/>
                <a:cs typeface="Calibri" panose="020F0502020204030204" pitchFamily="34" charset="0"/>
              </a:rPr>
              <a:t> </a:t>
            </a:r>
            <a:endParaRPr kumimoji="0" lang="tr-TR"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fortaa"/>
            </a:endParaRPr>
          </a:p>
        </p:txBody>
      </p:sp>
      <p:pic>
        <p:nvPicPr>
          <p:cNvPr id="2050" name="Picture 2" descr="https://lh3.googleusercontent.com/8P_KIzdtWNClKZx5kKR8CyG6uqb1KMd9SSSrVDA4AI-ioBsmS0NhuGLUaHLHdOLepGaVM3gKA9HSO_yaqL0oJoPXuJPLssEKYStDNBtiHnqxQZw5c9tez65zWzzlFunMvRFIkkCNR2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6393" y="0"/>
            <a:ext cx="1455607" cy="1455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4246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Namazın Farzları _ İlmiha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351549" cy="6858000"/>
          </a:xfrm>
        </p:spPr>
      </p:pic>
    </p:spTree>
    <p:extLst>
      <p:ext uri="{BB962C8B-B14F-4D97-AF65-F5344CB8AC3E}">
        <p14:creationId xmlns:p14="http://schemas.microsoft.com/office/powerpoint/2010/main" val="14113107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12072" y="4071868"/>
            <a:ext cx="2488367" cy="1034321"/>
          </a:xfrm>
          <a:prstGeom prst="rect">
            <a:avLst/>
          </a:prstGeom>
          <a:solidFill>
            <a:schemeClr val="accent5">
              <a:lumMod val="40000"/>
              <a:lumOff val="60000"/>
            </a:schemeClr>
          </a:solidFill>
          <a:ln>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Necasetten Taharet </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ikdörtgen 4"/>
          <p:cNvSpPr/>
          <p:nvPr/>
        </p:nvSpPr>
        <p:spPr>
          <a:xfrm>
            <a:off x="112072" y="2548159"/>
            <a:ext cx="2488367" cy="1274125"/>
          </a:xfrm>
          <a:prstGeom prst="rect">
            <a:avLst/>
          </a:prstGeom>
          <a:solidFill>
            <a:schemeClr val="accent5">
              <a:lumMod val="40000"/>
              <a:lumOff val="60000"/>
            </a:scheme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İstikbâl-i Kıble</a:t>
            </a: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Dikdörtgen 5"/>
          <p:cNvSpPr/>
          <p:nvPr/>
        </p:nvSpPr>
        <p:spPr>
          <a:xfrm>
            <a:off x="112072" y="1024450"/>
            <a:ext cx="2488368" cy="1274125"/>
          </a:xfrm>
          <a:prstGeom prst="rect">
            <a:avLst/>
          </a:prstGeom>
          <a:solidFill>
            <a:schemeClr val="accent5">
              <a:lumMod val="40000"/>
              <a:lumOff val="6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Hadesten Taharet</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Dikdörtgen 6"/>
          <p:cNvSpPr/>
          <p:nvPr/>
        </p:nvSpPr>
        <p:spPr>
          <a:xfrm>
            <a:off x="3149600" y="1514604"/>
            <a:ext cx="8674790" cy="98998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Namaz kılmadan önce abdest almak</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Dikdörtgen 7"/>
          <p:cNvSpPr/>
          <p:nvPr/>
        </p:nvSpPr>
        <p:spPr>
          <a:xfrm>
            <a:off x="112072" y="5355772"/>
            <a:ext cx="2473375" cy="1260668"/>
          </a:xfrm>
          <a:prstGeom prst="rect">
            <a:avLst/>
          </a:prstGeom>
          <a:solidFill>
            <a:schemeClr val="accent5">
              <a:lumMod val="40000"/>
              <a:lumOff val="6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Setr</a:t>
            </a:r>
            <a:r>
              <a:rPr kumimoji="0" lang="tr-TR" sz="4400" b="0" i="0" u="none" strike="noStrike" kern="1200" cap="none" spc="0" normalizeH="0" baseline="0" noProof="0" dirty="0" smtClean="0">
                <a:ln>
                  <a:noFill/>
                </a:ln>
                <a:solidFill>
                  <a:prstClr val="black"/>
                </a:solidFill>
                <a:effectLst/>
                <a:uLnTx/>
                <a:uFillTx/>
                <a:latin typeface="Calibri" panose="020F0502020204030204"/>
                <a:ea typeface="+mn-ea"/>
                <a:cs typeface="+mn-cs"/>
              </a:rPr>
              <a:t>-i Avret</a:t>
            </a:r>
            <a:endPar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Dikdörtgen 8"/>
          <p:cNvSpPr/>
          <p:nvPr/>
        </p:nvSpPr>
        <p:spPr>
          <a:xfrm>
            <a:off x="3166494" y="5714774"/>
            <a:ext cx="8309548" cy="98331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black"/>
                </a:solidFill>
                <a:effectLst/>
                <a:uLnTx/>
                <a:uFillTx/>
                <a:latin typeface="Calibri" panose="020F0502020204030204"/>
                <a:ea typeface="+mn-ea"/>
                <a:cs typeface="+mn-cs"/>
              </a:rPr>
              <a:t>Kabe’ye yönelmek</a:t>
            </a:r>
            <a:endPar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Dikdörtgen 9"/>
          <p:cNvSpPr/>
          <p:nvPr/>
        </p:nvSpPr>
        <p:spPr>
          <a:xfrm>
            <a:off x="3166494" y="2880702"/>
            <a:ext cx="8309547" cy="11193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Namaz kılınacak yerin ve                                  elbisenin temiz </a:t>
            </a: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olması </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Dikdörtgen 10"/>
          <p:cNvSpPr/>
          <p:nvPr/>
        </p:nvSpPr>
        <p:spPr>
          <a:xfrm>
            <a:off x="3166495" y="4217180"/>
            <a:ext cx="8309546" cy="127867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Erkeklerin </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göbekten diz </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kapağının </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altına kadar</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kadınların  ise </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yüzleri, </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elleri ve ayakları dışında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bütün bedenlerini örtmeleri</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Dikdörtgen 15"/>
          <p:cNvSpPr/>
          <p:nvPr/>
        </p:nvSpPr>
        <p:spPr>
          <a:xfrm>
            <a:off x="9927771" y="5712634"/>
            <a:ext cx="2114326" cy="985452"/>
          </a:xfrm>
          <a:prstGeom prst="rect">
            <a:avLst/>
          </a:prstGeom>
        </p:spPr>
        <p:style>
          <a:lnRef idx="1">
            <a:schemeClr val="accent2"/>
          </a:lnRef>
          <a:fillRef idx="2">
            <a:schemeClr val="accent2"/>
          </a:fillRef>
          <a:effectRef idx="1">
            <a:schemeClr val="accent2"/>
          </a:effectRef>
          <a:fontRef idx="minor">
            <a:schemeClr val="dk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İstikbâl-i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Kıble </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Dikdörtgen 16"/>
          <p:cNvSpPr/>
          <p:nvPr/>
        </p:nvSpPr>
        <p:spPr>
          <a:xfrm>
            <a:off x="9553730" y="1495775"/>
            <a:ext cx="2488367" cy="100881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Hadesten Taharet</a:t>
            </a:r>
          </a:p>
        </p:txBody>
      </p:sp>
      <p:sp>
        <p:nvSpPr>
          <p:cNvPr id="18" name="Dikdörtgen 17"/>
          <p:cNvSpPr/>
          <p:nvPr/>
        </p:nvSpPr>
        <p:spPr>
          <a:xfrm>
            <a:off x="9553729" y="2880701"/>
            <a:ext cx="2488367" cy="111934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Necasetten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Taharet</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Dikdörtgen 18"/>
          <p:cNvSpPr/>
          <p:nvPr/>
        </p:nvSpPr>
        <p:spPr>
          <a:xfrm>
            <a:off x="10113952" y="4217180"/>
            <a:ext cx="1928144" cy="12786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Setr</a:t>
            </a: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-i Avret</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4" name="Düz Bağlayıcı 13"/>
          <p:cNvCxnSpPr/>
          <p:nvPr/>
        </p:nvCxnSpPr>
        <p:spPr>
          <a:xfrm>
            <a:off x="3016730" y="-112295"/>
            <a:ext cx="1" cy="6970295"/>
          </a:xfrm>
          <a:prstGeom prst="line">
            <a:avLst/>
          </a:prstGeom>
          <a:ln w="76200">
            <a:solidFill>
              <a:schemeClr val="accent6">
                <a:lumMod val="60000"/>
                <a:lumOff val="40000"/>
              </a:schemeClr>
            </a:solidFill>
          </a:ln>
        </p:spPr>
        <p:style>
          <a:lnRef idx="3">
            <a:schemeClr val="accent6"/>
          </a:lnRef>
          <a:fillRef idx="0">
            <a:schemeClr val="accent6"/>
          </a:fillRef>
          <a:effectRef idx="2">
            <a:schemeClr val="accent6"/>
          </a:effectRef>
          <a:fontRef idx="minor">
            <a:schemeClr val="tx1"/>
          </a:fontRef>
        </p:style>
      </p:cxnSp>
      <p:sp>
        <p:nvSpPr>
          <p:cNvPr id="12" name="Dikdörtgen 11"/>
          <p:cNvSpPr/>
          <p:nvPr/>
        </p:nvSpPr>
        <p:spPr>
          <a:xfrm>
            <a:off x="3166323" y="438150"/>
            <a:ext cx="4853728" cy="804424"/>
          </a:xfrm>
          <a:prstGeom prst="rect">
            <a:avLst/>
          </a:prstGeom>
          <a:solidFill>
            <a:schemeClr val="accent4">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Eşleştirme yapalım</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716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subTnLst>
                                    <p:audio>
                                      <p:cMediaNode>
                                        <p:cTn display="0" masterRel="sameClick">
                                          <p:stCondLst>
                                            <p:cond evt="begin" delay="0">
                                              <p:tn val="23"/>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5"/>
                  </p:tgtEl>
                </p:cond>
              </p:nextCondLst>
            </p:seq>
          </p:childTnLst>
        </p:cTn>
      </p:par>
    </p:tnLst>
    <p:bldLst>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408418" y="146826"/>
            <a:ext cx="5086664" cy="575261"/>
          </a:xfrm>
        </p:spPr>
        <p:style>
          <a:lnRef idx="1">
            <a:schemeClr val="accent2"/>
          </a:lnRef>
          <a:fillRef idx="2">
            <a:schemeClr val="accent2"/>
          </a:fillRef>
          <a:effectRef idx="1">
            <a:schemeClr val="accent2"/>
          </a:effectRef>
          <a:fontRef idx="minor">
            <a:schemeClr val="dk1"/>
          </a:fontRef>
        </p:style>
        <p:txBody>
          <a:bodyPr>
            <a:noAutofit/>
          </a:bodyPr>
          <a:lstStyle/>
          <a:p>
            <a:pPr algn="ctr"/>
            <a:r>
              <a:rPr lang="tr-TR" sz="3600" dirty="0" smtClean="0"/>
              <a:t>Boşlukları dolduralım</a:t>
            </a:r>
            <a:endParaRPr lang="tr-TR" sz="3600" dirty="0"/>
          </a:p>
        </p:txBody>
      </p:sp>
      <p:sp>
        <p:nvSpPr>
          <p:cNvPr id="3" name="İçerik Yer Tutucusu 2"/>
          <p:cNvSpPr>
            <a:spLocks noGrp="1"/>
          </p:cNvSpPr>
          <p:nvPr>
            <p:ph idx="1"/>
          </p:nvPr>
        </p:nvSpPr>
        <p:spPr>
          <a:xfrm>
            <a:off x="101600" y="894170"/>
            <a:ext cx="9202057" cy="5963830"/>
          </a:xfrm>
          <a:noFill/>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50000"/>
              </a:lnSpc>
              <a:buNone/>
            </a:pPr>
            <a:r>
              <a:rPr lang="tr-TR" dirty="0"/>
              <a:t>Namaza hazırlanırken ilk olarak </a:t>
            </a:r>
            <a:r>
              <a:rPr lang="tr-TR" dirty="0" smtClean="0"/>
              <a:t>____________ </a:t>
            </a:r>
            <a:r>
              <a:rPr lang="tr-TR" dirty="0"/>
              <a:t>almak gerekir</a:t>
            </a:r>
            <a:r>
              <a:rPr lang="tr-TR" dirty="0" smtClean="0"/>
              <a:t>. </a:t>
            </a:r>
            <a:r>
              <a:rPr lang="tr-TR" dirty="0"/>
              <a:t> </a:t>
            </a:r>
            <a:r>
              <a:rPr lang="tr-TR" dirty="0" smtClean="0"/>
              <a:t>Daha sonra eğer elbisemiz temiz değilse temiz elbise giymek ve namaz kılacağımız yerin de temiz olması gerekir. Buna _______________________denir. </a:t>
            </a:r>
            <a:r>
              <a:rPr lang="tr-TR" dirty="0"/>
              <a:t>Erkeklerin </a:t>
            </a:r>
            <a:r>
              <a:rPr lang="tr-TR" dirty="0" smtClean="0"/>
              <a:t>göbekten diz </a:t>
            </a:r>
            <a:r>
              <a:rPr lang="tr-TR" dirty="0"/>
              <a:t>kapağının </a:t>
            </a:r>
            <a:r>
              <a:rPr lang="tr-TR" dirty="0" smtClean="0"/>
              <a:t>altına kadar</a:t>
            </a:r>
            <a:r>
              <a:rPr lang="tr-TR" dirty="0"/>
              <a:t>, </a:t>
            </a:r>
            <a:r>
              <a:rPr lang="tr-TR" dirty="0" smtClean="0"/>
              <a:t>kadınların ise </a:t>
            </a:r>
            <a:r>
              <a:rPr lang="tr-TR" dirty="0"/>
              <a:t>yüzleri, elleri </a:t>
            </a:r>
            <a:r>
              <a:rPr lang="tr-TR" dirty="0" smtClean="0"/>
              <a:t>ve ayakları dışında bütün bedenlerini örtmeleri </a:t>
            </a:r>
            <a:r>
              <a:rPr lang="tr-TR" dirty="0"/>
              <a:t>farzdır</a:t>
            </a:r>
            <a:r>
              <a:rPr lang="tr-TR" dirty="0" smtClean="0"/>
              <a:t>. Bu farza da ___________ denir. </a:t>
            </a:r>
            <a:r>
              <a:rPr lang="tr-TR" dirty="0"/>
              <a:t> </a:t>
            </a:r>
            <a:r>
              <a:rPr lang="tr-TR" dirty="0" smtClean="0"/>
              <a:t>Namazın bir diğer farz ise Kabe’nin bulunduğu yöne yani kıbleye yönelmektir. Bu farza da _________________denir.</a:t>
            </a:r>
            <a:endParaRPr lang="tr-TR" dirty="0"/>
          </a:p>
        </p:txBody>
      </p:sp>
      <p:sp>
        <p:nvSpPr>
          <p:cNvPr id="9" name="Dikdörtgen 8"/>
          <p:cNvSpPr/>
          <p:nvPr/>
        </p:nvSpPr>
        <p:spPr>
          <a:xfrm>
            <a:off x="9489962" y="3899587"/>
            <a:ext cx="2488367" cy="1034321"/>
          </a:xfrm>
          <a:prstGeom prst="rect">
            <a:avLst/>
          </a:prstGeom>
        </p:spPr>
        <p:style>
          <a:lnRef idx="1">
            <a:schemeClr val="accent4"/>
          </a:lnRef>
          <a:fillRef idx="2">
            <a:schemeClr val="accent4"/>
          </a:fillRef>
          <a:effectRef idx="1">
            <a:schemeClr val="accent4"/>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Necasetten taharet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Dikdörtgen 9"/>
          <p:cNvSpPr/>
          <p:nvPr/>
        </p:nvSpPr>
        <p:spPr>
          <a:xfrm>
            <a:off x="9489962" y="2119086"/>
            <a:ext cx="2488367" cy="134357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İstikbal-ı Kıble </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Dikdörtgen 10"/>
          <p:cNvSpPr/>
          <p:nvPr/>
        </p:nvSpPr>
        <p:spPr>
          <a:xfrm>
            <a:off x="9489962" y="894170"/>
            <a:ext cx="2488367" cy="103432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abdest</a:t>
            </a:r>
          </a:p>
        </p:txBody>
      </p:sp>
      <p:sp>
        <p:nvSpPr>
          <p:cNvPr id="12" name="Dikdörtgen 11"/>
          <p:cNvSpPr/>
          <p:nvPr/>
        </p:nvSpPr>
        <p:spPr>
          <a:xfrm>
            <a:off x="9489962" y="5318324"/>
            <a:ext cx="2488367" cy="103432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Setr</a:t>
            </a: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-i avret</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Dikdörtgen 12"/>
          <p:cNvSpPr/>
          <p:nvPr/>
        </p:nvSpPr>
        <p:spPr>
          <a:xfrm>
            <a:off x="5163163" y="807196"/>
            <a:ext cx="1838436" cy="57435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rPr>
              <a:t>abdest</a:t>
            </a:r>
          </a:p>
        </p:txBody>
      </p:sp>
      <p:sp>
        <p:nvSpPr>
          <p:cNvPr id="14" name="Dikdörtgen 13"/>
          <p:cNvSpPr/>
          <p:nvPr/>
        </p:nvSpPr>
        <p:spPr>
          <a:xfrm>
            <a:off x="188684" y="6058428"/>
            <a:ext cx="2817555" cy="50135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İstikbal-ı kıble </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Dikdörtgen 14"/>
          <p:cNvSpPr/>
          <p:nvPr/>
        </p:nvSpPr>
        <p:spPr>
          <a:xfrm>
            <a:off x="306243" y="2820367"/>
            <a:ext cx="3742306" cy="51716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Necasetten taharet </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Dikdörtgen 15"/>
          <p:cNvSpPr/>
          <p:nvPr/>
        </p:nvSpPr>
        <p:spPr>
          <a:xfrm>
            <a:off x="116366" y="4756556"/>
            <a:ext cx="2061030" cy="50716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Setr</a:t>
            </a: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-i avret </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724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childTnLst>
        </p:cTn>
      </p:par>
    </p:tnLst>
    <p:bldLst>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5465" y="142112"/>
            <a:ext cx="11894934" cy="686563"/>
          </a:xfr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tr-TR" sz="4000" dirty="0" smtClean="0">
                <a:solidFill>
                  <a:schemeClr val="tx1"/>
                </a:solidFill>
              </a:rPr>
              <a:t>Verilen </a:t>
            </a:r>
            <a:r>
              <a:rPr lang="tr-TR" sz="4000" dirty="0">
                <a:solidFill>
                  <a:schemeClr val="tx1"/>
                </a:solidFill>
              </a:rPr>
              <a:t>durumlarda namazın hangi </a:t>
            </a:r>
            <a:r>
              <a:rPr lang="tr-TR" sz="4000" dirty="0" smtClean="0">
                <a:solidFill>
                  <a:schemeClr val="tx1"/>
                </a:solidFill>
              </a:rPr>
              <a:t>şartlar vardır? </a:t>
            </a:r>
            <a:r>
              <a:rPr lang="tr-TR" dirty="0" smtClean="0">
                <a:solidFill>
                  <a:schemeClr val="tx1"/>
                </a:solidFill>
              </a:rPr>
              <a:t>Bulalım</a:t>
            </a:r>
            <a:endParaRPr lang="tr-TR" dirty="0">
              <a:solidFill>
                <a:schemeClr val="tx1"/>
              </a:solidFill>
            </a:endParaRPr>
          </a:p>
        </p:txBody>
      </p:sp>
      <p:sp>
        <p:nvSpPr>
          <p:cNvPr id="3" name="İçerik Yer Tutucusu 2"/>
          <p:cNvSpPr>
            <a:spLocks noGrp="1"/>
          </p:cNvSpPr>
          <p:nvPr>
            <p:ph idx="1"/>
          </p:nvPr>
        </p:nvSpPr>
        <p:spPr>
          <a:xfrm>
            <a:off x="195465" y="928688"/>
            <a:ext cx="5711848" cy="2221932"/>
          </a:xfrm>
          <a:solidFill>
            <a:schemeClr val="accent4">
              <a:lumMod val="40000"/>
              <a:lumOff val="60000"/>
            </a:schemeClr>
          </a:solidFill>
        </p:spPr>
        <p:style>
          <a:lnRef idx="1">
            <a:schemeClr val="accent3"/>
          </a:lnRef>
          <a:fillRef idx="2">
            <a:schemeClr val="accent3"/>
          </a:fillRef>
          <a:effectRef idx="1">
            <a:schemeClr val="accent3"/>
          </a:effectRef>
          <a:fontRef idx="minor">
            <a:schemeClr val="dk1"/>
          </a:fontRef>
        </p:style>
        <p:txBody>
          <a:bodyPr anchor="ctr">
            <a:noAutofit/>
          </a:bodyPr>
          <a:lstStyle/>
          <a:p>
            <a:pPr marL="0" indent="0" algn="just">
              <a:buNone/>
            </a:pPr>
            <a:r>
              <a:rPr lang="tr-TR" sz="2600" dirty="0" smtClean="0"/>
              <a:t>Misafirlik için Mehmet Bey’in evine giden Ali Bey, Namaz kılmadan önce Mehmet Bey’e; </a:t>
            </a:r>
            <a:r>
              <a:rPr lang="tr-TR" sz="2600" i="1" dirty="0" smtClean="0"/>
              <a:t>«Kıble hangi yöndedir.» </a:t>
            </a:r>
            <a:r>
              <a:rPr lang="tr-TR" sz="2600" dirty="0" smtClean="0"/>
              <a:t>diye sorması namazın hangi şartına girer?</a:t>
            </a:r>
            <a:endParaRPr lang="tr-TR" sz="2600" dirty="0"/>
          </a:p>
        </p:txBody>
      </p:sp>
      <p:sp>
        <p:nvSpPr>
          <p:cNvPr id="5" name="Dikdörtgen 4"/>
          <p:cNvSpPr/>
          <p:nvPr/>
        </p:nvSpPr>
        <p:spPr>
          <a:xfrm>
            <a:off x="195465" y="3407473"/>
            <a:ext cx="2622683" cy="870022"/>
          </a:xfrm>
          <a:prstGeom prst="rect">
            <a:avLst/>
          </a:pr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İstikbal-ı Kıble</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Dikdörtgen 5"/>
          <p:cNvSpPr/>
          <p:nvPr/>
        </p:nvSpPr>
        <p:spPr>
          <a:xfrm>
            <a:off x="195465" y="4534349"/>
            <a:ext cx="2620811" cy="759862"/>
          </a:xfrm>
          <a:prstGeom prst="rect">
            <a:avLst/>
          </a:prstGeom>
          <a:solidFill>
            <a:schemeClr val="accent6">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Vakit</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Dikdörtgen 7"/>
          <p:cNvSpPr/>
          <p:nvPr/>
        </p:nvSpPr>
        <p:spPr>
          <a:xfrm>
            <a:off x="195465" y="5551065"/>
            <a:ext cx="2620811" cy="735435"/>
          </a:xfrm>
          <a:prstGeom prst="rect">
            <a:avLst/>
          </a:prstGeom>
          <a:solidFill>
            <a:schemeClr val="accent2">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Niyet</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Dikdörtgen 8"/>
          <p:cNvSpPr/>
          <p:nvPr/>
        </p:nvSpPr>
        <p:spPr>
          <a:xfrm>
            <a:off x="2857508" y="3331596"/>
            <a:ext cx="794479" cy="87002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1" name="Dikdörtgen 10"/>
          <p:cNvSpPr/>
          <p:nvPr/>
        </p:nvSpPr>
        <p:spPr>
          <a:xfrm>
            <a:off x="2732545" y="4534349"/>
            <a:ext cx="955152" cy="75986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smtClean="0">
                <a:ln>
                  <a:noFill/>
                </a:ln>
                <a:solidFill>
                  <a:srgbClr val="FF0000"/>
                </a:solidFill>
                <a:effectLst/>
                <a:uLnTx/>
                <a:uFillTx/>
                <a:latin typeface="Calibri" panose="020F0502020204030204"/>
                <a:ea typeface="+mn-ea"/>
                <a:cs typeface="+mn-cs"/>
              </a:rPr>
              <a:t>X</a:t>
            </a:r>
            <a:endParaRPr kumimoji="0" lang="tr-TR" sz="8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Dikdörtgen 11"/>
          <p:cNvSpPr/>
          <p:nvPr/>
        </p:nvSpPr>
        <p:spPr>
          <a:xfrm>
            <a:off x="2580425" y="5437546"/>
            <a:ext cx="1071562" cy="96247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smtClean="0">
                <a:ln>
                  <a:noFill/>
                </a:ln>
                <a:solidFill>
                  <a:srgbClr val="FF0000"/>
                </a:solidFill>
                <a:effectLst/>
                <a:uLnTx/>
                <a:uFillTx/>
                <a:latin typeface="Calibri" panose="020F0502020204030204"/>
                <a:ea typeface="+mn-ea"/>
                <a:cs typeface="+mn-cs"/>
              </a:rPr>
              <a:t>X</a:t>
            </a:r>
            <a:endParaRPr kumimoji="0" lang="tr-TR" sz="8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İçerik Yer Tutucusu 2"/>
          <p:cNvSpPr txBox="1">
            <a:spLocks/>
          </p:cNvSpPr>
          <p:nvPr/>
        </p:nvSpPr>
        <p:spPr>
          <a:xfrm>
            <a:off x="6270170" y="928688"/>
            <a:ext cx="5820229" cy="2221931"/>
          </a:xfrm>
          <a:prstGeom prst="rect">
            <a:avLst/>
          </a:prstGeom>
          <a:solidFill>
            <a:schemeClr val="accent4">
              <a:lumMod val="40000"/>
              <a:lumOff val="60000"/>
            </a:schemeClr>
          </a:solidFill>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tr-TR" sz="3400" b="0" i="0" u="none" strike="noStrike" kern="1200" cap="none" spc="0" normalizeH="0" baseline="0" noProof="0" dirty="0" smtClean="0">
                <a:ln>
                  <a:noFill/>
                </a:ln>
                <a:solidFill>
                  <a:prstClr val="black"/>
                </a:solidFill>
                <a:effectLst/>
                <a:uLnTx/>
                <a:uFillTx/>
                <a:latin typeface="Calibri" panose="020F0502020204030204"/>
                <a:ea typeface="+mn-ea"/>
                <a:cs typeface="+mn-cs"/>
              </a:rPr>
              <a:t>Namaz kılmak için niyet eden Ömer Furkan giydiği elbisenin diz kapağının altına kadar uzun olmadığını fark ediyor.  Furkan’ın namaza başlamadan hemen önce daha uzun bir pantolon giymesi namazın hangi şartına girer</a:t>
            </a: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Dikdörtgen 13"/>
          <p:cNvSpPr/>
          <p:nvPr/>
        </p:nvSpPr>
        <p:spPr>
          <a:xfrm>
            <a:off x="6270170" y="3255721"/>
            <a:ext cx="4060549" cy="801930"/>
          </a:xfrm>
          <a:prstGeom prst="rect">
            <a:avLst/>
          </a:pr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Hadesten Taharet</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Dikdörtgen 14"/>
          <p:cNvSpPr/>
          <p:nvPr/>
        </p:nvSpPr>
        <p:spPr>
          <a:xfrm>
            <a:off x="6257721" y="4277495"/>
            <a:ext cx="4060548" cy="864965"/>
          </a:xfrm>
          <a:prstGeom prst="rect">
            <a:avLst/>
          </a:prstGeom>
          <a:solidFill>
            <a:schemeClr val="accent6">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Necasetten Taharet</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Dikdörtgen 15"/>
          <p:cNvSpPr/>
          <p:nvPr/>
        </p:nvSpPr>
        <p:spPr>
          <a:xfrm>
            <a:off x="6257721" y="5341244"/>
            <a:ext cx="4044310" cy="735435"/>
          </a:xfrm>
          <a:prstGeom prst="rect">
            <a:avLst/>
          </a:prstGeom>
          <a:solidFill>
            <a:schemeClr val="accent2">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Setr</a:t>
            </a: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-i avret</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Dikdörtgen 16"/>
          <p:cNvSpPr/>
          <p:nvPr/>
        </p:nvSpPr>
        <p:spPr>
          <a:xfrm>
            <a:off x="10302031" y="5207110"/>
            <a:ext cx="794479" cy="96247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8" name="Dikdörtgen 17"/>
          <p:cNvSpPr/>
          <p:nvPr/>
        </p:nvSpPr>
        <p:spPr>
          <a:xfrm>
            <a:off x="10205808" y="3135266"/>
            <a:ext cx="810716" cy="102177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smtClean="0">
                <a:ln>
                  <a:noFill/>
                </a:ln>
                <a:solidFill>
                  <a:srgbClr val="FF0000"/>
                </a:solidFill>
                <a:effectLst/>
                <a:uLnTx/>
                <a:uFillTx/>
                <a:latin typeface="Calibri" panose="020F0502020204030204"/>
                <a:ea typeface="+mn-ea"/>
                <a:cs typeface="+mn-cs"/>
              </a:rPr>
              <a:t>X</a:t>
            </a:r>
            <a:endParaRPr kumimoji="0" lang="tr-TR" sz="8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 name="Dikdörtgen 18"/>
          <p:cNvSpPr/>
          <p:nvPr/>
        </p:nvSpPr>
        <p:spPr>
          <a:xfrm>
            <a:off x="10205808" y="4256435"/>
            <a:ext cx="812589" cy="8649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smtClean="0">
                <a:ln>
                  <a:noFill/>
                </a:ln>
                <a:solidFill>
                  <a:srgbClr val="FF0000"/>
                </a:solidFill>
                <a:effectLst/>
                <a:uLnTx/>
                <a:uFillTx/>
                <a:latin typeface="Calibri" panose="020F0502020204030204"/>
                <a:ea typeface="+mn-ea"/>
                <a:cs typeface="+mn-cs"/>
              </a:rPr>
              <a:t>X</a:t>
            </a:r>
            <a:endParaRPr kumimoji="0" lang="tr-TR" sz="8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Komut Düğmesi: Geri veya Önceki 20">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Komut Düğmesi: İleri veya Sonraki 21">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Komut Düğmesi: Giriş 22">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00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bg/>
                                          </p:spTgt>
                                        </p:tgtEl>
                                        <p:attrNameLst>
                                          <p:attrName>style.visibility</p:attrName>
                                        </p:attrNameLst>
                                      </p:cBhvr>
                                      <p:to>
                                        <p:strVal val="visible"/>
                                      </p:to>
                                    </p:set>
                                    <p:animEffect transition="in" filter="fade">
                                      <p:cBhvr>
                                        <p:cTn id="17" dur="1000"/>
                                        <p:tgtEl>
                                          <p:spTgt spid="13">
                                            <p:bg/>
                                          </p:spTgt>
                                        </p:tgtEl>
                                      </p:cBhvr>
                                    </p:animEffect>
                                    <p:anim calcmode="lin" valueType="num">
                                      <p:cBhvr>
                                        <p:cTn id="18" dur="1000" fill="hold"/>
                                        <p:tgtEl>
                                          <p:spTgt spid="13">
                                            <p:bg/>
                                          </p:spTgt>
                                        </p:tgtEl>
                                        <p:attrNameLst>
                                          <p:attrName>ppt_x</p:attrName>
                                        </p:attrNameLst>
                                      </p:cBhvr>
                                      <p:tavLst>
                                        <p:tav tm="0">
                                          <p:val>
                                            <p:strVal val="#ppt_x"/>
                                          </p:val>
                                        </p:tav>
                                        <p:tav tm="100000">
                                          <p:val>
                                            <p:strVal val="#ppt_x"/>
                                          </p:val>
                                        </p:tav>
                                      </p:tavLst>
                                    </p:anim>
                                    <p:anim calcmode="lin" valueType="num">
                                      <p:cBhvr>
                                        <p:cTn id="19" dur="1000" fill="hold"/>
                                        <p:tgtEl>
                                          <p:spTgt spid="13">
                                            <p:bg/>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1000"/>
                                        <p:tgtEl>
                                          <p:spTgt spid="13">
                                            <p:txEl>
                                              <p:pRg st="0" end="0"/>
                                            </p:txEl>
                                          </p:spTgt>
                                        </p:tgtEl>
                                      </p:cBhvr>
                                    </p:animEffect>
                                    <p:anim calcmode="lin" valueType="num">
                                      <p:cBhvr>
                                        <p:cTn id="2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childTnLst>
              </p:cTn>
              <p:nextCondLst>
                <p:cond evt="onClick" delay="0">
                  <p:tgtEl>
                    <p:spTgt spid="15"/>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subTnLst>
                                    <p:audio>
                                      <p:cMediaNode>
                                        <p:cTn display="0" masterRel="sameClick">
                                          <p:stCondLst>
                                            <p:cond evt="begin" delay="0">
                                              <p:tn val="58"/>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16"/>
                  </p:tgtEl>
                </p:cond>
              </p:nextCondLst>
            </p:seq>
          </p:childTnLst>
        </p:cTn>
      </p:par>
    </p:tnLst>
    <p:bldLst>
      <p:bldP spid="3" grpId="0" uiExpand="1" build="p" animBg="1"/>
      <p:bldP spid="9" grpId="0"/>
      <p:bldP spid="11" grpId="0"/>
      <p:bldP spid="12" grpId="0"/>
      <p:bldP spid="13" grpId="0" uiExpand="1" build="p" animBg="1"/>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33029" y="236076"/>
            <a:ext cx="6599743" cy="1217402"/>
          </a:xfrm>
          <a:solidFill>
            <a:srgbClr val="77C2E9"/>
          </a:solidFill>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tr-TR" dirty="0" smtClean="0"/>
              <a:t>Resimdeki NAMAZIN KILINIŞ ŞARTINI  işaretleyelim</a:t>
            </a:r>
            <a:endParaRPr lang="tr-TR" dirty="0"/>
          </a:p>
        </p:txBody>
      </p:sp>
      <p:sp>
        <p:nvSpPr>
          <p:cNvPr id="14" name="Dikdörtgen 13"/>
          <p:cNvSpPr/>
          <p:nvPr/>
        </p:nvSpPr>
        <p:spPr>
          <a:xfrm>
            <a:off x="7836524" y="2277131"/>
            <a:ext cx="3339601" cy="87002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Setr</a:t>
            </a: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-i avret</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Dikdörtgen 14"/>
          <p:cNvSpPr/>
          <p:nvPr/>
        </p:nvSpPr>
        <p:spPr>
          <a:xfrm>
            <a:off x="7837715" y="4709041"/>
            <a:ext cx="3338639" cy="75986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Kaide-i Ahire </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Dikdörtgen 15"/>
          <p:cNvSpPr/>
          <p:nvPr/>
        </p:nvSpPr>
        <p:spPr>
          <a:xfrm>
            <a:off x="7837715" y="3470286"/>
            <a:ext cx="3338640" cy="9624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İftitah</a:t>
            </a: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Tekbiri</a:t>
            </a:r>
            <a:endParaRPr kumimoji="0" lang="tr-TR"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Dikdörtgen 16"/>
          <p:cNvSpPr/>
          <p:nvPr/>
        </p:nvSpPr>
        <p:spPr>
          <a:xfrm>
            <a:off x="11176354" y="3470285"/>
            <a:ext cx="794479" cy="962473"/>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0"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8" name="Dikdörtgen 17"/>
          <p:cNvSpPr/>
          <p:nvPr/>
        </p:nvSpPr>
        <p:spPr>
          <a:xfrm>
            <a:off x="11158245" y="2277130"/>
            <a:ext cx="812588" cy="870024"/>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smtClean="0">
                <a:ln>
                  <a:noFill/>
                </a:ln>
                <a:solidFill>
                  <a:srgbClr val="FF0000"/>
                </a:solidFill>
                <a:effectLst/>
                <a:uLnTx/>
                <a:uFillTx/>
                <a:latin typeface="Calibri" panose="020F0502020204030204"/>
                <a:ea typeface="+mn-ea"/>
                <a:cs typeface="+mn-cs"/>
              </a:rPr>
              <a:t>X</a:t>
            </a:r>
            <a:endParaRPr kumimoji="0" lang="tr-TR" sz="8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 name="Dikdörtgen 18"/>
          <p:cNvSpPr/>
          <p:nvPr/>
        </p:nvSpPr>
        <p:spPr>
          <a:xfrm>
            <a:off x="11160116" y="4709040"/>
            <a:ext cx="812588" cy="759863"/>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smtClean="0">
                <a:ln>
                  <a:noFill/>
                </a:ln>
                <a:solidFill>
                  <a:srgbClr val="FF0000"/>
                </a:solidFill>
                <a:effectLst/>
                <a:uLnTx/>
                <a:uFillTx/>
                <a:latin typeface="Calibri" panose="020F0502020204030204"/>
                <a:ea typeface="+mn-ea"/>
                <a:cs typeface="+mn-cs"/>
              </a:rPr>
              <a:t>X</a:t>
            </a:r>
            <a:endParaRPr kumimoji="0" lang="tr-TR" sz="8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 name="Resim 9"/>
          <p:cNvPicPr>
            <a:picLocks noChangeAspect="1"/>
          </p:cNvPicPr>
          <p:nvPr/>
        </p:nvPicPr>
        <p:blipFill>
          <a:blip r:embed="rId3"/>
          <a:stretch>
            <a:fillRect/>
          </a:stretch>
        </p:blipFill>
        <p:spPr>
          <a:xfrm>
            <a:off x="159993" y="1823690"/>
            <a:ext cx="3207321" cy="4866616"/>
          </a:xfrm>
          <a:prstGeom prst="rect">
            <a:avLst/>
          </a:prstGeom>
        </p:spPr>
      </p:pic>
      <p:pic>
        <p:nvPicPr>
          <p:cNvPr id="11" name="Resim 10"/>
          <p:cNvPicPr>
            <a:picLocks noChangeAspect="1"/>
          </p:cNvPicPr>
          <p:nvPr/>
        </p:nvPicPr>
        <p:blipFill>
          <a:blip r:embed="rId4"/>
          <a:stretch>
            <a:fillRect/>
          </a:stretch>
        </p:blipFill>
        <p:spPr>
          <a:xfrm>
            <a:off x="3935226" y="1823690"/>
            <a:ext cx="2997546" cy="4872780"/>
          </a:xfrm>
          <a:prstGeom prst="rect">
            <a:avLst/>
          </a:prstGeom>
        </p:spPr>
      </p:pic>
      <p:sp>
        <p:nvSpPr>
          <p:cNvPr id="12" name="Oval 11"/>
          <p:cNvSpPr/>
          <p:nvPr/>
        </p:nvSpPr>
        <p:spPr>
          <a:xfrm>
            <a:off x="10232571" y="236076"/>
            <a:ext cx="1480458" cy="1217402"/>
          </a:xfrm>
          <a:prstGeom prst="ellipse">
            <a:avLst/>
          </a:prstGeom>
          <a:solidFill>
            <a:srgbClr val="66BD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smtClean="0">
                <a:ln>
                  <a:noFill/>
                </a:ln>
                <a:solidFill>
                  <a:prstClr val="white"/>
                </a:solidFill>
                <a:effectLst/>
                <a:uLnTx/>
                <a:uFillTx/>
                <a:latin typeface="Calibri" panose="020F0502020204030204"/>
                <a:ea typeface="+mn-ea"/>
                <a:cs typeface="+mn-cs"/>
              </a:rPr>
              <a:t>1</a:t>
            </a:r>
            <a:endParaRPr kumimoji="0" lang="tr-TR" sz="6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91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16"/>
                  </p:tgtEl>
                </p:cond>
              </p:nextCondLst>
            </p:seq>
          </p:childTnLst>
        </p:cTn>
      </p:par>
    </p:tnLst>
    <p:bldLst>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33030" y="236076"/>
            <a:ext cx="6868860" cy="1217402"/>
          </a:xfrm>
          <a:solidFill>
            <a:srgbClr val="77C2E9"/>
          </a:solidFill>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tr-TR" dirty="0" smtClean="0"/>
              <a:t>Resimdeki NAMAZIN KILINIŞ ŞARTINI  işaretleyelim</a:t>
            </a:r>
            <a:endParaRPr lang="tr-TR" dirty="0"/>
          </a:p>
        </p:txBody>
      </p:sp>
      <p:sp>
        <p:nvSpPr>
          <p:cNvPr id="14" name="Dikdörtgen 13"/>
          <p:cNvSpPr/>
          <p:nvPr/>
        </p:nvSpPr>
        <p:spPr>
          <a:xfrm>
            <a:off x="7837715" y="3582165"/>
            <a:ext cx="3338640" cy="87002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Setr</a:t>
            </a: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-i avret</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Dikdörtgen 14"/>
          <p:cNvSpPr/>
          <p:nvPr/>
        </p:nvSpPr>
        <p:spPr>
          <a:xfrm>
            <a:off x="7837715" y="4709041"/>
            <a:ext cx="3338639" cy="75986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Kaide-i Ahire </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Dikdörtgen 15"/>
          <p:cNvSpPr/>
          <p:nvPr/>
        </p:nvSpPr>
        <p:spPr>
          <a:xfrm>
            <a:off x="7837715" y="2230432"/>
            <a:ext cx="3338640" cy="9624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000" b="0" i="0" u="none" strike="noStrike" kern="1200" cap="none" spc="0" normalizeH="0" baseline="0" noProof="0" dirty="0" smtClean="0">
                <a:ln>
                  <a:noFill/>
                </a:ln>
                <a:solidFill>
                  <a:prstClr val="black"/>
                </a:solidFill>
                <a:effectLst/>
                <a:uLnTx/>
                <a:uFillTx/>
                <a:latin typeface="Calibri" panose="020F0502020204030204"/>
                <a:ea typeface="+mn-ea"/>
                <a:cs typeface="+mn-cs"/>
              </a:rPr>
              <a:t>Secde</a:t>
            </a:r>
            <a:endParaRPr kumimoji="0" lang="tr-TR" sz="1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Dikdörtgen 16"/>
          <p:cNvSpPr/>
          <p:nvPr/>
        </p:nvSpPr>
        <p:spPr>
          <a:xfrm>
            <a:off x="11176354" y="2230431"/>
            <a:ext cx="794479" cy="962473"/>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8" name="Dikdörtgen 17"/>
          <p:cNvSpPr/>
          <p:nvPr/>
        </p:nvSpPr>
        <p:spPr>
          <a:xfrm>
            <a:off x="11160116" y="3582164"/>
            <a:ext cx="812588" cy="870024"/>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mn-ea"/>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 name="Dikdörtgen 18"/>
          <p:cNvSpPr/>
          <p:nvPr/>
        </p:nvSpPr>
        <p:spPr>
          <a:xfrm>
            <a:off x="11160116" y="4709040"/>
            <a:ext cx="812588" cy="759863"/>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mn-ea"/>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Oval 2"/>
          <p:cNvSpPr/>
          <p:nvPr/>
        </p:nvSpPr>
        <p:spPr>
          <a:xfrm>
            <a:off x="10232571" y="236076"/>
            <a:ext cx="1480458" cy="1217402"/>
          </a:xfrm>
          <a:prstGeom prst="ellipse">
            <a:avLst/>
          </a:prstGeom>
          <a:solidFill>
            <a:srgbClr val="66BD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smtClean="0">
                <a:ln>
                  <a:noFill/>
                </a:ln>
                <a:solidFill>
                  <a:prstClr val="white"/>
                </a:solidFill>
                <a:effectLst/>
                <a:uLnTx/>
                <a:uFillTx/>
                <a:latin typeface="Calibri" panose="020F0502020204030204"/>
                <a:ea typeface="+mn-ea"/>
                <a:cs typeface="+mn-cs"/>
              </a:rPr>
              <a:t>2</a:t>
            </a:r>
            <a:endParaRPr kumimoji="0" lang="tr-TR" sz="6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Resim 11"/>
          <p:cNvPicPr>
            <a:picLocks noChangeAspect="1"/>
          </p:cNvPicPr>
          <p:nvPr/>
        </p:nvPicPr>
        <p:blipFill>
          <a:blip r:embed="rId3"/>
          <a:stretch>
            <a:fillRect/>
          </a:stretch>
        </p:blipFill>
        <p:spPr>
          <a:xfrm>
            <a:off x="299573" y="1598644"/>
            <a:ext cx="3533550" cy="4801302"/>
          </a:xfrm>
          <a:prstGeom prst="rect">
            <a:avLst/>
          </a:prstGeom>
        </p:spPr>
      </p:pic>
      <p:pic>
        <p:nvPicPr>
          <p:cNvPr id="13" name="Resim 12"/>
          <p:cNvPicPr>
            <a:picLocks noChangeAspect="1"/>
          </p:cNvPicPr>
          <p:nvPr/>
        </p:nvPicPr>
        <p:blipFill>
          <a:blip r:embed="rId4"/>
          <a:stretch>
            <a:fillRect/>
          </a:stretch>
        </p:blipFill>
        <p:spPr>
          <a:xfrm>
            <a:off x="4189612" y="1598644"/>
            <a:ext cx="3012277" cy="4801302"/>
          </a:xfrm>
          <a:prstGeom prst="rect">
            <a:avLst/>
          </a:prstGeom>
        </p:spPr>
      </p:pic>
    </p:spTree>
    <p:extLst>
      <p:ext uri="{BB962C8B-B14F-4D97-AF65-F5344CB8AC3E}">
        <p14:creationId xmlns:p14="http://schemas.microsoft.com/office/powerpoint/2010/main" val="83681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nextCondLst>
                <p:cond evt="onClick" delay="0">
                  <p:tgtEl>
                    <p:spTgt spid="14"/>
                  </p:tgtEl>
                </p:cond>
              </p:nextCondLst>
            </p:seq>
            <p:seq concurrent="1" nextAc="seek">
              <p:cTn id="21" restart="whenNotActive" fill="hold" evtFilter="cancelBubble" nodeType="interactiveSeq">
                <p:stCondLst>
                  <p:cond evt="onClick" delay="0">
                    <p:tgtEl>
                      <p:spTgt spid="15"/>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subTnLst>
                                    <p:audio>
                                      <p:cMediaNode>
                                        <p:cTn display="0" masterRel="sameClick">
                                          <p:stCondLst>
                                            <p:cond evt="begin" delay="0">
                                              <p:tn val="30"/>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16"/>
                  </p:tgtEl>
                </p:cond>
              </p:nextCondLst>
            </p:seq>
          </p:childTnLst>
        </p:cTn>
      </p:par>
    </p:tnLst>
    <p:bldLst>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33029" y="236076"/>
            <a:ext cx="6866057" cy="1217402"/>
          </a:xfrm>
          <a:solidFill>
            <a:srgbClr val="77C2E9"/>
          </a:solidFill>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tr-TR" dirty="0" smtClean="0"/>
              <a:t>Resimdeki NAMAZIN KILINIŞ ŞARTINI  işaretleyelim</a:t>
            </a:r>
            <a:endParaRPr lang="tr-TR" dirty="0"/>
          </a:p>
        </p:txBody>
      </p:sp>
      <p:sp>
        <p:nvSpPr>
          <p:cNvPr id="14" name="Dikdörtgen 13"/>
          <p:cNvSpPr/>
          <p:nvPr/>
        </p:nvSpPr>
        <p:spPr>
          <a:xfrm>
            <a:off x="7837715" y="3582165"/>
            <a:ext cx="3322401" cy="87002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Kıyam</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Dikdörtgen 14"/>
          <p:cNvSpPr/>
          <p:nvPr/>
        </p:nvSpPr>
        <p:spPr>
          <a:xfrm>
            <a:off x="7835843" y="2254689"/>
            <a:ext cx="3338640" cy="75986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Kıraat</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Dikdörtgen 15"/>
          <p:cNvSpPr/>
          <p:nvPr/>
        </p:nvSpPr>
        <p:spPr>
          <a:xfrm>
            <a:off x="7835844" y="4841450"/>
            <a:ext cx="3338639" cy="9624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Kaide-i Ahire </a:t>
            </a:r>
          </a:p>
        </p:txBody>
      </p:sp>
      <p:sp>
        <p:nvSpPr>
          <p:cNvPr id="17" name="Dikdörtgen 16"/>
          <p:cNvSpPr/>
          <p:nvPr/>
        </p:nvSpPr>
        <p:spPr>
          <a:xfrm>
            <a:off x="11174483" y="4841449"/>
            <a:ext cx="794479" cy="96247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8" name="Dikdörtgen 17"/>
          <p:cNvSpPr/>
          <p:nvPr/>
        </p:nvSpPr>
        <p:spPr>
          <a:xfrm>
            <a:off x="11079906" y="3582164"/>
            <a:ext cx="812588" cy="87002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smtClean="0">
                <a:ln>
                  <a:noFill/>
                </a:ln>
                <a:solidFill>
                  <a:srgbClr val="FF0000"/>
                </a:solidFill>
                <a:effectLst/>
                <a:uLnTx/>
                <a:uFillTx/>
                <a:latin typeface="Calibri" panose="020F0502020204030204"/>
                <a:ea typeface="+mn-ea"/>
                <a:cs typeface="+mn-cs"/>
              </a:rPr>
              <a:t>X</a:t>
            </a:r>
            <a:endParaRPr kumimoji="0" lang="tr-TR" sz="7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 name="Dikdörtgen 18"/>
          <p:cNvSpPr/>
          <p:nvPr/>
        </p:nvSpPr>
        <p:spPr>
          <a:xfrm>
            <a:off x="11081154" y="2254688"/>
            <a:ext cx="812588" cy="75986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smtClean="0">
                <a:ln>
                  <a:noFill/>
                </a:ln>
                <a:solidFill>
                  <a:srgbClr val="FF0000"/>
                </a:solidFill>
                <a:effectLst/>
                <a:uLnTx/>
                <a:uFillTx/>
                <a:latin typeface="Calibri" panose="020F0502020204030204"/>
                <a:ea typeface="+mn-ea"/>
                <a:cs typeface="+mn-cs"/>
              </a:rPr>
              <a:t>X</a:t>
            </a:r>
            <a:endParaRPr kumimoji="0" lang="tr-TR" sz="7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Oval 2"/>
          <p:cNvSpPr/>
          <p:nvPr/>
        </p:nvSpPr>
        <p:spPr>
          <a:xfrm>
            <a:off x="10232571" y="236076"/>
            <a:ext cx="1480458" cy="1217402"/>
          </a:xfrm>
          <a:prstGeom prst="ellipse">
            <a:avLst/>
          </a:prstGeom>
          <a:solidFill>
            <a:srgbClr val="66BD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smtClean="0">
                <a:ln>
                  <a:noFill/>
                </a:ln>
                <a:solidFill>
                  <a:prstClr val="white"/>
                </a:solidFill>
                <a:effectLst/>
                <a:uLnTx/>
                <a:uFillTx/>
                <a:latin typeface="Calibri" panose="020F0502020204030204"/>
                <a:ea typeface="+mn-ea"/>
                <a:cs typeface="+mn-cs"/>
              </a:rPr>
              <a:t>3</a:t>
            </a:r>
            <a:endParaRPr kumimoji="0" lang="tr-TR" sz="6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 name="Resim 19"/>
          <p:cNvPicPr>
            <a:picLocks noChangeAspect="1"/>
          </p:cNvPicPr>
          <p:nvPr/>
        </p:nvPicPr>
        <p:blipFill>
          <a:blip r:embed="rId3"/>
          <a:stretch>
            <a:fillRect/>
          </a:stretch>
        </p:blipFill>
        <p:spPr>
          <a:xfrm>
            <a:off x="333029" y="1742975"/>
            <a:ext cx="3244244" cy="4819172"/>
          </a:xfrm>
          <a:prstGeom prst="rect">
            <a:avLst/>
          </a:prstGeom>
        </p:spPr>
      </p:pic>
      <p:pic>
        <p:nvPicPr>
          <p:cNvPr id="21" name="Resim 20"/>
          <p:cNvPicPr>
            <a:picLocks noChangeAspect="1"/>
          </p:cNvPicPr>
          <p:nvPr/>
        </p:nvPicPr>
        <p:blipFill>
          <a:blip r:embed="rId4"/>
          <a:stretch>
            <a:fillRect/>
          </a:stretch>
        </p:blipFill>
        <p:spPr>
          <a:xfrm>
            <a:off x="3850924" y="1742974"/>
            <a:ext cx="3348162" cy="4831219"/>
          </a:xfrm>
          <a:prstGeom prst="rect">
            <a:avLst/>
          </a:prstGeom>
        </p:spPr>
      </p:pic>
    </p:spTree>
    <p:extLst>
      <p:ext uri="{BB962C8B-B14F-4D97-AF65-F5344CB8AC3E}">
        <p14:creationId xmlns:p14="http://schemas.microsoft.com/office/powerpoint/2010/main" val="301077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nextCondLst>
                <p:cond evt="onClick" delay="0">
                  <p:tgtEl>
                    <p:spTgt spid="14"/>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subTnLst>
                                    <p:audio>
                                      <p:cMediaNode>
                                        <p:cTn display="0" masterRel="sameClick">
                                          <p:stCondLst>
                                            <p:cond evt="begin" delay="0">
                                              <p:tn val="28"/>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16"/>
                  </p:tgtEl>
                </p:cond>
              </p:nextCondLst>
            </p:seq>
          </p:childTnLst>
        </p:cTn>
      </p:par>
    </p:tnLst>
    <p:bldLst>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46414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3">
            <a:extLst>
              <a:ext uri="{FF2B5EF4-FFF2-40B4-BE49-F238E27FC236}">
                <a16:creationId xmlns:a16="http://schemas.microsoft.com/office/drawing/2014/main" id="{C9FA7211-8D7B-4DBF-BB6C-6C63ED9E35E8}"/>
              </a:ext>
            </a:extLst>
          </p:cNvPr>
          <p:cNvSpPr/>
          <p:nvPr/>
        </p:nvSpPr>
        <p:spPr>
          <a:xfrm rot="5400000">
            <a:off x="-1014963" y="1972359"/>
            <a:ext cx="4651513" cy="2257764"/>
          </a:xfrm>
          <a:prstGeom prst="homePlate">
            <a:avLst/>
          </a:prstGeom>
          <a:gradFill flip="none" rotWithShape="1">
            <a:gsLst>
              <a:gs pos="27000">
                <a:sysClr val="window" lastClr="FFFFFF">
                  <a:lumMod val="95000"/>
                </a:sysClr>
              </a:gs>
              <a:gs pos="0">
                <a:sysClr val="window" lastClr="FFFFFF">
                  <a:lumMod val="65000"/>
                </a:sysClr>
              </a:gs>
              <a:gs pos="81000">
                <a:sysClr val="window" lastClr="FFFFFF">
                  <a:lumMod val="95000"/>
                </a:sysClr>
              </a:gs>
              <a:gs pos="90000">
                <a:sysClr val="window" lastClr="FFFFFF">
                  <a:lumMod val="75000"/>
                </a:sysClr>
              </a:gs>
              <a:gs pos="100000">
                <a:sysClr val="window" lastClr="FFFFFF">
                  <a:lumMod val="95000"/>
                </a:sysClr>
              </a:gs>
            </a:gsLst>
            <a:lin ang="5400000" scaled="1"/>
            <a:tileRect/>
          </a:gradFill>
          <a:ln w="12700" cap="flat" cmpd="sng" algn="ctr">
            <a:noFill/>
            <a:prstDash val="solid"/>
            <a:miter lim="800000"/>
          </a:ln>
          <a:effectLst>
            <a:outerShdw blurRad="152400" sx="102000" sy="102000" algn="ctr" rotWithShape="0">
              <a:prstClr val="black">
                <a:alpha val="44000"/>
              </a:prstClr>
            </a:outerShdw>
            <a:reflection blurRad="7620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 name="Right Triangle 4">
            <a:extLst>
              <a:ext uri="{FF2B5EF4-FFF2-40B4-BE49-F238E27FC236}">
                <a16:creationId xmlns:a16="http://schemas.microsoft.com/office/drawing/2014/main" id="{CBE12C74-0640-4A31-8330-2B16F630BECD}"/>
              </a:ext>
            </a:extLst>
          </p:cNvPr>
          <p:cNvSpPr/>
          <p:nvPr/>
        </p:nvSpPr>
        <p:spPr>
          <a:xfrm rot="5400000">
            <a:off x="148811" y="806040"/>
            <a:ext cx="1827385" cy="1761191"/>
          </a:xfrm>
          <a:prstGeom prst="rtTriangle">
            <a:avLst/>
          </a:prstGeom>
          <a:gradFill>
            <a:gsLst>
              <a:gs pos="27000">
                <a:srgbClr val="ED8B6D"/>
              </a:gs>
              <a:gs pos="0">
                <a:srgbClr val="E34C1D"/>
              </a:gs>
              <a:gs pos="81000">
                <a:srgbClr val="ED8B6D"/>
              </a:gs>
              <a:gs pos="90000">
                <a:srgbClr val="E34C1D"/>
              </a:gs>
              <a:gs pos="100000">
                <a:srgbClr val="ED8B6D"/>
              </a:gs>
            </a:gsLst>
            <a:lin ang="5400000" scaled="1"/>
          </a:gradFill>
          <a:ln w="12700" cap="flat" cmpd="sng" algn="ctr">
            <a:noFill/>
            <a:prstDash val="solid"/>
            <a:miter lim="800000"/>
          </a:ln>
          <a:effectLst>
            <a:outerShdw blurRad="76200" dist="38100" dir="2700000" algn="tl" rotWithShape="0">
              <a:prstClr val="black">
                <a:alpha val="46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 name="Rectangle: Rounded Corners 5">
            <a:extLst>
              <a:ext uri="{FF2B5EF4-FFF2-40B4-BE49-F238E27FC236}">
                <a16:creationId xmlns:a16="http://schemas.microsoft.com/office/drawing/2014/main" id="{2823DE44-8FD8-43F9-A1FE-9910B6D00D26}"/>
              </a:ext>
            </a:extLst>
          </p:cNvPr>
          <p:cNvSpPr/>
          <p:nvPr/>
        </p:nvSpPr>
        <p:spPr>
          <a:xfrm>
            <a:off x="496558" y="3839798"/>
            <a:ext cx="1628469" cy="115910"/>
          </a:xfrm>
          <a:prstGeom prst="roundRect">
            <a:avLst>
              <a:gd name="adj" fmla="val 50000"/>
            </a:avLst>
          </a:prstGeom>
          <a:solidFill>
            <a:srgbClr val="E96F49"/>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 name="TextBox 6">
            <a:extLst>
              <a:ext uri="{FF2B5EF4-FFF2-40B4-BE49-F238E27FC236}">
                <a16:creationId xmlns:a16="http://schemas.microsoft.com/office/drawing/2014/main" id="{D752044F-2CA4-4EA0-9C82-587262571910}"/>
              </a:ext>
            </a:extLst>
          </p:cNvPr>
          <p:cNvSpPr txBox="1"/>
          <p:nvPr/>
        </p:nvSpPr>
        <p:spPr>
          <a:xfrm>
            <a:off x="181908" y="811303"/>
            <a:ext cx="900274" cy="1200329"/>
          </a:xfrm>
          <a:prstGeom prst="rect">
            <a:avLst/>
          </a:prstGeom>
          <a:noFill/>
        </p:spPr>
        <p:txBody>
          <a:bodyPr wrap="square" rtlCol="0">
            <a:spAutoFit/>
          </a:bodyPr>
          <a:lstStyle/>
          <a:p>
            <a:r>
              <a:rPr lang="tr-TR" sz="7200" dirty="0" smtClean="0">
                <a:solidFill>
                  <a:prstClr val="black">
                    <a:lumMod val="75000"/>
                    <a:lumOff val="25000"/>
                  </a:prstClr>
                </a:solidFill>
                <a:latin typeface="Arial Black" panose="020B0A04020102020204" pitchFamily="34" charset="0"/>
              </a:rPr>
              <a:t>2</a:t>
            </a:r>
            <a:endParaRPr lang="en-IN" sz="7200" dirty="0">
              <a:solidFill>
                <a:prstClr val="black">
                  <a:lumMod val="75000"/>
                  <a:lumOff val="25000"/>
                </a:prstClr>
              </a:solidFill>
              <a:latin typeface="Arial Black" panose="020B0A04020102020204" pitchFamily="34" charset="0"/>
            </a:endParaRPr>
          </a:p>
        </p:txBody>
      </p:sp>
      <p:sp>
        <p:nvSpPr>
          <p:cNvPr id="6" name="TextBox 7">
            <a:extLst>
              <a:ext uri="{FF2B5EF4-FFF2-40B4-BE49-F238E27FC236}">
                <a16:creationId xmlns:a16="http://schemas.microsoft.com/office/drawing/2014/main" id="{2BC7EAA4-8725-4783-B657-3F9B5ABADBA3}"/>
              </a:ext>
            </a:extLst>
          </p:cNvPr>
          <p:cNvSpPr txBox="1"/>
          <p:nvPr/>
        </p:nvSpPr>
        <p:spPr>
          <a:xfrm>
            <a:off x="181908" y="2368508"/>
            <a:ext cx="2257766" cy="1323439"/>
          </a:xfrm>
          <a:prstGeom prst="rect">
            <a:avLst/>
          </a:prstGeom>
          <a:noFill/>
        </p:spPr>
        <p:txBody>
          <a:bodyPr wrap="square" rtlCol="0">
            <a:spAutoFit/>
          </a:bodyPr>
          <a:lstStyle/>
          <a:p>
            <a:pPr algn="ctr"/>
            <a:r>
              <a:rPr lang="tr-TR" sz="4000" b="1" spc="300" dirty="0" smtClean="0">
                <a:solidFill>
                  <a:prstClr val="black"/>
                </a:solidFill>
                <a:latin typeface="Calibri Light" panose="020F0302020204030204" pitchFamily="34" charset="0"/>
                <a:cs typeface="Calibri Light" panose="020F0302020204030204" pitchFamily="34" charset="0"/>
              </a:rPr>
              <a:t>Namazın</a:t>
            </a:r>
            <a:r>
              <a:rPr lang="tr-TR" sz="4000" dirty="0" smtClean="0">
                <a:solidFill>
                  <a:prstClr val="black"/>
                </a:solidFill>
                <a:latin typeface="Calibri" panose="020F0502020204030204"/>
              </a:rPr>
              <a:t> </a:t>
            </a:r>
            <a:r>
              <a:rPr lang="tr-TR" sz="4000" b="1" dirty="0" smtClean="0">
                <a:solidFill>
                  <a:prstClr val="black"/>
                </a:solidFill>
                <a:latin typeface="Calibri Light" panose="020F0302020204030204"/>
              </a:rPr>
              <a:t>Vacipleri</a:t>
            </a:r>
            <a:endParaRPr lang="en-IN" sz="4000" b="1" spc="300" dirty="0">
              <a:solidFill>
                <a:prstClr val="black"/>
              </a:solidFill>
              <a:latin typeface="Calibri Light" panose="020F0302020204030204"/>
              <a:cs typeface="Calibri Light" panose="020F0302020204030204" pitchFamily="34" charset="0"/>
            </a:endParaRPr>
          </a:p>
        </p:txBody>
      </p:sp>
      <p:pic>
        <p:nvPicPr>
          <p:cNvPr id="7" name="Picture 4" descr="islamic clipart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119" y="3796028"/>
            <a:ext cx="967344" cy="1136597"/>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3152930" y="1078576"/>
            <a:ext cx="7415136" cy="1384995"/>
          </a:xfrm>
          <a:prstGeom prst="rect">
            <a:avLst/>
          </a:prstGeom>
          <a:ln>
            <a:solidFill>
              <a:schemeClr val="accent1">
                <a:lumMod val="40000"/>
                <a:lumOff val="60000"/>
              </a:schemeClr>
            </a:solidFill>
          </a:ln>
        </p:spPr>
        <p:txBody>
          <a:bodyPr wrap="square">
            <a:spAutoFit/>
          </a:bodyPr>
          <a:lstStyle/>
          <a:p>
            <a:pPr marL="457200" indent="-457200" algn="just">
              <a:lnSpc>
                <a:spcPct val="150000"/>
              </a:lnSpc>
              <a:buFont typeface="Wingdings" panose="05000000000000000000" pitchFamily="2" charset="2"/>
              <a:buChar char="Ø"/>
            </a:pPr>
            <a:r>
              <a:rPr lang="tr-TR" sz="2800" dirty="0"/>
              <a:t>Namazın farzları dışında yapılması gereken vacipleri de vardır</a:t>
            </a:r>
            <a:r>
              <a:rPr lang="tr-TR" sz="2800" dirty="0" smtClean="0"/>
              <a:t>.</a:t>
            </a:r>
            <a:endParaRPr lang="tr-TR" sz="2800" dirty="0"/>
          </a:p>
        </p:txBody>
      </p:sp>
      <p:sp>
        <p:nvSpPr>
          <p:cNvPr id="9" name="Dikdörtgen 8"/>
          <p:cNvSpPr/>
          <p:nvPr/>
        </p:nvSpPr>
        <p:spPr>
          <a:xfrm>
            <a:off x="3182909" y="3150805"/>
            <a:ext cx="7445115" cy="2031325"/>
          </a:xfrm>
          <a:prstGeom prst="rect">
            <a:avLst/>
          </a:prstGeom>
          <a:ln>
            <a:solidFill>
              <a:schemeClr val="accent1">
                <a:lumMod val="40000"/>
                <a:lumOff val="60000"/>
              </a:schemeClr>
            </a:solidFill>
          </a:ln>
        </p:spPr>
        <p:txBody>
          <a:bodyPr wrap="square">
            <a:spAutoFit/>
          </a:bodyPr>
          <a:lstStyle/>
          <a:p>
            <a:pPr marL="457200" indent="-457200" algn="just">
              <a:lnSpc>
                <a:spcPct val="150000"/>
              </a:lnSpc>
              <a:buFont typeface="Wingdings" panose="05000000000000000000" pitchFamily="2" charset="2"/>
              <a:buChar char="Ø"/>
            </a:pPr>
            <a:r>
              <a:rPr lang="tr-TR" sz="2800" dirty="0"/>
              <a:t>Hata ile bir vacibi terk eden veya unutan kimse, namazın sonunda </a:t>
            </a:r>
            <a:r>
              <a:rPr lang="tr-TR" sz="2800" b="1" dirty="0"/>
              <a:t>sehiv secdesi </a:t>
            </a:r>
            <a:r>
              <a:rPr lang="tr-TR" sz="2800" dirty="0" smtClean="0"/>
              <a:t>yapar.</a:t>
            </a:r>
            <a:endParaRPr lang="tr-TR" sz="2800" dirty="0"/>
          </a:p>
        </p:txBody>
      </p:sp>
    </p:spTree>
    <p:extLst>
      <p:ext uri="{BB962C8B-B14F-4D97-AF65-F5344CB8AC3E}">
        <p14:creationId xmlns:p14="http://schemas.microsoft.com/office/powerpoint/2010/main" val="172787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Düz Bağlayıcı 1"/>
          <p:cNvCxnSpPr>
            <a:stCxn id="22" idx="2"/>
          </p:cNvCxnSpPr>
          <p:nvPr/>
        </p:nvCxnSpPr>
        <p:spPr>
          <a:xfrm flipH="1">
            <a:off x="4805185" y="869000"/>
            <a:ext cx="1394740" cy="1359636"/>
          </a:xfrm>
          <a:prstGeom prst="line">
            <a:avLst/>
          </a:prstGeom>
          <a:noFill/>
          <a:ln w="38100" cap="flat" cmpd="sng" algn="ctr">
            <a:solidFill>
              <a:srgbClr val="00B3AF"/>
            </a:solidFill>
            <a:prstDash val="solid"/>
            <a:miter lim="800000"/>
          </a:ln>
          <a:effectLst/>
        </p:spPr>
      </p:cxnSp>
      <p:cxnSp>
        <p:nvCxnSpPr>
          <p:cNvPr id="3" name="Düz Bağlayıcı 2"/>
          <p:cNvCxnSpPr>
            <a:endCxn id="7" idx="0"/>
          </p:cNvCxnSpPr>
          <p:nvPr/>
        </p:nvCxnSpPr>
        <p:spPr>
          <a:xfrm flipH="1">
            <a:off x="1772103" y="465904"/>
            <a:ext cx="2929106" cy="1359276"/>
          </a:xfrm>
          <a:prstGeom prst="line">
            <a:avLst/>
          </a:prstGeom>
          <a:noFill/>
          <a:ln w="38100" cap="flat" cmpd="sng" algn="ctr">
            <a:solidFill>
              <a:srgbClr val="00B3AF"/>
            </a:solidFill>
            <a:prstDash val="solid"/>
            <a:miter lim="800000"/>
          </a:ln>
          <a:effectLst/>
        </p:spPr>
      </p:cxnSp>
      <p:cxnSp>
        <p:nvCxnSpPr>
          <p:cNvPr id="4" name="Düz Bağlayıcı 3"/>
          <p:cNvCxnSpPr>
            <a:stCxn id="22" idx="2"/>
          </p:cNvCxnSpPr>
          <p:nvPr/>
        </p:nvCxnSpPr>
        <p:spPr>
          <a:xfrm>
            <a:off x="6199925" y="869000"/>
            <a:ext cx="1056295" cy="1097255"/>
          </a:xfrm>
          <a:prstGeom prst="line">
            <a:avLst/>
          </a:prstGeom>
          <a:noFill/>
          <a:ln w="38100" cap="flat" cmpd="sng" algn="ctr">
            <a:solidFill>
              <a:srgbClr val="00B3AF"/>
            </a:solidFill>
            <a:prstDash val="solid"/>
            <a:miter lim="800000"/>
          </a:ln>
          <a:effectLst/>
        </p:spPr>
      </p:cxnSp>
      <p:cxnSp>
        <p:nvCxnSpPr>
          <p:cNvPr id="5" name="Düz Bağlayıcı 4"/>
          <p:cNvCxnSpPr>
            <a:endCxn id="17" idx="0"/>
          </p:cNvCxnSpPr>
          <p:nvPr/>
        </p:nvCxnSpPr>
        <p:spPr>
          <a:xfrm>
            <a:off x="7732386" y="465904"/>
            <a:ext cx="2540456" cy="1398562"/>
          </a:xfrm>
          <a:prstGeom prst="line">
            <a:avLst/>
          </a:prstGeom>
          <a:noFill/>
          <a:ln w="38100" cap="flat" cmpd="sng" algn="ctr">
            <a:solidFill>
              <a:srgbClr val="00B3AF"/>
            </a:solidFill>
            <a:prstDash val="solid"/>
            <a:miter lim="800000"/>
          </a:ln>
          <a:effectLst/>
        </p:spPr>
      </p:cxnSp>
      <p:sp>
        <p:nvSpPr>
          <p:cNvPr id="6" name="Rectangle: Rounded Corners 3">
            <a:extLst>
              <a:ext uri="{FF2B5EF4-FFF2-40B4-BE49-F238E27FC236}">
                <a16:creationId xmlns:a16="http://schemas.microsoft.com/office/drawing/2014/main" id="{2C18E4B6-3085-47EA-B044-544B1EC38E7D}"/>
              </a:ext>
            </a:extLst>
          </p:cNvPr>
          <p:cNvSpPr/>
          <p:nvPr/>
        </p:nvSpPr>
        <p:spPr>
          <a:xfrm>
            <a:off x="726798" y="2723425"/>
            <a:ext cx="2191240" cy="3578457"/>
          </a:xfrm>
          <a:prstGeom prst="roundRect">
            <a:avLst/>
          </a:prstGeom>
          <a:noFill/>
          <a:ln w="101600" cap="flat" cmpd="sng" algn="ctr">
            <a:gradFill>
              <a:gsLst>
                <a:gs pos="0">
                  <a:srgbClr val="9900CC"/>
                </a:gs>
                <a:gs pos="100000">
                  <a:srgbClr val="CC0066"/>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3DED74B-93A2-4BA8-8C3E-2ED59409F3AF}"/>
              </a:ext>
            </a:extLst>
          </p:cNvPr>
          <p:cNvSpPr/>
          <p:nvPr/>
        </p:nvSpPr>
        <p:spPr>
          <a:xfrm>
            <a:off x="1013926" y="1825180"/>
            <a:ext cx="1516354" cy="1516354"/>
          </a:xfrm>
          <a:prstGeom prst="ellipse">
            <a:avLst/>
          </a:prstGeom>
          <a:gradFill>
            <a:gsLst>
              <a:gs pos="0">
                <a:srgbClr val="9900CC"/>
              </a:gs>
              <a:gs pos="100000">
                <a:srgbClr val="CC0066"/>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D3A5CA1-3701-498B-A645-1C0567331B30}"/>
              </a:ext>
            </a:extLst>
          </p:cNvPr>
          <p:cNvSpPr txBox="1"/>
          <p:nvPr/>
        </p:nvSpPr>
        <p:spPr>
          <a:xfrm>
            <a:off x="1043087" y="3404122"/>
            <a:ext cx="1378633" cy="830997"/>
          </a:xfrm>
          <a:prstGeom prst="rect">
            <a:avLst/>
          </a:prstGeom>
          <a:noFill/>
        </p:spPr>
        <p:txBody>
          <a:bodyPr wrap="square" rtlCol="0">
            <a:spAutoFit/>
          </a:bodyPr>
          <a:lstStyle/>
          <a:p>
            <a:pPr algn="ctr">
              <a:defRPr/>
            </a:pPr>
            <a:r>
              <a:rPr lang="tr-TR" sz="4800" b="1" dirty="0">
                <a:solidFill>
                  <a:srgbClr val="CC0066"/>
                </a:solidFill>
                <a:latin typeface="Calibri" panose="020F0502020204030204"/>
              </a:rPr>
              <a:t>1</a:t>
            </a:r>
            <a:endParaRPr lang="en-US" sz="4800" b="1" dirty="0">
              <a:solidFill>
                <a:srgbClr val="CC0066"/>
              </a:solidFill>
              <a:latin typeface="Calibri" panose="020F0502020204030204"/>
            </a:endParaRPr>
          </a:p>
        </p:txBody>
      </p:sp>
      <p:sp>
        <p:nvSpPr>
          <p:cNvPr id="9" name="TextBox 8">
            <a:extLst>
              <a:ext uri="{FF2B5EF4-FFF2-40B4-BE49-F238E27FC236}">
                <a16:creationId xmlns:a16="http://schemas.microsoft.com/office/drawing/2014/main" id="{8BF2E0E1-0E12-4885-81D3-40F4AB42CB5D}"/>
              </a:ext>
            </a:extLst>
          </p:cNvPr>
          <p:cNvSpPr txBox="1"/>
          <p:nvPr/>
        </p:nvSpPr>
        <p:spPr>
          <a:xfrm>
            <a:off x="571896" y="4066125"/>
            <a:ext cx="2422037" cy="1200329"/>
          </a:xfrm>
          <a:prstGeom prst="rect">
            <a:avLst/>
          </a:prstGeom>
          <a:noFill/>
        </p:spPr>
        <p:txBody>
          <a:bodyPr wrap="square" rtlCol="0">
            <a:spAutoFit/>
          </a:bodyPr>
          <a:lstStyle/>
          <a:p>
            <a:pPr algn="ctr">
              <a:spcBef>
                <a:spcPct val="0"/>
              </a:spcBef>
              <a:defRPr/>
            </a:pPr>
            <a:r>
              <a:rPr lang="tr-TR" sz="4400" dirty="0">
                <a:solidFill>
                  <a:prstClr val="black"/>
                </a:solidFill>
                <a:latin typeface="Calibri" panose="020F0502020204030204"/>
              </a:rPr>
              <a:t> </a:t>
            </a:r>
            <a:r>
              <a:rPr lang="tr-TR" sz="2800" dirty="0">
                <a:solidFill>
                  <a:prstClr val="black"/>
                </a:solidFill>
                <a:latin typeface="Calibri" panose="020F0502020204030204"/>
              </a:rPr>
              <a:t>İslam’ın </a:t>
            </a:r>
            <a:r>
              <a:rPr lang="tr-TR" sz="2800" b="1" u="sng" dirty="0">
                <a:solidFill>
                  <a:srgbClr val="C00000"/>
                </a:solidFill>
                <a:latin typeface="Calibri" panose="020F0502020204030204"/>
              </a:rPr>
              <a:t>beş</a:t>
            </a:r>
            <a:r>
              <a:rPr lang="tr-TR" sz="2800" dirty="0">
                <a:solidFill>
                  <a:prstClr val="black"/>
                </a:solidFill>
                <a:latin typeface="Calibri" panose="020F0502020204030204"/>
              </a:rPr>
              <a:t> şartından biri</a:t>
            </a:r>
          </a:p>
        </p:txBody>
      </p:sp>
      <p:sp>
        <p:nvSpPr>
          <p:cNvPr id="10" name="Rectangle: Rounded Corners 9">
            <a:extLst>
              <a:ext uri="{FF2B5EF4-FFF2-40B4-BE49-F238E27FC236}">
                <a16:creationId xmlns:a16="http://schemas.microsoft.com/office/drawing/2014/main" id="{BB35ABCA-D5D0-42CE-B6B3-39BADFEDABEF}"/>
              </a:ext>
            </a:extLst>
          </p:cNvPr>
          <p:cNvSpPr/>
          <p:nvPr/>
        </p:nvSpPr>
        <p:spPr>
          <a:xfrm>
            <a:off x="3281061" y="2704792"/>
            <a:ext cx="2590368" cy="3597090"/>
          </a:xfrm>
          <a:prstGeom prst="roundRect">
            <a:avLst/>
          </a:prstGeom>
          <a:noFill/>
          <a:ln w="101600" cap="flat" cmpd="sng" algn="ctr">
            <a:gradFill>
              <a:gsLst>
                <a:gs pos="0">
                  <a:srgbClr val="3366CC"/>
                </a:gs>
                <a:gs pos="100000">
                  <a:srgbClr val="000066"/>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A5B86C2-6C75-40A0-AE99-DC40EA58E676}"/>
              </a:ext>
            </a:extLst>
          </p:cNvPr>
          <p:cNvSpPr/>
          <p:nvPr/>
        </p:nvSpPr>
        <p:spPr>
          <a:xfrm>
            <a:off x="3957374" y="1958029"/>
            <a:ext cx="1516354" cy="1516354"/>
          </a:xfrm>
          <a:prstGeom prst="ellipse">
            <a:avLst/>
          </a:prstGeom>
          <a:gradFill>
            <a:gsLst>
              <a:gs pos="0">
                <a:srgbClr val="3366CC"/>
              </a:gs>
              <a:gs pos="100000">
                <a:srgbClr val="000066"/>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3">
            <a:extLst>
              <a:ext uri="{FF2B5EF4-FFF2-40B4-BE49-F238E27FC236}">
                <a16:creationId xmlns:a16="http://schemas.microsoft.com/office/drawing/2014/main" id="{F7F43A5F-A70A-4D55-BC2E-5126A8DE245C}"/>
              </a:ext>
            </a:extLst>
          </p:cNvPr>
          <p:cNvSpPr txBox="1"/>
          <p:nvPr/>
        </p:nvSpPr>
        <p:spPr>
          <a:xfrm>
            <a:off x="3991264" y="3434899"/>
            <a:ext cx="1378633" cy="769441"/>
          </a:xfrm>
          <a:prstGeom prst="rect">
            <a:avLst/>
          </a:prstGeom>
          <a:noFill/>
        </p:spPr>
        <p:txBody>
          <a:bodyPr wrap="square" rtlCol="0">
            <a:spAutoFit/>
          </a:bodyPr>
          <a:lstStyle/>
          <a:p>
            <a:pPr algn="ctr">
              <a:defRPr/>
            </a:pPr>
            <a:r>
              <a:rPr lang="tr-TR" sz="4400" b="1" dirty="0">
                <a:solidFill>
                  <a:srgbClr val="000066"/>
                </a:solidFill>
                <a:latin typeface="Calibri" panose="020F0502020204030204"/>
              </a:rPr>
              <a:t>2</a:t>
            </a:r>
            <a:endParaRPr lang="en-US" sz="4400" b="1" dirty="0">
              <a:solidFill>
                <a:srgbClr val="000066"/>
              </a:solidFill>
              <a:latin typeface="Calibri" panose="020F0502020204030204"/>
            </a:endParaRPr>
          </a:p>
        </p:txBody>
      </p:sp>
      <p:sp>
        <p:nvSpPr>
          <p:cNvPr id="13" name="Rectangle: Rounded Corners 15">
            <a:extLst>
              <a:ext uri="{FF2B5EF4-FFF2-40B4-BE49-F238E27FC236}">
                <a16:creationId xmlns:a16="http://schemas.microsoft.com/office/drawing/2014/main" id="{01709814-287F-40CD-B2D7-72E180C765E4}"/>
              </a:ext>
            </a:extLst>
          </p:cNvPr>
          <p:cNvSpPr/>
          <p:nvPr/>
        </p:nvSpPr>
        <p:spPr>
          <a:xfrm>
            <a:off x="6184378" y="2729507"/>
            <a:ext cx="2480394" cy="3572375"/>
          </a:xfrm>
          <a:prstGeom prst="roundRect">
            <a:avLst/>
          </a:prstGeom>
          <a:noFill/>
          <a:ln w="101600" cap="flat" cmpd="sng" algn="ctr">
            <a:gradFill>
              <a:gsLst>
                <a:gs pos="0">
                  <a:srgbClr val="00CC66"/>
                </a:gs>
                <a:gs pos="100000">
                  <a:srgbClr val="006600"/>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256479FF-DE9B-49A4-8CC3-0589F12FBC83}"/>
              </a:ext>
            </a:extLst>
          </p:cNvPr>
          <p:cNvSpPr/>
          <p:nvPr/>
        </p:nvSpPr>
        <p:spPr>
          <a:xfrm>
            <a:off x="6566059" y="1863590"/>
            <a:ext cx="1516354" cy="1516354"/>
          </a:xfrm>
          <a:prstGeom prst="ellipse">
            <a:avLst/>
          </a:prstGeom>
          <a:gradFill>
            <a:gsLst>
              <a:gs pos="0">
                <a:srgbClr val="00CC66"/>
              </a:gs>
              <a:gs pos="100000">
                <a:srgbClr val="006600"/>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TextBox 19">
            <a:extLst>
              <a:ext uri="{FF2B5EF4-FFF2-40B4-BE49-F238E27FC236}">
                <a16:creationId xmlns:a16="http://schemas.microsoft.com/office/drawing/2014/main" id="{E63306EF-EC03-403B-9D64-D3C07A9688BC}"/>
              </a:ext>
            </a:extLst>
          </p:cNvPr>
          <p:cNvSpPr txBox="1"/>
          <p:nvPr/>
        </p:nvSpPr>
        <p:spPr>
          <a:xfrm>
            <a:off x="6660660" y="3363941"/>
            <a:ext cx="1378633" cy="769441"/>
          </a:xfrm>
          <a:prstGeom prst="rect">
            <a:avLst/>
          </a:prstGeom>
          <a:noFill/>
        </p:spPr>
        <p:txBody>
          <a:bodyPr wrap="square" rtlCol="0">
            <a:spAutoFit/>
          </a:bodyPr>
          <a:lstStyle/>
          <a:p>
            <a:pPr algn="ctr">
              <a:defRPr/>
            </a:pPr>
            <a:r>
              <a:rPr lang="tr-TR" sz="4400" b="1" dirty="0">
                <a:solidFill>
                  <a:srgbClr val="006600"/>
                </a:solidFill>
                <a:latin typeface="Calibri" panose="020F0502020204030204"/>
              </a:rPr>
              <a:t>3</a:t>
            </a:r>
            <a:endParaRPr lang="en-US" sz="4400" b="1" dirty="0">
              <a:solidFill>
                <a:srgbClr val="006600"/>
              </a:solidFill>
              <a:latin typeface="Calibri" panose="020F0502020204030204"/>
            </a:endParaRPr>
          </a:p>
        </p:txBody>
      </p:sp>
      <p:sp>
        <p:nvSpPr>
          <p:cNvPr id="16" name="Rectangle: Rounded Corners 21">
            <a:extLst>
              <a:ext uri="{FF2B5EF4-FFF2-40B4-BE49-F238E27FC236}">
                <a16:creationId xmlns:a16="http://schemas.microsoft.com/office/drawing/2014/main" id="{F3AE48FD-CD12-424E-866D-1658E9D795D4}"/>
              </a:ext>
            </a:extLst>
          </p:cNvPr>
          <p:cNvSpPr/>
          <p:nvPr/>
        </p:nvSpPr>
        <p:spPr>
          <a:xfrm>
            <a:off x="8898979" y="2723425"/>
            <a:ext cx="2778701" cy="3578457"/>
          </a:xfrm>
          <a:prstGeom prst="roundRect">
            <a:avLst/>
          </a:prstGeom>
          <a:noFill/>
          <a:ln w="101600" cap="flat" cmpd="sng" algn="ctr">
            <a:gradFill>
              <a:gsLst>
                <a:gs pos="0">
                  <a:srgbClr val="FF9933"/>
                </a:gs>
                <a:gs pos="100000">
                  <a:srgbClr val="FF3300"/>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34DBB370-1BDC-42F2-A5EC-C38D2FF5C757}"/>
              </a:ext>
            </a:extLst>
          </p:cNvPr>
          <p:cNvSpPr/>
          <p:nvPr/>
        </p:nvSpPr>
        <p:spPr>
          <a:xfrm>
            <a:off x="9514665" y="1864466"/>
            <a:ext cx="1516354" cy="1516354"/>
          </a:xfrm>
          <a:prstGeom prst="ellipse">
            <a:avLst/>
          </a:prstGeom>
          <a:gradFill>
            <a:gsLst>
              <a:gs pos="0">
                <a:srgbClr val="FF9933"/>
              </a:gs>
              <a:gs pos="100000">
                <a:srgbClr val="FF3300"/>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25">
            <a:extLst>
              <a:ext uri="{FF2B5EF4-FFF2-40B4-BE49-F238E27FC236}">
                <a16:creationId xmlns:a16="http://schemas.microsoft.com/office/drawing/2014/main" id="{687F5283-55FD-412F-A8E0-D62A922E74FE}"/>
              </a:ext>
            </a:extLst>
          </p:cNvPr>
          <p:cNvSpPr txBox="1"/>
          <p:nvPr/>
        </p:nvSpPr>
        <p:spPr>
          <a:xfrm>
            <a:off x="9713264" y="3404782"/>
            <a:ext cx="1378633" cy="769441"/>
          </a:xfrm>
          <a:prstGeom prst="rect">
            <a:avLst/>
          </a:prstGeom>
          <a:noFill/>
        </p:spPr>
        <p:txBody>
          <a:bodyPr wrap="square" rtlCol="0">
            <a:spAutoFit/>
          </a:bodyPr>
          <a:lstStyle/>
          <a:p>
            <a:pPr algn="ctr">
              <a:defRPr/>
            </a:pPr>
            <a:r>
              <a:rPr lang="tr-TR" sz="4400" b="1" dirty="0">
                <a:solidFill>
                  <a:srgbClr val="FF3300"/>
                </a:solidFill>
                <a:latin typeface="Calibri" panose="020F0502020204030204"/>
              </a:rPr>
              <a:t>4</a:t>
            </a:r>
            <a:endParaRPr lang="en-US" sz="4400" b="1" dirty="0">
              <a:solidFill>
                <a:srgbClr val="FF3300"/>
              </a:solidFill>
              <a:latin typeface="Calibri" panose="020F0502020204030204"/>
            </a:endParaRPr>
          </a:p>
        </p:txBody>
      </p:sp>
      <p:sp>
        <p:nvSpPr>
          <p:cNvPr id="19" name="TextBox 26">
            <a:extLst>
              <a:ext uri="{FF2B5EF4-FFF2-40B4-BE49-F238E27FC236}">
                <a16:creationId xmlns:a16="http://schemas.microsoft.com/office/drawing/2014/main" id="{E027C82B-ADD9-4CAE-B4B2-C2F8D8F19FBA}"/>
              </a:ext>
            </a:extLst>
          </p:cNvPr>
          <p:cNvSpPr txBox="1"/>
          <p:nvPr/>
        </p:nvSpPr>
        <p:spPr>
          <a:xfrm>
            <a:off x="9002614" y="4066125"/>
            <a:ext cx="2704837" cy="2062103"/>
          </a:xfrm>
          <a:prstGeom prst="rect">
            <a:avLst/>
          </a:prstGeom>
          <a:noFill/>
        </p:spPr>
        <p:txBody>
          <a:bodyPr wrap="square" rtlCol="0">
            <a:spAutoFit/>
          </a:bodyPr>
          <a:lstStyle/>
          <a:p>
            <a:pPr algn="ctr">
              <a:defRPr/>
            </a:pPr>
            <a:r>
              <a:rPr lang="tr-TR" sz="1200" dirty="0">
                <a:solidFill>
                  <a:prstClr val="black"/>
                </a:solidFill>
                <a:latin typeface="Calibri" panose="020F0502020204030204"/>
              </a:rPr>
              <a:t> </a:t>
            </a:r>
            <a:r>
              <a:rPr lang="tr-TR" sz="3200" dirty="0">
                <a:solidFill>
                  <a:prstClr val="black"/>
                </a:solidFill>
                <a:latin typeface="Calibri" panose="020F0502020204030204"/>
              </a:rPr>
              <a:t>Yüce Allah’ın (</a:t>
            </a:r>
            <a:r>
              <a:rPr lang="tr-TR" sz="3200" dirty="0" err="1">
                <a:solidFill>
                  <a:prstClr val="black"/>
                </a:solidFill>
                <a:latin typeface="Calibri" panose="020F0502020204030204"/>
              </a:rPr>
              <a:t>c.c</a:t>
            </a:r>
            <a:r>
              <a:rPr lang="tr-TR" sz="3200" dirty="0">
                <a:solidFill>
                  <a:prstClr val="black"/>
                </a:solidFill>
                <a:latin typeface="Calibri" panose="020F0502020204030204"/>
              </a:rPr>
              <a:t>.) açık ve kesin bir </a:t>
            </a:r>
            <a:r>
              <a:rPr lang="tr-TR" sz="3200" b="1" u="sng" dirty="0">
                <a:solidFill>
                  <a:srgbClr val="C00000"/>
                </a:solidFill>
                <a:latin typeface="Calibri" panose="020F0502020204030204"/>
              </a:rPr>
              <a:t>emridir.</a:t>
            </a:r>
          </a:p>
        </p:txBody>
      </p:sp>
      <p:sp>
        <p:nvSpPr>
          <p:cNvPr id="20" name="TextBox 8">
            <a:extLst>
              <a:ext uri="{FF2B5EF4-FFF2-40B4-BE49-F238E27FC236}">
                <a16:creationId xmlns:a16="http://schemas.microsoft.com/office/drawing/2014/main" id="{8BF2E0E1-0E12-4885-81D3-40F4AB42CB5D}"/>
              </a:ext>
            </a:extLst>
          </p:cNvPr>
          <p:cNvSpPr txBox="1"/>
          <p:nvPr/>
        </p:nvSpPr>
        <p:spPr>
          <a:xfrm>
            <a:off x="3603912" y="4398106"/>
            <a:ext cx="2223278" cy="461665"/>
          </a:xfrm>
          <a:prstGeom prst="rect">
            <a:avLst/>
          </a:prstGeom>
          <a:noFill/>
        </p:spPr>
        <p:txBody>
          <a:bodyPr wrap="square" rtlCol="0">
            <a:spAutoFit/>
          </a:bodyPr>
          <a:lstStyle/>
          <a:p>
            <a:pPr>
              <a:defRPr/>
            </a:pPr>
            <a:r>
              <a:rPr lang="tr-TR" sz="2400" b="1" u="sng" dirty="0">
                <a:solidFill>
                  <a:srgbClr val="C00000"/>
                </a:solidFill>
                <a:latin typeface="Calibri" panose="020F0502020204030204"/>
              </a:rPr>
              <a:t>Dinin</a:t>
            </a:r>
            <a:r>
              <a:rPr lang="tr-TR" sz="2400" dirty="0">
                <a:solidFill>
                  <a:prstClr val="black"/>
                </a:solidFill>
                <a:latin typeface="Calibri" panose="020F0502020204030204"/>
              </a:rPr>
              <a:t> direğidir.</a:t>
            </a:r>
          </a:p>
        </p:txBody>
      </p:sp>
      <p:sp>
        <p:nvSpPr>
          <p:cNvPr id="21" name="TextBox 8">
            <a:extLst>
              <a:ext uri="{FF2B5EF4-FFF2-40B4-BE49-F238E27FC236}">
                <a16:creationId xmlns:a16="http://schemas.microsoft.com/office/drawing/2014/main" id="{8BF2E0E1-0E12-4885-81D3-40F4AB42CB5D}"/>
              </a:ext>
            </a:extLst>
          </p:cNvPr>
          <p:cNvSpPr txBox="1"/>
          <p:nvPr/>
        </p:nvSpPr>
        <p:spPr>
          <a:xfrm>
            <a:off x="6312450" y="4008016"/>
            <a:ext cx="2253943" cy="1815882"/>
          </a:xfrm>
          <a:prstGeom prst="rect">
            <a:avLst/>
          </a:prstGeom>
          <a:noFill/>
        </p:spPr>
        <p:txBody>
          <a:bodyPr wrap="square" rtlCol="0">
            <a:spAutoFit/>
          </a:bodyPr>
          <a:lstStyle/>
          <a:p>
            <a:pPr algn="ctr">
              <a:spcBef>
                <a:spcPct val="0"/>
              </a:spcBef>
              <a:defRPr/>
            </a:pPr>
            <a:r>
              <a:rPr lang="tr-TR" sz="2800" dirty="0">
                <a:solidFill>
                  <a:prstClr val="black"/>
                </a:solidFill>
                <a:latin typeface="Calibri" panose="020F0502020204030204"/>
              </a:rPr>
              <a:t>Allah'ın bize verdiği nimetlere bir </a:t>
            </a:r>
            <a:r>
              <a:rPr lang="tr-TR" sz="2800" b="1" u="sng" dirty="0">
                <a:solidFill>
                  <a:srgbClr val="C00000"/>
                </a:solidFill>
                <a:latin typeface="Calibri" panose="020F0502020204030204"/>
              </a:rPr>
              <a:t>şükürdür.</a:t>
            </a:r>
          </a:p>
        </p:txBody>
      </p:sp>
      <p:sp>
        <p:nvSpPr>
          <p:cNvPr id="22" name="Yuvarlatılmış Dikdörtgen 21"/>
          <p:cNvSpPr/>
          <p:nvPr/>
        </p:nvSpPr>
        <p:spPr>
          <a:xfrm>
            <a:off x="4458436" y="237730"/>
            <a:ext cx="3482977" cy="631270"/>
          </a:xfrm>
          <a:prstGeom prst="roundRect">
            <a:avLst/>
          </a:prstGeom>
          <a:solidFill>
            <a:srgbClr val="FFCC99"/>
          </a:solidFill>
          <a:ln w="28575" cap="flat" cmpd="sng" algn="ctr">
            <a:solidFill>
              <a:srgbClr val="00B3A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000" b="0" i="0" u="none" strike="noStrike" kern="0" cap="none" spc="0" normalizeH="0" baseline="0" noProof="0" dirty="0">
                <a:ln>
                  <a:noFill/>
                </a:ln>
                <a:solidFill>
                  <a:prstClr val="black"/>
                </a:solidFill>
                <a:effectLst/>
                <a:uLnTx/>
                <a:uFillTx/>
                <a:latin typeface="Calibri" panose="020F0502020204030204"/>
                <a:ea typeface="+mn-ea"/>
                <a:cs typeface="+mn-cs"/>
              </a:rPr>
              <a:t>Namaz</a:t>
            </a:r>
          </a:p>
        </p:txBody>
      </p:sp>
      <p:pic>
        <p:nvPicPr>
          <p:cNvPr id="23" name="Resim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8304" y="1957229"/>
            <a:ext cx="1329075" cy="1329075"/>
          </a:xfrm>
          <a:prstGeom prst="rect">
            <a:avLst/>
          </a:prstGeom>
        </p:spPr>
      </p:pic>
      <p:pic>
        <p:nvPicPr>
          <p:cNvPr id="24" name="Resim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444" y="1872189"/>
            <a:ext cx="1440869" cy="1440869"/>
          </a:xfrm>
          <a:prstGeom prst="rect">
            <a:avLst/>
          </a:prstGeom>
        </p:spPr>
      </p:pic>
      <p:pic>
        <p:nvPicPr>
          <p:cNvPr id="25" name="Resim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6014" y="2027427"/>
            <a:ext cx="1354729" cy="1354729"/>
          </a:xfrm>
          <a:prstGeom prst="rect">
            <a:avLst/>
          </a:prstGeom>
          <a:ln>
            <a:noFill/>
          </a:ln>
        </p:spPr>
      </p:pic>
      <p:pic>
        <p:nvPicPr>
          <p:cNvPr id="26" name="Resim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4371" y="1946666"/>
            <a:ext cx="1308046" cy="1308046"/>
          </a:xfrm>
          <a:prstGeom prst="rect">
            <a:avLst/>
          </a:prstGeom>
        </p:spPr>
      </p:pic>
    </p:spTree>
    <p:extLst>
      <p:ext uri="{BB962C8B-B14F-4D97-AF65-F5344CB8AC3E}">
        <p14:creationId xmlns:p14="http://schemas.microsoft.com/office/powerpoint/2010/main" val="306406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up)">
                                      <p:cBhvr>
                                        <p:cTn id="32" dur="500"/>
                                        <p:tgtEl>
                                          <p:spTgt spid="2"/>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par>
                          <p:cTn id="41" fill="hold">
                            <p:stCondLst>
                              <p:cond delay="1500"/>
                            </p:stCondLst>
                            <p:childTnLst>
                              <p:par>
                                <p:cTn id="42" presetID="22" presetClass="entr" presetSubtype="1"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500"/>
                                        <p:tgtEl>
                                          <p:spTgt spid="10"/>
                                        </p:tgtEl>
                                      </p:cBhvr>
                                    </p:animEffect>
                                  </p:childTnLst>
                                </p:cTn>
                              </p:par>
                            </p:childTnLst>
                          </p:cTn>
                        </p:par>
                        <p:par>
                          <p:cTn id="45" fill="hold">
                            <p:stCondLst>
                              <p:cond delay="2000"/>
                            </p:stCondLst>
                            <p:childTnLst>
                              <p:par>
                                <p:cTn id="46" presetID="22" presetClass="entr" presetSubtype="1"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up)">
                                      <p:cBhvr>
                                        <p:cTn id="48" dur="500"/>
                                        <p:tgtEl>
                                          <p:spTgt spid="12"/>
                                        </p:tgtEl>
                                      </p:cBhvr>
                                    </p:animEffect>
                                  </p:childTnLst>
                                </p:cTn>
                              </p:par>
                            </p:childTnLst>
                          </p:cTn>
                        </p:par>
                        <p:par>
                          <p:cTn id="49" fill="hold">
                            <p:stCondLst>
                              <p:cond delay="2500"/>
                            </p:stCondLst>
                            <p:childTnLst>
                              <p:par>
                                <p:cTn id="50" presetID="22" presetClass="entr" presetSubtype="1"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up)">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up)">
                                      <p:cBhvr>
                                        <p:cTn id="57" dur="500"/>
                                        <p:tgtEl>
                                          <p:spTgt spid="4"/>
                                        </p:tgtEl>
                                      </p:cBhvr>
                                    </p:animEffect>
                                  </p:childTnLst>
                                </p:cTn>
                              </p:par>
                            </p:childTnLst>
                          </p:cTn>
                        </p:par>
                        <p:par>
                          <p:cTn id="58" fill="hold">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up)">
                                      <p:cBhvr>
                                        <p:cTn id="61" dur="500"/>
                                        <p:tgtEl>
                                          <p:spTgt spid="14"/>
                                        </p:tgtEl>
                                      </p:cBhvr>
                                    </p:animEffect>
                                  </p:childTnLst>
                                </p:cTn>
                              </p:par>
                            </p:childTnLst>
                          </p:cTn>
                        </p:par>
                        <p:par>
                          <p:cTn id="62" fill="hold">
                            <p:stCondLst>
                              <p:cond delay="1000"/>
                            </p:stCondLst>
                            <p:childTnLst>
                              <p:par>
                                <p:cTn id="63" presetID="22" presetClass="entr" presetSubtype="4" fill="hold" nodeType="after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down)">
                                      <p:cBhvr>
                                        <p:cTn id="65" dur="500"/>
                                        <p:tgtEl>
                                          <p:spTgt spid="26"/>
                                        </p:tgtEl>
                                      </p:cBhvr>
                                    </p:animEffect>
                                  </p:childTnLst>
                                </p:cTn>
                              </p:par>
                            </p:childTnLst>
                          </p:cTn>
                        </p:par>
                        <p:par>
                          <p:cTn id="66" fill="hold">
                            <p:stCondLst>
                              <p:cond delay="1500"/>
                            </p:stCondLst>
                            <p:childTnLst>
                              <p:par>
                                <p:cTn id="67" presetID="22" presetClass="entr" presetSubtype="1"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up)">
                                      <p:cBhvr>
                                        <p:cTn id="69" dur="500"/>
                                        <p:tgtEl>
                                          <p:spTgt spid="13"/>
                                        </p:tgtEl>
                                      </p:cBhvr>
                                    </p:animEffect>
                                  </p:childTnLst>
                                </p:cTn>
                              </p:par>
                            </p:childTnLst>
                          </p:cTn>
                        </p:par>
                        <p:par>
                          <p:cTn id="70" fill="hold">
                            <p:stCondLst>
                              <p:cond delay="2000"/>
                            </p:stCondLst>
                            <p:childTnLst>
                              <p:par>
                                <p:cTn id="71" presetID="22" presetClass="entr" presetSubtype="1" fill="hold" grpId="0" nodeType="after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up)">
                                      <p:cBhvr>
                                        <p:cTn id="73" dur="500"/>
                                        <p:tgtEl>
                                          <p:spTgt spid="15"/>
                                        </p:tgtEl>
                                      </p:cBhvr>
                                    </p:animEffect>
                                  </p:childTnLst>
                                </p:cTn>
                              </p:par>
                            </p:childTnLst>
                          </p:cTn>
                        </p:par>
                        <p:par>
                          <p:cTn id="74" fill="hold">
                            <p:stCondLst>
                              <p:cond delay="2500"/>
                            </p:stCondLst>
                            <p:childTnLst>
                              <p:par>
                                <p:cTn id="75" presetID="22" presetClass="entr" presetSubtype="1"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up)">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wipe(up)">
                                      <p:cBhvr>
                                        <p:cTn id="82" dur="500"/>
                                        <p:tgtEl>
                                          <p:spTgt spid="5"/>
                                        </p:tgtEl>
                                      </p:cBhvr>
                                    </p:animEffect>
                                  </p:childTnLst>
                                </p:cTn>
                              </p:par>
                            </p:childTnLst>
                          </p:cTn>
                        </p:par>
                        <p:par>
                          <p:cTn id="83" fill="hold">
                            <p:stCondLst>
                              <p:cond delay="500"/>
                            </p:stCondLst>
                            <p:childTnLst>
                              <p:par>
                                <p:cTn id="84" presetID="22" presetClass="entr" presetSubtype="1" fill="hold" grpId="0" nodeType="after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wipe(up)">
                                      <p:cBhvr>
                                        <p:cTn id="86" dur="500"/>
                                        <p:tgtEl>
                                          <p:spTgt spid="17"/>
                                        </p:tgtEl>
                                      </p:cBhvr>
                                    </p:animEffect>
                                  </p:childTnLst>
                                </p:cTn>
                              </p:par>
                            </p:childTnLst>
                          </p:cTn>
                        </p:par>
                        <p:par>
                          <p:cTn id="87" fill="hold">
                            <p:stCondLst>
                              <p:cond delay="1000"/>
                            </p:stCondLst>
                            <p:childTnLst>
                              <p:par>
                                <p:cTn id="88" presetID="22" presetClass="entr" presetSubtype="4" fill="hold" nodeType="after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wipe(down)">
                                      <p:cBhvr>
                                        <p:cTn id="90" dur="500"/>
                                        <p:tgtEl>
                                          <p:spTgt spid="23"/>
                                        </p:tgtEl>
                                      </p:cBhvr>
                                    </p:animEffect>
                                  </p:childTnLst>
                                </p:cTn>
                              </p:par>
                            </p:childTnLst>
                          </p:cTn>
                        </p:par>
                        <p:par>
                          <p:cTn id="91" fill="hold">
                            <p:stCondLst>
                              <p:cond delay="1500"/>
                            </p:stCondLst>
                            <p:childTnLst>
                              <p:par>
                                <p:cTn id="92" presetID="22" presetClass="entr" presetSubtype="1"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wipe(up)">
                                      <p:cBhvr>
                                        <p:cTn id="94" dur="500"/>
                                        <p:tgtEl>
                                          <p:spTgt spid="16"/>
                                        </p:tgtEl>
                                      </p:cBhvr>
                                    </p:animEffect>
                                  </p:childTnLst>
                                </p:cTn>
                              </p:par>
                            </p:childTnLst>
                          </p:cTn>
                        </p:par>
                        <p:par>
                          <p:cTn id="95" fill="hold">
                            <p:stCondLst>
                              <p:cond delay="2000"/>
                            </p:stCondLst>
                            <p:childTnLst>
                              <p:par>
                                <p:cTn id="96" presetID="22" presetClass="entr" presetSubtype="1" fill="hold" grpId="0" nodeType="after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wipe(up)">
                                      <p:cBhvr>
                                        <p:cTn id="98" dur="500"/>
                                        <p:tgtEl>
                                          <p:spTgt spid="18"/>
                                        </p:tgtEl>
                                      </p:cBhvr>
                                    </p:animEffect>
                                  </p:childTnLst>
                                </p:cTn>
                              </p:par>
                            </p:childTnLst>
                          </p:cTn>
                        </p:par>
                        <p:par>
                          <p:cTn id="99" fill="hold">
                            <p:stCondLst>
                              <p:cond delay="2500"/>
                            </p:stCondLst>
                            <p:childTnLst>
                              <p:par>
                                <p:cTn id="100" presetID="22" presetClass="entr" presetSubtype="1" fill="hold" grpId="0" nodeType="after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wipe(up)">
                                      <p:cBhvr>
                                        <p:cTn id="10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animBg="1"/>
      <p:bldP spid="11" grpId="0" animBg="1"/>
      <p:bldP spid="12" grpId="0"/>
      <p:bldP spid="13" grpId="0" animBg="1"/>
      <p:bldP spid="14" grpId="0" animBg="1"/>
      <p:bldP spid="15" grpId="0"/>
      <p:bldP spid="16" grpId="0" animBg="1"/>
      <p:bldP spid="17" grpId="0" animBg="1"/>
      <p:bldP spid="18" grpId="0"/>
      <p:bldP spid="19" grpId="0"/>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Dikdörtgen 55"/>
          <p:cNvSpPr/>
          <p:nvPr/>
        </p:nvSpPr>
        <p:spPr>
          <a:xfrm>
            <a:off x="1131377" y="175669"/>
            <a:ext cx="7428637" cy="461665"/>
          </a:xfrm>
          <a:prstGeom prst="rect">
            <a:avLst/>
          </a:prstGeom>
          <a:solidFill>
            <a:schemeClr val="accent1">
              <a:lumMod val="40000"/>
              <a:lumOff val="60000"/>
            </a:schemeClr>
          </a:solidFill>
          <a:ln>
            <a:solidFill>
              <a:schemeClr val="accent1">
                <a:lumMod val="40000"/>
                <a:lumOff val="60000"/>
              </a:schemeClr>
            </a:solidFill>
          </a:ln>
        </p:spPr>
        <p:txBody>
          <a:bodyPr wrap="none">
            <a:spAutoFit/>
          </a:bodyPr>
          <a:lstStyle/>
          <a:p>
            <a:pPr marL="342900" indent="-342900">
              <a:buFont typeface="Wingdings" panose="05000000000000000000" pitchFamily="2" charset="2"/>
              <a:buChar char="Ø"/>
            </a:pPr>
            <a:r>
              <a:rPr lang="tr-TR" sz="2400" dirty="0"/>
              <a:t>Namazların her rekâtında Fâtiha suresini okumak. </a:t>
            </a:r>
          </a:p>
        </p:txBody>
      </p:sp>
      <p:sp>
        <p:nvSpPr>
          <p:cNvPr id="57" name="Dikdörtgen 56"/>
          <p:cNvSpPr/>
          <p:nvPr/>
        </p:nvSpPr>
        <p:spPr>
          <a:xfrm>
            <a:off x="1115879" y="788304"/>
            <a:ext cx="8880528" cy="1200329"/>
          </a:xfrm>
          <a:prstGeom prst="rect">
            <a:avLst/>
          </a:prstGeom>
          <a:solidFill>
            <a:schemeClr val="accent4">
              <a:lumMod val="40000"/>
              <a:lumOff val="60000"/>
            </a:schemeClr>
          </a:solidFill>
          <a:ln>
            <a:solidFill>
              <a:schemeClr val="accent1">
                <a:lumMod val="40000"/>
                <a:lumOff val="60000"/>
              </a:schemeClr>
            </a:solidFill>
          </a:ln>
        </p:spPr>
        <p:txBody>
          <a:bodyPr wrap="square">
            <a:spAutoFit/>
          </a:bodyPr>
          <a:lstStyle/>
          <a:p>
            <a:pPr marL="342900" indent="-342900">
              <a:buFont typeface="Wingdings" panose="05000000000000000000" pitchFamily="2" charset="2"/>
              <a:buChar char="Ø"/>
            </a:pPr>
            <a:r>
              <a:rPr lang="tr-TR" sz="2400" dirty="0"/>
              <a:t>Farz namazların ilk iki rekâtında, diğer namazların her rekâtında Fâtiha suresinden sonra bir sure veya birkaç ayet okumak.</a:t>
            </a:r>
          </a:p>
        </p:txBody>
      </p:sp>
      <p:sp>
        <p:nvSpPr>
          <p:cNvPr id="58" name="Dikdörtgen 57"/>
          <p:cNvSpPr/>
          <p:nvPr/>
        </p:nvSpPr>
        <p:spPr>
          <a:xfrm>
            <a:off x="1146876" y="2064740"/>
            <a:ext cx="6335389" cy="461665"/>
          </a:xfrm>
          <a:prstGeom prst="rect">
            <a:avLst/>
          </a:prstGeom>
          <a:solidFill>
            <a:schemeClr val="accent1">
              <a:lumMod val="40000"/>
              <a:lumOff val="60000"/>
            </a:schemeClr>
          </a:solidFill>
          <a:ln>
            <a:solidFill>
              <a:schemeClr val="accent1">
                <a:lumMod val="40000"/>
                <a:lumOff val="60000"/>
              </a:schemeClr>
            </a:solidFill>
          </a:ln>
        </p:spPr>
        <p:txBody>
          <a:bodyPr wrap="none">
            <a:spAutoFit/>
          </a:bodyPr>
          <a:lstStyle/>
          <a:p>
            <a:pPr marL="342900" indent="-342900">
              <a:buFont typeface="Wingdings" panose="05000000000000000000" pitchFamily="2" charset="2"/>
              <a:buChar char="Ø"/>
            </a:pPr>
            <a:r>
              <a:rPr lang="tr-TR" sz="2400" dirty="0"/>
              <a:t>Secdede alınla birlikte burnu yere koymak.</a:t>
            </a:r>
          </a:p>
        </p:txBody>
      </p:sp>
      <p:sp>
        <p:nvSpPr>
          <p:cNvPr id="59" name="Dikdörtgen 58"/>
          <p:cNvSpPr/>
          <p:nvPr/>
        </p:nvSpPr>
        <p:spPr>
          <a:xfrm>
            <a:off x="1131377" y="2661876"/>
            <a:ext cx="7095597" cy="461665"/>
          </a:xfrm>
          <a:prstGeom prst="rect">
            <a:avLst/>
          </a:prstGeom>
          <a:solidFill>
            <a:schemeClr val="accent4">
              <a:lumMod val="40000"/>
              <a:lumOff val="60000"/>
            </a:schemeClr>
          </a:solidFill>
          <a:ln>
            <a:solidFill>
              <a:schemeClr val="accent1">
                <a:lumMod val="40000"/>
                <a:lumOff val="60000"/>
              </a:schemeClr>
            </a:solidFill>
          </a:ln>
        </p:spPr>
        <p:txBody>
          <a:bodyPr wrap="none">
            <a:spAutoFit/>
          </a:bodyPr>
          <a:lstStyle/>
          <a:p>
            <a:pPr marL="342900" indent="-342900">
              <a:buFont typeface="Wingdings" panose="05000000000000000000" pitchFamily="2" charset="2"/>
              <a:buChar char="Ø"/>
            </a:pPr>
            <a:r>
              <a:rPr lang="tr-TR" sz="2400" dirty="0"/>
              <a:t>İlk ve son oturuşlarda </a:t>
            </a:r>
            <a:r>
              <a:rPr lang="tr-TR" sz="2400" dirty="0" err="1"/>
              <a:t>Tahiyyât</a:t>
            </a:r>
            <a:r>
              <a:rPr lang="tr-TR" sz="2400" dirty="0"/>
              <a:t> duasını okumak. </a:t>
            </a:r>
          </a:p>
        </p:txBody>
      </p:sp>
      <p:sp>
        <p:nvSpPr>
          <p:cNvPr id="60" name="Dikdörtgen 59"/>
          <p:cNvSpPr/>
          <p:nvPr/>
        </p:nvSpPr>
        <p:spPr>
          <a:xfrm>
            <a:off x="1131377" y="3367501"/>
            <a:ext cx="8243795" cy="461665"/>
          </a:xfrm>
          <a:prstGeom prst="rect">
            <a:avLst/>
          </a:prstGeom>
          <a:solidFill>
            <a:schemeClr val="accent1">
              <a:lumMod val="40000"/>
              <a:lumOff val="60000"/>
            </a:schemeClr>
          </a:solidFill>
          <a:ln>
            <a:solidFill>
              <a:schemeClr val="accent1">
                <a:lumMod val="40000"/>
                <a:lumOff val="60000"/>
              </a:schemeClr>
            </a:solidFill>
          </a:ln>
        </p:spPr>
        <p:txBody>
          <a:bodyPr wrap="none">
            <a:spAutoFit/>
          </a:bodyPr>
          <a:lstStyle/>
          <a:p>
            <a:pPr marL="342900" indent="-342900">
              <a:buFont typeface="Wingdings" panose="05000000000000000000" pitchFamily="2" charset="2"/>
              <a:buChar char="Ø"/>
            </a:pPr>
            <a:r>
              <a:rPr lang="tr-TR" sz="2400" dirty="0"/>
              <a:t>Vitir namazında tekbir almak ve Kunut dualarını okumak.</a:t>
            </a:r>
          </a:p>
        </p:txBody>
      </p:sp>
      <p:sp>
        <p:nvSpPr>
          <p:cNvPr id="61" name="Dikdörtgen 60"/>
          <p:cNvSpPr/>
          <p:nvPr/>
        </p:nvSpPr>
        <p:spPr>
          <a:xfrm>
            <a:off x="1131377" y="4073126"/>
            <a:ext cx="7960834" cy="461665"/>
          </a:xfrm>
          <a:prstGeom prst="rect">
            <a:avLst/>
          </a:prstGeom>
          <a:solidFill>
            <a:schemeClr val="accent4">
              <a:lumMod val="40000"/>
              <a:lumOff val="60000"/>
            </a:schemeClr>
          </a:solidFill>
          <a:ln>
            <a:solidFill>
              <a:schemeClr val="accent1">
                <a:lumMod val="40000"/>
                <a:lumOff val="60000"/>
              </a:schemeClr>
            </a:solidFill>
          </a:ln>
        </p:spPr>
        <p:txBody>
          <a:bodyPr wrap="none">
            <a:spAutoFit/>
          </a:bodyPr>
          <a:lstStyle/>
          <a:p>
            <a:pPr marL="342900" indent="-342900">
              <a:buFont typeface="Wingdings" panose="05000000000000000000" pitchFamily="2" charset="2"/>
              <a:buChar char="Ø"/>
            </a:pPr>
            <a:r>
              <a:rPr lang="tr-TR" sz="2400" dirty="0"/>
              <a:t>Namaz sonunda önce sağa, sonra sola selam vermek.</a:t>
            </a:r>
          </a:p>
        </p:txBody>
      </p:sp>
      <p:sp>
        <p:nvSpPr>
          <p:cNvPr id="62" name="Dikdörtgen 61"/>
          <p:cNvSpPr/>
          <p:nvPr/>
        </p:nvSpPr>
        <p:spPr>
          <a:xfrm>
            <a:off x="1131377" y="4778751"/>
            <a:ext cx="6436377" cy="461665"/>
          </a:xfrm>
          <a:prstGeom prst="rect">
            <a:avLst/>
          </a:prstGeom>
          <a:solidFill>
            <a:schemeClr val="accent1">
              <a:lumMod val="40000"/>
              <a:lumOff val="60000"/>
            </a:schemeClr>
          </a:solidFill>
          <a:ln>
            <a:solidFill>
              <a:schemeClr val="accent1">
                <a:lumMod val="40000"/>
                <a:lumOff val="60000"/>
              </a:schemeClr>
            </a:solidFill>
          </a:ln>
        </p:spPr>
        <p:txBody>
          <a:bodyPr wrap="none">
            <a:spAutoFit/>
          </a:bodyPr>
          <a:lstStyle/>
          <a:p>
            <a:pPr marL="342900" indent="-342900">
              <a:buFont typeface="Wingdings" panose="05000000000000000000" pitchFamily="2" charset="2"/>
              <a:buChar char="Ø"/>
            </a:pPr>
            <a:r>
              <a:rPr lang="tr-TR" sz="2400" dirty="0"/>
              <a:t>Namazda yanılınca sehiv secdesi yapmak. </a:t>
            </a:r>
          </a:p>
        </p:txBody>
      </p:sp>
      <p:sp>
        <p:nvSpPr>
          <p:cNvPr id="63" name="Dikdörtgen 62"/>
          <p:cNvSpPr/>
          <p:nvPr/>
        </p:nvSpPr>
        <p:spPr>
          <a:xfrm>
            <a:off x="1131377" y="5484376"/>
            <a:ext cx="10487187" cy="461665"/>
          </a:xfrm>
          <a:prstGeom prst="rect">
            <a:avLst/>
          </a:prstGeom>
          <a:solidFill>
            <a:schemeClr val="accent4">
              <a:lumMod val="40000"/>
              <a:lumOff val="60000"/>
            </a:schemeClr>
          </a:solidFill>
          <a:ln>
            <a:solidFill>
              <a:schemeClr val="accent1">
                <a:lumMod val="40000"/>
                <a:lumOff val="60000"/>
              </a:schemeClr>
            </a:solidFill>
          </a:ln>
        </p:spPr>
        <p:txBody>
          <a:bodyPr wrap="square">
            <a:spAutoFit/>
          </a:bodyPr>
          <a:lstStyle/>
          <a:p>
            <a:pPr marL="342900" indent="-342900">
              <a:buFont typeface="Wingdings" panose="05000000000000000000" pitchFamily="2" charset="2"/>
              <a:buChar char="Ø"/>
            </a:pPr>
            <a:r>
              <a:rPr lang="tr-TR" sz="2400" dirty="0"/>
              <a:t>Namazın içindeki farzlarını geciktirmeden ve arka arkaya yerine getirmek</a:t>
            </a:r>
          </a:p>
        </p:txBody>
      </p:sp>
      <p:sp>
        <p:nvSpPr>
          <p:cNvPr id="64" name="Dikdörtgen 63"/>
          <p:cNvSpPr/>
          <p:nvPr/>
        </p:nvSpPr>
        <p:spPr>
          <a:xfrm>
            <a:off x="1131377" y="6189998"/>
            <a:ext cx="10802318" cy="461665"/>
          </a:xfrm>
          <a:prstGeom prst="rect">
            <a:avLst/>
          </a:prstGeom>
          <a:solidFill>
            <a:schemeClr val="accent1">
              <a:lumMod val="40000"/>
              <a:lumOff val="60000"/>
            </a:schemeClr>
          </a:solidFill>
          <a:ln>
            <a:solidFill>
              <a:schemeClr val="accent1">
                <a:lumMod val="40000"/>
                <a:lumOff val="60000"/>
              </a:schemeClr>
            </a:solidFill>
          </a:ln>
        </p:spPr>
        <p:txBody>
          <a:bodyPr wrap="square">
            <a:spAutoFit/>
          </a:bodyPr>
          <a:lstStyle/>
          <a:p>
            <a:pPr marL="342900" indent="-342900">
              <a:buFont typeface="Wingdings" panose="05000000000000000000" pitchFamily="2" charset="2"/>
              <a:buChar char="Ø"/>
            </a:pPr>
            <a:r>
              <a:rPr lang="tr-TR" sz="2400" dirty="0"/>
              <a:t>Bayram namazlarında her rekâtta okunan tekbire ek olarak üç tekbir almak.</a:t>
            </a:r>
          </a:p>
        </p:txBody>
      </p:sp>
      <p:sp>
        <p:nvSpPr>
          <p:cNvPr id="100" name="TextBox 7">
            <a:extLst>
              <a:ext uri="{FF2B5EF4-FFF2-40B4-BE49-F238E27FC236}">
                <a16:creationId xmlns:a16="http://schemas.microsoft.com/office/drawing/2014/main" id="{2BC7EAA4-8725-4783-B657-3F9B5ABADBA3}"/>
              </a:ext>
            </a:extLst>
          </p:cNvPr>
          <p:cNvSpPr txBox="1"/>
          <p:nvPr/>
        </p:nvSpPr>
        <p:spPr>
          <a:xfrm rot="16200000">
            <a:off x="-1703228" y="3170467"/>
            <a:ext cx="4450927" cy="707886"/>
          </a:xfrm>
          <a:prstGeom prst="rect">
            <a:avLst/>
          </a:prstGeom>
          <a:noFill/>
        </p:spPr>
        <p:txBody>
          <a:bodyPr wrap="square" rtlCol="0">
            <a:spAutoFit/>
          </a:bodyPr>
          <a:lstStyle/>
          <a:p>
            <a:pPr algn="ctr"/>
            <a:r>
              <a:rPr lang="tr-TR" sz="4000" b="1" spc="300" dirty="0" smtClean="0">
                <a:solidFill>
                  <a:prstClr val="black"/>
                </a:solidFill>
                <a:latin typeface="Calibri Light" panose="020F0302020204030204" pitchFamily="34" charset="0"/>
                <a:cs typeface="Calibri Light" panose="020F0302020204030204" pitchFamily="34" charset="0"/>
              </a:rPr>
              <a:t>Namazın</a:t>
            </a:r>
            <a:r>
              <a:rPr lang="tr-TR" sz="4000" dirty="0" smtClean="0">
                <a:solidFill>
                  <a:prstClr val="black"/>
                </a:solidFill>
                <a:latin typeface="Calibri" panose="020F0502020204030204"/>
              </a:rPr>
              <a:t> </a:t>
            </a:r>
            <a:r>
              <a:rPr lang="tr-TR" sz="4000" b="1" dirty="0" smtClean="0">
                <a:solidFill>
                  <a:prstClr val="black"/>
                </a:solidFill>
                <a:latin typeface="Calibri Light" panose="020F0302020204030204"/>
              </a:rPr>
              <a:t>Vacipleri</a:t>
            </a:r>
            <a:endParaRPr lang="en-IN" sz="4000" b="1" spc="300" dirty="0">
              <a:solidFill>
                <a:prstClr val="black"/>
              </a:solidFill>
              <a:latin typeface="Calibri Light" panose="020F0302020204030204"/>
              <a:cs typeface="Calibri Light" panose="020F0302020204030204" pitchFamily="34" charset="0"/>
            </a:endParaRPr>
          </a:p>
        </p:txBody>
      </p:sp>
    </p:spTree>
    <p:extLst>
      <p:ext uri="{BB962C8B-B14F-4D97-AF65-F5344CB8AC3E}">
        <p14:creationId xmlns:p14="http://schemas.microsoft.com/office/powerpoint/2010/main" val="320729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left)">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wipe(left)">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ipe(left)">
                                      <p:cBhvr>
                                        <p:cTn id="27" dur="500"/>
                                        <p:tgtEl>
                                          <p:spTgt spid="6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wipe(left)">
                                      <p:cBhvr>
                                        <p:cTn id="32" dur="5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wipe(left)">
                                      <p:cBhvr>
                                        <p:cTn id="37" dur="500"/>
                                        <p:tgtEl>
                                          <p:spTgt spid="6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wipe(left)">
                                      <p:cBhvr>
                                        <p:cTn id="42" dur="500"/>
                                        <p:tgtEl>
                                          <p:spTgt spid="6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wipe(left)">
                                      <p:cBhvr>
                                        <p:cTn id="4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P spid="60" grpId="0" animBg="1"/>
      <p:bldP spid="61" grpId="0" animBg="1"/>
      <p:bldP spid="62" grpId="0" animBg="1"/>
      <p:bldP spid="63" grpId="0" animBg="1"/>
      <p:bldP spid="6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42201679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50">
            <a:extLst>
              <a:ext uri="{FF2B5EF4-FFF2-40B4-BE49-F238E27FC236}">
                <a16:creationId xmlns:a16="http://schemas.microsoft.com/office/drawing/2014/main" id="{80305758-F8EF-455E-AAE9-26D0BECB0CBE}"/>
              </a:ext>
            </a:extLst>
          </p:cNvPr>
          <p:cNvSpPr txBox="1"/>
          <p:nvPr/>
        </p:nvSpPr>
        <p:spPr>
          <a:xfrm>
            <a:off x="7170910" y="2766927"/>
            <a:ext cx="2136841" cy="1265164"/>
          </a:xfrm>
          <a:prstGeom prst="rect">
            <a:avLst/>
          </a:prstGeom>
          <a:noFill/>
        </p:spPr>
        <p:txBody>
          <a:bodyPr wrap="square" lIns="0" tIns="0" rIns="0" bIns="0" rtlCol="0" anchor="ctr">
            <a:noAutofit/>
          </a:bodyPr>
          <a:lstStyle>
            <a:defPPr>
              <a:defRPr lang="en-US"/>
            </a:defPPr>
            <a:lvl1pPr>
              <a:defRPr sz="3200">
                <a:latin typeface="Bahnschrift SemiBold" panose="020B0502040204020203" pitchFamily="34" charset="0"/>
                <a:ea typeface="나눔스퀘어 ExtraBold" panose="020B0600000101010101" pitchFamily="50" charset="-127"/>
              </a:defRPr>
            </a:lvl1pPr>
          </a:lstStyle>
          <a:p>
            <a:pPr algn="ctr"/>
            <a:r>
              <a:rPr lang="tr-TR" altLang="ko-KR" sz="3600" dirty="0" smtClean="0">
                <a:latin typeface="Arial" panose="020B0604020202020204" pitchFamily="34" charset="0"/>
                <a:ea typeface="맑은 고딕" panose="020B0503020000020004" pitchFamily="50" charset="-127"/>
                <a:cs typeface="Arial" panose="020B0604020202020204" pitchFamily="34" charset="0"/>
              </a:rPr>
              <a:t>Namazın Sünnetleri</a:t>
            </a:r>
            <a:endParaRPr lang="ko-KR" altLang="en-US" sz="3600" b="1" dirty="0">
              <a:latin typeface="Arial" panose="020B0604020202020204" pitchFamily="34" charset="0"/>
              <a:ea typeface="맑은 고딕" panose="020B0503020000020004" pitchFamily="50" charset="-127"/>
              <a:cs typeface="Arial" panose="020B0604020202020204" pitchFamily="34" charset="0"/>
            </a:endParaRPr>
          </a:p>
        </p:txBody>
      </p:sp>
      <p:grpSp>
        <p:nvGrpSpPr>
          <p:cNvPr id="55" name="Grup 54"/>
          <p:cNvGrpSpPr/>
          <p:nvPr/>
        </p:nvGrpSpPr>
        <p:grpSpPr>
          <a:xfrm>
            <a:off x="6075386" y="149902"/>
            <a:ext cx="2171139" cy="2347070"/>
            <a:chOff x="6075386" y="149902"/>
            <a:chExt cx="2171139" cy="2347070"/>
          </a:xfrm>
        </p:grpSpPr>
        <p:sp>
          <p:nvSpPr>
            <p:cNvPr id="4" name="자유형: 도형 4">
              <a:extLst>
                <a:ext uri="{FF2B5EF4-FFF2-40B4-BE49-F238E27FC236}">
                  <a16:creationId xmlns:a16="http://schemas.microsoft.com/office/drawing/2014/main" id="{2F57C60C-0FF8-4804-8763-011506677334}"/>
                </a:ext>
              </a:extLst>
            </p:cNvPr>
            <p:cNvSpPr/>
            <p:nvPr/>
          </p:nvSpPr>
          <p:spPr>
            <a:xfrm>
              <a:off x="6075386" y="288529"/>
              <a:ext cx="2171139" cy="2208443"/>
            </a:xfrm>
            <a:custGeom>
              <a:avLst/>
              <a:gdLst>
                <a:gd name="connsiteX0" fmla="*/ 296942 w 308476"/>
                <a:gd name="connsiteY0" fmla="*/ 0 h 320560"/>
                <a:gd name="connsiteX1" fmla="*/ 3572 w 308476"/>
                <a:gd name="connsiteY1" fmla="*/ 121920 h 320560"/>
                <a:gd name="connsiteX2" fmla="*/ 3572 w 308476"/>
                <a:gd name="connsiteY2" fmla="*/ 138113 h 320560"/>
                <a:gd name="connsiteX3" fmla="*/ 182642 w 308476"/>
                <a:gd name="connsiteY3" fmla="*/ 317183 h 320560"/>
                <a:gd name="connsiteX4" fmla="*/ 197882 w 308476"/>
                <a:gd name="connsiteY4" fmla="*/ 318135 h 320560"/>
                <a:gd name="connsiteX5" fmla="*/ 297894 w 308476"/>
                <a:gd name="connsiteY5" fmla="*/ 276225 h 320560"/>
                <a:gd name="connsiteX6" fmla="*/ 308372 w 308476"/>
                <a:gd name="connsiteY6" fmla="*/ 264795 h 320560"/>
                <a:gd name="connsiteX7" fmla="*/ 308372 w 308476"/>
                <a:gd name="connsiteY7" fmla="*/ 11430 h 320560"/>
                <a:gd name="connsiteX8" fmla="*/ 296942 w 308476"/>
                <a:gd name="connsiteY8" fmla="*/ 0 h 32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476" h="320560">
                  <a:moveTo>
                    <a:pt x="296942" y="0"/>
                  </a:moveTo>
                  <a:cubicBezTo>
                    <a:pt x="184547" y="4763"/>
                    <a:pt x="81677" y="50483"/>
                    <a:pt x="3572" y="121920"/>
                  </a:cubicBezTo>
                  <a:cubicBezTo>
                    <a:pt x="-1191" y="126683"/>
                    <a:pt x="-1191" y="134303"/>
                    <a:pt x="3572" y="138113"/>
                  </a:cubicBezTo>
                  <a:lnTo>
                    <a:pt x="182642" y="317183"/>
                  </a:lnTo>
                  <a:cubicBezTo>
                    <a:pt x="186452" y="320993"/>
                    <a:pt x="193119" y="321945"/>
                    <a:pt x="197882" y="318135"/>
                  </a:cubicBezTo>
                  <a:cubicBezTo>
                    <a:pt x="225504" y="295275"/>
                    <a:pt x="260747" y="280988"/>
                    <a:pt x="297894" y="276225"/>
                  </a:cubicBezTo>
                  <a:cubicBezTo>
                    <a:pt x="303609" y="275273"/>
                    <a:pt x="308372" y="270510"/>
                    <a:pt x="308372" y="264795"/>
                  </a:cubicBezTo>
                  <a:lnTo>
                    <a:pt x="308372" y="11430"/>
                  </a:lnTo>
                  <a:cubicBezTo>
                    <a:pt x="309324" y="4763"/>
                    <a:pt x="303609" y="0"/>
                    <a:pt x="296942" y="0"/>
                  </a:cubicBezTo>
                  <a:close/>
                </a:path>
              </a:pathLst>
            </a:custGeom>
            <a:solidFill>
              <a:srgbClr val="FFFFFF"/>
            </a:solidFill>
            <a:ln w="9525" cap="flat">
              <a:noFill/>
              <a:prstDash val="solid"/>
              <a:miter/>
            </a:ln>
          </p:spPr>
          <p:txBody>
            <a:bodyPr rtlCol="0" anchor="ctr"/>
            <a:lstStyle/>
            <a:p>
              <a:endParaRPr lang="en-US"/>
            </a:p>
          </p:txBody>
        </p:sp>
        <p:sp>
          <p:nvSpPr>
            <p:cNvPr id="17" name="타원 48">
              <a:extLst>
                <a:ext uri="{FF2B5EF4-FFF2-40B4-BE49-F238E27FC236}">
                  <a16:creationId xmlns:a16="http://schemas.microsoft.com/office/drawing/2014/main" id="{3CA6EF4F-3F20-43D3-BEDD-8BCF3229295E}"/>
                </a:ext>
              </a:extLst>
            </p:cNvPr>
            <p:cNvSpPr/>
            <p:nvPr/>
          </p:nvSpPr>
          <p:spPr>
            <a:xfrm>
              <a:off x="6671288" y="149902"/>
              <a:ext cx="790505" cy="773772"/>
            </a:xfrm>
            <a:prstGeom prst="ellipse">
              <a:avLst/>
            </a:prstGeom>
            <a:solidFill>
              <a:srgbClr val="FE85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4000" dirty="0" smtClean="0">
                  <a:solidFill>
                    <a:schemeClr val="tx1"/>
                  </a:solidFill>
                </a:rPr>
                <a:t>1</a:t>
              </a:r>
              <a:endParaRPr lang="en-US" sz="4000" dirty="0">
                <a:solidFill>
                  <a:schemeClr val="tx1"/>
                </a:solidFill>
              </a:endParaRPr>
            </a:p>
          </p:txBody>
        </p:sp>
        <p:sp>
          <p:nvSpPr>
            <p:cNvPr id="46" name="Dikdörtgen 45"/>
            <p:cNvSpPr/>
            <p:nvPr/>
          </p:nvSpPr>
          <p:spPr>
            <a:xfrm>
              <a:off x="6610678" y="987918"/>
              <a:ext cx="1410375" cy="830997"/>
            </a:xfrm>
            <a:prstGeom prst="rect">
              <a:avLst/>
            </a:prstGeom>
          </p:spPr>
          <p:txBody>
            <a:bodyPr wrap="square">
              <a:spAutoFit/>
            </a:bodyPr>
            <a:lstStyle/>
            <a:p>
              <a:pPr algn="ctr"/>
              <a:r>
                <a:rPr lang="tr-TR" sz="2400" dirty="0" smtClean="0"/>
                <a:t>Kamet getirmek</a:t>
              </a:r>
              <a:endParaRPr lang="tr-TR" sz="2400" dirty="0"/>
            </a:p>
          </p:txBody>
        </p:sp>
      </p:grpSp>
      <p:grpSp>
        <p:nvGrpSpPr>
          <p:cNvPr id="56" name="Grup 55"/>
          <p:cNvGrpSpPr/>
          <p:nvPr/>
        </p:nvGrpSpPr>
        <p:grpSpPr>
          <a:xfrm>
            <a:off x="4838667" y="1307288"/>
            <a:ext cx="2406271" cy="2131034"/>
            <a:chOff x="4838667" y="1307288"/>
            <a:chExt cx="2406271" cy="2131034"/>
          </a:xfrm>
        </p:grpSpPr>
        <p:sp>
          <p:nvSpPr>
            <p:cNvPr id="3" name="자유형: 도형 3">
              <a:extLst>
                <a:ext uri="{FF2B5EF4-FFF2-40B4-BE49-F238E27FC236}">
                  <a16:creationId xmlns:a16="http://schemas.microsoft.com/office/drawing/2014/main" id="{CB83F392-8BBE-4006-962C-FC135757DB63}"/>
                </a:ext>
              </a:extLst>
            </p:cNvPr>
            <p:cNvSpPr/>
            <p:nvPr/>
          </p:nvSpPr>
          <p:spPr>
            <a:xfrm>
              <a:off x="4986475" y="1307288"/>
              <a:ext cx="2258463" cy="2131034"/>
            </a:xfrm>
            <a:custGeom>
              <a:avLst/>
              <a:gdLst>
                <a:gd name="connsiteX0" fmla="*/ 121920 w 320883"/>
                <a:gd name="connsiteY0" fmla="*/ 3572 h 309324"/>
                <a:gd name="connsiteX1" fmla="*/ 0 w 320883"/>
                <a:gd name="connsiteY1" fmla="*/ 296942 h 309324"/>
                <a:gd name="connsiteX2" fmla="*/ 11430 w 320883"/>
                <a:gd name="connsiteY2" fmla="*/ 309324 h 309324"/>
                <a:gd name="connsiteX3" fmla="*/ 264795 w 320883"/>
                <a:gd name="connsiteY3" fmla="*/ 309324 h 309324"/>
                <a:gd name="connsiteX4" fmla="*/ 276225 w 320883"/>
                <a:gd name="connsiteY4" fmla="*/ 298847 h 309324"/>
                <a:gd name="connsiteX5" fmla="*/ 318135 w 320883"/>
                <a:gd name="connsiteY5" fmla="*/ 198834 h 309324"/>
                <a:gd name="connsiteX6" fmla="*/ 317183 w 320883"/>
                <a:gd name="connsiteY6" fmla="*/ 183594 h 309324"/>
                <a:gd name="connsiteX7" fmla="*/ 138113 w 320883"/>
                <a:gd name="connsiteY7" fmla="*/ 3572 h 309324"/>
                <a:gd name="connsiteX8" fmla="*/ 121920 w 320883"/>
                <a:gd name="connsiteY8" fmla="*/ 3572 h 30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883" h="309324">
                  <a:moveTo>
                    <a:pt x="121920" y="3572"/>
                  </a:moveTo>
                  <a:cubicBezTo>
                    <a:pt x="50483" y="81677"/>
                    <a:pt x="4763" y="184547"/>
                    <a:pt x="0" y="296942"/>
                  </a:cubicBezTo>
                  <a:cubicBezTo>
                    <a:pt x="0" y="303609"/>
                    <a:pt x="4763" y="309324"/>
                    <a:pt x="11430" y="309324"/>
                  </a:cubicBezTo>
                  <a:lnTo>
                    <a:pt x="264795" y="309324"/>
                  </a:lnTo>
                  <a:cubicBezTo>
                    <a:pt x="270510" y="309324"/>
                    <a:pt x="275273" y="304562"/>
                    <a:pt x="276225" y="298847"/>
                  </a:cubicBezTo>
                  <a:cubicBezTo>
                    <a:pt x="280035" y="260747"/>
                    <a:pt x="295275" y="226457"/>
                    <a:pt x="318135" y="198834"/>
                  </a:cubicBezTo>
                  <a:cubicBezTo>
                    <a:pt x="321945" y="194072"/>
                    <a:pt x="321945" y="187404"/>
                    <a:pt x="317183" y="183594"/>
                  </a:cubicBezTo>
                  <a:lnTo>
                    <a:pt x="138113" y="3572"/>
                  </a:lnTo>
                  <a:cubicBezTo>
                    <a:pt x="133350" y="-1191"/>
                    <a:pt x="125730" y="-1191"/>
                    <a:pt x="121920" y="3572"/>
                  </a:cubicBezTo>
                  <a:close/>
                </a:path>
              </a:pathLst>
            </a:custGeom>
            <a:solidFill>
              <a:srgbClr val="FFFFFF"/>
            </a:solidFill>
            <a:ln w="9525" cap="flat">
              <a:noFill/>
              <a:prstDash val="solid"/>
              <a:miter/>
            </a:ln>
          </p:spPr>
          <p:txBody>
            <a:bodyPr rtlCol="0" anchor="ctr"/>
            <a:lstStyle/>
            <a:p>
              <a:endParaRPr lang="en-US"/>
            </a:p>
          </p:txBody>
        </p:sp>
        <p:sp>
          <p:nvSpPr>
            <p:cNvPr id="11" name="타원 11">
              <a:extLst>
                <a:ext uri="{FF2B5EF4-FFF2-40B4-BE49-F238E27FC236}">
                  <a16:creationId xmlns:a16="http://schemas.microsoft.com/office/drawing/2014/main" id="{60736984-BDA7-4E93-800C-AC7A1F6372B2}"/>
                </a:ext>
              </a:extLst>
            </p:cNvPr>
            <p:cNvSpPr/>
            <p:nvPr/>
          </p:nvSpPr>
          <p:spPr>
            <a:xfrm>
              <a:off x="4838667" y="1890199"/>
              <a:ext cx="790505" cy="773772"/>
            </a:xfrm>
            <a:prstGeom prst="ellipse">
              <a:avLst/>
            </a:prstGeom>
            <a:solidFill>
              <a:srgbClr val="FDC02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4000" dirty="0" smtClean="0">
                  <a:solidFill>
                    <a:schemeClr val="tx1"/>
                  </a:solidFill>
                </a:rPr>
                <a:t>2</a:t>
              </a:r>
              <a:endParaRPr lang="en-US" sz="4000" dirty="0">
                <a:solidFill>
                  <a:schemeClr val="tx1"/>
                </a:solidFill>
              </a:endParaRPr>
            </a:p>
          </p:txBody>
        </p:sp>
        <p:sp>
          <p:nvSpPr>
            <p:cNvPr id="47" name="Dikdörtgen 46"/>
            <p:cNvSpPr/>
            <p:nvPr/>
          </p:nvSpPr>
          <p:spPr>
            <a:xfrm>
              <a:off x="5452775" y="2177318"/>
              <a:ext cx="1697588" cy="1200329"/>
            </a:xfrm>
            <a:prstGeom prst="rect">
              <a:avLst/>
            </a:prstGeom>
          </p:spPr>
          <p:txBody>
            <a:bodyPr wrap="square">
              <a:spAutoFit/>
            </a:bodyPr>
            <a:lstStyle/>
            <a:p>
              <a:pPr algn="ctr"/>
              <a:r>
                <a:rPr lang="tr-TR" sz="2000" dirty="0" err="1"/>
                <a:t>Sübhâneke</a:t>
              </a:r>
              <a:r>
                <a:rPr lang="tr-TR" sz="2400" dirty="0"/>
                <a:t> duasını </a:t>
              </a:r>
              <a:r>
                <a:rPr lang="tr-TR" sz="2400" dirty="0" smtClean="0"/>
                <a:t>okumak</a:t>
              </a:r>
              <a:endParaRPr lang="tr-TR" sz="2400" dirty="0"/>
            </a:p>
          </p:txBody>
        </p:sp>
      </p:grpSp>
      <p:grpSp>
        <p:nvGrpSpPr>
          <p:cNvPr id="57" name="Grup 56"/>
          <p:cNvGrpSpPr/>
          <p:nvPr/>
        </p:nvGrpSpPr>
        <p:grpSpPr>
          <a:xfrm>
            <a:off x="4838667" y="3569571"/>
            <a:ext cx="2403998" cy="2124469"/>
            <a:chOff x="4838667" y="3569571"/>
            <a:chExt cx="2403998" cy="2124469"/>
          </a:xfrm>
        </p:grpSpPr>
        <p:sp>
          <p:nvSpPr>
            <p:cNvPr id="5" name="자유형: 도형 5">
              <a:extLst>
                <a:ext uri="{FF2B5EF4-FFF2-40B4-BE49-F238E27FC236}">
                  <a16:creationId xmlns:a16="http://schemas.microsoft.com/office/drawing/2014/main" id="{C014595D-97BA-4E1C-9876-34DC0F678CD5}"/>
                </a:ext>
              </a:extLst>
            </p:cNvPr>
            <p:cNvSpPr/>
            <p:nvPr/>
          </p:nvSpPr>
          <p:spPr>
            <a:xfrm>
              <a:off x="4986475" y="3569571"/>
              <a:ext cx="2256190" cy="2124469"/>
            </a:xfrm>
            <a:custGeom>
              <a:avLst/>
              <a:gdLst>
                <a:gd name="connsiteX0" fmla="*/ 0 w 320560"/>
                <a:gd name="connsiteY0" fmla="*/ 11430 h 308371"/>
                <a:gd name="connsiteX1" fmla="*/ 121920 w 320560"/>
                <a:gd name="connsiteY1" fmla="*/ 304800 h 308371"/>
                <a:gd name="connsiteX2" fmla="*/ 138113 w 320560"/>
                <a:gd name="connsiteY2" fmla="*/ 304800 h 308371"/>
                <a:gd name="connsiteX3" fmla="*/ 317183 w 320560"/>
                <a:gd name="connsiteY3" fmla="*/ 125730 h 308371"/>
                <a:gd name="connsiteX4" fmla="*/ 318135 w 320560"/>
                <a:gd name="connsiteY4" fmla="*/ 110490 h 308371"/>
                <a:gd name="connsiteX5" fmla="*/ 276225 w 320560"/>
                <a:gd name="connsiteY5" fmla="*/ 10477 h 308371"/>
                <a:gd name="connsiteX6" fmla="*/ 264795 w 320560"/>
                <a:gd name="connsiteY6" fmla="*/ 0 h 308371"/>
                <a:gd name="connsiteX7" fmla="*/ 11430 w 320560"/>
                <a:gd name="connsiteY7" fmla="*/ 0 h 308371"/>
                <a:gd name="connsiteX8" fmla="*/ 0 w 320560"/>
                <a:gd name="connsiteY8" fmla="*/ 11430 h 30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560" h="308371">
                  <a:moveTo>
                    <a:pt x="0" y="11430"/>
                  </a:moveTo>
                  <a:cubicBezTo>
                    <a:pt x="4763" y="123825"/>
                    <a:pt x="50483" y="226695"/>
                    <a:pt x="121920" y="304800"/>
                  </a:cubicBezTo>
                  <a:cubicBezTo>
                    <a:pt x="126683" y="309563"/>
                    <a:pt x="134303" y="309563"/>
                    <a:pt x="138113" y="304800"/>
                  </a:cubicBezTo>
                  <a:lnTo>
                    <a:pt x="317183" y="125730"/>
                  </a:lnTo>
                  <a:cubicBezTo>
                    <a:pt x="320993" y="121920"/>
                    <a:pt x="321945" y="115252"/>
                    <a:pt x="318135" y="110490"/>
                  </a:cubicBezTo>
                  <a:cubicBezTo>
                    <a:pt x="295275" y="81915"/>
                    <a:pt x="280035" y="47625"/>
                    <a:pt x="276225" y="10477"/>
                  </a:cubicBezTo>
                  <a:cubicBezTo>
                    <a:pt x="275273" y="4763"/>
                    <a:pt x="270510" y="0"/>
                    <a:pt x="264795" y="0"/>
                  </a:cubicBezTo>
                  <a:lnTo>
                    <a:pt x="11430" y="0"/>
                  </a:lnTo>
                  <a:cubicBezTo>
                    <a:pt x="4763" y="0"/>
                    <a:pt x="0" y="4763"/>
                    <a:pt x="0" y="11430"/>
                  </a:cubicBezTo>
                  <a:close/>
                </a:path>
              </a:pathLst>
            </a:custGeom>
            <a:solidFill>
              <a:srgbClr val="FFFFFF"/>
            </a:solidFill>
            <a:ln w="9525" cap="flat">
              <a:noFill/>
              <a:prstDash val="solid"/>
              <a:miter/>
            </a:ln>
          </p:spPr>
          <p:txBody>
            <a:bodyPr rtlCol="0" anchor="ctr"/>
            <a:lstStyle/>
            <a:p>
              <a:endParaRPr lang="en-US"/>
            </a:p>
          </p:txBody>
        </p:sp>
        <p:sp>
          <p:nvSpPr>
            <p:cNvPr id="13" name="타원 40">
              <a:extLst>
                <a:ext uri="{FF2B5EF4-FFF2-40B4-BE49-F238E27FC236}">
                  <a16:creationId xmlns:a16="http://schemas.microsoft.com/office/drawing/2014/main" id="{EF840788-261E-43AC-A57B-0291280C7037}"/>
                </a:ext>
              </a:extLst>
            </p:cNvPr>
            <p:cNvSpPr/>
            <p:nvPr/>
          </p:nvSpPr>
          <p:spPr>
            <a:xfrm>
              <a:off x="4838667" y="4343929"/>
              <a:ext cx="790505" cy="773772"/>
            </a:xfrm>
            <a:prstGeom prst="ellipse">
              <a:avLst/>
            </a:prstGeom>
            <a:solidFill>
              <a:srgbClr val="41B7C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4000" dirty="0" smtClean="0">
                  <a:solidFill>
                    <a:schemeClr val="tx1"/>
                  </a:solidFill>
                </a:rPr>
                <a:t>3</a:t>
              </a:r>
              <a:endParaRPr lang="en-US" sz="4000" dirty="0">
                <a:solidFill>
                  <a:schemeClr val="tx1"/>
                </a:solidFill>
              </a:endParaRPr>
            </a:p>
          </p:txBody>
        </p:sp>
        <p:sp>
          <p:nvSpPr>
            <p:cNvPr id="48" name="Dikdörtgen 47"/>
            <p:cNvSpPr/>
            <p:nvPr/>
          </p:nvSpPr>
          <p:spPr>
            <a:xfrm>
              <a:off x="5536118" y="3766114"/>
              <a:ext cx="1526710" cy="830997"/>
            </a:xfrm>
            <a:prstGeom prst="rect">
              <a:avLst/>
            </a:prstGeom>
          </p:spPr>
          <p:txBody>
            <a:bodyPr wrap="square">
              <a:spAutoFit/>
            </a:bodyPr>
            <a:lstStyle/>
            <a:p>
              <a:pPr algn="ctr"/>
              <a:r>
                <a:rPr lang="tr-TR" sz="2400" dirty="0" smtClean="0"/>
                <a:t>Eûzü Besmele</a:t>
              </a:r>
              <a:endParaRPr lang="tr-TR" sz="2400" dirty="0"/>
            </a:p>
          </p:txBody>
        </p:sp>
      </p:grpSp>
      <p:grpSp>
        <p:nvGrpSpPr>
          <p:cNvPr id="58" name="Grup 57"/>
          <p:cNvGrpSpPr/>
          <p:nvPr/>
        </p:nvGrpSpPr>
        <p:grpSpPr>
          <a:xfrm>
            <a:off x="6027260" y="4502138"/>
            <a:ext cx="2266510" cy="2355862"/>
            <a:chOff x="6027260" y="4502138"/>
            <a:chExt cx="2266510" cy="2355862"/>
          </a:xfrm>
        </p:grpSpPr>
        <p:sp>
          <p:nvSpPr>
            <p:cNvPr id="6" name="자유형: 도형 6">
              <a:extLst>
                <a:ext uri="{FF2B5EF4-FFF2-40B4-BE49-F238E27FC236}">
                  <a16:creationId xmlns:a16="http://schemas.microsoft.com/office/drawing/2014/main" id="{8437235E-2D69-46E1-B2EB-9F3965DF197A}"/>
                </a:ext>
              </a:extLst>
            </p:cNvPr>
            <p:cNvSpPr/>
            <p:nvPr/>
          </p:nvSpPr>
          <p:spPr>
            <a:xfrm>
              <a:off x="6027260" y="4502138"/>
              <a:ext cx="2170400" cy="2210668"/>
            </a:xfrm>
            <a:custGeom>
              <a:avLst/>
              <a:gdLst>
                <a:gd name="connsiteX0" fmla="*/ 3572 w 308371"/>
                <a:gd name="connsiteY0" fmla="*/ 198963 h 320883"/>
                <a:gd name="connsiteX1" fmla="*/ 296942 w 308371"/>
                <a:gd name="connsiteY1" fmla="*/ 320883 h 320883"/>
                <a:gd name="connsiteX2" fmla="*/ 308372 w 308371"/>
                <a:gd name="connsiteY2" fmla="*/ 309453 h 320883"/>
                <a:gd name="connsiteX3" fmla="*/ 308372 w 308371"/>
                <a:gd name="connsiteY3" fmla="*/ 56088 h 320883"/>
                <a:gd name="connsiteX4" fmla="*/ 297894 w 308371"/>
                <a:gd name="connsiteY4" fmla="*/ 44658 h 320883"/>
                <a:gd name="connsiteX5" fmla="*/ 197882 w 308371"/>
                <a:gd name="connsiteY5" fmla="*/ 2748 h 320883"/>
                <a:gd name="connsiteX6" fmla="*/ 182642 w 308371"/>
                <a:gd name="connsiteY6" fmla="*/ 3701 h 320883"/>
                <a:gd name="connsiteX7" fmla="*/ 3572 w 308371"/>
                <a:gd name="connsiteY7" fmla="*/ 182771 h 320883"/>
                <a:gd name="connsiteX8" fmla="*/ 3572 w 308371"/>
                <a:gd name="connsiteY8" fmla="*/ 198963 h 32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371" h="320883">
                  <a:moveTo>
                    <a:pt x="3572" y="198963"/>
                  </a:moveTo>
                  <a:cubicBezTo>
                    <a:pt x="81677" y="270401"/>
                    <a:pt x="183594" y="315168"/>
                    <a:pt x="296942" y="320883"/>
                  </a:cubicBezTo>
                  <a:cubicBezTo>
                    <a:pt x="303609" y="320883"/>
                    <a:pt x="308372" y="316121"/>
                    <a:pt x="308372" y="309453"/>
                  </a:cubicBezTo>
                  <a:lnTo>
                    <a:pt x="308372" y="56088"/>
                  </a:lnTo>
                  <a:cubicBezTo>
                    <a:pt x="308372" y="50373"/>
                    <a:pt x="303609" y="45611"/>
                    <a:pt x="297894" y="44658"/>
                  </a:cubicBezTo>
                  <a:cubicBezTo>
                    <a:pt x="259794" y="40848"/>
                    <a:pt x="225504" y="25608"/>
                    <a:pt x="197882" y="2748"/>
                  </a:cubicBezTo>
                  <a:cubicBezTo>
                    <a:pt x="193119" y="-1062"/>
                    <a:pt x="186452" y="-1062"/>
                    <a:pt x="182642" y="3701"/>
                  </a:cubicBezTo>
                  <a:lnTo>
                    <a:pt x="3572" y="182771"/>
                  </a:lnTo>
                  <a:cubicBezTo>
                    <a:pt x="-1191" y="187533"/>
                    <a:pt x="-1191" y="195153"/>
                    <a:pt x="3572" y="198963"/>
                  </a:cubicBezTo>
                  <a:close/>
                </a:path>
              </a:pathLst>
            </a:custGeom>
            <a:solidFill>
              <a:srgbClr val="FFFFFF"/>
            </a:solidFill>
            <a:ln w="9525" cap="flat">
              <a:noFill/>
              <a:prstDash val="solid"/>
              <a:miter/>
            </a:ln>
          </p:spPr>
          <p:txBody>
            <a:bodyPr rtlCol="0" anchor="ctr"/>
            <a:lstStyle/>
            <a:p>
              <a:endParaRPr lang="en-US"/>
            </a:p>
          </p:txBody>
        </p:sp>
        <p:sp>
          <p:nvSpPr>
            <p:cNvPr id="15" name="타원 46">
              <a:extLst>
                <a:ext uri="{FF2B5EF4-FFF2-40B4-BE49-F238E27FC236}">
                  <a16:creationId xmlns:a16="http://schemas.microsoft.com/office/drawing/2014/main" id="{6A91E550-510E-4CA6-A165-B8A0C27C4617}"/>
                </a:ext>
              </a:extLst>
            </p:cNvPr>
            <p:cNvSpPr/>
            <p:nvPr/>
          </p:nvSpPr>
          <p:spPr>
            <a:xfrm>
              <a:off x="6623162" y="6084228"/>
              <a:ext cx="790505" cy="773772"/>
            </a:xfrm>
            <a:prstGeom prst="ellipse">
              <a:avLst/>
            </a:prstGeom>
            <a:solidFill>
              <a:srgbClr val="4662B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4000" dirty="0" smtClean="0">
                  <a:solidFill>
                    <a:schemeClr val="tx1"/>
                  </a:solidFill>
                </a:rPr>
                <a:t>4</a:t>
              </a:r>
              <a:endParaRPr lang="en-US" sz="4000" dirty="0">
                <a:solidFill>
                  <a:schemeClr val="tx1"/>
                </a:solidFill>
              </a:endParaRPr>
            </a:p>
          </p:txBody>
        </p:sp>
        <p:sp>
          <p:nvSpPr>
            <p:cNvPr id="49" name="Dikdörtgen 48"/>
            <p:cNvSpPr/>
            <p:nvPr/>
          </p:nvSpPr>
          <p:spPr>
            <a:xfrm>
              <a:off x="6160169" y="5126784"/>
              <a:ext cx="2133601" cy="830997"/>
            </a:xfrm>
            <a:prstGeom prst="rect">
              <a:avLst/>
            </a:prstGeom>
          </p:spPr>
          <p:txBody>
            <a:bodyPr wrap="square">
              <a:spAutoFit/>
            </a:bodyPr>
            <a:lstStyle/>
            <a:p>
              <a:pPr algn="ctr"/>
              <a:r>
                <a:rPr lang="tr-TR" sz="2400" dirty="0" err="1"/>
                <a:t>Sübhâne</a:t>
              </a:r>
              <a:r>
                <a:rPr lang="tr-TR" sz="2400" dirty="0"/>
                <a:t> </a:t>
              </a:r>
              <a:r>
                <a:rPr lang="tr-TR" sz="2400" dirty="0" err="1"/>
                <a:t>rabbiye’l</a:t>
              </a:r>
              <a:r>
                <a:rPr lang="tr-TR" sz="2400" dirty="0"/>
                <a:t> azîm</a:t>
              </a:r>
            </a:p>
          </p:txBody>
        </p:sp>
      </p:grpSp>
      <p:grpSp>
        <p:nvGrpSpPr>
          <p:cNvPr id="59" name="Grup 58"/>
          <p:cNvGrpSpPr/>
          <p:nvPr/>
        </p:nvGrpSpPr>
        <p:grpSpPr>
          <a:xfrm>
            <a:off x="8247237" y="4504364"/>
            <a:ext cx="2261617" cy="2353636"/>
            <a:chOff x="8247237" y="4504364"/>
            <a:chExt cx="2261617" cy="2353636"/>
          </a:xfrm>
        </p:grpSpPr>
        <p:sp>
          <p:nvSpPr>
            <p:cNvPr id="7" name="자유형: 도형 7">
              <a:extLst>
                <a:ext uri="{FF2B5EF4-FFF2-40B4-BE49-F238E27FC236}">
                  <a16:creationId xmlns:a16="http://schemas.microsoft.com/office/drawing/2014/main" id="{FCD339CF-DE85-47F5-9999-785A97BBDED0}"/>
                </a:ext>
              </a:extLst>
            </p:cNvPr>
            <p:cNvSpPr/>
            <p:nvPr/>
          </p:nvSpPr>
          <p:spPr>
            <a:xfrm>
              <a:off x="8338454" y="4504364"/>
              <a:ext cx="2170400" cy="2208443"/>
            </a:xfrm>
            <a:custGeom>
              <a:avLst/>
              <a:gdLst>
                <a:gd name="connsiteX0" fmla="*/ 11430 w 308371"/>
                <a:gd name="connsiteY0" fmla="*/ 320560 h 320560"/>
                <a:gd name="connsiteX1" fmla="*/ 304800 w 308371"/>
                <a:gd name="connsiteY1" fmla="*/ 198640 h 320560"/>
                <a:gd name="connsiteX2" fmla="*/ 304800 w 308371"/>
                <a:gd name="connsiteY2" fmla="*/ 182448 h 320560"/>
                <a:gd name="connsiteX3" fmla="*/ 125730 w 308371"/>
                <a:gd name="connsiteY3" fmla="*/ 3378 h 320560"/>
                <a:gd name="connsiteX4" fmla="*/ 110490 w 308371"/>
                <a:gd name="connsiteY4" fmla="*/ 2425 h 320560"/>
                <a:gd name="connsiteX5" fmla="*/ 10477 w 308371"/>
                <a:gd name="connsiteY5" fmla="*/ 44335 h 320560"/>
                <a:gd name="connsiteX6" fmla="*/ 0 w 308371"/>
                <a:gd name="connsiteY6" fmla="*/ 55765 h 320560"/>
                <a:gd name="connsiteX7" fmla="*/ 0 w 308371"/>
                <a:gd name="connsiteY7" fmla="*/ 309130 h 320560"/>
                <a:gd name="connsiteX8" fmla="*/ 11430 w 308371"/>
                <a:gd name="connsiteY8" fmla="*/ 320560 h 32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371" h="320560">
                  <a:moveTo>
                    <a:pt x="11430" y="320560"/>
                  </a:moveTo>
                  <a:cubicBezTo>
                    <a:pt x="123825" y="315798"/>
                    <a:pt x="226695" y="270078"/>
                    <a:pt x="304800" y="198640"/>
                  </a:cubicBezTo>
                  <a:cubicBezTo>
                    <a:pt x="309563" y="193878"/>
                    <a:pt x="309563" y="186258"/>
                    <a:pt x="304800" y="182448"/>
                  </a:cubicBezTo>
                  <a:lnTo>
                    <a:pt x="125730" y="3378"/>
                  </a:lnTo>
                  <a:cubicBezTo>
                    <a:pt x="121920" y="-432"/>
                    <a:pt x="115252" y="-1385"/>
                    <a:pt x="110490" y="2425"/>
                  </a:cubicBezTo>
                  <a:cubicBezTo>
                    <a:pt x="82868" y="25285"/>
                    <a:pt x="47625" y="39573"/>
                    <a:pt x="10477" y="44335"/>
                  </a:cubicBezTo>
                  <a:cubicBezTo>
                    <a:pt x="3810" y="45288"/>
                    <a:pt x="0" y="50050"/>
                    <a:pt x="0" y="55765"/>
                  </a:cubicBezTo>
                  <a:lnTo>
                    <a:pt x="0" y="309130"/>
                  </a:lnTo>
                  <a:cubicBezTo>
                    <a:pt x="0" y="315798"/>
                    <a:pt x="4763" y="320560"/>
                    <a:pt x="11430" y="320560"/>
                  </a:cubicBezTo>
                  <a:close/>
                </a:path>
              </a:pathLst>
            </a:custGeom>
            <a:solidFill>
              <a:srgbClr val="FFFFFF"/>
            </a:solidFill>
            <a:ln w="9525" cap="flat">
              <a:noFill/>
              <a:prstDash val="solid"/>
              <a:miter/>
            </a:ln>
          </p:spPr>
          <p:txBody>
            <a:bodyPr rtlCol="0" anchor="ctr"/>
            <a:lstStyle/>
            <a:p>
              <a:endParaRPr lang="en-US"/>
            </a:p>
          </p:txBody>
        </p:sp>
        <p:sp>
          <p:nvSpPr>
            <p:cNvPr id="16" name="타원 47">
              <a:extLst>
                <a:ext uri="{FF2B5EF4-FFF2-40B4-BE49-F238E27FC236}">
                  <a16:creationId xmlns:a16="http://schemas.microsoft.com/office/drawing/2014/main" id="{1D56D6C5-E4BD-4368-B3E1-2F68BF877C36}"/>
                </a:ext>
              </a:extLst>
            </p:cNvPr>
            <p:cNvSpPr/>
            <p:nvPr/>
          </p:nvSpPr>
          <p:spPr>
            <a:xfrm>
              <a:off x="9129163" y="6084228"/>
              <a:ext cx="790505" cy="773772"/>
            </a:xfrm>
            <a:prstGeom prst="ellipse">
              <a:avLst/>
            </a:prstGeom>
            <a:solidFill>
              <a:srgbClr val="23E1C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4000" dirty="0" smtClean="0">
                  <a:solidFill>
                    <a:schemeClr val="tx1"/>
                  </a:solidFill>
                </a:rPr>
                <a:t>5</a:t>
              </a:r>
              <a:endParaRPr lang="en-US" sz="4000" dirty="0">
                <a:solidFill>
                  <a:schemeClr val="tx1"/>
                </a:solidFill>
              </a:endParaRPr>
            </a:p>
          </p:txBody>
        </p:sp>
        <p:sp>
          <p:nvSpPr>
            <p:cNvPr id="50" name="Dikdörtgen 49"/>
            <p:cNvSpPr/>
            <p:nvPr/>
          </p:nvSpPr>
          <p:spPr>
            <a:xfrm>
              <a:off x="8247237" y="5110740"/>
              <a:ext cx="2019710" cy="830997"/>
            </a:xfrm>
            <a:prstGeom prst="rect">
              <a:avLst/>
            </a:prstGeom>
          </p:spPr>
          <p:txBody>
            <a:bodyPr wrap="square">
              <a:spAutoFit/>
            </a:bodyPr>
            <a:lstStyle/>
            <a:p>
              <a:pPr algn="ctr"/>
              <a:r>
                <a:rPr lang="tr-TR" sz="2400" dirty="0" err="1"/>
                <a:t>Sübhâne</a:t>
              </a:r>
              <a:r>
                <a:rPr lang="tr-TR" sz="2400" dirty="0"/>
                <a:t> </a:t>
              </a:r>
              <a:r>
                <a:rPr lang="tr-TR" sz="2400" dirty="0" err="1"/>
                <a:t>rabbiye’l</a:t>
              </a:r>
              <a:r>
                <a:rPr lang="tr-TR" sz="2400" dirty="0"/>
                <a:t> </a:t>
              </a:r>
              <a:r>
                <a:rPr lang="tr-TR" sz="2400" dirty="0" err="1" smtClean="0"/>
                <a:t>a’lâ</a:t>
              </a:r>
              <a:endParaRPr lang="tr-TR" sz="2400" dirty="0"/>
            </a:p>
          </p:txBody>
        </p:sp>
      </p:grpSp>
      <p:grpSp>
        <p:nvGrpSpPr>
          <p:cNvPr id="60" name="Grup 59"/>
          <p:cNvGrpSpPr/>
          <p:nvPr/>
        </p:nvGrpSpPr>
        <p:grpSpPr>
          <a:xfrm>
            <a:off x="9296188" y="3569571"/>
            <a:ext cx="2552353" cy="2124469"/>
            <a:chOff x="9296188" y="3569571"/>
            <a:chExt cx="2552353" cy="2124469"/>
          </a:xfrm>
        </p:grpSpPr>
        <p:sp>
          <p:nvSpPr>
            <p:cNvPr id="8" name="자유형: 도형 8">
              <a:extLst>
                <a:ext uri="{FF2B5EF4-FFF2-40B4-BE49-F238E27FC236}">
                  <a16:creationId xmlns:a16="http://schemas.microsoft.com/office/drawing/2014/main" id="{0EBA108D-FE85-4380-87B4-DC5BA9335B47}"/>
                </a:ext>
              </a:extLst>
            </p:cNvPr>
            <p:cNvSpPr/>
            <p:nvPr/>
          </p:nvSpPr>
          <p:spPr>
            <a:xfrm>
              <a:off x="9296188" y="3569571"/>
              <a:ext cx="2253452" cy="2124469"/>
            </a:xfrm>
            <a:custGeom>
              <a:avLst/>
              <a:gdLst>
                <a:gd name="connsiteX0" fmla="*/ 2989 w 320171"/>
                <a:gd name="connsiteY0" fmla="*/ 125730 h 308371"/>
                <a:gd name="connsiteX1" fmla="*/ 182059 w 320171"/>
                <a:gd name="connsiteY1" fmla="*/ 304800 h 308371"/>
                <a:gd name="connsiteX2" fmla="*/ 198252 w 320171"/>
                <a:gd name="connsiteY2" fmla="*/ 304800 h 308371"/>
                <a:gd name="connsiteX3" fmla="*/ 320172 w 320171"/>
                <a:gd name="connsiteY3" fmla="*/ 11430 h 308371"/>
                <a:gd name="connsiteX4" fmla="*/ 308742 w 320171"/>
                <a:gd name="connsiteY4" fmla="*/ 0 h 308371"/>
                <a:gd name="connsiteX5" fmla="*/ 55377 w 320171"/>
                <a:gd name="connsiteY5" fmla="*/ 0 h 308371"/>
                <a:gd name="connsiteX6" fmla="*/ 43947 w 320171"/>
                <a:gd name="connsiteY6" fmla="*/ 10477 h 308371"/>
                <a:gd name="connsiteX7" fmla="*/ 2037 w 320171"/>
                <a:gd name="connsiteY7" fmla="*/ 110490 h 308371"/>
                <a:gd name="connsiteX8" fmla="*/ 2989 w 320171"/>
                <a:gd name="connsiteY8" fmla="*/ 125730 h 30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171" h="308371">
                  <a:moveTo>
                    <a:pt x="2989" y="125730"/>
                  </a:moveTo>
                  <a:lnTo>
                    <a:pt x="182059" y="304800"/>
                  </a:lnTo>
                  <a:cubicBezTo>
                    <a:pt x="186822" y="309563"/>
                    <a:pt x="194442" y="309563"/>
                    <a:pt x="198252" y="304800"/>
                  </a:cubicBezTo>
                  <a:cubicBezTo>
                    <a:pt x="269689" y="226695"/>
                    <a:pt x="314457" y="124777"/>
                    <a:pt x="320172" y="11430"/>
                  </a:cubicBezTo>
                  <a:cubicBezTo>
                    <a:pt x="320172" y="4763"/>
                    <a:pt x="315409" y="0"/>
                    <a:pt x="308742" y="0"/>
                  </a:cubicBezTo>
                  <a:lnTo>
                    <a:pt x="55377" y="0"/>
                  </a:lnTo>
                  <a:cubicBezTo>
                    <a:pt x="49662" y="0"/>
                    <a:pt x="44899" y="4763"/>
                    <a:pt x="43947" y="10477"/>
                  </a:cubicBezTo>
                  <a:cubicBezTo>
                    <a:pt x="40137" y="48577"/>
                    <a:pt x="24897" y="82868"/>
                    <a:pt x="2037" y="110490"/>
                  </a:cubicBezTo>
                  <a:cubicBezTo>
                    <a:pt x="-821" y="115252"/>
                    <a:pt x="-821" y="121920"/>
                    <a:pt x="2989" y="125730"/>
                  </a:cubicBezTo>
                  <a:close/>
                </a:path>
              </a:pathLst>
            </a:custGeom>
            <a:solidFill>
              <a:srgbClr val="FFFFFF"/>
            </a:solidFill>
            <a:ln w="9525" cap="flat">
              <a:noFill/>
              <a:prstDash val="solid"/>
              <a:miter/>
            </a:ln>
          </p:spPr>
          <p:txBody>
            <a:bodyPr rtlCol="0" anchor="ctr"/>
            <a:lstStyle/>
            <a:p>
              <a:endParaRPr lang="en-US"/>
            </a:p>
          </p:txBody>
        </p:sp>
        <p:sp>
          <p:nvSpPr>
            <p:cNvPr id="14" name="타원 45">
              <a:extLst>
                <a:ext uri="{FF2B5EF4-FFF2-40B4-BE49-F238E27FC236}">
                  <a16:creationId xmlns:a16="http://schemas.microsoft.com/office/drawing/2014/main" id="{58018ED4-35C2-4043-A4DE-9BD1674C1EC8}"/>
                </a:ext>
              </a:extLst>
            </p:cNvPr>
            <p:cNvSpPr/>
            <p:nvPr/>
          </p:nvSpPr>
          <p:spPr>
            <a:xfrm>
              <a:off x="11058036" y="4295803"/>
              <a:ext cx="790505" cy="773772"/>
            </a:xfrm>
            <a:prstGeom prst="ellipse">
              <a:avLst/>
            </a:prstGeom>
            <a:solidFill>
              <a:srgbClr val="8271A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4000" dirty="0" smtClean="0">
                  <a:solidFill>
                    <a:schemeClr val="tx1"/>
                  </a:solidFill>
                </a:rPr>
                <a:t>6</a:t>
              </a:r>
              <a:endParaRPr lang="en-US" sz="4000" dirty="0">
                <a:solidFill>
                  <a:schemeClr val="tx1"/>
                </a:solidFill>
              </a:endParaRPr>
            </a:p>
          </p:txBody>
        </p:sp>
        <p:sp>
          <p:nvSpPr>
            <p:cNvPr id="51" name="Dikdörtgen 50"/>
            <p:cNvSpPr/>
            <p:nvPr/>
          </p:nvSpPr>
          <p:spPr>
            <a:xfrm>
              <a:off x="9352548" y="3602783"/>
              <a:ext cx="2021306" cy="1200329"/>
            </a:xfrm>
            <a:prstGeom prst="rect">
              <a:avLst/>
            </a:prstGeom>
          </p:spPr>
          <p:txBody>
            <a:bodyPr wrap="square">
              <a:spAutoFit/>
            </a:bodyPr>
            <a:lstStyle/>
            <a:p>
              <a:pPr algn="ctr"/>
              <a:r>
                <a:rPr lang="tr-TR" sz="2400" dirty="0" smtClean="0"/>
                <a:t> </a:t>
              </a:r>
              <a:r>
                <a:rPr lang="tr-TR" sz="2400" dirty="0" err="1" smtClean="0"/>
                <a:t>Semiallahu</a:t>
              </a:r>
              <a:r>
                <a:rPr lang="tr-TR" sz="2400" dirty="0" smtClean="0"/>
                <a:t> </a:t>
              </a:r>
              <a:r>
                <a:rPr lang="tr-TR" sz="2400" dirty="0"/>
                <a:t>limen </a:t>
              </a:r>
              <a:r>
                <a:rPr lang="tr-TR" sz="2400" dirty="0" err="1" smtClean="0"/>
                <a:t>hamideh</a:t>
              </a:r>
              <a:endParaRPr lang="tr-TR" sz="2400" dirty="0"/>
            </a:p>
          </p:txBody>
        </p:sp>
      </p:grpSp>
      <p:grpSp>
        <p:nvGrpSpPr>
          <p:cNvPr id="61" name="Grup 60"/>
          <p:cNvGrpSpPr/>
          <p:nvPr/>
        </p:nvGrpSpPr>
        <p:grpSpPr>
          <a:xfrm>
            <a:off x="9293457" y="1307288"/>
            <a:ext cx="2490915" cy="2125192"/>
            <a:chOff x="9293457" y="1307288"/>
            <a:chExt cx="2490915" cy="2125192"/>
          </a:xfrm>
        </p:grpSpPr>
        <p:sp>
          <p:nvSpPr>
            <p:cNvPr id="9" name="자유형: 도형 9">
              <a:extLst>
                <a:ext uri="{FF2B5EF4-FFF2-40B4-BE49-F238E27FC236}">
                  <a16:creationId xmlns:a16="http://schemas.microsoft.com/office/drawing/2014/main" id="{F445804C-5BD5-4AE4-8941-08CC060F1F6C}"/>
                </a:ext>
              </a:extLst>
            </p:cNvPr>
            <p:cNvSpPr/>
            <p:nvPr/>
          </p:nvSpPr>
          <p:spPr>
            <a:xfrm>
              <a:off x="9293457" y="1307288"/>
              <a:ext cx="2256190" cy="2125192"/>
            </a:xfrm>
            <a:custGeom>
              <a:avLst/>
              <a:gdLst>
                <a:gd name="connsiteX0" fmla="*/ 320560 w 320560"/>
                <a:gd name="connsiteY0" fmla="*/ 296942 h 308476"/>
                <a:gd name="connsiteX1" fmla="*/ 198640 w 320560"/>
                <a:gd name="connsiteY1" fmla="*/ 3572 h 308476"/>
                <a:gd name="connsiteX2" fmla="*/ 182448 w 320560"/>
                <a:gd name="connsiteY2" fmla="*/ 3572 h 308476"/>
                <a:gd name="connsiteX3" fmla="*/ 3378 w 320560"/>
                <a:gd name="connsiteY3" fmla="*/ 182642 h 308476"/>
                <a:gd name="connsiteX4" fmla="*/ 2425 w 320560"/>
                <a:gd name="connsiteY4" fmla="*/ 197882 h 308476"/>
                <a:gd name="connsiteX5" fmla="*/ 44335 w 320560"/>
                <a:gd name="connsiteY5" fmla="*/ 297894 h 308476"/>
                <a:gd name="connsiteX6" fmla="*/ 55765 w 320560"/>
                <a:gd name="connsiteY6" fmla="*/ 308372 h 308476"/>
                <a:gd name="connsiteX7" fmla="*/ 309130 w 320560"/>
                <a:gd name="connsiteY7" fmla="*/ 308372 h 308476"/>
                <a:gd name="connsiteX8" fmla="*/ 320560 w 320560"/>
                <a:gd name="connsiteY8" fmla="*/ 296942 h 30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560" h="308476">
                  <a:moveTo>
                    <a:pt x="320560" y="296942"/>
                  </a:moveTo>
                  <a:cubicBezTo>
                    <a:pt x="315798" y="184547"/>
                    <a:pt x="270078" y="81677"/>
                    <a:pt x="198640" y="3572"/>
                  </a:cubicBezTo>
                  <a:cubicBezTo>
                    <a:pt x="193878" y="-1191"/>
                    <a:pt x="186258" y="-1191"/>
                    <a:pt x="182448" y="3572"/>
                  </a:cubicBezTo>
                  <a:lnTo>
                    <a:pt x="3378" y="182642"/>
                  </a:lnTo>
                  <a:cubicBezTo>
                    <a:pt x="-432" y="186452"/>
                    <a:pt x="-1385" y="193119"/>
                    <a:pt x="2425" y="197882"/>
                  </a:cubicBezTo>
                  <a:cubicBezTo>
                    <a:pt x="25285" y="225504"/>
                    <a:pt x="39573" y="260747"/>
                    <a:pt x="44335" y="297894"/>
                  </a:cubicBezTo>
                  <a:cubicBezTo>
                    <a:pt x="45288" y="303609"/>
                    <a:pt x="50050" y="308372"/>
                    <a:pt x="55765" y="308372"/>
                  </a:cubicBezTo>
                  <a:lnTo>
                    <a:pt x="309130" y="308372"/>
                  </a:lnTo>
                  <a:cubicBezTo>
                    <a:pt x="315798" y="309324"/>
                    <a:pt x="320560" y="303609"/>
                    <a:pt x="320560" y="296942"/>
                  </a:cubicBezTo>
                  <a:close/>
                </a:path>
              </a:pathLst>
            </a:custGeom>
            <a:solidFill>
              <a:srgbClr val="FFFFFF"/>
            </a:solidFill>
            <a:ln w="9525" cap="flat">
              <a:noFill/>
              <a:prstDash val="solid"/>
              <a:miter/>
            </a:ln>
          </p:spPr>
          <p:txBody>
            <a:bodyPr rtlCol="0" anchor="ctr"/>
            <a:lstStyle/>
            <a:p>
              <a:endParaRPr lang="en-US"/>
            </a:p>
          </p:txBody>
        </p:sp>
        <p:sp>
          <p:nvSpPr>
            <p:cNvPr id="12" name="타원 39">
              <a:extLst>
                <a:ext uri="{FF2B5EF4-FFF2-40B4-BE49-F238E27FC236}">
                  <a16:creationId xmlns:a16="http://schemas.microsoft.com/office/drawing/2014/main" id="{5E0FE534-D52D-4880-B569-00AE1DF545BA}"/>
                </a:ext>
              </a:extLst>
            </p:cNvPr>
            <p:cNvSpPr/>
            <p:nvPr/>
          </p:nvSpPr>
          <p:spPr>
            <a:xfrm>
              <a:off x="10993867" y="1793947"/>
              <a:ext cx="790505" cy="773772"/>
            </a:xfrm>
            <a:prstGeom prst="ellipse">
              <a:avLst/>
            </a:prstGeom>
            <a:solidFill>
              <a:srgbClr val="01A4D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4000" dirty="0" smtClean="0">
                  <a:solidFill>
                    <a:schemeClr val="tx1"/>
                  </a:solidFill>
                </a:rPr>
                <a:t>7</a:t>
              </a:r>
              <a:endParaRPr lang="en-US" sz="4000" dirty="0">
                <a:solidFill>
                  <a:schemeClr val="tx1"/>
                </a:solidFill>
              </a:endParaRPr>
            </a:p>
          </p:txBody>
        </p:sp>
        <p:sp>
          <p:nvSpPr>
            <p:cNvPr id="52" name="Dikdörtgen 51"/>
            <p:cNvSpPr/>
            <p:nvPr/>
          </p:nvSpPr>
          <p:spPr>
            <a:xfrm>
              <a:off x="9420948" y="2110868"/>
              <a:ext cx="1840609" cy="1200329"/>
            </a:xfrm>
            <a:prstGeom prst="rect">
              <a:avLst/>
            </a:prstGeom>
          </p:spPr>
          <p:txBody>
            <a:bodyPr wrap="square">
              <a:spAutoFit/>
            </a:bodyPr>
            <a:lstStyle/>
            <a:p>
              <a:pPr algn="ctr"/>
              <a:r>
                <a:rPr lang="tr-TR" sz="2400" dirty="0"/>
                <a:t>Salâvat </a:t>
              </a:r>
              <a:r>
                <a:rPr lang="tr-TR" sz="2400" dirty="0" smtClean="0"/>
                <a:t>dualarını </a:t>
              </a:r>
              <a:r>
                <a:rPr lang="tr-TR" sz="2400" dirty="0"/>
                <a:t>okumak</a:t>
              </a:r>
            </a:p>
          </p:txBody>
        </p:sp>
      </p:grpSp>
      <p:grpSp>
        <p:nvGrpSpPr>
          <p:cNvPr id="62" name="Grup 61"/>
          <p:cNvGrpSpPr/>
          <p:nvPr/>
        </p:nvGrpSpPr>
        <p:grpSpPr>
          <a:xfrm>
            <a:off x="8338454" y="149902"/>
            <a:ext cx="2170400" cy="2349295"/>
            <a:chOff x="8338454" y="149902"/>
            <a:chExt cx="2170400" cy="2349295"/>
          </a:xfrm>
        </p:grpSpPr>
        <p:sp>
          <p:nvSpPr>
            <p:cNvPr id="10" name="자유형: 도형 10">
              <a:extLst>
                <a:ext uri="{FF2B5EF4-FFF2-40B4-BE49-F238E27FC236}">
                  <a16:creationId xmlns:a16="http://schemas.microsoft.com/office/drawing/2014/main" id="{503050F2-536E-42E9-BA6D-EDF149EDDF48}"/>
                </a:ext>
              </a:extLst>
            </p:cNvPr>
            <p:cNvSpPr/>
            <p:nvPr/>
          </p:nvSpPr>
          <p:spPr>
            <a:xfrm>
              <a:off x="8338454" y="288529"/>
              <a:ext cx="2170400" cy="2210668"/>
            </a:xfrm>
            <a:custGeom>
              <a:avLst/>
              <a:gdLst>
                <a:gd name="connsiteX0" fmla="*/ 304800 w 308371"/>
                <a:gd name="connsiteY0" fmla="*/ 121920 h 320883"/>
                <a:gd name="connsiteX1" fmla="*/ 11430 w 308371"/>
                <a:gd name="connsiteY1" fmla="*/ 0 h 320883"/>
                <a:gd name="connsiteX2" fmla="*/ 0 w 308371"/>
                <a:gd name="connsiteY2" fmla="*/ 11430 h 320883"/>
                <a:gd name="connsiteX3" fmla="*/ 0 w 308371"/>
                <a:gd name="connsiteY3" fmla="*/ 264795 h 320883"/>
                <a:gd name="connsiteX4" fmla="*/ 10477 w 308371"/>
                <a:gd name="connsiteY4" fmla="*/ 276225 h 320883"/>
                <a:gd name="connsiteX5" fmla="*/ 110490 w 308371"/>
                <a:gd name="connsiteY5" fmla="*/ 318135 h 320883"/>
                <a:gd name="connsiteX6" fmla="*/ 125730 w 308371"/>
                <a:gd name="connsiteY6" fmla="*/ 317183 h 320883"/>
                <a:gd name="connsiteX7" fmla="*/ 304800 w 308371"/>
                <a:gd name="connsiteY7" fmla="*/ 138113 h 320883"/>
                <a:gd name="connsiteX8" fmla="*/ 304800 w 308371"/>
                <a:gd name="connsiteY8" fmla="*/ 121920 h 32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371" h="320883">
                  <a:moveTo>
                    <a:pt x="304800" y="121920"/>
                  </a:moveTo>
                  <a:cubicBezTo>
                    <a:pt x="226695" y="50483"/>
                    <a:pt x="123825" y="4763"/>
                    <a:pt x="11430" y="0"/>
                  </a:cubicBezTo>
                  <a:cubicBezTo>
                    <a:pt x="4763" y="0"/>
                    <a:pt x="0" y="4763"/>
                    <a:pt x="0" y="11430"/>
                  </a:cubicBezTo>
                  <a:lnTo>
                    <a:pt x="0" y="264795"/>
                  </a:lnTo>
                  <a:cubicBezTo>
                    <a:pt x="0" y="270510"/>
                    <a:pt x="4763" y="275273"/>
                    <a:pt x="10477" y="276225"/>
                  </a:cubicBezTo>
                  <a:cubicBezTo>
                    <a:pt x="48577" y="280035"/>
                    <a:pt x="82868" y="295275"/>
                    <a:pt x="110490" y="318135"/>
                  </a:cubicBezTo>
                  <a:cubicBezTo>
                    <a:pt x="115252" y="321945"/>
                    <a:pt x="121920" y="321945"/>
                    <a:pt x="125730" y="317183"/>
                  </a:cubicBezTo>
                  <a:lnTo>
                    <a:pt x="304800" y="138113"/>
                  </a:lnTo>
                  <a:cubicBezTo>
                    <a:pt x="309563" y="133350"/>
                    <a:pt x="309563" y="125730"/>
                    <a:pt x="304800" y="121920"/>
                  </a:cubicBezTo>
                  <a:close/>
                </a:path>
              </a:pathLst>
            </a:custGeom>
            <a:solidFill>
              <a:srgbClr val="FFFFFF"/>
            </a:solidFill>
            <a:ln w="9525" cap="flat">
              <a:noFill/>
              <a:prstDash val="solid"/>
              <a:miter/>
            </a:ln>
          </p:spPr>
          <p:txBody>
            <a:bodyPr rtlCol="0" anchor="ctr"/>
            <a:lstStyle/>
            <a:p>
              <a:endParaRPr lang="en-US"/>
            </a:p>
          </p:txBody>
        </p:sp>
        <p:sp>
          <p:nvSpPr>
            <p:cNvPr id="18" name="타원 49">
              <a:extLst>
                <a:ext uri="{FF2B5EF4-FFF2-40B4-BE49-F238E27FC236}">
                  <a16:creationId xmlns:a16="http://schemas.microsoft.com/office/drawing/2014/main" id="{219382B0-9151-4274-85C5-3E8DB0516135}"/>
                </a:ext>
              </a:extLst>
            </p:cNvPr>
            <p:cNvSpPr/>
            <p:nvPr/>
          </p:nvSpPr>
          <p:spPr>
            <a:xfrm>
              <a:off x="9129163" y="149902"/>
              <a:ext cx="790505" cy="773772"/>
            </a:xfrm>
            <a:prstGeom prst="ellipse">
              <a:avLst/>
            </a:prstGeom>
            <a:solidFill>
              <a:srgbClr val="FF523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4000" dirty="0" smtClean="0">
                  <a:solidFill>
                    <a:schemeClr val="tx1"/>
                  </a:solidFill>
                </a:rPr>
                <a:t>8</a:t>
              </a:r>
              <a:endParaRPr lang="en-US" sz="4000" dirty="0">
                <a:solidFill>
                  <a:schemeClr val="tx1"/>
                </a:solidFill>
              </a:endParaRPr>
            </a:p>
          </p:txBody>
        </p:sp>
        <p:sp>
          <p:nvSpPr>
            <p:cNvPr id="53" name="Dikdörtgen 52"/>
            <p:cNvSpPr/>
            <p:nvPr/>
          </p:nvSpPr>
          <p:spPr>
            <a:xfrm>
              <a:off x="8491668" y="923753"/>
              <a:ext cx="1438396" cy="1200329"/>
            </a:xfrm>
            <a:prstGeom prst="rect">
              <a:avLst/>
            </a:prstGeom>
          </p:spPr>
          <p:txBody>
            <a:bodyPr wrap="square">
              <a:spAutoFit/>
            </a:bodyPr>
            <a:lstStyle/>
            <a:p>
              <a:r>
                <a:rPr lang="tr-TR" sz="2400" dirty="0" err="1" smtClean="0"/>
                <a:t>Rabbenâ</a:t>
              </a:r>
              <a:r>
                <a:rPr lang="tr-TR" sz="2400" dirty="0" smtClean="0"/>
                <a:t> </a:t>
              </a:r>
              <a:r>
                <a:rPr lang="tr-TR" sz="2400" dirty="0"/>
                <a:t>dualarını okumak</a:t>
              </a:r>
            </a:p>
          </p:txBody>
        </p:sp>
      </p:grpSp>
      <p:sp>
        <p:nvSpPr>
          <p:cNvPr id="54" name="Dikdörtgen 53"/>
          <p:cNvSpPr/>
          <p:nvPr/>
        </p:nvSpPr>
        <p:spPr>
          <a:xfrm>
            <a:off x="208548" y="2486072"/>
            <a:ext cx="4299284" cy="1815882"/>
          </a:xfrm>
          <a:prstGeom prst="rect">
            <a:avLst/>
          </a:prstGeom>
        </p:spPr>
        <p:txBody>
          <a:bodyPr wrap="square">
            <a:spAutoFit/>
          </a:bodyPr>
          <a:lstStyle/>
          <a:p>
            <a:pPr algn="ctr"/>
            <a:r>
              <a:rPr lang="tr-TR" sz="2800" dirty="0"/>
              <a:t>Hz. Muhammed namazın nasıl kılındığını </a:t>
            </a:r>
            <a:r>
              <a:rPr lang="tr-TR" sz="2800" dirty="0" smtClean="0"/>
              <a:t>Müslümanlara göstermiş </a:t>
            </a:r>
            <a:r>
              <a:rPr lang="tr-TR" sz="2800" dirty="0"/>
              <a:t>ve </a:t>
            </a:r>
            <a:r>
              <a:rPr lang="tr-TR" sz="2800" dirty="0" smtClean="0"/>
              <a:t>onlara örnek </a:t>
            </a:r>
            <a:r>
              <a:rPr lang="tr-TR" sz="2800" dirty="0"/>
              <a:t>olmuştur</a:t>
            </a:r>
          </a:p>
        </p:txBody>
      </p:sp>
    </p:spTree>
    <p:extLst>
      <p:ext uri="{BB962C8B-B14F-4D97-AF65-F5344CB8AC3E}">
        <p14:creationId xmlns:p14="http://schemas.microsoft.com/office/powerpoint/2010/main" val="329019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up)">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wipe(left)">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left)">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wipe(down)">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down)">
                                      <p:cBhvr>
                                        <p:cTn id="32" dur="50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right)">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wipe(right)">
                                      <p:cBhvr>
                                        <p:cTn id="42" dur="500"/>
                                        <p:tgtEl>
                                          <p:spTgt spid="6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up)">
                                      <p:cBhvr>
                                        <p:cTn id="4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2"/>
          <p:cNvGraphicFramePr>
            <a:graphicFrameLocks noGrp="1"/>
          </p:cNvGraphicFramePr>
          <p:nvPr>
            <p:extLst>
              <p:ext uri="{D42A27DB-BD31-4B8C-83A1-F6EECF244321}">
                <p14:modId xmlns:p14="http://schemas.microsoft.com/office/powerpoint/2010/main" val="2887346898"/>
              </p:ext>
            </p:extLst>
          </p:nvPr>
        </p:nvGraphicFramePr>
        <p:xfrm>
          <a:off x="770021" y="0"/>
          <a:ext cx="11277600" cy="5962220"/>
        </p:xfrm>
        <a:graphic>
          <a:graphicData uri="http://schemas.openxmlformats.org/drawingml/2006/table">
            <a:tbl>
              <a:tblPr firstRow="1" bandRow="1">
                <a:tableStyleId>{ED083AE6-46FA-4A59-8FB0-9F97EB10719F}</a:tableStyleId>
              </a:tblPr>
              <a:tblGrid>
                <a:gridCol w="9930063">
                  <a:extLst>
                    <a:ext uri="{9D8B030D-6E8A-4147-A177-3AD203B41FA5}">
                      <a16:colId xmlns:a16="http://schemas.microsoft.com/office/drawing/2014/main" val="4143725840"/>
                    </a:ext>
                  </a:extLst>
                </a:gridCol>
                <a:gridCol w="1347537">
                  <a:extLst>
                    <a:ext uri="{9D8B030D-6E8A-4147-A177-3AD203B41FA5}">
                      <a16:colId xmlns:a16="http://schemas.microsoft.com/office/drawing/2014/main" val="2340765280"/>
                    </a:ext>
                  </a:extLst>
                </a:gridCol>
              </a:tblGrid>
              <a:tr h="346661">
                <a:tc>
                  <a:txBody>
                    <a:bodyPr/>
                    <a:lstStyle/>
                    <a:p>
                      <a:r>
                        <a:rPr lang="tr-TR" dirty="0" smtClean="0"/>
                        <a:t>Namazın</a:t>
                      </a:r>
                      <a:r>
                        <a:rPr lang="tr-TR" baseline="0" dirty="0" smtClean="0"/>
                        <a:t> Kılınışı</a:t>
                      </a:r>
                      <a:endParaRPr lang="tr-TR" dirty="0"/>
                    </a:p>
                  </a:txBody>
                  <a:tcPr/>
                </a:tc>
                <a:tc>
                  <a:txBody>
                    <a:bodyPr/>
                    <a:lstStyle/>
                    <a:p>
                      <a:endParaRPr lang="tr-TR" dirty="0"/>
                    </a:p>
                  </a:txBody>
                  <a:tcPr/>
                </a:tc>
                <a:extLst>
                  <a:ext uri="{0D108BD9-81ED-4DB2-BD59-A6C34878D82A}">
                    <a16:rowId xmlns:a16="http://schemas.microsoft.com/office/drawing/2014/main" val="237005914"/>
                  </a:ext>
                </a:extLst>
              </a:tr>
              <a:tr h="375550">
                <a:tc>
                  <a:txBody>
                    <a:bodyPr/>
                    <a:lstStyle/>
                    <a:p>
                      <a:r>
                        <a:rPr lang="tr-TR" sz="2000" kern="1200" dirty="0" smtClean="0">
                          <a:effectLst/>
                        </a:rPr>
                        <a:t>Kamet getirilir.</a:t>
                      </a:r>
                      <a:endParaRPr lang="tr-TR" sz="2000" dirty="0"/>
                    </a:p>
                  </a:txBody>
                  <a:tcPr/>
                </a:tc>
                <a:tc>
                  <a:txBody>
                    <a:bodyPr/>
                    <a:lstStyle/>
                    <a:p>
                      <a:endParaRPr lang="tr-TR" sz="2000" dirty="0">
                        <a:solidFill>
                          <a:srgbClr val="C00000"/>
                        </a:solidFill>
                      </a:endParaRPr>
                    </a:p>
                  </a:txBody>
                  <a:tcPr/>
                </a:tc>
                <a:extLst>
                  <a:ext uri="{0D108BD9-81ED-4DB2-BD59-A6C34878D82A}">
                    <a16:rowId xmlns:a16="http://schemas.microsoft.com/office/drawing/2014/main" val="1832222195"/>
                  </a:ext>
                </a:extLst>
              </a:tr>
              <a:tr h="382080">
                <a:tc>
                  <a:txBody>
                    <a:bodyPr/>
                    <a:lstStyle/>
                    <a:p>
                      <a:r>
                        <a:rPr lang="tr-TR" sz="2000" kern="1200" dirty="0" smtClean="0">
                          <a:effectLst/>
                        </a:rPr>
                        <a:t>“Niyet ettim Allah rızası için bugünkü sabah namazının farzını kılmaya” diye niyet edilir.</a:t>
                      </a:r>
                      <a:endParaRPr lang="tr-TR" sz="2000" dirty="0"/>
                    </a:p>
                  </a:txBody>
                  <a:tcPr/>
                </a:tc>
                <a:tc>
                  <a:txBody>
                    <a:bodyPr/>
                    <a:lstStyle/>
                    <a:p>
                      <a:endParaRPr lang="tr-TR" sz="2000" dirty="0"/>
                    </a:p>
                  </a:txBody>
                  <a:tcPr/>
                </a:tc>
                <a:extLst>
                  <a:ext uri="{0D108BD9-81ED-4DB2-BD59-A6C34878D82A}">
                    <a16:rowId xmlns:a16="http://schemas.microsoft.com/office/drawing/2014/main" val="660026340"/>
                  </a:ext>
                </a:extLst>
              </a:tr>
              <a:tr h="400634">
                <a:tc>
                  <a:txBody>
                    <a:bodyPr/>
                    <a:lstStyle/>
                    <a:p>
                      <a:r>
                        <a:rPr lang="tr-TR" sz="2000" kern="1200" dirty="0" err="1" smtClean="0">
                          <a:effectLst/>
                        </a:rPr>
                        <a:t>Sübhâneke</a:t>
                      </a:r>
                      <a:r>
                        <a:rPr lang="tr-TR" sz="2000" kern="1200" dirty="0" smtClean="0">
                          <a:effectLst/>
                        </a:rPr>
                        <a:t> okunur.</a:t>
                      </a:r>
                      <a:endParaRPr lang="tr-TR" sz="2000" dirty="0"/>
                    </a:p>
                  </a:txBody>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tr-TR" sz="2000" dirty="0" smtClean="0">
                        <a:solidFill>
                          <a:srgbClr val="C00000"/>
                        </a:solidFill>
                      </a:endParaRPr>
                    </a:p>
                  </a:txBody>
                  <a:tcPr/>
                </a:tc>
                <a:extLst>
                  <a:ext uri="{0D108BD9-81ED-4DB2-BD59-A6C34878D82A}">
                    <a16:rowId xmlns:a16="http://schemas.microsoft.com/office/drawing/2014/main" val="2437392537"/>
                  </a:ext>
                </a:extLst>
              </a:tr>
              <a:tr h="375550">
                <a:tc>
                  <a:txBody>
                    <a:bodyPr/>
                    <a:lstStyle/>
                    <a:p>
                      <a:r>
                        <a:rPr lang="tr-TR" sz="2000" kern="1200" dirty="0" err="1" smtClean="0">
                          <a:effectLst/>
                        </a:rPr>
                        <a:t>Euzü</a:t>
                      </a:r>
                      <a:r>
                        <a:rPr lang="tr-TR" sz="2000" kern="1200" dirty="0" smtClean="0">
                          <a:effectLst/>
                        </a:rPr>
                        <a:t> Besmele: “</a:t>
                      </a:r>
                      <a:r>
                        <a:rPr lang="tr-TR" sz="2000" kern="1200" dirty="0" err="1" smtClean="0">
                          <a:effectLst/>
                        </a:rPr>
                        <a:t>Euzubillahimineşşeytanirracim</a:t>
                      </a:r>
                      <a:r>
                        <a:rPr lang="tr-TR" sz="2000" kern="1200" dirty="0" smtClean="0">
                          <a:effectLst/>
                        </a:rPr>
                        <a:t> </a:t>
                      </a:r>
                      <a:r>
                        <a:rPr lang="tr-TR" sz="2000" kern="1200" dirty="0" err="1" smtClean="0">
                          <a:effectLst/>
                        </a:rPr>
                        <a:t>Bismillahirrahmanirrahim</a:t>
                      </a:r>
                      <a:r>
                        <a:rPr lang="tr-TR" sz="2000" kern="1200" dirty="0" smtClean="0">
                          <a:effectLst/>
                        </a:rPr>
                        <a:t>”</a:t>
                      </a:r>
                      <a:endParaRPr lang="tr-TR" sz="2000" dirty="0"/>
                    </a:p>
                  </a:txBody>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tr-TR" sz="2000" dirty="0" smtClean="0">
                        <a:solidFill>
                          <a:srgbClr val="C00000"/>
                        </a:solidFill>
                      </a:endParaRPr>
                    </a:p>
                  </a:txBody>
                  <a:tcPr/>
                </a:tc>
                <a:extLst>
                  <a:ext uri="{0D108BD9-81ED-4DB2-BD59-A6C34878D82A}">
                    <a16:rowId xmlns:a16="http://schemas.microsoft.com/office/drawing/2014/main" val="3854438433"/>
                  </a:ext>
                </a:extLst>
              </a:tr>
              <a:tr h="375550">
                <a:tc>
                  <a:txBody>
                    <a:bodyPr/>
                    <a:lstStyle/>
                    <a:p>
                      <a:r>
                        <a:rPr lang="tr-TR" sz="2000" kern="1200" dirty="0" smtClean="0">
                          <a:effectLst/>
                        </a:rPr>
                        <a:t>Fatiha okunur.</a:t>
                      </a:r>
                      <a:endParaRPr lang="tr-TR" sz="2000" dirty="0"/>
                    </a:p>
                  </a:txBody>
                  <a:tcPr/>
                </a:tc>
                <a:tc>
                  <a:txBody>
                    <a:bodyPr/>
                    <a:lstStyle/>
                    <a:p>
                      <a:endParaRPr lang="tr-TR" sz="2000" dirty="0">
                        <a:solidFill>
                          <a:schemeClr val="accent1">
                            <a:lumMod val="50000"/>
                          </a:schemeClr>
                        </a:solidFill>
                      </a:endParaRPr>
                    </a:p>
                  </a:txBody>
                  <a:tcPr/>
                </a:tc>
                <a:extLst>
                  <a:ext uri="{0D108BD9-81ED-4DB2-BD59-A6C34878D82A}">
                    <a16:rowId xmlns:a16="http://schemas.microsoft.com/office/drawing/2014/main" val="2260442328"/>
                  </a:ext>
                </a:extLst>
              </a:tr>
              <a:tr h="375550">
                <a:tc>
                  <a:txBody>
                    <a:bodyPr/>
                    <a:lstStyle/>
                    <a:p>
                      <a:r>
                        <a:rPr lang="tr-TR" sz="2000" kern="1200" dirty="0" err="1" smtClean="0">
                          <a:effectLst/>
                        </a:rPr>
                        <a:t>Zamm</a:t>
                      </a:r>
                      <a:r>
                        <a:rPr lang="tr-TR" sz="2000" kern="1200" dirty="0" smtClean="0">
                          <a:effectLst/>
                        </a:rPr>
                        <a:t>-ı sure okunur</a:t>
                      </a:r>
                      <a:endParaRPr lang="tr-TR" sz="2000" dirty="0"/>
                    </a:p>
                  </a:txBody>
                  <a:tcPr/>
                </a:tc>
                <a:tc>
                  <a:txBody>
                    <a:bodyPr/>
                    <a:lstStyle/>
                    <a:p>
                      <a:endParaRPr lang="tr-TR" sz="2000" dirty="0">
                        <a:solidFill>
                          <a:schemeClr val="accent1">
                            <a:lumMod val="50000"/>
                          </a:schemeClr>
                        </a:solidFill>
                      </a:endParaRPr>
                    </a:p>
                  </a:txBody>
                  <a:tcPr/>
                </a:tc>
                <a:extLst>
                  <a:ext uri="{0D108BD9-81ED-4DB2-BD59-A6C34878D82A}">
                    <a16:rowId xmlns:a16="http://schemas.microsoft.com/office/drawing/2014/main" val="3837837239"/>
                  </a:ext>
                </a:extLst>
              </a:tr>
              <a:tr h="375550">
                <a:tc>
                  <a:txBody>
                    <a:bodyPr/>
                    <a:lstStyle/>
                    <a:p>
                      <a:r>
                        <a:rPr lang="tr-TR" sz="2000" kern="1200" dirty="0" smtClean="0">
                          <a:effectLst/>
                        </a:rPr>
                        <a:t>“</a:t>
                      </a:r>
                      <a:r>
                        <a:rPr lang="tr-TR" sz="2000" kern="1200" dirty="0" err="1" smtClean="0">
                          <a:effectLst/>
                        </a:rPr>
                        <a:t>Allah’u</a:t>
                      </a:r>
                      <a:r>
                        <a:rPr lang="tr-TR" sz="2000" kern="1200" dirty="0" smtClean="0">
                          <a:effectLst/>
                        </a:rPr>
                        <a:t> Ekber” denilerek </a:t>
                      </a:r>
                      <a:r>
                        <a:rPr lang="tr-TR" sz="2000" kern="1200" dirty="0" err="1" smtClean="0">
                          <a:effectLst/>
                        </a:rPr>
                        <a:t>rükû’ya</a:t>
                      </a:r>
                      <a:r>
                        <a:rPr lang="tr-TR" sz="2000" kern="1200" baseline="0" dirty="0" smtClean="0">
                          <a:effectLst/>
                        </a:rPr>
                        <a:t> gidilir.  (Rüku)</a:t>
                      </a:r>
                      <a:endParaRPr lang="tr-TR" sz="2000" dirty="0"/>
                    </a:p>
                  </a:txBody>
                  <a:tcPr/>
                </a:tc>
                <a:tc>
                  <a:txBody>
                    <a:bodyPr/>
                    <a:lstStyle/>
                    <a:p>
                      <a:endParaRPr lang="tr-TR" sz="2000" b="1" dirty="0">
                        <a:solidFill>
                          <a:srgbClr val="FF0000"/>
                        </a:solidFill>
                      </a:endParaRPr>
                    </a:p>
                  </a:txBody>
                  <a:tcPr/>
                </a:tc>
                <a:extLst>
                  <a:ext uri="{0D108BD9-81ED-4DB2-BD59-A6C34878D82A}">
                    <a16:rowId xmlns:a16="http://schemas.microsoft.com/office/drawing/2014/main" val="3657963535"/>
                  </a:ext>
                </a:extLst>
              </a:tr>
              <a:tr h="469731">
                <a:tc>
                  <a:txBody>
                    <a:bodyPr/>
                    <a:lstStyle/>
                    <a:p>
                      <a:r>
                        <a:rPr lang="tr-TR" sz="2000" dirty="0" err="1" smtClean="0"/>
                        <a:t>Rukuda</a:t>
                      </a:r>
                      <a:r>
                        <a:rPr lang="tr-TR" sz="2000" dirty="0" smtClean="0"/>
                        <a:t> defa “</a:t>
                      </a:r>
                      <a:r>
                        <a:rPr lang="tr-TR" sz="2000" dirty="0" err="1" smtClean="0"/>
                        <a:t>Subhane</a:t>
                      </a:r>
                      <a:r>
                        <a:rPr lang="tr-TR" sz="2000" dirty="0" smtClean="0"/>
                        <a:t> </a:t>
                      </a:r>
                      <a:r>
                        <a:rPr lang="tr-TR" sz="2000" dirty="0" err="1" smtClean="0"/>
                        <a:t>Rabbiyel</a:t>
                      </a:r>
                      <a:r>
                        <a:rPr lang="tr-TR" sz="2000" dirty="0" smtClean="0"/>
                        <a:t> Azim” </a:t>
                      </a:r>
                      <a:endParaRPr lang="tr-TR" sz="2000" dirty="0"/>
                    </a:p>
                  </a:txBody>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tr-TR" sz="2000" dirty="0" smtClean="0">
                        <a:solidFill>
                          <a:srgbClr val="C00000"/>
                        </a:solidFill>
                      </a:endParaRPr>
                    </a:p>
                  </a:txBody>
                  <a:tcPr/>
                </a:tc>
                <a:extLst>
                  <a:ext uri="{0D108BD9-81ED-4DB2-BD59-A6C34878D82A}">
                    <a16:rowId xmlns:a16="http://schemas.microsoft.com/office/drawing/2014/main" val="306729438"/>
                  </a:ext>
                </a:extLst>
              </a:tr>
              <a:tr h="469731">
                <a:tc>
                  <a:txBody>
                    <a:bodyPr/>
                    <a:lstStyle/>
                    <a:p>
                      <a:r>
                        <a:rPr lang="tr-TR" sz="2000" dirty="0" smtClean="0"/>
                        <a:t>“Semi </a:t>
                      </a:r>
                      <a:r>
                        <a:rPr lang="tr-TR" sz="2000" dirty="0" err="1" smtClean="0"/>
                        <a:t>Allahulimen</a:t>
                      </a:r>
                      <a:r>
                        <a:rPr lang="tr-TR" sz="2000" dirty="0" smtClean="0"/>
                        <a:t> Hamide </a:t>
                      </a:r>
                      <a:r>
                        <a:rPr lang="tr-TR" sz="2000" baseline="0" dirty="0" smtClean="0"/>
                        <a:t> </a:t>
                      </a:r>
                      <a:r>
                        <a:rPr lang="tr-TR" sz="2000" baseline="0" dirty="0" err="1" smtClean="0"/>
                        <a:t>diyerke</a:t>
                      </a:r>
                      <a:r>
                        <a:rPr lang="tr-TR" sz="2000" baseline="0" dirty="0" smtClean="0"/>
                        <a:t> </a:t>
                      </a:r>
                      <a:r>
                        <a:rPr lang="tr-TR" sz="2000" baseline="0" dirty="0" err="1" smtClean="0"/>
                        <a:t>Rukudan</a:t>
                      </a:r>
                      <a:r>
                        <a:rPr lang="tr-TR" sz="2000" baseline="0" dirty="0" smtClean="0"/>
                        <a:t> kakılır. Ve </a:t>
                      </a:r>
                      <a:r>
                        <a:rPr lang="tr-TR" sz="2000" dirty="0" smtClean="0"/>
                        <a:t>Rabbena </a:t>
                      </a:r>
                      <a:r>
                        <a:rPr lang="tr-TR" sz="2000" dirty="0" err="1" smtClean="0"/>
                        <a:t>lekel</a:t>
                      </a:r>
                      <a:r>
                        <a:rPr lang="tr-TR" sz="2000" dirty="0" smtClean="0"/>
                        <a:t> hamd”</a:t>
                      </a:r>
                      <a:endParaRPr lang="tr-TR" sz="2000" dirty="0"/>
                    </a:p>
                  </a:txBody>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tr-TR" sz="2000" dirty="0" smtClean="0">
                        <a:solidFill>
                          <a:srgbClr val="C00000"/>
                        </a:solidFill>
                      </a:endParaRPr>
                    </a:p>
                  </a:txBody>
                  <a:tcPr/>
                </a:tc>
                <a:extLst>
                  <a:ext uri="{0D108BD9-81ED-4DB2-BD59-A6C34878D82A}">
                    <a16:rowId xmlns:a16="http://schemas.microsoft.com/office/drawing/2014/main" val="2522683911"/>
                  </a:ext>
                </a:extLst>
              </a:tr>
              <a:tr h="469731">
                <a:tc>
                  <a:txBody>
                    <a:bodyPr/>
                    <a:lstStyle/>
                    <a:p>
                      <a:r>
                        <a:rPr lang="tr-TR" sz="2000" dirty="0" smtClean="0"/>
                        <a:t> “</a:t>
                      </a:r>
                      <a:r>
                        <a:rPr lang="tr-TR" sz="2000" dirty="0" err="1" smtClean="0"/>
                        <a:t>Allah’u</a:t>
                      </a:r>
                      <a:r>
                        <a:rPr lang="tr-TR" sz="2000" dirty="0" smtClean="0"/>
                        <a:t> Ekber” denilir ve secdeye </a:t>
                      </a:r>
                      <a:r>
                        <a:rPr lang="tr-TR" sz="2000" dirty="0" err="1" smtClean="0"/>
                        <a:t>eğilinir</a:t>
                      </a:r>
                      <a:r>
                        <a:rPr lang="tr-TR" sz="2000" dirty="0" smtClean="0"/>
                        <a:t>. (Secde)</a:t>
                      </a:r>
                      <a:endParaRPr lang="tr-TR" sz="2000" dirty="0"/>
                    </a:p>
                  </a:txBody>
                  <a:tcPr/>
                </a:tc>
                <a:tc>
                  <a:txBody>
                    <a:bodyPr/>
                    <a:lstStyle/>
                    <a:p>
                      <a:endParaRPr lang="tr-TR" sz="2000" b="1" dirty="0">
                        <a:solidFill>
                          <a:srgbClr val="FF0000"/>
                        </a:solidFill>
                      </a:endParaRPr>
                    </a:p>
                  </a:txBody>
                  <a:tcPr/>
                </a:tc>
                <a:extLst>
                  <a:ext uri="{0D108BD9-81ED-4DB2-BD59-A6C34878D82A}">
                    <a16:rowId xmlns:a16="http://schemas.microsoft.com/office/drawing/2014/main" val="3528269922"/>
                  </a:ext>
                </a:extLst>
              </a:tr>
              <a:tr h="469731">
                <a:tc>
                  <a:txBody>
                    <a:bodyPr/>
                    <a:lstStyle/>
                    <a:p>
                      <a:r>
                        <a:rPr lang="tr-TR" sz="2000" dirty="0" smtClean="0"/>
                        <a:t>Secdedeyken üç defa “</a:t>
                      </a:r>
                      <a:r>
                        <a:rPr lang="tr-TR" sz="2000" dirty="0" err="1" smtClean="0"/>
                        <a:t>Subhane</a:t>
                      </a:r>
                      <a:r>
                        <a:rPr lang="tr-TR" sz="2000" dirty="0" smtClean="0"/>
                        <a:t> </a:t>
                      </a:r>
                      <a:r>
                        <a:rPr lang="tr-TR" sz="2000" dirty="0" err="1" smtClean="0"/>
                        <a:t>Rabbiyel</a:t>
                      </a:r>
                      <a:r>
                        <a:rPr lang="tr-TR" sz="2000" dirty="0" smtClean="0"/>
                        <a:t> Ala” denilir.</a:t>
                      </a:r>
                      <a:endParaRPr lang="tr-TR" sz="2000" dirty="0"/>
                    </a:p>
                  </a:txBody>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tr-TR" sz="2000" dirty="0" smtClean="0">
                        <a:solidFill>
                          <a:srgbClr val="C00000"/>
                        </a:solidFill>
                      </a:endParaRPr>
                    </a:p>
                  </a:txBody>
                  <a:tcPr/>
                </a:tc>
                <a:extLst>
                  <a:ext uri="{0D108BD9-81ED-4DB2-BD59-A6C34878D82A}">
                    <a16:rowId xmlns:a16="http://schemas.microsoft.com/office/drawing/2014/main" val="3823201749"/>
                  </a:ext>
                </a:extLst>
              </a:tr>
              <a:tr h="469731">
                <a:tc>
                  <a:txBody>
                    <a:bodyPr/>
                    <a:lstStyle/>
                    <a:p>
                      <a:r>
                        <a:rPr lang="tr-TR" sz="2000" dirty="0" smtClean="0"/>
                        <a:t>“</a:t>
                      </a:r>
                      <a:r>
                        <a:rPr lang="tr-TR" sz="2000" dirty="0" err="1" smtClean="0"/>
                        <a:t>Allah’u</a:t>
                      </a:r>
                      <a:r>
                        <a:rPr lang="tr-TR" sz="2000" dirty="0" smtClean="0"/>
                        <a:t> Ekber” denilir ve dizler üzerine oturulur. (ara</a:t>
                      </a:r>
                      <a:r>
                        <a:rPr lang="tr-TR" sz="2000" baseline="0" dirty="0" smtClean="0"/>
                        <a:t> oturuş)</a:t>
                      </a:r>
                      <a:endParaRPr lang="tr-TR" sz="2000" dirty="0"/>
                    </a:p>
                  </a:txBody>
                  <a:tcPr/>
                </a:tc>
                <a:tc>
                  <a:txBody>
                    <a:bodyPr/>
                    <a:lstStyle/>
                    <a:p>
                      <a:endParaRPr lang="tr-TR" sz="2000" dirty="0">
                        <a:solidFill>
                          <a:schemeClr val="accent1">
                            <a:lumMod val="50000"/>
                          </a:schemeClr>
                        </a:solidFill>
                      </a:endParaRPr>
                    </a:p>
                  </a:txBody>
                  <a:tcPr/>
                </a:tc>
                <a:extLst>
                  <a:ext uri="{0D108BD9-81ED-4DB2-BD59-A6C34878D82A}">
                    <a16:rowId xmlns:a16="http://schemas.microsoft.com/office/drawing/2014/main" val="3360780143"/>
                  </a:ext>
                </a:extLst>
              </a:tr>
              <a:tr h="469731">
                <a:tc>
                  <a:txBody>
                    <a:bodyPr/>
                    <a:lstStyle/>
                    <a:p>
                      <a:r>
                        <a:rPr lang="tr-TR" sz="2000" dirty="0" err="1" smtClean="0"/>
                        <a:t>Ettehıyyatü</a:t>
                      </a:r>
                      <a:r>
                        <a:rPr lang="tr-TR" sz="2000" baseline="0" dirty="0" smtClean="0"/>
                        <a:t> okunur.</a:t>
                      </a:r>
                      <a:endParaRPr lang="tr-TR" sz="2000" dirty="0"/>
                    </a:p>
                  </a:txBody>
                  <a:tcPr/>
                </a:tc>
                <a:tc>
                  <a:txBody>
                    <a:bodyPr/>
                    <a:lstStyle/>
                    <a:p>
                      <a:endParaRPr lang="tr-TR" sz="2000" dirty="0">
                        <a:solidFill>
                          <a:schemeClr val="accent1">
                            <a:lumMod val="50000"/>
                          </a:schemeClr>
                        </a:solidFill>
                      </a:endParaRPr>
                    </a:p>
                  </a:txBody>
                  <a:tcPr/>
                </a:tc>
                <a:extLst>
                  <a:ext uri="{0D108BD9-81ED-4DB2-BD59-A6C34878D82A}">
                    <a16:rowId xmlns:a16="http://schemas.microsoft.com/office/drawing/2014/main" val="2228684421"/>
                  </a:ext>
                </a:extLst>
              </a:tr>
            </a:tbl>
          </a:graphicData>
        </a:graphic>
      </p:graphicFrame>
      <p:sp>
        <p:nvSpPr>
          <p:cNvPr id="4" name="Dikdörtgen 3"/>
          <p:cNvSpPr/>
          <p:nvPr/>
        </p:nvSpPr>
        <p:spPr>
          <a:xfrm>
            <a:off x="1957137" y="6079958"/>
            <a:ext cx="8502316" cy="6497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3200" b="1" dirty="0" smtClean="0">
                <a:solidFill>
                  <a:schemeClr val="tx1"/>
                </a:solidFill>
              </a:rPr>
              <a:t>Farz, vacip ve sünnet </a:t>
            </a:r>
            <a:r>
              <a:rPr lang="tr-TR" sz="3200" dirty="0" smtClean="0">
                <a:solidFill>
                  <a:schemeClr val="tx1"/>
                </a:solidFill>
              </a:rPr>
              <a:t>olduklarını söyleyelim.</a:t>
            </a:r>
          </a:p>
        </p:txBody>
      </p:sp>
      <p:sp>
        <p:nvSpPr>
          <p:cNvPr id="5" name="Dikdörtgen 4"/>
          <p:cNvSpPr/>
          <p:nvPr/>
        </p:nvSpPr>
        <p:spPr>
          <a:xfrm>
            <a:off x="10846621" y="340712"/>
            <a:ext cx="1160895" cy="461665"/>
          </a:xfrm>
          <a:prstGeom prst="rect">
            <a:avLst/>
          </a:prstGeom>
        </p:spPr>
        <p:txBody>
          <a:bodyPr wrap="none">
            <a:spAutoFit/>
          </a:bodyPr>
          <a:lstStyle/>
          <a:p>
            <a:r>
              <a:rPr lang="tr-TR" sz="2400" dirty="0">
                <a:solidFill>
                  <a:schemeClr val="accent6">
                    <a:lumMod val="75000"/>
                  </a:schemeClr>
                </a:solidFill>
              </a:rPr>
              <a:t>Sünnet</a:t>
            </a:r>
            <a:endParaRPr lang="tr-TR" dirty="0">
              <a:solidFill>
                <a:schemeClr val="accent6">
                  <a:lumMod val="75000"/>
                </a:schemeClr>
              </a:solidFill>
            </a:endParaRPr>
          </a:p>
        </p:txBody>
      </p:sp>
      <p:sp>
        <p:nvSpPr>
          <p:cNvPr id="6" name="Dikdörtgen 5"/>
          <p:cNvSpPr/>
          <p:nvPr/>
        </p:nvSpPr>
        <p:spPr>
          <a:xfrm>
            <a:off x="10846621" y="1535849"/>
            <a:ext cx="1160895" cy="461665"/>
          </a:xfrm>
          <a:prstGeom prst="rect">
            <a:avLst/>
          </a:prstGeom>
        </p:spPr>
        <p:txBody>
          <a:bodyPr wrap="none">
            <a:spAutoFit/>
          </a:bodyPr>
          <a:lstStyle/>
          <a:p>
            <a:r>
              <a:rPr lang="tr-TR" sz="2400" dirty="0">
                <a:solidFill>
                  <a:schemeClr val="accent6">
                    <a:lumMod val="75000"/>
                  </a:schemeClr>
                </a:solidFill>
              </a:rPr>
              <a:t>Sünnet</a:t>
            </a:r>
            <a:endParaRPr lang="tr-TR" dirty="0">
              <a:solidFill>
                <a:schemeClr val="accent6">
                  <a:lumMod val="75000"/>
                </a:schemeClr>
              </a:solidFill>
            </a:endParaRPr>
          </a:p>
        </p:txBody>
      </p:sp>
      <p:sp>
        <p:nvSpPr>
          <p:cNvPr id="7" name="Dikdörtgen 6"/>
          <p:cNvSpPr/>
          <p:nvPr/>
        </p:nvSpPr>
        <p:spPr>
          <a:xfrm>
            <a:off x="10846621" y="1110733"/>
            <a:ext cx="1160895" cy="461665"/>
          </a:xfrm>
          <a:prstGeom prst="rect">
            <a:avLst/>
          </a:prstGeom>
        </p:spPr>
        <p:txBody>
          <a:bodyPr wrap="none">
            <a:spAutoFit/>
          </a:bodyPr>
          <a:lstStyle/>
          <a:p>
            <a:r>
              <a:rPr lang="tr-TR" sz="2400" dirty="0">
                <a:solidFill>
                  <a:schemeClr val="accent6">
                    <a:lumMod val="75000"/>
                  </a:schemeClr>
                </a:solidFill>
              </a:rPr>
              <a:t>Sünnet</a:t>
            </a:r>
            <a:endParaRPr lang="tr-TR" dirty="0">
              <a:solidFill>
                <a:schemeClr val="accent6">
                  <a:lumMod val="75000"/>
                </a:schemeClr>
              </a:solidFill>
            </a:endParaRPr>
          </a:p>
        </p:txBody>
      </p:sp>
      <p:sp>
        <p:nvSpPr>
          <p:cNvPr id="8" name="Dikdörtgen 7"/>
          <p:cNvSpPr/>
          <p:nvPr/>
        </p:nvSpPr>
        <p:spPr>
          <a:xfrm>
            <a:off x="10846621" y="3164122"/>
            <a:ext cx="1160895" cy="461665"/>
          </a:xfrm>
          <a:prstGeom prst="rect">
            <a:avLst/>
          </a:prstGeom>
        </p:spPr>
        <p:txBody>
          <a:bodyPr wrap="none">
            <a:spAutoFit/>
          </a:bodyPr>
          <a:lstStyle/>
          <a:p>
            <a:r>
              <a:rPr lang="tr-TR" sz="2400" dirty="0">
                <a:solidFill>
                  <a:schemeClr val="accent6">
                    <a:lumMod val="75000"/>
                  </a:schemeClr>
                </a:solidFill>
              </a:rPr>
              <a:t>Sünnet</a:t>
            </a:r>
            <a:endParaRPr lang="tr-TR" dirty="0">
              <a:solidFill>
                <a:schemeClr val="accent6">
                  <a:lumMod val="75000"/>
                </a:schemeClr>
              </a:solidFill>
            </a:endParaRPr>
          </a:p>
        </p:txBody>
      </p:sp>
      <p:sp>
        <p:nvSpPr>
          <p:cNvPr id="9" name="Dikdörtgen 8"/>
          <p:cNvSpPr/>
          <p:nvPr/>
        </p:nvSpPr>
        <p:spPr>
          <a:xfrm>
            <a:off x="10846621" y="3605280"/>
            <a:ext cx="1160895" cy="461665"/>
          </a:xfrm>
          <a:prstGeom prst="rect">
            <a:avLst/>
          </a:prstGeom>
        </p:spPr>
        <p:txBody>
          <a:bodyPr wrap="none">
            <a:spAutoFit/>
          </a:bodyPr>
          <a:lstStyle/>
          <a:p>
            <a:r>
              <a:rPr lang="tr-TR" sz="2400" dirty="0">
                <a:solidFill>
                  <a:schemeClr val="accent6">
                    <a:lumMod val="75000"/>
                  </a:schemeClr>
                </a:solidFill>
              </a:rPr>
              <a:t>Sünnet</a:t>
            </a:r>
            <a:endParaRPr lang="tr-TR" dirty="0">
              <a:solidFill>
                <a:schemeClr val="accent6">
                  <a:lumMod val="75000"/>
                </a:schemeClr>
              </a:solidFill>
            </a:endParaRPr>
          </a:p>
        </p:txBody>
      </p:sp>
      <p:sp>
        <p:nvSpPr>
          <p:cNvPr id="10" name="Dikdörtgen 9"/>
          <p:cNvSpPr/>
          <p:nvPr/>
        </p:nvSpPr>
        <p:spPr>
          <a:xfrm>
            <a:off x="10846621" y="4559785"/>
            <a:ext cx="1160895" cy="461665"/>
          </a:xfrm>
          <a:prstGeom prst="rect">
            <a:avLst/>
          </a:prstGeom>
        </p:spPr>
        <p:txBody>
          <a:bodyPr wrap="none">
            <a:spAutoFit/>
          </a:bodyPr>
          <a:lstStyle/>
          <a:p>
            <a:r>
              <a:rPr lang="tr-TR" sz="2400" dirty="0">
                <a:solidFill>
                  <a:schemeClr val="accent6">
                    <a:lumMod val="75000"/>
                  </a:schemeClr>
                </a:solidFill>
              </a:rPr>
              <a:t>Sünnet</a:t>
            </a:r>
            <a:endParaRPr lang="tr-TR" dirty="0">
              <a:solidFill>
                <a:schemeClr val="accent6">
                  <a:lumMod val="75000"/>
                </a:schemeClr>
              </a:solidFill>
            </a:endParaRPr>
          </a:p>
        </p:txBody>
      </p:sp>
      <p:sp>
        <p:nvSpPr>
          <p:cNvPr id="11" name="Dikdörtgen 10"/>
          <p:cNvSpPr/>
          <p:nvPr/>
        </p:nvSpPr>
        <p:spPr>
          <a:xfrm>
            <a:off x="10846621" y="726377"/>
            <a:ext cx="817853" cy="461665"/>
          </a:xfrm>
          <a:prstGeom prst="rect">
            <a:avLst/>
          </a:prstGeom>
        </p:spPr>
        <p:txBody>
          <a:bodyPr wrap="none">
            <a:spAutoFit/>
          </a:bodyPr>
          <a:lstStyle/>
          <a:p>
            <a:pPr lvl="0" latinLnBrk="1"/>
            <a:r>
              <a:rPr lang="tr-TR" sz="2400" b="1" dirty="0">
                <a:solidFill>
                  <a:srgbClr val="FF0000"/>
                </a:solidFill>
              </a:rPr>
              <a:t>Farz</a:t>
            </a:r>
          </a:p>
        </p:txBody>
      </p:sp>
      <p:sp>
        <p:nvSpPr>
          <p:cNvPr id="12" name="Dikdörtgen 11"/>
          <p:cNvSpPr/>
          <p:nvPr/>
        </p:nvSpPr>
        <p:spPr>
          <a:xfrm>
            <a:off x="10846621" y="2739661"/>
            <a:ext cx="817853" cy="461665"/>
          </a:xfrm>
          <a:prstGeom prst="rect">
            <a:avLst/>
          </a:prstGeom>
        </p:spPr>
        <p:txBody>
          <a:bodyPr wrap="none">
            <a:spAutoFit/>
          </a:bodyPr>
          <a:lstStyle/>
          <a:p>
            <a:pPr lvl="0" latinLnBrk="1"/>
            <a:r>
              <a:rPr lang="tr-TR" sz="2400" b="1" dirty="0">
                <a:solidFill>
                  <a:srgbClr val="FF0000"/>
                </a:solidFill>
              </a:rPr>
              <a:t>Farz</a:t>
            </a:r>
          </a:p>
        </p:txBody>
      </p:sp>
      <p:sp>
        <p:nvSpPr>
          <p:cNvPr id="13" name="Dikdörtgen 12"/>
          <p:cNvSpPr/>
          <p:nvPr/>
        </p:nvSpPr>
        <p:spPr>
          <a:xfrm>
            <a:off x="10846621" y="4063134"/>
            <a:ext cx="817853" cy="461665"/>
          </a:xfrm>
          <a:prstGeom prst="rect">
            <a:avLst/>
          </a:prstGeom>
        </p:spPr>
        <p:txBody>
          <a:bodyPr wrap="none">
            <a:spAutoFit/>
          </a:bodyPr>
          <a:lstStyle/>
          <a:p>
            <a:pPr lvl="0" latinLnBrk="1"/>
            <a:r>
              <a:rPr lang="tr-TR" sz="2400" b="1" dirty="0">
                <a:solidFill>
                  <a:srgbClr val="FF0000"/>
                </a:solidFill>
              </a:rPr>
              <a:t>Farz</a:t>
            </a:r>
          </a:p>
        </p:txBody>
      </p:sp>
      <p:sp>
        <p:nvSpPr>
          <p:cNvPr id="14" name="Dikdörtgen 13"/>
          <p:cNvSpPr/>
          <p:nvPr/>
        </p:nvSpPr>
        <p:spPr>
          <a:xfrm>
            <a:off x="10846621" y="1880756"/>
            <a:ext cx="1057277" cy="523220"/>
          </a:xfrm>
          <a:prstGeom prst="rect">
            <a:avLst/>
          </a:prstGeom>
        </p:spPr>
        <p:txBody>
          <a:bodyPr wrap="none">
            <a:spAutoFit/>
          </a:bodyPr>
          <a:lstStyle/>
          <a:p>
            <a:r>
              <a:rPr lang="tr-TR" sz="2800" dirty="0">
                <a:solidFill>
                  <a:schemeClr val="accent1">
                    <a:lumMod val="50000"/>
                  </a:schemeClr>
                </a:solidFill>
              </a:rPr>
              <a:t>Vacip</a:t>
            </a:r>
          </a:p>
        </p:txBody>
      </p:sp>
      <p:sp>
        <p:nvSpPr>
          <p:cNvPr id="15" name="Dikdörtgen 14"/>
          <p:cNvSpPr/>
          <p:nvPr/>
        </p:nvSpPr>
        <p:spPr>
          <a:xfrm>
            <a:off x="10846621" y="2273788"/>
            <a:ext cx="1057277" cy="523220"/>
          </a:xfrm>
          <a:prstGeom prst="rect">
            <a:avLst/>
          </a:prstGeom>
        </p:spPr>
        <p:txBody>
          <a:bodyPr wrap="none">
            <a:spAutoFit/>
          </a:bodyPr>
          <a:lstStyle/>
          <a:p>
            <a:r>
              <a:rPr lang="tr-TR" sz="2800" dirty="0">
                <a:solidFill>
                  <a:schemeClr val="accent1">
                    <a:lumMod val="50000"/>
                  </a:schemeClr>
                </a:solidFill>
              </a:rPr>
              <a:t>Vacip</a:t>
            </a:r>
          </a:p>
        </p:txBody>
      </p:sp>
      <p:sp>
        <p:nvSpPr>
          <p:cNvPr id="16" name="Dikdörtgen 15"/>
          <p:cNvSpPr/>
          <p:nvPr/>
        </p:nvSpPr>
        <p:spPr>
          <a:xfrm>
            <a:off x="10846621" y="4992925"/>
            <a:ext cx="1057277" cy="523220"/>
          </a:xfrm>
          <a:prstGeom prst="rect">
            <a:avLst/>
          </a:prstGeom>
        </p:spPr>
        <p:txBody>
          <a:bodyPr wrap="none">
            <a:spAutoFit/>
          </a:bodyPr>
          <a:lstStyle/>
          <a:p>
            <a:r>
              <a:rPr lang="tr-TR" sz="2800" dirty="0">
                <a:solidFill>
                  <a:schemeClr val="accent1">
                    <a:lumMod val="50000"/>
                  </a:schemeClr>
                </a:solidFill>
              </a:rPr>
              <a:t>Vacip</a:t>
            </a:r>
          </a:p>
        </p:txBody>
      </p:sp>
      <p:sp>
        <p:nvSpPr>
          <p:cNvPr id="17" name="Dikdörtgen 16"/>
          <p:cNvSpPr/>
          <p:nvPr/>
        </p:nvSpPr>
        <p:spPr>
          <a:xfrm>
            <a:off x="10846621" y="5401999"/>
            <a:ext cx="1057277" cy="523220"/>
          </a:xfrm>
          <a:prstGeom prst="rect">
            <a:avLst/>
          </a:prstGeom>
        </p:spPr>
        <p:txBody>
          <a:bodyPr wrap="none">
            <a:spAutoFit/>
          </a:bodyPr>
          <a:lstStyle/>
          <a:p>
            <a:r>
              <a:rPr lang="tr-TR" sz="2800" dirty="0">
                <a:solidFill>
                  <a:schemeClr val="accent1">
                    <a:lumMod val="50000"/>
                  </a:schemeClr>
                </a:solidFill>
              </a:rPr>
              <a:t>Vacip</a:t>
            </a:r>
          </a:p>
        </p:txBody>
      </p:sp>
    </p:spTree>
    <p:extLst>
      <p:ext uri="{BB962C8B-B14F-4D97-AF65-F5344CB8AC3E}">
        <p14:creationId xmlns:p14="http://schemas.microsoft.com/office/powerpoint/2010/main" val="209801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left)">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left)">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638843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şağı Ok 12"/>
          <p:cNvSpPr/>
          <p:nvPr/>
        </p:nvSpPr>
        <p:spPr>
          <a:xfrm rot="19922527" flipH="1">
            <a:off x="6559777" y="606882"/>
            <a:ext cx="376056" cy="2087647"/>
          </a:xfrm>
          <a:prstGeom prst="downArrow">
            <a:avLst/>
          </a:prstGeom>
          <a:solidFill>
            <a:srgbClr val="06A199"/>
          </a:soli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şağı Ok 8"/>
          <p:cNvSpPr/>
          <p:nvPr/>
        </p:nvSpPr>
        <p:spPr>
          <a:xfrm rot="1473359" flipH="1">
            <a:off x="4774023" y="498824"/>
            <a:ext cx="376056" cy="2307704"/>
          </a:xfrm>
          <a:prstGeom prst="downArrow">
            <a:avLst/>
          </a:prstGeom>
          <a:solidFill>
            <a:srgbClr val="06A199"/>
          </a:soli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Aşağı Ok 5"/>
          <p:cNvSpPr/>
          <p:nvPr/>
        </p:nvSpPr>
        <p:spPr>
          <a:xfrm rot="2724439" flipH="1">
            <a:off x="3100713" y="-261697"/>
            <a:ext cx="376056" cy="3026577"/>
          </a:xfrm>
          <a:prstGeom prst="downArrow">
            <a:avLst/>
          </a:prstGeom>
          <a:solidFill>
            <a:srgbClr val="06A199"/>
          </a:soli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Unvan 1"/>
          <p:cNvSpPr>
            <a:spLocks noGrp="1"/>
          </p:cNvSpPr>
          <p:nvPr>
            <p:ph type="title"/>
          </p:nvPr>
        </p:nvSpPr>
        <p:spPr>
          <a:xfrm>
            <a:off x="1981200" y="147"/>
            <a:ext cx="8229600" cy="1143000"/>
          </a:xfrm>
          <a:solidFill>
            <a:srgbClr val="FBC891"/>
          </a:solidFill>
        </p:spPr>
        <p:style>
          <a:lnRef idx="1">
            <a:schemeClr val="accent1"/>
          </a:lnRef>
          <a:fillRef idx="2">
            <a:schemeClr val="accent1"/>
          </a:fillRef>
          <a:effectRef idx="1">
            <a:schemeClr val="accent1"/>
          </a:effectRef>
          <a:fontRef idx="minor">
            <a:schemeClr val="dk1"/>
          </a:fontRef>
        </p:style>
        <p:txBody>
          <a:bodyPr>
            <a:normAutofit fontScale="90000"/>
          </a:bodyPr>
          <a:lstStyle/>
          <a:p>
            <a:r>
              <a:rPr lang="tr-TR" dirty="0" smtClean="0"/>
              <a:t>HANGİ DAVRANIŞLAR NAMAZI BOZAR?</a:t>
            </a:r>
            <a:endParaRPr lang="tr-TR" dirty="0"/>
          </a:p>
        </p:txBody>
      </p:sp>
      <p:sp>
        <p:nvSpPr>
          <p:cNvPr id="5" name="Dikey Kaydırma 4"/>
          <p:cNvSpPr/>
          <p:nvPr/>
        </p:nvSpPr>
        <p:spPr>
          <a:xfrm>
            <a:off x="118347" y="2484039"/>
            <a:ext cx="2693828" cy="3301299"/>
          </a:xfrm>
          <a:prstGeom prst="verticalScroll">
            <a:avLst/>
          </a:prstGeom>
          <a:solidFill>
            <a:schemeClr val="accent1">
              <a:lumMod val="40000"/>
              <a:lumOff val="60000"/>
            </a:schemeClr>
          </a:solidFill>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Namazda </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konuşmak ve </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“ah”,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gibi sözler söylemek</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Dikey Kaydırma 9"/>
          <p:cNvSpPr/>
          <p:nvPr/>
        </p:nvSpPr>
        <p:spPr>
          <a:xfrm>
            <a:off x="2759661" y="2857363"/>
            <a:ext cx="2997777" cy="3780454"/>
          </a:xfrm>
          <a:prstGeom prst="verticalScroll">
            <a:avLst/>
          </a:prstGeom>
          <a:solidFill>
            <a:schemeClr val="accent1">
              <a:lumMod val="40000"/>
              <a:lumOff val="60000"/>
            </a:schemeClr>
          </a:solidFill>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Namazın bir farzını terk etmek (Örnek Rüku, secde)</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Dikey Kaydırma 13"/>
          <p:cNvSpPr/>
          <p:nvPr/>
        </p:nvSpPr>
        <p:spPr>
          <a:xfrm>
            <a:off x="6168206" y="2857363"/>
            <a:ext cx="2801935" cy="3684523"/>
          </a:xfrm>
          <a:prstGeom prst="verticalScroll">
            <a:avLst/>
          </a:prstGeom>
          <a:solidFill>
            <a:schemeClr val="accent1">
              <a:lumMod val="40000"/>
              <a:lumOff val="60000"/>
            </a:schemeClr>
          </a:solidFill>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Namazda yönünü</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kıbleden başka yöne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döndürmek</a:t>
            </a:r>
          </a:p>
        </p:txBody>
      </p:sp>
      <p:sp>
        <p:nvSpPr>
          <p:cNvPr id="17" name="Aşağı Ok 16"/>
          <p:cNvSpPr/>
          <p:nvPr/>
        </p:nvSpPr>
        <p:spPr>
          <a:xfrm rot="18260623" flipH="1">
            <a:off x="7975926" y="-126007"/>
            <a:ext cx="375879" cy="3477380"/>
          </a:xfrm>
          <a:prstGeom prst="downArrow">
            <a:avLst>
              <a:gd name="adj1" fmla="val 50000"/>
              <a:gd name="adj2" fmla="val 28350"/>
            </a:avLst>
          </a:prstGeom>
          <a:solidFill>
            <a:srgbClr val="06A199"/>
          </a:soli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Dikey Kaydırma 17"/>
          <p:cNvSpPr/>
          <p:nvPr/>
        </p:nvSpPr>
        <p:spPr>
          <a:xfrm>
            <a:off x="9380909" y="2484039"/>
            <a:ext cx="2811091" cy="3587541"/>
          </a:xfrm>
          <a:prstGeom prst="verticalScroll">
            <a:avLst/>
          </a:prstGeom>
          <a:solidFill>
            <a:schemeClr val="accent1">
              <a:lumMod val="40000"/>
              <a:lumOff val="60000"/>
            </a:schemeClr>
          </a:solidFill>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Namazda bir şey yemek ve içmek</a:t>
            </a:r>
          </a:p>
        </p:txBody>
      </p:sp>
      <p:sp>
        <p:nvSpPr>
          <p:cNvPr id="4" name="Yuvarlatılmış Dikdörtgen 3"/>
          <p:cNvSpPr/>
          <p:nvPr/>
        </p:nvSpPr>
        <p:spPr>
          <a:xfrm>
            <a:off x="2484797" y="55600"/>
            <a:ext cx="6611815" cy="1123674"/>
          </a:xfrm>
          <a:prstGeom prst="roundRect">
            <a:avLst>
              <a:gd name="adj" fmla="val 45220"/>
            </a:avLst>
          </a:prstGeom>
          <a:solidFill>
            <a:schemeClr val="accent4">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i="0" u="none" strike="noStrike" kern="1200" cap="none" spc="0" normalizeH="0" baseline="0" noProof="0" dirty="0" smtClean="0">
                <a:ln>
                  <a:noFill/>
                </a:ln>
                <a:solidFill>
                  <a:schemeClr val="tx1"/>
                </a:solidFill>
                <a:effectLst/>
                <a:uLnTx/>
                <a:uFillTx/>
                <a:latin typeface="Calibri" panose="020F0502020204030204"/>
                <a:ea typeface="+mn-ea"/>
                <a:cs typeface="+mn-cs"/>
              </a:rPr>
              <a:t>Namazı bozan durumlar</a:t>
            </a:r>
            <a:endParaRPr kumimoji="0" lang="tr-TR" sz="400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62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up)">
                                      <p:cBhvr>
                                        <p:cTn id="44" dur="500"/>
                                        <p:tgtEl>
                                          <p:spTgt spid="17"/>
                                        </p:tgtEl>
                                      </p:cBhvr>
                                    </p:animEffect>
                                  </p:childTnLst>
                                </p:cTn>
                              </p:par>
                            </p:childTnLst>
                          </p:cTn>
                        </p:par>
                        <p:par>
                          <p:cTn id="45" fill="hold">
                            <p:stCondLst>
                              <p:cond delay="500"/>
                            </p:stCondLst>
                            <p:childTnLst>
                              <p:par>
                                <p:cTn id="46" presetID="22" presetClass="entr" presetSubtype="1"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6" grpId="0" animBg="1"/>
      <p:bldP spid="2" grpId="0" animBg="1"/>
      <p:bldP spid="5" grpId="0" animBg="1"/>
      <p:bldP spid="10" grpId="0" animBg="1"/>
      <p:bldP spid="14" grpId="0" animBg="1"/>
      <p:bldP spid="17" grpId="0" animBg="1"/>
      <p:bldP spid="18"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19725" y="2582779"/>
            <a:ext cx="914939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İftitah tekbirinden sonra sırasıyla Subhaneke, </a:t>
            </a:r>
            <a:r>
              <a:rPr lang="tr-TR" sz="2400" dirty="0" err="1" smtClean="0">
                <a:solidFill>
                  <a:prstClr val="black"/>
                </a:solidFill>
              </a:rPr>
              <a:t>euzu</a:t>
            </a:r>
            <a:r>
              <a:rPr lang="tr-TR" sz="2400" dirty="0">
                <a:solidFill>
                  <a:prstClr val="black"/>
                </a:solidFill>
              </a:rPr>
              <a:t>, </a:t>
            </a:r>
            <a:r>
              <a:rPr lang="tr-TR" sz="2400" dirty="0" smtClean="0">
                <a:solidFill>
                  <a:prstClr val="black"/>
                </a:solidFill>
              </a:rPr>
              <a:t>besmele  </a:t>
            </a:r>
          </a:p>
          <a:p>
            <a:pPr lvl="0">
              <a:defRPr/>
            </a:pPr>
            <a:r>
              <a:rPr lang="tr-TR" sz="2400" dirty="0">
                <a:solidFill>
                  <a:prstClr val="black"/>
                </a:solidFill>
              </a:rPr>
              <a:t> </a:t>
            </a:r>
            <a:r>
              <a:rPr lang="tr-TR" sz="2400" dirty="0" smtClean="0">
                <a:solidFill>
                  <a:prstClr val="black"/>
                </a:solidFill>
              </a:rPr>
              <a:t> </a:t>
            </a:r>
            <a:r>
              <a:rPr lang="tr-TR" sz="2400" dirty="0" smtClean="0">
                <a:solidFill>
                  <a:prstClr val="black"/>
                </a:solidFill>
              </a:rPr>
              <a:t>Fatiha suresi </a:t>
            </a:r>
            <a:r>
              <a:rPr lang="tr-TR" sz="2400" dirty="0">
                <a:solidFill>
                  <a:prstClr val="black"/>
                </a:solidFill>
              </a:rPr>
              <a:t>ve bir sure okunur</a:t>
            </a:r>
            <a:r>
              <a:rPr lang="tr-TR" sz="2400" dirty="0" smtClean="0">
                <a:solidFill>
                  <a:prstClr val="black"/>
                </a:solidFill>
              </a:rPr>
              <a:t>.</a:t>
            </a:r>
            <a:endParaRPr lang="tr-TR" sz="2400" dirty="0">
              <a:solidFill>
                <a:prstClr val="black"/>
              </a:solidFill>
            </a:endParaRPr>
          </a:p>
        </p:txBody>
      </p:sp>
      <p:sp>
        <p:nvSpPr>
          <p:cNvPr id="8" name="Dikdörtgen 7"/>
          <p:cNvSpPr/>
          <p:nvPr/>
        </p:nvSpPr>
        <p:spPr>
          <a:xfrm>
            <a:off x="9568365" y="257908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9" name="X 1"/>
          <p:cNvSpPr/>
          <p:nvPr/>
        </p:nvSpPr>
        <p:spPr>
          <a:xfrm>
            <a:off x="11113703" y="257022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0" name="Onay 1"/>
          <p:cNvSpPr/>
          <p:nvPr/>
        </p:nvSpPr>
        <p:spPr>
          <a:xfrm>
            <a:off x="11204242" y="255419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1" name="D 1"/>
          <p:cNvSpPr/>
          <p:nvPr/>
        </p:nvSpPr>
        <p:spPr>
          <a:xfrm>
            <a:off x="9643168" y="264210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12" name="Y 1"/>
          <p:cNvSpPr/>
          <p:nvPr/>
        </p:nvSpPr>
        <p:spPr>
          <a:xfrm>
            <a:off x="10472283" y="264210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13" name="Dikdörtgen 12"/>
          <p:cNvSpPr/>
          <p:nvPr/>
        </p:nvSpPr>
        <p:spPr>
          <a:xfrm>
            <a:off x="434716" y="653775"/>
            <a:ext cx="9307078" cy="75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İlk tekbirden sonra </a:t>
            </a:r>
            <a:r>
              <a:rPr lang="tr-TR" sz="2400" dirty="0" err="1">
                <a:solidFill>
                  <a:prstClr val="black"/>
                </a:solidFill>
              </a:rPr>
              <a:t>Sübhâneke</a:t>
            </a:r>
            <a:r>
              <a:rPr lang="tr-TR" sz="2400" dirty="0">
                <a:solidFill>
                  <a:prstClr val="black"/>
                </a:solidFill>
              </a:rPr>
              <a:t> duasını </a:t>
            </a:r>
            <a:r>
              <a:rPr lang="tr-TR" sz="2400" dirty="0" smtClean="0">
                <a:solidFill>
                  <a:prstClr val="black"/>
                </a:solidFill>
              </a:rPr>
              <a:t>okumak</a:t>
            </a:r>
            <a:r>
              <a:rPr lang="tr-TR" sz="2400" dirty="0">
                <a:solidFill>
                  <a:prstClr val="black"/>
                </a:solidFill>
              </a:rPr>
              <a:t> </a:t>
            </a:r>
            <a:r>
              <a:rPr lang="tr-TR" sz="2400" dirty="0" smtClean="0">
                <a:solidFill>
                  <a:prstClr val="black"/>
                </a:solidFill>
              </a:rPr>
              <a:t>namazın  </a:t>
            </a:r>
          </a:p>
          <a:p>
            <a:pPr lvl="0">
              <a:defRPr/>
            </a:pPr>
            <a:r>
              <a:rPr lang="tr-TR" sz="2400" dirty="0">
                <a:solidFill>
                  <a:prstClr val="black"/>
                </a:solidFill>
              </a:rPr>
              <a:t> </a:t>
            </a:r>
            <a:r>
              <a:rPr lang="tr-TR" sz="2400" dirty="0" smtClean="0">
                <a:solidFill>
                  <a:prstClr val="black"/>
                </a:solidFill>
              </a:rPr>
              <a:t> vaciplerindendir.</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28" name="Dikdörtgen 27"/>
          <p:cNvSpPr/>
          <p:nvPr/>
        </p:nvSpPr>
        <p:spPr>
          <a:xfrm>
            <a:off x="9592428" y="65102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29" name="X 4"/>
          <p:cNvSpPr/>
          <p:nvPr/>
        </p:nvSpPr>
        <p:spPr>
          <a:xfrm>
            <a:off x="11137766" y="65500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0" name="Onay 3"/>
          <p:cNvSpPr/>
          <p:nvPr/>
        </p:nvSpPr>
        <p:spPr>
          <a:xfrm>
            <a:off x="11316536" y="584426"/>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1" name="D 3"/>
          <p:cNvSpPr/>
          <p:nvPr/>
        </p:nvSpPr>
        <p:spPr>
          <a:xfrm>
            <a:off x="9667231" y="69479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32" name="Y 3"/>
          <p:cNvSpPr/>
          <p:nvPr/>
        </p:nvSpPr>
        <p:spPr>
          <a:xfrm>
            <a:off x="10496346" y="69479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48" name="Dikdörtgen 47"/>
          <p:cNvSpPr/>
          <p:nvPr/>
        </p:nvSpPr>
        <p:spPr>
          <a:xfrm>
            <a:off x="434715" y="1628273"/>
            <a:ext cx="9118358"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Rükûda “</a:t>
            </a:r>
            <a:r>
              <a:rPr lang="tr-TR" sz="2400" dirty="0" err="1">
                <a:solidFill>
                  <a:prstClr val="black"/>
                </a:solidFill>
              </a:rPr>
              <a:t>Sübhâne</a:t>
            </a:r>
            <a:r>
              <a:rPr lang="tr-TR" sz="2400" dirty="0">
                <a:solidFill>
                  <a:prstClr val="black"/>
                </a:solidFill>
              </a:rPr>
              <a:t> </a:t>
            </a:r>
            <a:r>
              <a:rPr lang="tr-TR" sz="2400" dirty="0" err="1">
                <a:solidFill>
                  <a:prstClr val="black"/>
                </a:solidFill>
              </a:rPr>
              <a:t>rabbiye’l</a:t>
            </a:r>
            <a:r>
              <a:rPr lang="tr-TR" sz="2400" dirty="0">
                <a:solidFill>
                  <a:prstClr val="black"/>
                </a:solidFill>
              </a:rPr>
              <a:t> azîm</a:t>
            </a:r>
            <a:r>
              <a:rPr lang="tr-TR" sz="2400" dirty="0" smtClean="0">
                <a:solidFill>
                  <a:prstClr val="black"/>
                </a:solidFill>
              </a:rPr>
              <a:t>”, demek namazın </a:t>
            </a:r>
          </a:p>
          <a:p>
            <a:pPr lvl="0">
              <a:defRPr/>
            </a:pPr>
            <a:r>
              <a:rPr lang="tr-TR" sz="2400" dirty="0">
                <a:solidFill>
                  <a:prstClr val="black"/>
                </a:solidFill>
              </a:rPr>
              <a:t> </a:t>
            </a:r>
            <a:r>
              <a:rPr lang="tr-TR" sz="2400" dirty="0" smtClean="0">
                <a:solidFill>
                  <a:prstClr val="black"/>
                </a:solidFill>
              </a:rPr>
              <a:t> sünnetlerindendir.</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50" name="Dikdörtgen 49"/>
          <p:cNvSpPr/>
          <p:nvPr/>
        </p:nvSpPr>
        <p:spPr>
          <a:xfrm>
            <a:off x="9552323" y="16245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51" name="X 1"/>
          <p:cNvSpPr/>
          <p:nvPr/>
        </p:nvSpPr>
        <p:spPr>
          <a:xfrm>
            <a:off x="11097661" y="16157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2" name="Onay 1"/>
          <p:cNvSpPr/>
          <p:nvPr/>
        </p:nvSpPr>
        <p:spPr>
          <a:xfrm>
            <a:off x="11188200" y="15996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3" name="D 1"/>
          <p:cNvSpPr/>
          <p:nvPr/>
        </p:nvSpPr>
        <p:spPr>
          <a:xfrm>
            <a:off x="9627126" y="16875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54" name="Y 1"/>
          <p:cNvSpPr/>
          <p:nvPr/>
        </p:nvSpPr>
        <p:spPr>
          <a:xfrm>
            <a:off x="10456241" y="16875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69" name="Dikdörtgen 68"/>
          <p:cNvSpPr/>
          <p:nvPr/>
        </p:nvSpPr>
        <p:spPr>
          <a:xfrm>
            <a:off x="359765" y="3505200"/>
            <a:ext cx="920133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Namazların her rekâtında Fâtiha suresini </a:t>
            </a:r>
            <a:r>
              <a:rPr lang="tr-TR" sz="2400" dirty="0" smtClean="0">
                <a:solidFill>
                  <a:prstClr val="black"/>
                </a:solidFill>
              </a:rPr>
              <a:t>okunur. Bu namazın </a:t>
            </a:r>
          </a:p>
          <a:p>
            <a:pPr lvl="0">
              <a:defRPr/>
            </a:pPr>
            <a:r>
              <a:rPr lang="tr-TR" sz="2400" dirty="0">
                <a:solidFill>
                  <a:prstClr val="black"/>
                </a:solidFill>
              </a:rPr>
              <a:t> </a:t>
            </a:r>
            <a:r>
              <a:rPr lang="tr-TR" sz="2400" dirty="0" smtClean="0">
                <a:solidFill>
                  <a:prstClr val="black"/>
                </a:solidFill>
              </a:rPr>
              <a:t> vaciplerinden biridir.</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71" name="Dikdörtgen 70"/>
          <p:cNvSpPr/>
          <p:nvPr/>
        </p:nvSpPr>
        <p:spPr>
          <a:xfrm>
            <a:off x="9560344" y="35015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2" name="X 1"/>
          <p:cNvSpPr/>
          <p:nvPr/>
        </p:nvSpPr>
        <p:spPr>
          <a:xfrm>
            <a:off x="11105682" y="34926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3" name="Onay 1"/>
          <p:cNvSpPr/>
          <p:nvPr/>
        </p:nvSpPr>
        <p:spPr>
          <a:xfrm>
            <a:off x="11196221" y="34766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4" name="D 1"/>
          <p:cNvSpPr/>
          <p:nvPr/>
        </p:nvSpPr>
        <p:spPr>
          <a:xfrm>
            <a:off x="9635147" y="35645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75" name="Y 1"/>
          <p:cNvSpPr/>
          <p:nvPr/>
        </p:nvSpPr>
        <p:spPr>
          <a:xfrm>
            <a:off x="10464262" y="35645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76" name="Dikdörtgen 75"/>
          <p:cNvSpPr/>
          <p:nvPr/>
        </p:nvSpPr>
        <p:spPr>
          <a:xfrm>
            <a:off x="359764" y="4460365"/>
            <a:ext cx="9349944"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a:t>
            </a:r>
            <a:r>
              <a:rPr lang="tr-TR" sz="2400" dirty="0" smtClean="0">
                <a:solidFill>
                  <a:prstClr val="black"/>
                </a:solidFill>
              </a:rPr>
              <a:t>Namazdayken verilen selama karşılık verebiliriz.</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78" name="Dikdörtgen 77"/>
          <p:cNvSpPr/>
          <p:nvPr/>
        </p:nvSpPr>
        <p:spPr>
          <a:xfrm>
            <a:off x="9560344" y="445761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9" name="X 4"/>
          <p:cNvSpPr/>
          <p:nvPr/>
        </p:nvSpPr>
        <p:spPr>
          <a:xfrm>
            <a:off x="11105682" y="446159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0" name="Onay 3"/>
          <p:cNvSpPr/>
          <p:nvPr/>
        </p:nvSpPr>
        <p:spPr>
          <a:xfrm>
            <a:off x="11204241" y="4374973"/>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1" name="D 3"/>
          <p:cNvSpPr/>
          <p:nvPr/>
        </p:nvSpPr>
        <p:spPr>
          <a:xfrm>
            <a:off x="9635147" y="450138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2" name="Y 3"/>
          <p:cNvSpPr/>
          <p:nvPr/>
        </p:nvSpPr>
        <p:spPr>
          <a:xfrm>
            <a:off x="10464262" y="450138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83" name="Dikdörtgen 82"/>
          <p:cNvSpPr/>
          <p:nvPr/>
        </p:nvSpPr>
        <p:spPr>
          <a:xfrm>
            <a:off x="329784" y="5406189"/>
            <a:ext cx="9199225" cy="70979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a:t>
            </a:r>
            <a:r>
              <a:rPr lang="tr-TR" sz="2400" dirty="0" smtClean="0">
                <a:solidFill>
                  <a:prstClr val="black"/>
                </a:solidFill>
              </a:rPr>
              <a:t>Namaz kılarken </a:t>
            </a:r>
            <a:r>
              <a:rPr lang="tr-TR" sz="2400" dirty="0" smtClean="0">
                <a:solidFill>
                  <a:prstClr val="black"/>
                </a:solidFill>
              </a:rPr>
              <a:t>örtülmesi gereken </a:t>
            </a:r>
            <a:r>
              <a:rPr lang="tr-TR" sz="2400" dirty="0">
                <a:solidFill>
                  <a:prstClr val="black"/>
                </a:solidFill>
              </a:rPr>
              <a:t>yerleri </a:t>
            </a:r>
            <a:r>
              <a:rPr lang="tr-TR" sz="2400" dirty="0" smtClean="0">
                <a:solidFill>
                  <a:prstClr val="black"/>
                </a:solidFill>
              </a:rPr>
              <a:t>örtmeye </a:t>
            </a:r>
            <a:r>
              <a:rPr lang="tr-TR" sz="2400" dirty="0" err="1" smtClean="0">
                <a:solidFill>
                  <a:prstClr val="black"/>
                </a:solidFill>
              </a:rPr>
              <a:t>setr</a:t>
            </a:r>
            <a:r>
              <a:rPr lang="tr-TR" sz="2400" dirty="0" smtClean="0">
                <a:solidFill>
                  <a:prstClr val="black"/>
                </a:solidFill>
              </a:rPr>
              <a:t>-i avret </a:t>
            </a:r>
            <a:endParaRPr lang="tr-TR" sz="2400" dirty="0" smtClean="0">
              <a:solidFill>
                <a:prstClr val="black"/>
              </a:solidFill>
            </a:endParaRPr>
          </a:p>
          <a:p>
            <a:pPr lvl="0">
              <a:defRPr/>
            </a:pPr>
            <a:r>
              <a:rPr lang="tr-TR" sz="2400">
                <a:solidFill>
                  <a:prstClr val="black"/>
                </a:solidFill>
              </a:rPr>
              <a:t> </a:t>
            </a:r>
            <a:r>
              <a:rPr lang="tr-TR" sz="2400" smtClean="0">
                <a:solidFill>
                  <a:prstClr val="black"/>
                </a:solidFill>
              </a:rPr>
              <a:t> </a:t>
            </a:r>
            <a:r>
              <a:rPr lang="tr-TR" sz="2400" smtClean="0">
                <a:solidFill>
                  <a:prstClr val="black"/>
                </a:solidFill>
              </a:rPr>
              <a:t>denir</a:t>
            </a:r>
            <a:r>
              <a:rPr lang="tr-TR" sz="2400" dirty="0" smtClean="0">
                <a:solidFill>
                  <a:prstClr val="black"/>
                </a:solidFill>
              </a:rPr>
              <a:t>.</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84" name="Dikdörtgen 83"/>
          <p:cNvSpPr/>
          <p:nvPr/>
        </p:nvSpPr>
        <p:spPr>
          <a:xfrm>
            <a:off x="126628" y="652203"/>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1</a:t>
            </a:r>
          </a:p>
        </p:txBody>
      </p:sp>
      <p:sp>
        <p:nvSpPr>
          <p:cNvPr id="85" name="Dikdörtgen 84"/>
          <p:cNvSpPr/>
          <p:nvPr/>
        </p:nvSpPr>
        <p:spPr>
          <a:xfrm>
            <a:off x="9528259" y="540249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86" name="X 1"/>
          <p:cNvSpPr/>
          <p:nvPr/>
        </p:nvSpPr>
        <p:spPr>
          <a:xfrm>
            <a:off x="11073597" y="539363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7" name="Onay 1"/>
          <p:cNvSpPr/>
          <p:nvPr/>
        </p:nvSpPr>
        <p:spPr>
          <a:xfrm>
            <a:off x="11164136" y="537760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8" name="D 1"/>
          <p:cNvSpPr/>
          <p:nvPr/>
        </p:nvSpPr>
        <p:spPr>
          <a:xfrm>
            <a:off x="9603062" y="546551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9" name="Y 1"/>
          <p:cNvSpPr/>
          <p:nvPr/>
        </p:nvSpPr>
        <p:spPr>
          <a:xfrm>
            <a:off x="10432177" y="546551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91" name="Komut Düğmesi: Geri veya Önceki 90">
            <a:hlinkClick r:id="" action="ppaction://hlinkshowjump?jump=previousslide" highlightClick="1"/>
          </p:cNvPr>
          <p:cNvSpPr/>
          <p:nvPr/>
        </p:nvSpPr>
        <p:spPr>
          <a:xfrm>
            <a:off x="10938709"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92" name="Komut Düğmesi: İleri veya Sonraki 91">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46" name="Yuvarlatılmış Dikdörtgen 45"/>
          <p:cNvSpPr/>
          <p:nvPr/>
        </p:nvSpPr>
        <p:spPr>
          <a:xfrm>
            <a:off x="8726905" y="0"/>
            <a:ext cx="3465095" cy="545432"/>
          </a:xfrm>
          <a:prstGeom prst="round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white"/>
                </a:solidFill>
                <a:effectLst/>
                <a:uLnTx/>
                <a:uFillTx/>
                <a:latin typeface="Arial"/>
                <a:ea typeface="맑은 고딕"/>
                <a:cs typeface="+mn-cs"/>
              </a:rPr>
              <a:t>Doğru Yanlış Soruları</a:t>
            </a:r>
          </a:p>
        </p:txBody>
      </p:sp>
      <p:sp>
        <p:nvSpPr>
          <p:cNvPr id="47" name="Dikdörtgen 46"/>
          <p:cNvSpPr/>
          <p:nvPr/>
        </p:nvSpPr>
        <p:spPr>
          <a:xfrm>
            <a:off x="141618" y="1637868"/>
            <a:ext cx="308087" cy="760558"/>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2</a:t>
            </a:r>
          </a:p>
        </p:txBody>
      </p:sp>
      <p:sp>
        <p:nvSpPr>
          <p:cNvPr id="55" name="Dikdörtgen 54"/>
          <p:cNvSpPr/>
          <p:nvPr/>
        </p:nvSpPr>
        <p:spPr>
          <a:xfrm>
            <a:off x="126628" y="2573695"/>
            <a:ext cx="308087" cy="754121"/>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3</a:t>
            </a:r>
          </a:p>
        </p:txBody>
      </p:sp>
      <p:sp>
        <p:nvSpPr>
          <p:cNvPr id="56" name="Dikdörtgen 55"/>
          <p:cNvSpPr/>
          <p:nvPr/>
        </p:nvSpPr>
        <p:spPr>
          <a:xfrm>
            <a:off x="126628" y="3514389"/>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4</a:t>
            </a:r>
          </a:p>
        </p:txBody>
      </p:sp>
      <p:sp>
        <p:nvSpPr>
          <p:cNvPr id="57" name="Dikdörtgen 56"/>
          <p:cNvSpPr/>
          <p:nvPr/>
        </p:nvSpPr>
        <p:spPr>
          <a:xfrm>
            <a:off x="126628" y="4470073"/>
            <a:ext cx="293097" cy="757554"/>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5</a:t>
            </a:r>
          </a:p>
        </p:txBody>
      </p:sp>
      <p:sp>
        <p:nvSpPr>
          <p:cNvPr id="58" name="Dikdörtgen 57"/>
          <p:cNvSpPr/>
          <p:nvPr/>
        </p:nvSpPr>
        <p:spPr>
          <a:xfrm>
            <a:off x="126628" y="5381469"/>
            <a:ext cx="248126" cy="754504"/>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6</a:t>
            </a:r>
          </a:p>
        </p:txBody>
      </p:sp>
    </p:spTree>
    <p:extLst>
      <p:ext uri="{BB962C8B-B14F-4D97-AF65-F5344CB8AC3E}">
        <p14:creationId xmlns:p14="http://schemas.microsoft.com/office/powerpoint/2010/main" val="166329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remove"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85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Doğru Cevap.wav"/>
                                        </p:tgtEl>
                                      </p:cMediaNode>
                                    </p:audio>
                                  </p:subTnLst>
                                </p:cTn>
                              </p:par>
                              <p:par>
                                <p:cTn id="22" presetID="1" presetClass="exit"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remove"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2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850"/>
                                        <p:tgtEl>
                                          <p:spTgt spid="52"/>
                                        </p:tgtEl>
                                      </p:cBhvr>
                                    </p:animEffect>
                                  </p:childTnLst>
                                  <p:subTnLst>
                                    <p:audio>
                                      <p:cMediaNode>
                                        <p:cTn display="0" masterRel="sameClick">
                                          <p:stCondLst>
                                            <p:cond evt="begin" delay="0">
                                              <p:tn val="33"/>
                                            </p:cond>
                                          </p:stCondLst>
                                          <p:endCondLst>
                                            <p:cond evt="onStopAudio" delay="0">
                                              <p:tgtEl>
                                                <p:sldTgt/>
                                              </p:tgtEl>
                                            </p:cond>
                                          </p:endCondLst>
                                        </p:cTn>
                                        <p:tgtEl>
                                          <p:sndTgt r:embed="rId3" name="Doğru Cevap.wav"/>
                                        </p:tgtEl>
                                      </p:cMediaNode>
                                    </p:audio>
                                  </p:subTnLst>
                                </p:cTn>
                              </p:par>
                              <p:par>
                                <p:cTn id="36" presetID="1" presetClass="exit"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remove"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25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850"/>
                                        <p:tgtEl>
                                          <p:spTgt spid="73"/>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Cevap.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remove"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1250"/>
                                        <p:tgtEl>
                                          <p:spTgt spid="72"/>
                                        </p:tgtEl>
                                      </p:cBhvr>
                                    </p:animEffect>
                                  </p:childTnLst>
                                  <p:subTnLst>
                                    <p:audio>
                                      <p:cMediaNode>
                                        <p:cTn display="0" masterRel="sameClick">
                                          <p:stCondLst>
                                            <p:cond evt="begin" delay="0">
                                              <p:tn val="55"/>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75"/>
                  </p:tgtEl>
                </p:cond>
              </p:nextCondLst>
            </p:seq>
            <p:seq concurrent="1" nextAc="seek">
              <p:cTn id="58" restart="whenNotActive" fill="hold" evtFilter="cancelBubble" nodeType="interactiveSeq">
                <p:stCondLst>
                  <p:cond evt="onClick" delay="0">
                    <p:tgtEl>
                      <p:spTgt spid="8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850"/>
                                        <p:tgtEl>
                                          <p:spTgt spid="80"/>
                                        </p:tgtEl>
                                      </p:cBhvr>
                                    </p:animEffect>
                                  </p:childTnLst>
                                  <p:subTnLst>
                                    <p:audio>
                                      <p:cMediaNode>
                                        <p:cTn display="0" masterRel="sameClick">
                                          <p:stCondLst>
                                            <p:cond evt="begin" delay="0">
                                              <p:tn val="61"/>
                                            </p:cond>
                                          </p:stCondLst>
                                          <p:endCondLst>
                                            <p:cond evt="onStopAudio" delay="0">
                                              <p:tgtEl>
                                                <p:sldTgt/>
                                              </p:tgtEl>
                                            </p:cond>
                                          </p:endCondLst>
                                        </p:cTn>
                                        <p:tgtEl>
                                          <p:sndTgt r:embed="rId3" name="Doğru Cevap.wav"/>
                                        </p:tgtEl>
                                      </p:cMediaNode>
                                    </p:audio>
                                  </p:subTnLst>
                                </p:cTn>
                              </p:par>
                              <p:par>
                                <p:cTn id="64" presetID="1" presetClass="exit" presetSubtype="0" fill="hold" grpId="0"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6" restart="whenNotActive" fill="hold" evtFilter="cancelBubble" nodeType="interactiveSeq">
                <p:stCondLst>
                  <p:cond evt="onClick" delay="0">
                    <p:tgtEl>
                      <p:spTgt spid="81"/>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remove"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1250"/>
                                        <p:tgtEl>
                                          <p:spTgt spid="79"/>
                                        </p:tgtEl>
                                      </p:cBhvr>
                                    </p:animEffect>
                                  </p:childTnLst>
                                  <p:subTnLst>
                                    <p:audio>
                                      <p:cMediaNode>
                                        <p:cTn display="0" masterRel="sameClick">
                                          <p:stCondLst>
                                            <p:cond evt="begin" delay="0">
                                              <p:tn val="69"/>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1"/>
                  </p:tgtEl>
                </p:cond>
              </p:nextCondLst>
            </p:seq>
            <p:seq concurrent="1" nextAc="seek">
              <p:cTn id="72" restart="whenNotActive" fill="hold" evtFilter="cancelBubble" nodeType="interactiveSeq">
                <p:stCondLst>
                  <p:cond evt="onClick" delay="0">
                    <p:tgtEl>
                      <p:spTgt spid="8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850"/>
                                        <p:tgtEl>
                                          <p:spTgt spid="87"/>
                                        </p:tgtEl>
                                      </p:cBhvr>
                                    </p:animEffect>
                                  </p:childTnLst>
                                  <p:subTnLst>
                                    <p:audio>
                                      <p:cMediaNode>
                                        <p:cTn display="0" masterRel="sameClick">
                                          <p:stCondLst>
                                            <p:cond evt="begin" delay="0">
                                              <p:tn val="75"/>
                                            </p:cond>
                                          </p:stCondLst>
                                          <p:endCondLst>
                                            <p:cond evt="onStopAudio" delay="0">
                                              <p:tgtEl>
                                                <p:sldTgt/>
                                              </p:tgtEl>
                                            </p:cond>
                                          </p:endCondLst>
                                        </p:cTn>
                                        <p:tgtEl>
                                          <p:sndTgt r:embed="rId3" name="Doğru Cevap.wav"/>
                                        </p:tgtEl>
                                      </p:cMediaNode>
                                    </p:audio>
                                  </p:subTnLst>
                                </p:cTn>
                              </p:par>
                              <p:par>
                                <p:cTn id="78" presetID="1" presetClass="exit" presetSubtype="0" fill="hold" grpId="0" nodeType="withEffect">
                                  <p:stCondLst>
                                    <p:cond delay="0"/>
                                  </p:stCondLst>
                                  <p:childTnLst>
                                    <p:set>
                                      <p:cBhvr>
                                        <p:cTn id="79"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80" restart="whenNotActive" fill="hold" evtFilter="cancelBubble" nodeType="interactiveSeq">
                <p:stCondLst>
                  <p:cond evt="onClick" delay="0">
                    <p:tgtEl>
                      <p:spTgt spid="8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remove"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250"/>
                                        <p:tgtEl>
                                          <p:spTgt spid="86"/>
                                        </p:tgtEl>
                                      </p:cBhvr>
                                    </p:animEffect>
                                  </p:childTnLst>
                                  <p:subTnLst>
                                    <p:audio>
                                      <p:cMediaNode>
                                        <p:cTn display="0" masterRel="sameClick">
                                          <p:stCondLst>
                                            <p:cond evt="begin" delay="0">
                                              <p:tn val="8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9"/>
                  </p:tgtEl>
                </p:cond>
              </p:nextCondLst>
            </p:seq>
          </p:childTnLst>
        </p:cTn>
      </p:par>
    </p:tnLst>
    <p:bldLst>
      <p:bldP spid="9" grpId="0" animBg="1"/>
      <p:bldP spid="10" grpId="0" animBg="1"/>
      <p:bldP spid="12" grpId="0" animBg="1"/>
      <p:bldP spid="29" grpId="0" animBg="1"/>
      <p:bldP spid="30" grpId="0" animBg="1"/>
      <p:bldP spid="31" grpId="0" animBg="1"/>
      <p:bldP spid="51" grpId="0" animBg="1"/>
      <p:bldP spid="52" grpId="0" animBg="1"/>
      <p:bldP spid="54" grpId="0" animBg="1"/>
      <p:bldP spid="72" grpId="0" animBg="1"/>
      <p:bldP spid="73" grpId="0" animBg="1"/>
      <p:bldP spid="75" grpId="0" animBg="1"/>
      <p:bldP spid="79" grpId="0" animBg="1"/>
      <p:bldP spid="80" grpId="0" animBg="1"/>
      <p:bldP spid="81" grpId="0" animBg="1"/>
      <p:bldP spid="86" grpId="0" animBg="1"/>
      <p:bldP spid="87" grpId="0" animBg="1"/>
      <p:bldP spid="8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Dikdörtgen 109"/>
          <p:cNvSpPr/>
          <p:nvPr/>
        </p:nvSpPr>
        <p:spPr>
          <a:xfrm>
            <a:off x="57150" y="5469279"/>
            <a:ext cx="777481" cy="623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srgbClr val="00B050"/>
                </a:solidFill>
                <a:effectLst/>
                <a:uLnTx/>
                <a:uFillTx/>
                <a:latin typeface="Calibri" panose="020F0502020204030204"/>
                <a:ea typeface="맑은 고딕"/>
                <a:cs typeface="+mn-cs"/>
              </a:rPr>
              <a:t>✔</a:t>
            </a:r>
            <a:endParaRPr kumimoji="0" lang="tr-TR" sz="4000" b="0" i="0" u="none" strike="noStrike" kern="1200" cap="none" spc="0" normalizeH="0" baseline="0" noProof="0" dirty="0">
              <a:ln>
                <a:noFill/>
              </a:ln>
              <a:solidFill>
                <a:srgbClr val="00B050"/>
              </a:solidFill>
              <a:effectLst/>
              <a:uLnTx/>
              <a:uFillTx/>
              <a:latin typeface="Calibri" panose="020F0502020204030204"/>
              <a:ea typeface="맑은 고딕"/>
              <a:cs typeface="+mn-cs"/>
            </a:endParaRPr>
          </a:p>
        </p:txBody>
      </p:sp>
      <p:sp>
        <p:nvSpPr>
          <p:cNvPr id="130" name="Dikdörtgen 129"/>
          <p:cNvSpPr/>
          <p:nvPr/>
        </p:nvSpPr>
        <p:spPr>
          <a:xfrm>
            <a:off x="57150" y="4757436"/>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34" name="Dikdörtgen 133"/>
          <p:cNvSpPr/>
          <p:nvPr/>
        </p:nvSpPr>
        <p:spPr>
          <a:xfrm>
            <a:off x="57150" y="4045593"/>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38" name="Dikdörtgen 137"/>
          <p:cNvSpPr/>
          <p:nvPr/>
        </p:nvSpPr>
        <p:spPr>
          <a:xfrm>
            <a:off x="57150" y="3333750"/>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grpSp>
        <p:nvGrpSpPr>
          <p:cNvPr id="139" name="b"/>
          <p:cNvGrpSpPr/>
          <p:nvPr/>
        </p:nvGrpSpPr>
        <p:grpSpPr>
          <a:xfrm>
            <a:off x="812689" y="3339761"/>
            <a:ext cx="11342215" cy="578621"/>
            <a:chOff x="9304418" y="1698249"/>
            <a:chExt cx="5593453" cy="659853"/>
          </a:xfrm>
          <a:solidFill>
            <a:schemeClr val="accent1">
              <a:lumMod val="60000"/>
              <a:lumOff val="40000"/>
            </a:schemeClr>
          </a:solidFill>
        </p:grpSpPr>
        <p:sp>
          <p:nvSpPr>
            <p:cNvPr id="140" name="Serbest Form 139"/>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1" algn="ctr">
                <a:defRPr/>
              </a:pPr>
              <a:r>
                <a:rPr lang="tr-TR" sz="2800" dirty="0">
                  <a:solidFill>
                    <a:prstClr val="black"/>
                  </a:solidFill>
                  <a:latin typeface="Calibri" panose="020F0502020204030204"/>
                </a:rPr>
                <a:t>Namaz kılarken abdestin </a:t>
              </a:r>
              <a:r>
                <a:rPr lang="tr-TR" sz="2800" dirty="0" smtClean="0">
                  <a:solidFill>
                    <a:prstClr val="black"/>
                  </a:solidFill>
                  <a:latin typeface="Calibri" panose="020F0502020204030204"/>
                </a:rPr>
                <a:t>bozulması.</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141" name="İkizkenar Üçgen 140"/>
            <p:cNvSpPr/>
            <p:nvPr/>
          </p:nvSpPr>
          <p:spPr>
            <a:xfrm rot="5400000">
              <a:off x="9180293" y="1822374"/>
              <a:ext cx="659853" cy="411603"/>
            </a:xfrm>
            <a:prstGeom prst="triangle">
              <a:avLst/>
            </a:prstGeom>
            <a:solidFill>
              <a:srgbClr val="77717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A</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142" name="c"/>
          <p:cNvGrpSpPr/>
          <p:nvPr/>
        </p:nvGrpSpPr>
        <p:grpSpPr>
          <a:xfrm>
            <a:off x="801659" y="4052585"/>
            <a:ext cx="11342215" cy="578621"/>
            <a:chOff x="9304418" y="1698249"/>
            <a:chExt cx="5593453" cy="659853"/>
          </a:xfrm>
          <a:solidFill>
            <a:schemeClr val="accent1">
              <a:lumMod val="60000"/>
              <a:lumOff val="40000"/>
            </a:schemeClr>
          </a:solidFill>
        </p:grpSpPr>
        <p:sp>
          <p:nvSpPr>
            <p:cNvPr id="143" name="Serbest Form 142"/>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1" algn="ctr">
                <a:defRPr/>
              </a:pPr>
              <a:r>
                <a:rPr lang="tr-TR" sz="2800" dirty="0">
                  <a:solidFill>
                    <a:prstClr val="black"/>
                  </a:solidFill>
                  <a:latin typeface="Calibri" panose="020F0502020204030204"/>
                </a:rPr>
                <a:t>Cemaatle namaz kılarken imama uymamak. </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144" name="İkizkenar Üçgen 143"/>
            <p:cNvSpPr/>
            <p:nvPr/>
          </p:nvSpPr>
          <p:spPr>
            <a:xfrm rot="5400000">
              <a:off x="9180293" y="1822374"/>
              <a:ext cx="659853" cy="411603"/>
            </a:xfrm>
            <a:prstGeom prst="triangle">
              <a:avLst/>
            </a:prstGeom>
            <a:solidFill>
              <a:srgbClr val="FFD01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B</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145" name="D"/>
          <p:cNvGrpSpPr/>
          <p:nvPr/>
        </p:nvGrpSpPr>
        <p:grpSpPr>
          <a:xfrm>
            <a:off x="756541" y="4769943"/>
            <a:ext cx="11342215" cy="578621"/>
            <a:chOff x="9304418" y="1698249"/>
            <a:chExt cx="5593453" cy="659853"/>
          </a:xfrm>
          <a:solidFill>
            <a:schemeClr val="accent1">
              <a:lumMod val="60000"/>
              <a:lumOff val="40000"/>
            </a:schemeClr>
          </a:solidFill>
        </p:grpSpPr>
        <p:sp>
          <p:nvSpPr>
            <p:cNvPr id="146" name="Serbest Form 145"/>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맑은 고딕"/>
                  <a:cs typeface="+mn-cs"/>
                </a:rPr>
                <a:t>Rüku yapmadan secdeye gitmek.</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147" name="İkizkenar Üçgen 146"/>
            <p:cNvSpPr/>
            <p:nvPr/>
          </p:nvSpPr>
          <p:spPr>
            <a:xfrm rot="5400000">
              <a:off x="9180293" y="1822374"/>
              <a:ext cx="659853" cy="411603"/>
            </a:xfrm>
            <a:prstGeom prst="triangle">
              <a:avLst/>
            </a:prstGeom>
            <a:solidFill>
              <a:srgbClr val="38A7B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C</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148" name="E"/>
          <p:cNvGrpSpPr/>
          <p:nvPr/>
        </p:nvGrpSpPr>
        <p:grpSpPr>
          <a:xfrm>
            <a:off x="764563" y="5476847"/>
            <a:ext cx="11342215" cy="578621"/>
            <a:chOff x="9304418" y="1698249"/>
            <a:chExt cx="5593453" cy="659853"/>
          </a:xfrm>
          <a:solidFill>
            <a:schemeClr val="accent1">
              <a:lumMod val="60000"/>
              <a:lumOff val="40000"/>
            </a:schemeClr>
          </a:solidFill>
        </p:grpSpPr>
        <p:sp>
          <p:nvSpPr>
            <p:cNvPr id="149" name="Serbest Form 148"/>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1" algn="ctr">
                <a:defRPr/>
              </a:pPr>
              <a:r>
                <a:rPr lang="tr-TR" sz="2800" dirty="0" smtClean="0">
                  <a:solidFill>
                    <a:prstClr val="black"/>
                  </a:solidFill>
                  <a:latin typeface="Calibri" panose="020F0502020204030204"/>
                </a:rPr>
                <a:t>Subhaneke duasını okumayı unutmak.</a:t>
              </a:r>
              <a:endParaRPr lang="tr-TR" sz="2800" dirty="0">
                <a:solidFill>
                  <a:prstClr val="black"/>
                </a:solidFill>
                <a:latin typeface="Calibri" panose="020F0502020204030204"/>
              </a:endParaRPr>
            </a:p>
          </p:txBody>
        </p:sp>
        <p:sp>
          <p:nvSpPr>
            <p:cNvPr id="150" name="İkizkenar Üçgen 149"/>
            <p:cNvSpPr/>
            <p:nvPr/>
          </p:nvSpPr>
          <p:spPr>
            <a:xfrm rot="5400000">
              <a:off x="9180293" y="1822374"/>
              <a:ext cx="659853" cy="411603"/>
            </a:xfrm>
            <a:prstGeom prst="triangle">
              <a:avLst/>
            </a:prstGeom>
            <a:solidFill>
              <a:srgbClr val="D864B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D</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sp>
        <p:nvSpPr>
          <p:cNvPr id="8" name="Dikdörtgen 7"/>
          <p:cNvSpPr/>
          <p:nvPr/>
        </p:nvSpPr>
        <p:spPr>
          <a:xfrm>
            <a:off x="177466" y="57150"/>
            <a:ext cx="11919284" cy="317633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742950" lvl="0" indent="-742950">
              <a:spcBef>
                <a:spcPts val="1000"/>
              </a:spcBef>
              <a:buFont typeface="+mj-lt"/>
              <a:buAutoNum type="arabicPeriod"/>
              <a:defRPr/>
            </a:pPr>
            <a:r>
              <a:rPr lang="tr-TR" sz="4000" b="1" dirty="0" smtClean="0">
                <a:solidFill>
                  <a:prstClr val="black"/>
                </a:solidFill>
                <a:latin typeface="Calibri" panose="020F0502020204030204"/>
              </a:rPr>
              <a:t>Aşağıdakilerden </a:t>
            </a:r>
            <a:r>
              <a:rPr lang="tr-TR" sz="4000" b="1" dirty="0">
                <a:solidFill>
                  <a:prstClr val="black"/>
                </a:solidFill>
                <a:latin typeface="Calibri" panose="020F0502020204030204"/>
              </a:rPr>
              <a:t>hangisi namazı bozan bir durum </a:t>
            </a:r>
            <a:r>
              <a:rPr lang="tr-TR" sz="4000" b="1" u="sng" dirty="0">
                <a:solidFill>
                  <a:prstClr val="black"/>
                </a:solidFill>
                <a:latin typeface="Calibri" panose="020F0502020204030204"/>
              </a:rPr>
              <a:t>değildir?</a:t>
            </a:r>
          </a:p>
        </p:txBody>
      </p:sp>
    </p:spTree>
    <p:extLst>
      <p:ext uri="{BB962C8B-B14F-4D97-AF65-F5344CB8AC3E}">
        <p14:creationId xmlns:p14="http://schemas.microsoft.com/office/powerpoint/2010/main" val="3169767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subTnLst>
                                    <p:audio>
                                      <p:cMediaNode>
                                        <p:cTn display="0" masterRel="sameClick">
                                          <p:stCondLst>
                                            <p:cond evt="begin" delay="0">
                                              <p:tn val="5"/>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39"/>
                  </p:tgtEl>
                </p:cond>
              </p:nextCondLst>
            </p:seq>
            <p:seq concurrent="1" nextAc="seek">
              <p:cTn id="8" restart="whenNotActive" fill="hold" evtFilter="cancelBubble" nodeType="interactiveSeq">
                <p:stCondLst>
                  <p:cond evt="onClick" delay="0">
                    <p:tgtEl>
                      <p:spTgt spid="14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500"/>
                                        <p:tgtEl>
                                          <p:spTgt spid="134"/>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42"/>
                  </p:tgtEl>
                </p:cond>
              </p:nextCondLst>
            </p:seq>
            <p:seq concurrent="1" nextAc="seek">
              <p:cTn id="14" restart="whenNotActive" fill="hold" evtFilter="cancelBubble" nodeType="interactiveSeq">
                <p:stCondLst>
                  <p:cond evt="onClick" delay="0">
                    <p:tgtEl>
                      <p:spTgt spid="14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0"/>
                                        </p:tgtEl>
                                        <p:attrNameLst>
                                          <p:attrName>style.visibility</p:attrName>
                                        </p:attrNameLst>
                                      </p:cBhvr>
                                      <p:to>
                                        <p:strVal val="visible"/>
                                      </p:to>
                                    </p:set>
                                    <p:animEffect transition="in" filter="fade">
                                      <p:cBhvr>
                                        <p:cTn id="19" dur="500"/>
                                        <p:tgtEl>
                                          <p:spTgt spid="130"/>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45"/>
                  </p:tgtEl>
                </p:cond>
              </p:nextCondLst>
            </p:seq>
            <p:seq concurrent="1" nextAc="seek">
              <p:cTn id="20" restart="whenNotActive" fill="hold" evtFilter="cancelBubble" nodeType="interactiveSeq">
                <p:stCondLst>
                  <p:cond evt="onClick" delay="0">
                    <p:tgtEl>
                      <p:spTgt spid="14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0"/>
                                        </p:tgtEl>
                                        <p:attrNameLst>
                                          <p:attrName>style.visibility</p:attrName>
                                        </p:attrNameLst>
                                      </p:cBhvr>
                                      <p:to>
                                        <p:strVal val="visible"/>
                                      </p:to>
                                    </p:set>
                                    <p:animEffect transition="in" filter="fade">
                                      <p:cBhvr>
                                        <p:cTn id="25" dur="500"/>
                                        <p:tgtEl>
                                          <p:spTgt spid="110"/>
                                        </p:tgtEl>
                                      </p:cBhvr>
                                    </p:animEffect>
                                  </p:childTnLst>
                                  <p:subTnLst>
                                    <p:audio>
                                      <p:cMediaNode>
                                        <p:cTn display="0" masterRel="sameClick">
                                          <p:stCondLst>
                                            <p:cond evt="begin" delay="0">
                                              <p:tn val="23"/>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148"/>
                  </p:tgtEl>
                </p:cond>
              </p:nextCondLst>
            </p:seq>
          </p:childTnLst>
        </p:cTn>
      </p:par>
    </p:tnLst>
    <p:bldLst>
      <p:bldP spid="110" grpId="0" animBg="1"/>
      <p:bldP spid="130" grpId="0" animBg="1"/>
      <p:bldP spid="134" grpId="0" animBg="1"/>
      <p:bldP spid="1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Komut Düğmesi: Geri veya Önceki 22">
            <a:hlinkClick r:id="" action="ppaction://hlinkshowjump?jump=previousslide" highlightClick="1"/>
          </p:cNvPr>
          <p:cNvSpPr/>
          <p:nvPr/>
        </p:nvSpPr>
        <p:spPr>
          <a:xfrm>
            <a:off x="10972800"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24" name="Komut Düğmesi: İleri veya Sonraki 23">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2" name="Dikdörtgen 1"/>
          <p:cNvSpPr/>
          <p:nvPr/>
        </p:nvSpPr>
        <p:spPr>
          <a:xfrm>
            <a:off x="104931" y="0"/>
            <a:ext cx="7779895" cy="675306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028700" lvl="1" indent="-571500" algn="just">
              <a:lnSpc>
                <a:spcPct val="200000"/>
              </a:lnSpc>
              <a:buFont typeface="+mj-lt"/>
              <a:buAutoNum type="romanUcPeriod"/>
              <a:defRPr/>
            </a:pPr>
            <a:r>
              <a:rPr lang="tr-TR" sz="2800" dirty="0">
                <a:solidFill>
                  <a:schemeClr val="tx1"/>
                </a:solidFill>
              </a:rPr>
              <a:t>Farz namazlardan önce kamet getirmek</a:t>
            </a:r>
            <a:r>
              <a:rPr lang="tr-TR" sz="2800" dirty="0" smtClean="0">
                <a:solidFill>
                  <a:schemeClr val="tx1"/>
                </a:solidFill>
              </a:rPr>
              <a:t>.</a:t>
            </a:r>
          </a:p>
          <a:p>
            <a:pPr marL="1028700" lvl="1" indent="-571500" algn="just">
              <a:buFont typeface="+mj-lt"/>
              <a:buAutoNum type="romanUcPeriod"/>
              <a:defRPr/>
            </a:pPr>
            <a:r>
              <a:rPr lang="tr-TR" sz="2800" dirty="0">
                <a:solidFill>
                  <a:schemeClr val="tx1"/>
                </a:solidFill>
              </a:rPr>
              <a:t>İlk tekbirden sonra </a:t>
            </a:r>
            <a:r>
              <a:rPr lang="tr-TR" sz="2800" dirty="0" err="1">
                <a:solidFill>
                  <a:schemeClr val="tx1"/>
                </a:solidFill>
              </a:rPr>
              <a:t>Sübhâneke</a:t>
            </a:r>
            <a:r>
              <a:rPr lang="tr-TR" sz="2800" dirty="0">
                <a:solidFill>
                  <a:schemeClr val="tx1"/>
                </a:solidFill>
              </a:rPr>
              <a:t> duasını okumak</a:t>
            </a:r>
            <a:r>
              <a:rPr lang="tr-TR" sz="2800" dirty="0" smtClean="0">
                <a:solidFill>
                  <a:schemeClr val="tx1"/>
                </a:solidFill>
              </a:rPr>
              <a:t>.</a:t>
            </a:r>
          </a:p>
          <a:p>
            <a:pPr marL="1028700" lvl="1" indent="-571500" algn="just">
              <a:lnSpc>
                <a:spcPct val="150000"/>
              </a:lnSpc>
              <a:buFont typeface="+mj-lt"/>
              <a:buAutoNum type="romanUcPeriod"/>
              <a:defRPr/>
            </a:pPr>
            <a:r>
              <a:rPr lang="tr-TR" sz="2800" dirty="0">
                <a:solidFill>
                  <a:schemeClr val="tx1"/>
                </a:solidFill>
              </a:rPr>
              <a:t>Namazda yanılınca sehiv secdesi yapmak. </a:t>
            </a:r>
            <a:endParaRPr lang="tr-TR" sz="2800" dirty="0" smtClean="0">
              <a:solidFill>
                <a:schemeClr val="tx1"/>
              </a:solidFill>
            </a:endParaRPr>
          </a:p>
          <a:p>
            <a:pPr marL="1028700" lvl="1" indent="-571500" algn="just">
              <a:buFont typeface="+mj-lt"/>
              <a:buAutoNum type="romanUcPeriod"/>
              <a:defRPr/>
            </a:pPr>
            <a:r>
              <a:rPr lang="tr-TR" sz="2800" dirty="0">
                <a:solidFill>
                  <a:schemeClr val="tx1"/>
                </a:solidFill>
              </a:rPr>
              <a:t>Son oturuşlarda Salâvat ve </a:t>
            </a:r>
            <a:r>
              <a:rPr lang="tr-TR" sz="2800" dirty="0" err="1">
                <a:solidFill>
                  <a:schemeClr val="tx1"/>
                </a:solidFill>
              </a:rPr>
              <a:t>Rabbenâ</a:t>
            </a:r>
            <a:r>
              <a:rPr lang="tr-TR" sz="2800" dirty="0">
                <a:solidFill>
                  <a:schemeClr val="tx1"/>
                </a:solidFill>
              </a:rPr>
              <a:t> dualarını okumak</a:t>
            </a:r>
            <a:r>
              <a:rPr lang="tr-TR" sz="3600" dirty="0">
                <a:solidFill>
                  <a:schemeClr val="tx1"/>
                </a:solidFill>
              </a:rPr>
              <a:t>.</a:t>
            </a:r>
            <a:r>
              <a:rPr lang="tr-TR" sz="3600" dirty="0"/>
              <a:t> </a:t>
            </a:r>
            <a:endParaRPr lang="tr-TR" sz="3600" b="1" dirty="0">
              <a:solidFill>
                <a:prstClr val="black"/>
              </a:solidFill>
              <a:latin typeface="Calibri" panose="020F0502020204030204"/>
              <a:ea typeface="맑은 고딕"/>
            </a:endParaRPr>
          </a:p>
          <a:p>
            <a:pPr marL="742950" indent="-742950" algn="just">
              <a:buFont typeface="+mj-lt"/>
              <a:buAutoNum type="arabicPeriod" startAt="2"/>
              <a:defRPr/>
            </a:pPr>
            <a:r>
              <a:rPr lang="tr-TR" sz="3600" b="1" dirty="0" smtClean="0">
                <a:solidFill>
                  <a:prstClr val="black"/>
                </a:solidFill>
                <a:latin typeface="Calibri" panose="020F0502020204030204"/>
                <a:ea typeface="맑은 고딕"/>
              </a:rPr>
              <a:t>Namazla ilgili verilen bu durumlardan hangisi hüküm açısından diğerlerinden </a:t>
            </a:r>
            <a:r>
              <a:rPr lang="tr-TR" sz="3600" b="1" u="sng" dirty="0" smtClean="0">
                <a:solidFill>
                  <a:prstClr val="black"/>
                </a:solidFill>
                <a:latin typeface="Calibri" panose="020F0502020204030204"/>
                <a:ea typeface="맑은 고딕"/>
              </a:rPr>
              <a:t>farklıdır?</a:t>
            </a:r>
            <a:endParaRPr lang="tr-TR" sz="3600" u="sng" dirty="0" smtClean="0"/>
          </a:p>
        </p:txBody>
      </p:sp>
      <p:sp>
        <p:nvSpPr>
          <p:cNvPr id="21" name="Dikdörtgen 20"/>
          <p:cNvSpPr/>
          <p:nvPr/>
        </p:nvSpPr>
        <p:spPr>
          <a:xfrm>
            <a:off x="8169947" y="3348172"/>
            <a:ext cx="777481" cy="623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srgbClr val="00B050"/>
                </a:solidFill>
                <a:effectLst/>
                <a:uLnTx/>
                <a:uFillTx/>
                <a:latin typeface="Calibri" panose="020F0502020204030204"/>
                <a:ea typeface="맑은 고딕"/>
                <a:cs typeface="+mn-cs"/>
              </a:rPr>
              <a:t>✔</a:t>
            </a:r>
            <a:endParaRPr kumimoji="0" lang="tr-TR" sz="4400" b="0" i="0" u="none" strike="noStrike" kern="1200" cap="none" spc="0" normalizeH="0" baseline="0" noProof="0" dirty="0">
              <a:ln>
                <a:noFill/>
              </a:ln>
              <a:solidFill>
                <a:srgbClr val="00B050"/>
              </a:solidFill>
              <a:effectLst/>
              <a:uLnTx/>
              <a:uFillTx/>
              <a:latin typeface="Calibri" panose="020F0502020204030204"/>
              <a:ea typeface="맑은 고딕"/>
              <a:cs typeface="+mn-cs"/>
            </a:endParaRPr>
          </a:p>
        </p:txBody>
      </p:sp>
      <p:sp>
        <p:nvSpPr>
          <p:cNvPr id="22" name="Dikdörtgen 21"/>
          <p:cNvSpPr/>
          <p:nvPr/>
        </p:nvSpPr>
        <p:spPr>
          <a:xfrm>
            <a:off x="8154957" y="4030035"/>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grpSp>
        <p:nvGrpSpPr>
          <p:cNvPr id="25" name="a"/>
          <p:cNvGrpSpPr/>
          <p:nvPr/>
        </p:nvGrpSpPr>
        <p:grpSpPr>
          <a:xfrm>
            <a:off x="8877364" y="4058105"/>
            <a:ext cx="3281502" cy="578621"/>
            <a:chOff x="9304418" y="1698249"/>
            <a:chExt cx="1618284" cy="659853"/>
          </a:xfrm>
          <a:solidFill>
            <a:schemeClr val="accent1">
              <a:lumMod val="60000"/>
              <a:lumOff val="40000"/>
            </a:schemeClr>
          </a:solidFill>
        </p:grpSpPr>
        <p:sp>
          <p:nvSpPr>
            <p:cNvPr id="26" name="Serbest Form 25"/>
            <p:cNvSpPr/>
            <p:nvPr/>
          </p:nvSpPr>
          <p:spPr>
            <a:xfrm>
              <a:off x="9304421" y="1698250"/>
              <a:ext cx="1618281"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ea typeface="맑은 고딕"/>
                  <a:cs typeface="+mn-cs"/>
                </a:rPr>
                <a:t>IV</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27" name="İkizkenar Üçgen 26"/>
            <p:cNvSpPr/>
            <p:nvPr/>
          </p:nvSpPr>
          <p:spPr>
            <a:xfrm rot="5400000">
              <a:off x="9180293" y="1822374"/>
              <a:ext cx="659853" cy="411603"/>
            </a:xfrm>
            <a:prstGeom prst="triangle">
              <a:avLst/>
            </a:prstGeom>
            <a:solidFill>
              <a:srgbClr val="DB6AB7"/>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D</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sp>
        <p:nvSpPr>
          <p:cNvPr id="28" name="Dikdörtgen 27"/>
          <p:cNvSpPr/>
          <p:nvPr/>
        </p:nvSpPr>
        <p:spPr>
          <a:xfrm>
            <a:off x="8154957" y="2651317"/>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29" name="Dikdörtgen 28"/>
          <p:cNvSpPr/>
          <p:nvPr/>
        </p:nvSpPr>
        <p:spPr>
          <a:xfrm>
            <a:off x="8154957" y="1939474"/>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grpSp>
        <p:nvGrpSpPr>
          <p:cNvPr id="30" name="c"/>
          <p:cNvGrpSpPr/>
          <p:nvPr/>
        </p:nvGrpSpPr>
        <p:grpSpPr>
          <a:xfrm>
            <a:off x="8877364" y="1946466"/>
            <a:ext cx="3262552" cy="578621"/>
            <a:chOff x="9304418" y="1698249"/>
            <a:chExt cx="1608939" cy="659853"/>
          </a:xfrm>
          <a:solidFill>
            <a:schemeClr val="accent1">
              <a:lumMod val="60000"/>
              <a:lumOff val="40000"/>
            </a:schemeClr>
          </a:solidFill>
        </p:grpSpPr>
        <p:sp>
          <p:nvSpPr>
            <p:cNvPr id="31" name="Serbest Form 30"/>
            <p:cNvSpPr/>
            <p:nvPr/>
          </p:nvSpPr>
          <p:spPr>
            <a:xfrm>
              <a:off x="9304421" y="1698250"/>
              <a:ext cx="1608936"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ea typeface="맑은 고딕"/>
                  <a:cs typeface="+mn-cs"/>
                </a:rPr>
                <a:t>I</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32" name="İkizkenar Üçgen 31"/>
            <p:cNvSpPr/>
            <p:nvPr/>
          </p:nvSpPr>
          <p:spPr>
            <a:xfrm rot="5400000">
              <a:off x="9180293" y="1822374"/>
              <a:ext cx="659853" cy="411603"/>
            </a:xfrm>
            <a:prstGeom prst="triangle">
              <a:avLst/>
            </a:prstGeom>
            <a:solidFill>
              <a:schemeClr val="bg2">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rPr>
                <a:t>A</a:t>
              </a:r>
            </a:p>
          </p:txBody>
        </p:sp>
      </p:grpSp>
      <p:grpSp>
        <p:nvGrpSpPr>
          <p:cNvPr id="33" name="D"/>
          <p:cNvGrpSpPr/>
          <p:nvPr/>
        </p:nvGrpSpPr>
        <p:grpSpPr>
          <a:xfrm>
            <a:off x="8877364" y="2650346"/>
            <a:ext cx="3307673" cy="578621"/>
            <a:chOff x="9304418" y="1698249"/>
            <a:chExt cx="1631191" cy="659853"/>
          </a:xfrm>
          <a:solidFill>
            <a:schemeClr val="accent1">
              <a:lumMod val="60000"/>
              <a:lumOff val="40000"/>
            </a:schemeClr>
          </a:solidFill>
        </p:grpSpPr>
        <p:sp>
          <p:nvSpPr>
            <p:cNvPr id="34" name="Serbest Form 33"/>
            <p:cNvSpPr/>
            <p:nvPr/>
          </p:nvSpPr>
          <p:spPr>
            <a:xfrm>
              <a:off x="9304421" y="1698250"/>
              <a:ext cx="1631188"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ea typeface="맑은 고딕"/>
                  <a:cs typeface="+mn-cs"/>
                </a:rPr>
                <a:t>II</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35" name="İkizkenar Üçgen 34"/>
            <p:cNvSpPr/>
            <p:nvPr/>
          </p:nvSpPr>
          <p:spPr>
            <a:xfrm rot="5400000">
              <a:off x="9180293" y="1822374"/>
              <a:ext cx="659853" cy="411603"/>
            </a:xfrm>
            <a:prstGeom prst="triangle">
              <a:avLst/>
            </a:prstGeom>
            <a:solidFill>
              <a:srgbClr val="FFCF1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B</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36" name="E"/>
          <p:cNvGrpSpPr/>
          <p:nvPr/>
        </p:nvGrpSpPr>
        <p:grpSpPr>
          <a:xfrm>
            <a:off x="8877364" y="3354226"/>
            <a:ext cx="3314636" cy="578621"/>
            <a:chOff x="9304418" y="1698249"/>
            <a:chExt cx="1634624" cy="659853"/>
          </a:xfrm>
          <a:solidFill>
            <a:schemeClr val="accent1">
              <a:lumMod val="60000"/>
              <a:lumOff val="40000"/>
            </a:schemeClr>
          </a:solidFill>
        </p:grpSpPr>
        <p:sp>
          <p:nvSpPr>
            <p:cNvPr id="37" name="Serbest Form 36"/>
            <p:cNvSpPr/>
            <p:nvPr/>
          </p:nvSpPr>
          <p:spPr>
            <a:xfrm>
              <a:off x="9304421" y="1698250"/>
              <a:ext cx="1634621"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맑은 고딕"/>
                  <a:cs typeface="+mn-cs"/>
                </a:rPr>
                <a:t>II</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38" name="İkizkenar Üçgen 37"/>
            <p:cNvSpPr/>
            <p:nvPr/>
          </p:nvSpPr>
          <p:spPr>
            <a:xfrm rot="5400000">
              <a:off x="9180293" y="1822374"/>
              <a:ext cx="659853" cy="411603"/>
            </a:xfrm>
            <a:prstGeom prst="triangle">
              <a:avLst/>
            </a:prstGeom>
            <a:solidFill>
              <a:srgbClr val="38A3B1"/>
            </a:solidFill>
            <a:ln>
              <a:solidFill>
                <a:srgbClr val="909189"/>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C</a:t>
              </a:r>
              <a:endParaRPr kumimoji="0" lang="tr-TR" sz="40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spTree>
    <p:extLst>
      <p:ext uri="{BB962C8B-B14F-4D97-AF65-F5344CB8AC3E}">
        <p14:creationId xmlns:p14="http://schemas.microsoft.com/office/powerpoint/2010/main" val="3062006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30"/>
                  </p:tgtEl>
                </p:cond>
              </p:nextCondLst>
            </p:seq>
            <p:seq concurrent="1" nextAc="seek">
              <p:cTn id="14" restart="whenNotActive" fill="hold" evtFilter="cancelBubble" nodeType="interactiveSeq">
                <p:stCondLst>
                  <p:cond evt="onClick" delay="0">
                    <p:tgtEl>
                      <p:spTgt spid="3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33"/>
                  </p:tgtEl>
                </p:cond>
              </p:nextCondLst>
            </p:seq>
            <p:seq concurrent="1" nextAc="seek">
              <p:cTn id="20" restart="whenNotActive" fill="hold" evtFilter="cancelBubble" nodeType="interactiveSeq">
                <p:stCondLst>
                  <p:cond evt="onClick" delay="0">
                    <p:tgtEl>
                      <p:spTgt spid="36"/>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subTnLst>
                                    <p:audio>
                                      <p:cMediaNode>
                                        <p:cTn display="0" masterRel="sameClick">
                                          <p:stCondLst>
                                            <p:cond evt="begin" delay="0">
                                              <p:tn val="23"/>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36"/>
                  </p:tgtEl>
                </p:cond>
              </p:nextCondLst>
            </p:seq>
          </p:childTnLst>
        </p:cTn>
      </p:par>
    </p:tnLst>
    <p:bldLst>
      <p:bldP spid="21" grpId="0" animBg="1"/>
      <p:bldP spid="22" grpId="0" animBg="1"/>
      <p:bldP spid="28"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Yer Tutucusu 2"/>
          <p:cNvPicPr>
            <a:picLocks noGrp="1" noChangeAspect="1"/>
          </p:cNvPicPr>
          <p:nvPr>
            <p:ph type="pic" idx="1"/>
          </p:nvPr>
        </p:nvPicPr>
        <p:blipFill>
          <a:blip r:embed="rId4">
            <a:extLst>
              <a:ext uri="{28A0092B-C50C-407E-A947-70E740481C1C}">
                <a14:useLocalDpi xmlns:a14="http://schemas.microsoft.com/office/drawing/2010/main" val="0"/>
              </a:ext>
            </a:extLst>
          </a:blip>
          <a:srcRect t="22913" b="22913"/>
          <a:stretch>
            <a:fillRect/>
          </a:stretch>
        </p:blipFill>
        <p:spPr>
          <a:xfrm>
            <a:off x="0" y="-329197"/>
            <a:ext cx="12192000" cy="3717032"/>
          </a:xfrm>
        </p:spPr>
      </p:pic>
      <p:sp>
        <p:nvSpPr>
          <p:cNvPr id="4" name="Rectangle 3"/>
          <p:cNvSpPr/>
          <p:nvPr/>
        </p:nvSpPr>
        <p:spPr>
          <a:xfrm rot="16200000">
            <a:off x="1455012" y="2561908"/>
            <a:ext cx="960000" cy="9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p:nvSpPr>
        <p:spPr>
          <a:xfrm rot="16200000">
            <a:off x="4268795" y="2561909"/>
            <a:ext cx="960000" cy="9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Rectangle 5"/>
          <p:cNvSpPr/>
          <p:nvPr/>
        </p:nvSpPr>
        <p:spPr>
          <a:xfrm rot="16200000">
            <a:off x="7082575" y="2561908"/>
            <a:ext cx="960000" cy="9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7" name="Rectangle 6"/>
          <p:cNvSpPr/>
          <p:nvPr/>
        </p:nvSpPr>
        <p:spPr>
          <a:xfrm rot="16200000">
            <a:off x="9896357" y="2561909"/>
            <a:ext cx="960000" cy="9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8" name="Rectangle 7"/>
          <p:cNvSpPr/>
          <p:nvPr/>
        </p:nvSpPr>
        <p:spPr>
          <a:xfrm>
            <a:off x="783011" y="4426452"/>
            <a:ext cx="2304000" cy="100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p:nvSpPr>
        <p:spPr>
          <a:xfrm>
            <a:off x="3652523" y="4426452"/>
            <a:ext cx="2304000" cy="100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Rectangle 9"/>
          <p:cNvSpPr/>
          <p:nvPr/>
        </p:nvSpPr>
        <p:spPr>
          <a:xfrm>
            <a:off x="6522035" y="4426452"/>
            <a:ext cx="2304000" cy="100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1" name="Rectangle 10"/>
          <p:cNvSpPr/>
          <p:nvPr/>
        </p:nvSpPr>
        <p:spPr>
          <a:xfrm>
            <a:off x="9391547" y="4426452"/>
            <a:ext cx="2304000" cy="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nvGrpSpPr>
          <p:cNvPr id="12" name="Group 11"/>
          <p:cNvGrpSpPr/>
          <p:nvPr/>
        </p:nvGrpSpPr>
        <p:grpSpPr>
          <a:xfrm>
            <a:off x="611160" y="3532804"/>
            <a:ext cx="2647705" cy="863521"/>
            <a:chOff x="4320398" y="1100003"/>
            <a:chExt cx="2874451" cy="647641"/>
          </a:xfrm>
        </p:grpSpPr>
        <p:sp>
          <p:nvSpPr>
            <p:cNvPr id="13" name="TextBox 12"/>
            <p:cNvSpPr txBox="1"/>
            <p:nvPr/>
          </p:nvSpPr>
          <p:spPr>
            <a:xfrm>
              <a:off x="4320399" y="1493728"/>
              <a:ext cx="2874450" cy="253916"/>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4" name="TextBox 13"/>
            <p:cNvSpPr txBox="1"/>
            <p:nvPr/>
          </p:nvSpPr>
          <p:spPr>
            <a:xfrm>
              <a:off x="4320398" y="1100003"/>
              <a:ext cx="2874450" cy="623248"/>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Hazırlayan </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Mustafa YILDIRIM</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DKAB Öğretmeni</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15" name="Group 14"/>
          <p:cNvGrpSpPr/>
          <p:nvPr/>
        </p:nvGrpSpPr>
        <p:grpSpPr>
          <a:xfrm>
            <a:off x="3430197" y="3617202"/>
            <a:ext cx="2647705" cy="669507"/>
            <a:chOff x="4320398" y="1245513"/>
            <a:chExt cx="2874451" cy="502130"/>
          </a:xfrm>
        </p:grpSpPr>
        <p:sp>
          <p:nvSpPr>
            <p:cNvPr id="16" name="TextBox 15"/>
            <p:cNvSpPr txBox="1"/>
            <p:nvPr/>
          </p:nvSpPr>
          <p:spPr>
            <a:xfrm>
              <a:off x="4320399" y="1493728"/>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7" name="TextBox 16"/>
            <p:cNvSpPr txBox="1"/>
            <p:nvPr/>
          </p:nvSpPr>
          <p:spPr>
            <a:xfrm>
              <a:off x="4320398" y="1245513"/>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Materyal Sitesi</a:t>
              </a:r>
              <a:endParaRPr kumimoji="0" lang="ko-KR" altLang="en-US"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21" name="Group 20"/>
          <p:cNvGrpSpPr/>
          <p:nvPr/>
        </p:nvGrpSpPr>
        <p:grpSpPr>
          <a:xfrm>
            <a:off x="9079027" y="3787642"/>
            <a:ext cx="3059680" cy="601059"/>
            <a:chOff x="4320399" y="1192592"/>
            <a:chExt cx="3321707" cy="689509"/>
          </a:xfrm>
        </p:grpSpPr>
        <p:sp>
          <p:nvSpPr>
            <p:cNvPr id="22" name="TextBox 21"/>
            <p:cNvSpPr txBox="1"/>
            <p:nvPr/>
          </p:nvSpPr>
          <p:spPr>
            <a:xfrm>
              <a:off x="4320399" y="1493727"/>
              <a:ext cx="2874450"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23" name="TextBox 22"/>
            <p:cNvSpPr txBox="1"/>
            <p:nvPr/>
          </p:nvSpPr>
          <p:spPr>
            <a:xfrm>
              <a:off x="4320399" y="1192592"/>
              <a:ext cx="3321707"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ddm@dindersimateryal.com</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grpSp>
      <p:sp>
        <p:nvSpPr>
          <p:cNvPr id="24" name="Trapezoid 13"/>
          <p:cNvSpPr/>
          <p:nvPr/>
        </p:nvSpPr>
        <p:spPr>
          <a:xfrm>
            <a:off x="1690590" y="2835234"/>
            <a:ext cx="488845" cy="413348"/>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5" name="Rounded Rectangle 7"/>
          <p:cNvSpPr/>
          <p:nvPr/>
        </p:nvSpPr>
        <p:spPr>
          <a:xfrm>
            <a:off x="7409921" y="2777728"/>
            <a:ext cx="305307" cy="528357"/>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7" name="Rounded Rectangle 25"/>
          <p:cNvSpPr/>
          <p:nvPr/>
        </p:nvSpPr>
        <p:spPr>
          <a:xfrm>
            <a:off x="10188476" y="2777730"/>
            <a:ext cx="375763" cy="5283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pic>
        <p:nvPicPr>
          <p:cNvPr id="28" name="Resim 27">
            <a:hlinkClick r:id="rId5"/>
          </p:cNvPr>
          <p:cNvPicPr>
            <a:picLocks noChangeAspect="1"/>
          </p:cNvPicPr>
          <p:nvPr/>
        </p:nvPicPr>
        <p:blipFill rotWithShape="1">
          <a:blip r:embed="rId6"/>
          <a:srcRect t="4227" r="2750" b="4227"/>
          <a:stretch/>
        </p:blipFill>
        <p:spPr>
          <a:xfrm rot="10800000" flipV="1">
            <a:off x="4337970" y="2657201"/>
            <a:ext cx="821644" cy="773455"/>
          </a:xfrm>
          <a:prstGeom prst="rect">
            <a:avLst/>
          </a:prstGeom>
        </p:spPr>
      </p:pic>
      <p:sp>
        <p:nvSpPr>
          <p:cNvPr id="29" name="Dikdörtgen 28">
            <a:hlinkClick r:id="rId5"/>
          </p:cNvPr>
          <p:cNvSpPr/>
          <p:nvPr/>
        </p:nvSpPr>
        <p:spPr>
          <a:xfrm>
            <a:off x="3493170" y="3911385"/>
            <a:ext cx="2622706" cy="338554"/>
          </a:xfrm>
          <a:prstGeom prst="rect">
            <a:avLst/>
          </a:prstGeom>
        </p:spPr>
        <p:txBody>
          <a:bodyPr wrap="none">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rial"/>
                <a:cs typeface="+mn-cs"/>
              </a:rPr>
              <a:t>www.dindersimateryal.com</a:t>
            </a:r>
            <a:endParaRPr kumimoji="0" lang="tr-TR" sz="2400" b="0" i="0" u="none" strike="noStrike" kern="1200" cap="none" spc="0" normalizeH="0" baseline="0" noProof="0" dirty="0">
              <a:ln>
                <a:noFill/>
              </a:ln>
              <a:solidFill>
                <a:prstClr val="black"/>
              </a:solidFill>
              <a:effectLst/>
              <a:uLnTx/>
              <a:uFillTx/>
              <a:latin typeface="Arial"/>
              <a:cs typeface="+mn-cs"/>
            </a:endParaRPr>
          </a:p>
        </p:txBody>
      </p:sp>
      <p:pic>
        <p:nvPicPr>
          <p:cNvPr id="30" name="Resim 29">
            <a:hlinkClick r:id="rId7"/>
          </p:cNvPr>
          <p:cNvPicPr>
            <a:picLocks noChangeAspect="1"/>
          </p:cNvPicPr>
          <p:nvPr/>
        </p:nvPicPr>
        <p:blipFill>
          <a:blip r:embed="rId8"/>
          <a:stretch>
            <a:fillRect/>
          </a:stretch>
        </p:blipFill>
        <p:spPr>
          <a:xfrm>
            <a:off x="7121662" y="2601842"/>
            <a:ext cx="881827" cy="884540"/>
          </a:xfrm>
          <a:prstGeom prst="rect">
            <a:avLst/>
          </a:prstGeom>
        </p:spPr>
      </p:pic>
      <p:sp>
        <p:nvSpPr>
          <p:cNvPr id="31" name="Metin kutusu 30">
            <a:hlinkClick r:id="rId7"/>
          </p:cNvPr>
          <p:cNvSpPr txBox="1"/>
          <p:nvPr/>
        </p:nvSpPr>
        <p:spPr>
          <a:xfrm>
            <a:off x="6552575" y="3763489"/>
            <a:ext cx="2065359" cy="369332"/>
          </a:xfrm>
          <a:prstGeom prst="rect">
            <a:avLst/>
          </a:prstGeom>
          <a:noFill/>
        </p:spPr>
        <p:txBody>
          <a:bodyPr wrap="squar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Arial"/>
                <a:cs typeface="+mn-cs"/>
              </a:rPr>
              <a:t>Din dersi Materyal</a:t>
            </a:r>
          </a:p>
        </p:txBody>
      </p:sp>
      <p:pic>
        <p:nvPicPr>
          <p:cNvPr id="33" name="Resim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1119" y="2593639"/>
            <a:ext cx="801148" cy="801148"/>
          </a:xfrm>
          <a:prstGeom prst="rect">
            <a:avLst/>
          </a:prstGeom>
        </p:spPr>
      </p:pic>
      <p:sp>
        <p:nvSpPr>
          <p:cNvPr id="34" name="Dikdörtgen 33"/>
          <p:cNvSpPr/>
          <p:nvPr/>
        </p:nvSpPr>
        <p:spPr>
          <a:xfrm>
            <a:off x="0" y="4706495"/>
            <a:ext cx="12222797" cy="921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Derslerinizde kullanmak için </a:t>
            </a:r>
            <a:r>
              <a:rPr kumimoji="0" lang="tr-TR" sz="2000" b="0" i="0" u="none" strike="noStrike" kern="1200" cap="none" spc="0" normalizeH="0" baseline="0" noProof="0" dirty="0">
                <a:ln>
                  <a:noFill/>
                </a:ln>
                <a:solidFill>
                  <a:prstClr val="black"/>
                </a:solidFill>
                <a:effectLst/>
                <a:uLnTx/>
                <a:uFillTx/>
                <a:latin typeface="Arial"/>
                <a:cs typeface="+mn-cs"/>
              </a:rPr>
              <a:t>sunular üzerinde değişiklik </a:t>
            </a:r>
            <a:r>
              <a:rPr kumimoji="0" lang="tr-TR" sz="2000" b="0" i="0" u="none" strike="noStrike" kern="1200" cap="none" spc="0" normalizeH="0" baseline="0" noProof="0" dirty="0" smtClean="0">
                <a:ln>
                  <a:noFill/>
                </a:ln>
                <a:solidFill>
                  <a:prstClr val="black"/>
                </a:solidFill>
                <a:effectLst/>
                <a:uLnTx/>
                <a:uFillTx/>
                <a:latin typeface="Arial"/>
                <a:cs typeface="+mn-cs"/>
              </a:rPr>
              <a:t>yapabilirsiniz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Sunuları</a:t>
            </a:r>
            <a:r>
              <a:rPr kumimoji="0" lang="tr-TR" sz="2000" b="0" i="0" u="none" strike="noStrike" kern="1200" cap="none" spc="0" normalizeH="0" baseline="0" noProof="0" dirty="0">
                <a:ln>
                  <a:noFill/>
                </a:ln>
                <a:solidFill>
                  <a:prstClr val="black"/>
                </a:solidFill>
                <a:effectLst/>
                <a:uLnTx/>
                <a:uFillTx/>
                <a:latin typeface="Arial"/>
                <a:cs typeface="+mn-cs"/>
              </a:rPr>
              <a:t>, kişisel web siteleri dışında diğer sosyal medya </a:t>
            </a:r>
            <a:r>
              <a:rPr kumimoji="0" lang="tr-TR" sz="2000" b="0" i="0" u="none" strike="noStrike" kern="1200" cap="none" spc="0" normalizeH="0" baseline="0" noProof="0" dirty="0" smtClean="0">
                <a:ln>
                  <a:noFill/>
                </a:ln>
                <a:solidFill>
                  <a:prstClr val="black"/>
                </a:solidFill>
                <a:effectLst/>
                <a:uLnTx/>
                <a:uFillTx/>
                <a:latin typeface="Arial"/>
                <a:cs typeface="+mn-cs"/>
              </a:rPr>
              <a:t>sitelerinde kaynak göstererek </a:t>
            </a:r>
            <a:r>
              <a:rPr kumimoji="0" lang="tr-TR" sz="2000" b="0" i="0" u="none" strike="noStrike" kern="1200" cap="none" spc="0" normalizeH="0" baseline="0" noProof="0" dirty="0">
                <a:ln>
                  <a:noFill/>
                </a:ln>
                <a:solidFill>
                  <a:prstClr val="black"/>
                </a:solidFill>
                <a:effectLst/>
                <a:uLnTx/>
                <a:uFillTx/>
                <a:latin typeface="Arial"/>
                <a:cs typeface="+mn-cs"/>
              </a:rPr>
              <a:t>paylaşabilirsiniz.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Arial"/>
                <a:cs typeface="+mn-cs"/>
              </a:rPr>
              <a:t>Eba, zoom, whatsapp vb. uygulamalar ile sunuları öğrencilerinize gönderebilirsiniz.  </a:t>
            </a:r>
          </a:p>
        </p:txBody>
      </p:sp>
      <p:sp>
        <p:nvSpPr>
          <p:cNvPr id="35" name="Dikdörtgen 34">
            <a:hlinkClick r:id="rId10"/>
          </p:cNvPr>
          <p:cNvSpPr/>
          <p:nvPr/>
        </p:nvSpPr>
        <p:spPr>
          <a:xfrm>
            <a:off x="7122912" y="5961754"/>
            <a:ext cx="5015795" cy="565295"/>
          </a:xfrm>
          <a:prstGeom prst="rect">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cs typeface="+mn-cs"/>
              </a:rPr>
              <a:t>Görüş ve önerileriniz için tıklayınız</a:t>
            </a:r>
          </a:p>
        </p:txBody>
      </p:sp>
      <p:sp>
        <p:nvSpPr>
          <p:cNvPr id="36" name="Yuvarlatılmış Dikdörtgen 35"/>
          <p:cNvSpPr/>
          <p:nvPr/>
        </p:nvSpPr>
        <p:spPr>
          <a:xfrm>
            <a:off x="1103445" y="1028734"/>
            <a:ext cx="587144" cy="480053"/>
          </a:xfrm>
          <a:prstGeom prst="roundRect">
            <a:avLst/>
          </a:prstGeom>
          <a:solidFill>
            <a:srgbClr val="F1F5F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tr-TR" sz="2400" b="0" i="0" u="none" strike="noStrike" kern="1200" cap="none" spc="0" normalizeH="0" baseline="0" noProof="0">
              <a:ln>
                <a:noFill/>
              </a:ln>
              <a:solidFill>
                <a:prstClr val="white"/>
              </a:solidFill>
              <a:effectLst/>
              <a:uLnTx/>
              <a:uFillTx/>
              <a:latin typeface="Arial"/>
              <a:cs typeface="+mn-cs"/>
            </a:endParaRPr>
          </a:p>
        </p:txBody>
      </p:sp>
      <p:sp>
        <p:nvSpPr>
          <p:cNvPr id="32" name="Komut Düğmesi: Özel 31">
            <a:hlinkClick r:id="" action="ppaction://hlinkshowjump?jump=endshow" highlightClick="1"/>
          </p:cNvPr>
          <p:cNvSpPr/>
          <p:nvPr/>
        </p:nvSpPr>
        <p:spPr>
          <a:xfrm>
            <a:off x="508033" y="5994837"/>
            <a:ext cx="888984" cy="499128"/>
          </a:xfrm>
          <a:prstGeom prst="actionButtonBlank">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cs typeface="+mn-cs"/>
              </a:rPr>
              <a:t>Bitir</a:t>
            </a:r>
            <a:endParaRPr kumimoji="0" lang="tr-TR" sz="2800" b="0" i="0" u="none" strike="noStrike" kern="1200" cap="none" spc="0" normalizeH="0" baseline="0" noProof="0" dirty="0">
              <a:ln>
                <a:noFill/>
              </a:ln>
              <a:solidFill>
                <a:prstClr val="black"/>
              </a:solidFill>
              <a:effectLst/>
              <a:uLnTx/>
              <a:uFillTx/>
              <a:latin typeface="Arial"/>
              <a:cs typeface="+mn-cs"/>
            </a:endParaRPr>
          </a:p>
        </p:txBody>
      </p:sp>
    </p:spTree>
    <p:custDataLst>
      <p:tags r:id="rId1"/>
    </p:custDataLst>
    <p:extLst>
      <p:ext uri="{BB962C8B-B14F-4D97-AF65-F5344CB8AC3E}">
        <p14:creationId xmlns:p14="http://schemas.microsoft.com/office/powerpoint/2010/main" val="3077163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02;p33"/>
          <p:cNvSpPr txBox="1">
            <a:spLocks/>
          </p:cNvSpPr>
          <p:nvPr/>
        </p:nvSpPr>
        <p:spPr>
          <a:xfrm>
            <a:off x="4407108" y="704537"/>
            <a:ext cx="3132008" cy="144899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2pPr>
            <a:lvl3pPr marR="0" lvl="2"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3pPr>
            <a:lvl4pPr marR="0" lvl="3"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4pPr>
            <a:lvl5pPr marR="0" lvl="4"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5pPr>
            <a:lvl6pPr marR="0" lvl="5"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6pPr>
            <a:lvl7pPr marR="0" lvl="6"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7pPr>
            <a:lvl8pPr marR="0" lvl="7"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8pPr>
            <a:lvl9pPr marR="0" lvl="8"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9pPr>
          </a:lstStyle>
          <a:p>
            <a:pPr marL="0" marR="0" lvl="0" indent="0" algn="ctr" defTabSz="914400" rtl="0" eaLnBrk="1" fontAlgn="auto" latinLnBrk="0" hangingPunct="1">
              <a:lnSpc>
                <a:spcPct val="100000"/>
              </a:lnSpc>
              <a:spcBef>
                <a:spcPts val="0"/>
              </a:spcBef>
              <a:spcAft>
                <a:spcPts val="0"/>
              </a:spcAft>
              <a:buClr>
                <a:srgbClr val="000000"/>
              </a:buClr>
              <a:buSzPts val="2400"/>
              <a:buFont typeface="Permanent Marker"/>
              <a:buNone/>
              <a:tabLst/>
              <a:defRPr/>
            </a:pPr>
            <a:r>
              <a:rPr kumimoji="0" lang="tr-TR" sz="3600" b="0" i="0" u="none" strike="noStrike" kern="0" cap="none" spc="0" normalizeH="0" baseline="0" noProof="0" dirty="0" smtClean="0">
                <a:ln>
                  <a:noFill/>
                </a:ln>
                <a:solidFill>
                  <a:srgbClr val="000000"/>
                </a:solidFill>
                <a:effectLst/>
                <a:uLnTx/>
                <a:uFillTx/>
                <a:latin typeface="+mn-lt"/>
                <a:sym typeface="Permanent Marker"/>
              </a:rPr>
              <a:t>Namazla İlgili Hükümler</a:t>
            </a:r>
            <a:endParaRPr kumimoji="0" lang="en-US" sz="3600" b="0" i="0" u="none" strike="noStrike" kern="0" cap="none" spc="0" normalizeH="0" baseline="0" noProof="0" dirty="0">
              <a:ln>
                <a:noFill/>
              </a:ln>
              <a:solidFill>
                <a:srgbClr val="000000"/>
              </a:solidFill>
              <a:effectLst/>
              <a:uLnTx/>
              <a:uFillTx/>
              <a:latin typeface="+mn-lt"/>
              <a:sym typeface="Permanent Marker"/>
            </a:endParaRPr>
          </a:p>
        </p:txBody>
      </p:sp>
      <p:grpSp>
        <p:nvGrpSpPr>
          <p:cNvPr id="3" name="Google Shape;919;p33"/>
          <p:cNvGrpSpPr/>
          <p:nvPr/>
        </p:nvGrpSpPr>
        <p:grpSpPr>
          <a:xfrm rot="592411">
            <a:off x="7438041" y="1456526"/>
            <a:ext cx="824975" cy="437855"/>
            <a:chOff x="6337825" y="1371895"/>
            <a:chExt cx="387677" cy="206770"/>
          </a:xfrm>
        </p:grpSpPr>
        <p:sp>
          <p:nvSpPr>
            <p:cNvPr id="4" name="Google Shape;920;p33"/>
            <p:cNvSpPr/>
            <p:nvPr/>
          </p:nvSpPr>
          <p:spPr>
            <a:xfrm>
              <a:off x="6337825" y="1371895"/>
              <a:ext cx="387677" cy="206770"/>
            </a:xfrm>
            <a:custGeom>
              <a:avLst/>
              <a:gdLst/>
              <a:ahLst/>
              <a:cxnLst/>
              <a:rect l="l" t="t" r="r" b="b"/>
              <a:pathLst>
                <a:path w="29948" h="15973" extrusionOk="0">
                  <a:moveTo>
                    <a:pt x="2496" y="1"/>
                  </a:moveTo>
                  <a:cubicBezTo>
                    <a:pt x="1817" y="1"/>
                    <a:pt x="1110" y="83"/>
                    <a:pt x="773" y="1087"/>
                  </a:cubicBezTo>
                  <a:cubicBezTo>
                    <a:pt x="549" y="1754"/>
                    <a:pt x="565" y="2417"/>
                    <a:pt x="378" y="3039"/>
                  </a:cubicBezTo>
                  <a:cubicBezTo>
                    <a:pt x="0" y="4291"/>
                    <a:pt x="47" y="5436"/>
                    <a:pt x="654" y="6586"/>
                  </a:cubicBezTo>
                  <a:cubicBezTo>
                    <a:pt x="1012" y="7264"/>
                    <a:pt x="1331" y="7870"/>
                    <a:pt x="2274" y="7870"/>
                  </a:cubicBezTo>
                  <a:cubicBezTo>
                    <a:pt x="2291" y="7870"/>
                    <a:pt x="2309" y="7870"/>
                    <a:pt x="2327" y="7869"/>
                  </a:cubicBezTo>
                  <a:cubicBezTo>
                    <a:pt x="2637" y="7861"/>
                    <a:pt x="2960" y="7800"/>
                    <a:pt x="3287" y="7800"/>
                  </a:cubicBezTo>
                  <a:cubicBezTo>
                    <a:pt x="3321" y="7800"/>
                    <a:pt x="3355" y="7801"/>
                    <a:pt x="3390" y="7802"/>
                  </a:cubicBezTo>
                  <a:cubicBezTo>
                    <a:pt x="4565" y="7853"/>
                    <a:pt x="5744" y="8021"/>
                    <a:pt x="6912" y="8021"/>
                  </a:cubicBezTo>
                  <a:cubicBezTo>
                    <a:pt x="7070" y="8021"/>
                    <a:pt x="7229" y="8018"/>
                    <a:pt x="7386" y="8011"/>
                  </a:cubicBezTo>
                  <a:cubicBezTo>
                    <a:pt x="7511" y="8005"/>
                    <a:pt x="7635" y="8003"/>
                    <a:pt x="7759" y="8003"/>
                  </a:cubicBezTo>
                  <a:cubicBezTo>
                    <a:pt x="9193" y="8003"/>
                    <a:pt x="10550" y="8350"/>
                    <a:pt x="11938" y="8597"/>
                  </a:cubicBezTo>
                  <a:cubicBezTo>
                    <a:pt x="12895" y="8767"/>
                    <a:pt x="13809" y="9053"/>
                    <a:pt x="14738" y="9313"/>
                  </a:cubicBezTo>
                  <a:cubicBezTo>
                    <a:pt x="15860" y="9626"/>
                    <a:pt x="16952" y="10021"/>
                    <a:pt x="18069" y="10341"/>
                  </a:cubicBezTo>
                  <a:cubicBezTo>
                    <a:pt x="18385" y="10433"/>
                    <a:pt x="18901" y="10550"/>
                    <a:pt x="18940" y="10736"/>
                  </a:cubicBezTo>
                  <a:cubicBezTo>
                    <a:pt x="19011" y="11079"/>
                    <a:pt x="18507" y="11178"/>
                    <a:pt x="18276" y="11413"/>
                  </a:cubicBezTo>
                  <a:cubicBezTo>
                    <a:pt x="18128" y="11564"/>
                    <a:pt x="18014" y="11749"/>
                    <a:pt x="17884" y="11919"/>
                  </a:cubicBezTo>
                  <a:cubicBezTo>
                    <a:pt x="17814" y="11996"/>
                    <a:pt x="17775" y="12113"/>
                    <a:pt x="17695" y="12161"/>
                  </a:cubicBezTo>
                  <a:cubicBezTo>
                    <a:pt x="17292" y="12412"/>
                    <a:pt x="16933" y="13099"/>
                    <a:pt x="16933" y="13583"/>
                  </a:cubicBezTo>
                  <a:cubicBezTo>
                    <a:pt x="16933" y="14434"/>
                    <a:pt x="18313" y="14860"/>
                    <a:pt x="18968" y="15014"/>
                  </a:cubicBezTo>
                  <a:cubicBezTo>
                    <a:pt x="20598" y="15400"/>
                    <a:pt x="22224" y="15897"/>
                    <a:pt x="23910" y="15897"/>
                  </a:cubicBezTo>
                  <a:cubicBezTo>
                    <a:pt x="24039" y="15897"/>
                    <a:pt x="24168" y="15895"/>
                    <a:pt x="24297" y="15888"/>
                  </a:cubicBezTo>
                  <a:cubicBezTo>
                    <a:pt x="24354" y="15886"/>
                    <a:pt x="24410" y="15885"/>
                    <a:pt x="24466" y="15885"/>
                  </a:cubicBezTo>
                  <a:cubicBezTo>
                    <a:pt x="24956" y="15885"/>
                    <a:pt x="25442" y="15972"/>
                    <a:pt x="25927" y="15972"/>
                  </a:cubicBezTo>
                  <a:cubicBezTo>
                    <a:pt x="26126" y="15972"/>
                    <a:pt x="26324" y="15958"/>
                    <a:pt x="26522" y="15916"/>
                  </a:cubicBezTo>
                  <a:cubicBezTo>
                    <a:pt x="27058" y="15805"/>
                    <a:pt x="27587" y="15674"/>
                    <a:pt x="28134" y="15674"/>
                  </a:cubicBezTo>
                  <a:cubicBezTo>
                    <a:pt x="28284" y="15674"/>
                    <a:pt x="28435" y="15684"/>
                    <a:pt x="28588" y="15706"/>
                  </a:cubicBezTo>
                  <a:cubicBezTo>
                    <a:pt x="28622" y="15711"/>
                    <a:pt x="28658" y="15714"/>
                    <a:pt x="28693" y="15714"/>
                  </a:cubicBezTo>
                  <a:cubicBezTo>
                    <a:pt x="29252" y="15714"/>
                    <a:pt x="29948" y="15120"/>
                    <a:pt x="29926" y="14641"/>
                  </a:cubicBezTo>
                  <a:cubicBezTo>
                    <a:pt x="29877" y="13583"/>
                    <a:pt x="29615" y="12561"/>
                    <a:pt x="29398" y="11533"/>
                  </a:cubicBezTo>
                  <a:cubicBezTo>
                    <a:pt x="29263" y="10893"/>
                    <a:pt x="28910" y="10335"/>
                    <a:pt x="28678" y="9733"/>
                  </a:cubicBezTo>
                  <a:cubicBezTo>
                    <a:pt x="28191" y="8468"/>
                    <a:pt x="27483" y="7289"/>
                    <a:pt x="26897" y="6060"/>
                  </a:cubicBezTo>
                  <a:cubicBezTo>
                    <a:pt x="26578" y="5391"/>
                    <a:pt x="26230" y="4744"/>
                    <a:pt x="25777" y="4158"/>
                  </a:cubicBezTo>
                  <a:cubicBezTo>
                    <a:pt x="25526" y="3834"/>
                    <a:pt x="25169" y="3477"/>
                    <a:pt x="24809" y="3477"/>
                  </a:cubicBezTo>
                  <a:cubicBezTo>
                    <a:pt x="24739" y="3477"/>
                    <a:pt x="24668" y="3491"/>
                    <a:pt x="24598" y="3521"/>
                  </a:cubicBezTo>
                  <a:cubicBezTo>
                    <a:pt x="23633" y="3940"/>
                    <a:pt x="22754" y="4536"/>
                    <a:pt x="22507" y="5699"/>
                  </a:cubicBezTo>
                  <a:cubicBezTo>
                    <a:pt x="22432" y="6051"/>
                    <a:pt x="22232" y="6253"/>
                    <a:pt x="21990" y="6253"/>
                  </a:cubicBezTo>
                  <a:cubicBezTo>
                    <a:pt x="21847" y="6253"/>
                    <a:pt x="21690" y="6183"/>
                    <a:pt x="21535" y="6032"/>
                  </a:cubicBezTo>
                  <a:cubicBezTo>
                    <a:pt x="20875" y="5393"/>
                    <a:pt x="20019" y="5113"/>
                    <a:pt x="19276" y="4635"/>
                  </a:cubicBezTo>
                  <a:cubicBezTo>
                    <a:pt x="17582" y="3546"/>
                    <a:pt x="15686" y="2870"/>
                    <a:pt x="13800" y="2263"/>
                  </a:cubicBezTo>
                  <a:cubicBezTo>
                    <a:pt x="10253" y="1121"/>
                    <a:pt x="6672" y="6"/>
                    <a:pt x="2891" y="4"/>
                  </a:cubicBezTo>
                  <a:cubicBezTo>
                    <a:pt x="2762" y="4"/>
                    <a:pt x="2630" y="1"/>
                    <a:pt x="2496" y="1"/>
                  </a:cubicBezTo>
                  <a:close/>
                </a:path>
              </a:pathLst>
            </a:custGeom>
            <a:solidFill>
              <a:srgbClr val="FED5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 name="Google Shape;921;p33"/>
            <p:cNvSpPr/>
            <p:nvPr/>
          </p:nvSpPr>
          <p:spPr>
            <a:xfrm>
              <a:off x="6337825" y="1371895"/>
              <a:ext cx="387677" cy="206770"/>
            </a:xfrm>
            <a:custGeom>
              <a:avLst/>
              <a:gdLst/>
              <a:ahLst/>
              <a:cxnLst/>
              <a:rect l="l" t="t" r="r" b="b"/>
              <a:pathLst>
                <a:path w="29948" h="15973" extrusionOk="0">
                  <a:moveTo>
                    <a:pt x="3015" y="937"/>
                  </a:moveTo>
                  <a:cubicBezTo>
                    <a:pt x="3050" y="937"/>
                    <a:pt x="3085" y="938"/>
                    <a:pt x="3119" y="941"/>
                  </a:cubicBezTo>
                  <a:cubicBezTo>
                    <a:pt x="4451" y="1028"/>
                    <a:pt x="5804" y="1039"/>
                    <a:pt x="7086" y="1420"/>
                  </a:cubicBezTo>
                  <a:cubicBezTo>
                    <a:pt x="8173" y="1743"/>
                    <a:pt x="9304" y="1855"/>
                    <a:pt x="10400" y="2159"/>
                  </a:cubicBezTo>
                  <a:cubicBezTo>
                    <a:pt x="11201" y="2382"/>
                    <a:pt x="11972" y="2891"/>
                    <a:pt x="12849" y="2891"/>
                  </a:cubicBezTo>
                  <a:cubicBezTo>
                    <a:pt x="12951" y="2891"/>
                    <a:pt x="13053" y="2884"/>
                    <a:pt x="13158" y="2870"/>
                  </a:cubicBezTo>
                  <a:cubicBezTo>
                    <a:pt x="13190" y="2865"/>
                    <a:pt x="13222" y="2863"/>
                    <a:pt x="13253" y="2863"/>
                  </a:cubicBezTo>
                  <a:cubicBezTo>
                    <a:pt x="13594" y="2863"/>
                    <a:pt x="13889" y="3108"/>
                    <a:pt x="14156" y="3234"/>
                  </a:cubicBezTo>
                  <a:cubicBezTo>
                    <a:pt x="16088" y="4126"/>
                    <a:pt x="18148" y="4743"/>
                    <a:pt x="19918" y="5993"/>
                  </a:cubicBezTo>
                  <a:cubicBezTo>
                    <a:pt x="20752" y="6583"/>
                    <a:pt x="21686" y="7040"/>
                    <a:pt x="22541" y="7616"/>
                  </a:cubicBezTo>
                  <a:cubicBezTo>
                    <a:pt x="22641" y="7683"/>
                    <a:pt x="22718" y="7735"/>
                    <a:pt x="22784" y="7735"/>
                  </a:cubicBezTo>
                  <a:cubicBezTo>
                    <a:pt x="22872" y="7735"/>
                    <a:pt x="22938" y="7641"/>
                    <a:pt x="23008" y="7365"/>
                  </a:cubicBezTo>
                  <a:cubicBezTo>
                    <a:pt x="23235" y="6469"/>
                    <a:pt x="23471" y="5497"/>
                    <a:pt x="24333" y="4893"/>
                  </a:cubicBezTo>
                  <a:cubicBezTo>
                    <a:pt x="24442" y="4818"/>
                    <a:pt x="24523" y="4788"/>
                    <a:pt x="24587" y="4788"/>
                  </a:cubicBezTo>
                  <a:cubicBezTo>
                    <a:pt x="24795" y="4788"/>
                    <a:pt x="24815" y="5109"/>
                    <a:pt x="24966" y="5225"/>
                  </a:cubicBezTo>
                  <a:cubicBezTo>
                    <a:pt x="25319" y="5275"/>
                    <a:pt x="25425" y="5488"/>
                    <a:pt x="25385" y="5841"/>
                  </a:cubicBezTo>
                  <a:cubicBezTo>
                    <a:pt x="25369" y="5990"/>
                    <a:pt x="25413" y="6124"/>
                    <a:pt x="25550" y="6124"/>
                  </a:cubicBezTo>
                  <a:cubicBezTo>
                    <a:pt x="25597" y="6124"/>
                    <a:pt x="25656" y="6108"/>
                    <a:pt x="25727" y="6071"/>
                  </a:cubicBezTo>
                  <a:cubicBezTo>
                    <a:pt x="25753" y="6057"/>
                    <a:pt x="25776" y="6052"/>
                    <a:pt x="25796" y="6052"/>
                  </a:cubicBezTo>
                  <a:cubicBezTo>
                    <a:pt x="25902" y="6052"/>
                    <a:pt x="25921" y="6220"/>
                    <a:pt x="25912" y="6242"/>
                  </a:cubicBezTo>
                  <a:cubicBezTo>
                    <a:pt x="25652" y="6891"/>
                    <a:pt x="26230" y="7301"/>
                    <a:pt x="26455" y="7735"/>
                  </a:cubicBezTo>
                  <a:cubicBezTo>
                    <a:pt x="26699" y="8207"/>
                    <a:pt x="26762" y="8899"/>
                    <a:pt x="27401" y="9132"/>
                  </a:cubicBezTo>
                  <a:cubicBezTo>
                    <a:pt x="27444" y="9151"/>
                    <a:pt x="27486" y="9174"/>
                    <a:pt x="27525" y="9199"/>
                  </a:cubicBezTo>
                  <a:cubicBezTo>
                    <a:pt x="27065" y="9851"/>
                    <a:pt x="28067" y="10134"/>
                    <a:pt x="27913" y="10741"/>
                  </a:cubicBezTo>
                  <a:cubicBezTo>
                    <a:pt x="27858" y="10957"/>
                    <a:pt x="27953" y="11231"/>
                    <a:pt x="28163" y="11460"/>
                  </a:cubicBezTo>
                  <a:cubicBezTo>
                    <a:pt x="28373" y="11688"/>
                    <a:pt x="28470" y="12020"/>
                    <a:pt x="28504" y="12374"/>
                  </a:cubicBezTo>
                  <a:cubicBezTo>
                    <a:pt x="28546" y="12802"/>
                    <a:pt x="28291" y="13317"/>
                    <a:pt x="28863" y="13653"/>
                  </a:cubicBezTo>
                  <a:cubicBezTo>
                    <a:pt x="29089" y="13785"/>
                    <a:pt x="28448" y="14723"/>
                    <a:pt x="28031" y="14751"/>
                  </a:cubicBezTo>
                  <a:cubicBezTo>
                    <a:pt x="27588" y="14782"/>
                    <a:pt x="27119" y="14810"/>
                    <a:pt x="26701" y="14866"/>
                  </a:cubicBezTo>
                  <a:cubicBezTo>
                    <a:pt x="26134" y="14942"/>
                    <a:pt x="25567" y="14977"/>
                    <a:pt x="25002" y="14977"/>
                  </a:cubicBezTo>
                  <a:cubicBezTo>
                    <a:pt x="24124" y="14977"/>
                    <a:pt x="23253" y="14894"/>
                    <a:pt x="22406" y="14754"/>
                  </a:cubicBezTo>
                  <a:cubicBezTo>
                    <a:pt x="21516" y="14610"/>
                    <a:pt x="20531" y="14548"/>
                    <a:pt x="19691" y="14076"/>
                  </a:cubicBezTo>
                  <a:cubicBezTo>
                    <a:pt x="19623" y="14036"/>
                    <a:pt x="19551" y="14001"/>
                    <a:pt x="19477" y="13973"/>
                  </a:cubicBezTo>
                  <a:cubicBezTo>
                    <a:pt x="18010" y="13466"/>
                    <a:pt x="17946" y="13119"/>
                    <a:pt x="19125" y="12017"/>
                  </a:cubicBezTo>
                  <a:cubicBezTo>
                    <a:pt x="19458" y="11705"/>
                    <a:pt x="19688" y="11261"/>
                    <a:pt x="20214" y="11197"/>
                  </a:cubicBezTo>
                  <a:cubicBezTo>
                    <a:pt x="20393" y="11175"/>
                    <a:pt x="20415" y="11036"/>
                    <a:pt x="20360" y="10898"/>
                  </a:cubicBezTo>
                  <a:cubicBezTo>
                    <a:pt x="20239" y="10587"/>
                    <a:pt x="20131" y="10254"/>
                    <a:pt x="19788" y="10109"/>
                  </a:cubicBezTo>
                  <a:cubicBezTo>
                    <a:pt x="18220" y="9448"/>
                    <a:pt x="16634" y="8818"/>
                    <a:pt x="14998" y="8359"/>
                  </a:cubicBezTo>
                  <a:cubicBezTo>
                    <a:pt x="14205" y="8137"/>
                    <a:pt x="13361" y="7981"/>
                    <a:pt x="12579" y="7759"/>
                  </a:cubicBezTo>
                  <a:cubicBezTo>
                    <a:pt x="11068" y="7328"/>
                    <a:pt x="9541" y="7253"/>
                    <a:pt x="8013" y="7076"/>
                  </a:cubicBezTo>
                  <a:cubicBezTo>
                    <a:pt x="6775" y="6931"/>
                    <a:pt x="5532" y="6927"/>
                    <a:pt x="4289" y="6917"/>
                  </a:cubicBezTo>
                  <a:cubicBezTo>
                    <a:pt x="3902" y="6914"/>
                    <a:pt x="3528" y="6824"/>
                    <a:pt x="3136" y="6824"/>
                  </a:cubicBezTo>
                  <a:cubicBezTo>
                    <a:pt x="2963" y="6824"/>
                    <a:pt x="2786" y="6842"/>
                    <a:pt x="2603" y="6892"/>
                  </a:cubicBezTo>
                  <a:cubicBezTo>
                    <a:pt x="2557" y="6905"/>
                    <a:pt x="2507" y="6911"/>
                    <a:pt x="2455" y="6911"/>
                  </a:cubicBezTo>
                  <a:cubicBezTo>
                    <a:pt x="2143" y="6911"/>
                    <a:pt x="1753" y="6687"/>
                    <a:pt x="1592" y="6287"/>
                  </a:cubicBezTo>
                  <a:cubicBezTo>
                    <a:pt x="1019" y="4865"/>
                    <a:pt x="1019" y="3422"/>
                    <a:pt x="1436" y="1972"/>
                  </a:cubicBezTo>
                  <a:cubicBezTo>
                    <a:pt x="1618" y="1344"/>
                    <a:pt x="2348" y="937"/>
                    <a:pt x="3015" y="937"/>
                  </a:cubicBezTo>
                  <a:close/>
                  <a:moveTo>
                    <a:pt x="2496" y="1"/>
                  </a:moveTo>
                  <a:cubicBezTo>
                    <a:pt x="1817" y="1"/>
                    <a:pt x="1110" y="83"/>
                    <a:pt x="773" y="1087"/>
                  </a:cubicBezTo>
                  <a:cubicBezTo>
                    <a:pt x="549" y="1754"/>
                    <a:pt x="565" y="2417"/>
                    <a:pt x="378" y="3039"/>
                  </a:cubicBezTo>
                  <a:cubicBezTo>
                    <a:pt x="0" y="4291"/>
                    <a:pt x="47" y="5436"/>
                    <a:pt x="654" y="6586"/>
                  </a:cubicBezTo>
                  <a:cubicBezTo>
                    <a:pt x="1012" y="7264"/>
                    <a:pt x="1331" y="7870"/>
                    <a:pt x="2274" y="7870"/>
                  </a:cubicBezTo>
                  <a:cubicBezTo>
                    <a:pt x="2291" y="7870"/>
                    <a:pt x="2309" y="7870"/>
                    <a:pt x="2327" y="7869"/>
                  </a:cubicBezTo>
                  <a:cubicBezTo>
                    <a:pt x="2637" y="7861"/>
                    <a:pt x="2960" y="7800"/>
                    <a:pt x="3287" y="7800"/>
                  </a:cubicBezTo>
                  <a:cubicBezTo>
                    <a:pt x="3321" y="7800"/>
                    <a:pt x="3355" y="7801"/>
                    <a:pt x="3390" y="7802"/>
                  </a:cubicBezTo>
                  <a:cubicBezTo>
                    <a:pt x="4565" y="7853"/>
                    <a:pt x="5744" y="8021"/>
                    <a:pt x="6912" y="8021"/>
                  </a:cubicBezTo>
                  <a:cubicBezTo>
                    <a:pt x="7070" y="8021"/>
                    <a:pt x="7229" y="8018"/>
                    <a:pt x="7386" y="8011"/>
                  </a:cubicBezTo>
                  <a:cubicBezTo>
                    <a:pt x="7511" y="8005"/>
                    <a:pt x="7635" y="8003"/>
                    <a:pt x="7759" y="8003"/>
                  </a:cubicBezTo>
                  <a:cubicBezTo>
                    <a:pt x="9193" y="8003"/>
                    <a:pt x="10550" y="8350"/>
                    <a:pt x="11938" y="8597"/>
                  </a:cubicBezTo>
                  <a:cubicBezTo>
                    <a:pt x="12895" y="8767"/>
                    <a:pt x="13809" y="9053"/>
                    <a:pt x="14738" y="9313"/>
                  </a:cubicBezTo>
                  <a:cubicBezTo>
                    <a:pt x="15860" y="9626"/>
                    <a:pt x="16952" y="10021"/>
                    <a:pt x="18069" y="10341"/>
                  </a:cubicBezTo>
                  <a:cubicBezTo>
                    <a:pt x="18385" y="10433"/>
                    <a:pt x="18901" y="10550"/>
                    <a:pt x="18940" y="10736"/>
                  </a:cubicBezTo>
                  <a:cubicBezTo>
                    <a:pt x="19011" y="11079"/>
                    <a:pt x="18507" y="11178"/>
                    <a:pt x="18276" y="11413"/>
                  </a:cubicBezTo>
                  <a:cubicBezTo>
                    <a:pt x="18128" y="11564"/>
                    <a:pt x="18014" y="11749"/>
                    <a:pt x="17884" y="11919"/>
                  </a:cubicBezTo>
                  <a:cubicBezTo>
                    <a:pt x="17814" y="11996"/>
                    <a:pt x="17775" y="12113"/>
                    <a:pt x="17695" y="12161"/>
                  </a:cubicBezTo>
                  <a:cubicBezTo>
                    <a:pt x="17292" y="12412"/>
                    <a:pt x="16933" y="13099"/>
                    <a:pt x="16933" y="13583"/>
                  </a:cubicBezTo>
                  <a:cubicBezTo>
                    <a:pt x="16933" y="14434"/>
                    <a:pt x="18313" y="14860"/>
                    <a:pt x="18968" y="15014"/>
                  </a:cubicBezTo>
                  <a:cubicBezTo>
                    <a:pt x="20598" y="15400"/>
                    <a:pt x="22224" y="15897"/>
                    <a:pt x="23910" y="15897"/>
                  </a:cubicBezTo>
                  <a:cubicBezTo>
                    <a:pt x="24039" y="15897"/>
                    <a:pt x="24168" y="15895"/>
                    <a:pt x="24297" y="15888"/>
                  </a:cubicBezTo>
                  <a:cubicBezTo>
                    <a:pt x="24354" y="15886"/>
                    <a:pt x="24410" y="15885"/>
                    <a:pt x="24466" y="15885"/>
                  </a:cubicBezTo>
                  <a:cubicBezTo>
                    <a:pt x="24956" y="15885"/>
                    <a:pt x="25442" y="15972"/>
                    <a:pt x="25927" y="15972"/>
                  </a:cubicBezTo>
                  <a:cubicBezTo>
                    <a:pt x="26126" y="15972"/>
                    <a:pt x="26324" y="15958"/>
                    <a:pt x="26522" y="15916"/>
                  </a:cubicBezTo>
                  <a:cubicBezTo>
                    <a:pt x="27058" y="15805"/>
                    <a:pt x="27587" y="15674"/>
                    <a:pt x="28134" y="15674"/>
                  </a:cubicBezTo>
                  <a:cubicBezTo>
                    <a:pt x="28284" y="15674"/>
                    <a:pt x="28435" y="15684"/>
                    <a:pt x="28588" y="15706"/>
                  </a:cubicBezTo>
                  <a:cubicBezTo>
                    <a:pt x="28622" y="15711"/>
                    <a:pt x="28658" y="15714"/>
                    <a:pt x="28693" y="15714"/>
                  </a:cubicBezTo>
                  <a:cubicBezTo>
                    <a:pt x="29252" y="15714"/>
                    <a:pt x="29948" y="15120"/>
                    <a:pt x="29926" y="14641"/>
                  </a:cubicBezTo>
                  <a:cubicBezTo>
                    <a:pt x="29877" y="13583"/>
                    <a:pt x="29615" y="12561"/>
                    <a:pt x="29398" y="11533"/>
                  </a:cubicBezTo>
                  <a:cubicBezTo>
                    <a:pt x="29263" y="10893"/>
                    <a:pt x="28910" y="10335"/>
                    <a:pt x="28678" y="9733"/>
                  </a:cubicBezTo>
                  <a:cubicBezTo>
                    <a:pt x="28191" y="8468"/>
                    <a:pt x="27483" y="7289"/>
                    <a:pt x="26897" y="6060"/>
                  </a:cubicBezTo>
                  <a:cubicBezTo>
                    <a:pt x="26578" y="5391"/>
                    <a:pt x="26230" y="4744"/>
                    <a:pt x="25777" y="4158"/>
                  </a:cubicBezTo>
                  <a:cubicBezTo>
                    <a:pt x="25526" y="3834"/>
                    <a:pt x="25169" y="3477"/>
                    <a:pt x="24809" y="3477"/>
                  </a:cubicBezTo>
                  <a:cubicBezTo>
                    <a:pt x="24739" y="3477"/>
                    <a:pt x="24668" y="3491"/>
                    <a:pt x="24598" y="3521"/>
                  </a:cubicBezTo>
                  <a:cubicBezTo>
                    <a:pt x="23633" y="3940"/>
                    <a:pt x="22754" y="4536"/>
                    <a:pt x="22507" y="5699"/>
                  </a:cubicBezTo>
                  <a:cubicBezTo>
                    <a:pt x="22432" y="6051"/>
                    <a:pt x="22232" y="6253"/>
                    <a:pt x="21990" y="6253"/>
                  </a:cubicBezTo>
                  <a:cubicBezTo>
                    <a:pt x="21847" y="6253"/>
                    <a:pt x="21690" y="6183"/>
                    <a:pt x="21535" y="6032"/>
                  </a:cubicBezTo>
                  <a:cubicBezTo>
                    <a:pt x="20875" y="5393"/>
                    <a:pt x="20019" y="5113"/>
                    <a:pt x="19276" y="4635"/>
                  </a:cubicBezTo>
                  <a:cubicBezTo>
                    <a:pt x="17582" y="3546"/>
                    <a:pt x="15686" y="2870"/>
                    <a:pt x="13800" y="2263"/>
                  </a:cubicBezTo>
                  <a:cubicBezTo>
                    <a:pt x="10253" y="1121"/>
                    <a:pt x="6672" y="6"/>
                    <a:pt x="2891" y="4"/>
                  </a:cubicBezTo>
                  <a:cubicBezTo>
                    <a:pt x="2762" y="4"/>
                    <a:pt x="2630" y="1"/>
                    <a:pt x="2496"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 name="Google Shape;925;p33"/>
          <p:cNvGrpSpPr/>
          <p:nvPr/>
        </p:nvGrpSpPr>
        <p:grpSpPr>
          <a:xfrm>
            <a:off x="6728848" y="2113680"/>
            <a:ext cx="791218" cy="1152302"/>
            <a:chOff x="5514332" y="2048099"/>
            <a:chExt cx="246675" cy="389726"/>
          </a:xfrm>
        </p:grpSpPr>
        <p:sp>
          <p:nvSpPr>
            <p:cNvPr id="7" name="Google Shape;926;p33"/>
            <p:cNvSpPr/>
            <p:nvPr/>
          </p:nvSpPr>
          <p:spPr>
            <a:xfrm>
              <a:off x="5514332" y="2048099"/>
              <a:ext cx="246675" cy="389726"/>
            </a:xfrm>
            <a:custGeom>
              <a:avLst/>
              <a:gdLst/>
              <a:ahLst/>
              <a:cxnLst/>
              <a:rect l="l" t="t" r="r" b="b"/>
              <a:pathLst>
                <a:path w="19558" h="30900" extrusionOk="0">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FEB8B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 name="Google Shape;927;p33"/>
            <p:cNvSpPr/>
            <p:nvPr/>
          </p:nvSpPr>
          <p:spPr>
            <a:xfrm>
              <a:off x="5514332" y="2048099"/>
              <a:ext cx="246675" cy="389726"/>
            </a:xfrm>
            <a:custGeom>
              <a:avLst/>
              <a:gdLst/>
              <a:ahLst/>
              <a:cxnLst/>
              <a:rect l="l" t="t" r="r" b="b"/>
              <a:pathLst>
                <a:path w="19558" h="30900" extrusionOk="0">
                  <a:moveTo>
                    <a:pt x="4932" y="1139"/>
                  </a:moveTo>
                  <a:cubicBezTo>
                    <a:pt x="5431" y="1139"/>
                    <a:pt x="5959" y="1401"/>
                    <a:pt x="6277" y="1785"/>
                  </a:cubicBezTo>
                  <a:cubicBezTo>
                    <a:pt x="7128" y="2815"/>
                    <a:pt x="8047" y="3806"/>
                    <a:pt x="8651" y="5000"/>
                  </a:cubicBezTo>
                  <a:cubicBezTo>
                    <a:pt x="9161" y="6013"/>
                    <a:pt x="9853" y="6914"/>
                    <a:pt x="10385" y="7919"/>
                  </a:cubicBezTo>
                  <a:cubicBezTo>
                    <a:pt x="10818" y="8738"/>
                    <a:pt x="10964" y="9778"/>
                    <a:pt x="11759" y="10414"/>
                  </a:cubicBezTo>
                  <a:cubicBezTo>
                    <a:pt x="12059" y="10653"/>
                    <a:pt x="12078" y="11083"/>
                    <a:pt x="12181" y="11389"/>
                  </a:cubicBezTo>
                  <a:cubicBezTo>
                    <a:pt x="12854" y="13408"/>
                    <a:pt x="13820" y="15330"/>
                    <a:pt x="14125" y="17476"/>
                  </a:cubicBezTo>
                  <a:cubicBezTo>
                    <a:pt x="14268" y="18487"/>
                    <a:pt x="14575" y="19482"/>
                    <a:pt x="14743" y="20497"/>
                  </a:cubicBezTo>
                  <a:cubicBezTo>
                    <a:pt x="14772" y="20673"/>
                    <a:pt x="14792" y="20791"/>
                    <a:pt x="14914" y="20791"/>
                  </a:cubicBezTo>
                  <a:cubicBezTo>
                    <a:pt x="14984" y="20791"/>
                    <a:pt x="15087" y="20752"/>
                    <a:pt x="15245" y="20664"/>
                  </a:cubicBezTo>
                  <a:cubicBezTo>
                    <a:pt x="15919" y="20290"/>
                    <a:pt x="16636" y="19883"/>
                    <a:pt x="17454" y="19883"/>
                  </a:cubicBezTo>
                  <a:cubicBezTo>
                    <a:pt x="17616" y="19883"/>
                    <a:pt x="17783" y="19899"/>
                    <a:pt x="17954" y="19934"/>
                  </a:cubicBezTo>
                  <a:cubicBezTo>
                    <a:pt x="18504" y="20048"/>
                    <a:pt x="18122" y="20374"/>
                    <a:pt x="18148" y="20622"/>
                  </a:cubicBezTo>
                  <a:cubicBezTo>
                    <a:pt x="18353" y="20913"/>
                    <a:pt x="18269" y="21135"/>
                    <a:pt x="17983" y="21350"/>
                  </a:cubicBezTo>
                  <a:cubicBezTo>
                    <a:pt x="17821" y="21471"/>
                    <a:pt x="17758" y="21653"/>
                    <a:pt x="18052" y="21756"/>
                  </a:cubicBezTo>
                  <a:cubicBezTo>
                    <a:pt x="18227" y="21818"/>
                    <a:pt x="18080" y="21998"/>
                    <a:pt x="18053" y="22009"/>
                  </a:cubicBezTo>
                  <a:cubicBezTo>
                    <a:pt x="17403" y="22263"/>
                    <a:pt x="17501" y="22966"/>
                    <a:pt x="17339" y="23427"/>
                  </a:cubicBezTo>
                  <a:cubicBezTo>
                    <a:pt x="17163" y="23927"/>
                    <a:pt x="16701" y="24449"/>
                    <a:pt x="16970" y="25074"/>
                  </a:cubicBezTo>
                  <a:cubicBezTo>
                    <a:pt x="16987" y="25119"/>
                    <a:pt x="17000" y="25164"/>
                    <a:pt x="17009" y="25211"/>
                  </a:cubicBezTo>
                  <a:cubicBezTo>
                    <a:pt x="16219" y="25321"/>
                    <a:pt x="16700" y="26245"/>
                    <a:pt x="16154" y="26549"/>
                  </a:cubicBezTo>
                  <a:cubicBezTo>
                    <a:pt x="15958" y="26658"/>
                    <a:pt x="15822" y="26916"/>
                    <a:pt x="15801" y="27225"/>
                  </a:cubicBezTo>
                  <a:cubicBezTo>
                    <a:pt x="15779" y="27535"/>
                    <a:pt x="15605" y="27832"/>
                    <a:pt x="15371" y="28100"/>
                  </a:cubicBezTo>
                  <a:cubicBezTo>
                    <a:pt x="15088" y="28423"/>
                    <a:pt x="14539" y="28591"/>
                    <a:pt x="14687" y="29238"/>
                  </a:cubicBezTo>
                  <a:cubicBezTo>
                    <a:pt x="14723" y="29401"/>
                    <a:pt x="14281" y="29532"/>
                    <a:pt x="13876" y="29532"/>
                  </a:cubicBezTo>
                  <a:cubicBezTo>
                    <a:pt x="13646" y="29532"/>
                    <a:pt x="13427" y="29489"/>
                    <a:pt x="13316" y="29386"/>
                  </a:cubicBezTo>
                  <a:cubicBezTo>
                    <a:pt x="12990" y="29084"/>
                    <a:pt x="12647" y="28764"/>
                    <a:pt x="12319" y="28498"/>
                  </a:cubicBezTo>
                  <a:cubicBezTo>
                    <a:pt x="11185" y="27577"/>
                    <a:pt x="10244" y="26465"/>
                    <a:pt x="9455" y="25295"/>
                  </a:cubicBezTo>
                  <a:cubicBezTo>
                    <a:pt x="8951" y="24548"/>
                    <a:pt x="8320" y="23789"/>
                    <a:pt x="8086" y="22854"/>
                  </a:cubicBezTo>
                  <a:cubicBezTo>
                    <a:pt x="8069" y="22778"/>
                    <a:pt x="8046" y="22702"/>
                    <a:pt x="8015" y="22629"/>
                  </a:cubicBezTo>
                  <a:cubicBezTo>
                    <a:pt x="7451" y="21378"/>
                    <a:pt x="7548" y="21011"/>
                    <a:pt x="8689" y="21011"/>
                  </a:cubicBezTo>
                  <a:cubicBezTo>
                    <a:pt x="8840" y="21011"/>
                    <a:pt x="9009" y="21018"/>
                    <a:pt x="9197" y="21029"/>
                  </a:cubicBezTo>
                  <a:cubicBezTo>
                    <a:pt x="9249" y="21033"/>
                    <a:pt x="9301" y="21034"/>
                    <a:pt x="9353" y="21034"/>
                  </a:cubicBezTo>
                  <a:cubicBezTo>
                    <a:pt x="9487" y="21034"/>
                    <a:pt x="9622" y="21026"/>
                    <a:pt x="9757" y="21026"/>
                  </a:cubicBezTo>
                  <a:cubicBezTo>
                    <a:pt x="10030" y="21026"/>
                    <a:pt x="10298" y="21059"/>
                    <a:pt x="10538" y="21260"/>
                  </a:cubicBezTo>
                  <a:cubicBezTo>
                    <a:pt x="10585" y="21299"/>
                    <a:pt x="10630" y="21316"/>
                    <a:pt x="10670" y="21316"/>
                  </a:cubicBezTo>
                  <a:cubicBezTo>
                    <a:pt x="10750" y="21316"/>
                    <a:pt x="10815" y="21251"/>
                    <a:pt x="10857" y="21162"/>
                  </a:cubicBezTo>
                  <a:cubicBezTo>
                    <a:pt x="11000" y="20860"/>
                    <a:pt x="11168" y="20555"/>
                    <a:pt x="11037" y="20205"/>
                  </a:cubicBezTo>
                  <a:cubicBezTo>
                    <a:pt x="10445" y="18610"/>
                    <a:pt x="9815" y="17024"/>
                    <a:pt x="9027" y="15518"/>
                  </a:cubicBezTo>
                  <a:cubicBezTo>
                    <a:pt x="8645" y="14787"/>
                    <a:pt x="8178" y="14068"/>
                    <a:pt x="7805" y="13346"/>
                  </a:cubicBezTo>
                  <a:cubicBezTo>
                    <a:pt x="7081" y="11952"/>
                    <a:pt x="6089" y="10789"/>
                    <a:pt x="5169" y="9554"/>
                  </a:cubicBezTo>
                  <a:cubicBezTo>
                    <a:pt x="4424" y="8555"/>
                    <a:pt x="3576" y="7648"/>
                    <a:pt x="2730" y="6736"/>
                  </a:cubicBezTo>
                  <a:cubicBezTo>
                    <a:pt x="2351" y="6326"/>
                    <a:pt x="2119" y="5812"/>
                    <a:pt x="1592" y="5492"/>
                  </a:cubicBezTo>
                  <a:cubicBezTo>
                    <a:pt x="1305" y="5318"/>
                    <a:pt x="1128" y="4798"/>
                    <a:pt x="1340" y="4341"/>
                  </a:cubicBezTo>
                  <a:cubicBezTo>
                    <a:pt x="1979" y="2948"/>
                    <a:pt x="3030" y="1959"/>
                    <a:pt x="4373" y="1268"/>
                  </a:cubicBezTo>
                  <a:cubicBezTo>
                    <a:pt x="4545" y="1179"/>
                    <a:pt x="4737" y="1139"/>
                    <a:pt x="4932" y="1139"/>
                  </a:cubicBezTo>
                  <a:close/>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 name="Google Shape;948;p33"/>
          <p:cNvGrpSpPr/>
          <p:nvPr/>
        </p:nvGrpSpPr>
        <p:grpSpPr>
          <a:xfrm>
            <a:off x="4807532" y="2161082"/>
            <a:ext cx="750384" cy="1066800"/>
            <a:chOff x="3497766" y="2048168"/>
            <a:chExt cx="246101" cy="388799"/>
          </a:xfrm>
        </p:grpSpPr>
        <p:sp>
          <p:nvSpPr>
            <p:cNvPr id="10" name="Google Shape;949;p33"/>
            <p:cNvSpPr/>
            <p:nvPr/>
          </p:nvSpPr>
          <p:spPr>
            <a:xfrm>
              <a:off x="3511003" y="2062499"/>
              <a:ext cx="218646" cy="357255"/>
            </a:xfrm>
            <a:custGeom>
              <a:avLst/>
              <a:gdLst/>
              <a:ahLst/>
              <a:cxnLst/>
              <a:rect l="l" t="t" r="r" b="b"/>
              <a:pathLst>
                <a:path w="17377" h="28393" extrusionOk="0">
                  <a:moveTo>
                    <a:pt x="13572" y="0"/>
                  </a:moveTo>
                  <a:cubicBezTo>
                    <a:pt x="13074" y="0"/>
                    <a:pt x="12546" y="262"/>
                    <a:pt x="12228" y="646"/>
                  </a:cubicBezTo>
                  <a:cubicBezTo>
                    <a:pt x="11377" y="1676"/>
                    <a:pt x="10457" y="2667"/>
                    <a:pt x="9854" y="3861"/>
                  </a:cubicBezTo>
                  <a:cubicBezTo>
                    <a:pt x="9344" y="4874"/>
                    <a:pt x="8650" y="5775"/>
                    <a:pt x="8119" y="6780"/>
                  </a:cubicBezTo>
                  <a:cubicBezTo>
                    <a:pt x="7687" y="7599"/>
                    <a:pt x="7541" y="8639"/>
                    <a:pt x="6744" y="9275"/>
                  </a:cubicBezTo>
                  <a:cubicBezTo>
                    <a:pt x="6445" y="9514"/>
                    <a:pt x="6427" y="9944"/>
                    <a:pt x="6324" y="10250"/>
                  </a:cubicBezTo>
                  <a:cubicBezTo>
                    <a:pt x="5649" y="12269"/>
                    <a:pt x="4684" y="14191"/>
                    <a:pt x="4380" y="16337"/>
                  </a:cubicBezTo>
                  <a:cubicBezTo>
                    <a:pt x="4235" y="17348"/>
                    <a:pt x="3928" y="18343"/>
                    <a:pt x="3760" y="19358"/>
                  </a:cubicBezTo>
                  <a:cubicBezTo>
                    <a:pt x="3732" y="19534"/>
                    <a:pt x="3712" y="19652"/>
                    <a:pt x="3591" y="19652"/>
                  </a:cubicBezTo>
                  <a:cubicBezTo>
                    <a:pt x="3521" y="19652"/>
                    <a:pt x="3418" y="19613"/>
                    <a:pt x="3259" y="19525"/>
                  </a:cubicBezTo>
                  <a:cubicBezTo>
                    <a:pt x="2586" y="19151"/>
                    <a:pt x="1869" y="18744"/>
                    <a:pt x="1051" y="18744"/>
                  </a:cubicBezTo>
                  <a:cubicBezTo>
                    <a:pt x="888" y="18744"/>
                    <a:pt x="722" y="18760"/>
                    <a:pt x="551" y="18795"/>
                  </a:cubicBezTo>
                  <a:cubicBezTo>
                    <a:pt x="0" y="18909"/>
                    <a:pt x="385" y="19235"/>
                    <a:pt x="358" y="19483"/>
                  </a:cubicBezTo>
                  <a:cubicBezTo>
                    <a:pt x="153" y="19774"/>
                    <a:pt x="235" y="19996"/>
                    <a:pt x="520" y="20211"/>
                  </a:cubicBezTo>
                  <a:cubicBezTo>
                    <a:pt x="682" y="20332"/>
                    <a:pt x="746" y="20514"/>
                    <a:pt x="452" y="20617"/>
                  </a:cubicBezTo>
                  <a:cubicBezTo>
                    <a:pt x="276" y="20679"/>
                    <a:pt x="424" y="20859"/>
                    <a:pt x="450" y="20870"/>
                  </a:cubicBezTo>
                  <a:cubicBezTo>
                    <a:pt x="1100" y="21124"/>
                    <a:pt x="1002" y="21827"/>
                    <a:pt x="1164" y="22288"/>
                  </a:cubicBezTo>
                  <a:cubicBezTo>
                    <a:pt x="1340" y="22788"/>
                    <a:pt x="1802" y="23310"/>
                    <a:pt x="1533" y="23935"/>
                  </a:cubicBezTo>
                  <a:cubicBezTo>
                    <a:pt x="1517" y="23980"/>
                    <a:pt x="1505" y="24025"/>
                    <a:pt x="1495" y="24072"/>
                  </a:cubicBezTo>
                  <a:cubicBezTo>
                    <a:pt x="2286" y="24182"/>
                    <a:pt x="1805" y="25106"/>
                    <a:pt x="2351" y="25410"/>
                  </a:cubicBezTo>
                  <a:cubicBezTo>
                    <a:pt x="2547" y="25519"/>
                    <a:pt x="2682" y="25777"/>
                    <a:pt x="2704" y="26086"/>
                  </a:cubicBezTo>
                  <a:cubicBezTo>
                    <a:pt x="2726" y="26396"/>
                    <a:pt x="2900" y="26693"/>
                    <a:pt x="3133" y="26961"/>
                  </a:cubicBezTo>
                  <a:cubicBezTo>
                    <a:pt x="3417" y="27284"/>
                    <a:pt x="3966" y="27452"/>
                    <a:pt x="3818" y="28099"/>
                  </a:cubicBezTo>
                  <a:cubicBezTo>
                    <a:pt x="3781" y="28262"/>
                    <a:pt x="4223" y="28393"/>
                    <a:pt x="4628" y="28393"/>
                  </a:cubicBezTo>
                  <a:cubicBezTo>
                    <a:pt x="4859" y="28393"/>
                    <a:pt x="5077" y="28350"/>
                    <a:pt x="5188" y="28247"/>
                  </a:cubicBezTo>
                  <a:cubicBezTo>
                    <a:pt x="5515" y="27945"/>
                    <a:pt x="5856" y="27625"/>
                    <a:pt x="6186" y="27359"/>
                  </a:cubicBezTo>
                  <a:cubicBezTo>
                    <a:pt x="7318" y="26438"/>
                    <a:pt x="8261" y="25326"/>
                    <a:pt x="9049" y="24156"/>
                  </a:cubicBezTo>
                  <a:cubicBezTo>
                    <a:pt x="9554" y="23409"/>
                    <a:pt x="10185" y="22650"/>
                    <a:pt x="10418" y="21715"/>
                  </a:cubicBezTo>
                  <a:cubicBezTo>
                    <a:pt x="10436" y="21639"/>
                    <a:pt x="10459" y="21563"/>
                    <a:pt x="10490" y="21490"/>
                  </a:cubicBezTo>
                  <a:cubicBezTo>
                    <a:pt x="11053" y="20239"/>
                    <a:pt x="10956" y="19872"/>
                    <a:pt x="9816" y="19872"/>
                  </a:cubicBezTo>
                  <a:cubicBezTo>
                    <a:pt x="9665" y="19872"/>
                    <a:pt x="9496" y="19879"/>
                    <a:pt x="9308" y="19890"/>
                  </a:cubicBezTo>
                  <a:cubicBezTo>
                    <a:pt x="9256" y="19894"/>
                    <a:pt x="9204" y="19895"/>
                    <a:pt x="9152" y="19895"/>
                  </a:cubicBezTo>
                  <a:cubicBezTo>
                    <a:pt x="9018" y="19895"/>
                    <a:pt x="8882" y="19887"/>
                    <a:pt x="8748" y="19887"/>
                  </a:cubicBezTo>
                  <a:cubicBezTo>
                    <a:pt x="8475" y="19887"/>
                    <a:pt x="8207" y="19920"/>
                    <a:pt x="7965" y="20121"/>
                  </a:cubicBezTo>
                  <a:cubicBezTo>
                    <a:pt x="7918" y="20160"/>
                    <a:pt x="7874" y="20177"/>
                    <a:pt x="7834" y="20177"/>
                  </a:cubicBezTo>
                  <a:cubicBezTo>
                    <a:pt x="7755" y="20177"/>
                    <a:pt x="7690" y="20112"/>
                    <a:pt x="7648" y="20023"/>
                  </a:cubicBezTo>
                  <a:cubicBezTo>
                    <a:pt x="7503" y="19721"/>
                    <a:pt x="7337" y="19416"/>
                    <a:pt x="7466" y="19066"/>
                  </a:cubicBezTo>
                  <a:cubicBezTo>
                    <a:pt x="8060" y="17471"/>
                    <a:pt x="8689" y="15885"/>
                    <a:pt x="9477" y="14379"/>
                  </a:cubicBezTo>
                  <a:cubicBezTo>
                    <a:pt x="9860" y="13648"/>
                    <a:pt x="10327" y="12929"/>
                    <a:pt x="10700" y="12207"/>
                  </a:cubicBezTo>
                  <a:cubicBezTo>
                    <a:pt x="11423" y="10813"/>
                    <a:pt x="12416" y="9650"/>
                    <a:pt x="13335" y="8415"/>
                  </a:cubicBezTo>
                  <a:cubicBezTo>
                    <a:pt x="14080" y="7416"/>
                    <a:pt x="14928" y="6509"/>
                    <a:pt x="15774" y="5597"/>
                  </a:cubicBezTo>
                  <a:cubicBezTo>
                    <a:pt x="16154" y="5187"/>
                    <a:pt x="16384" y="4673"/>
                    <a:pt x="16913" y="4353"/>
                  </a:cubicBezTo>
                  <a:cubicBezTo>
                    <a:pt x="17198" y="4179"/>
                    <a:pt x="17377" y="3659"/>
                    <a:pt x="17165" y="3202"/>
                  </a:cubicBezTo>
                  <a:cubicBezTo>
                    <a:pt x="16524" y="1809"/>
                    <a:pt x="15474" y="820"/>
                    <a:pt x="14132" y="129"/>
                  </a:cubicBezTo>
                  <a:cubicBezTo>
                    <a:pt x="13959" y="40"/>
                    <a:pt x="13768" y="0"/>
                    <a:pt x="13572" y="0"/>
                  </a:cubicBezTo>
                  <a:close/>
                </a:path>
              </a:pathLst>
            </a:custGeom>
            <a:solidFill>
              <a:srgbClr val="A6DF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950;p33"/>
            <p:cNvSpPr/>
            <p:nvPr/>
          </p:nvSpPr>
          <p:spPr>
            <a:xfrm>
              <a:off x="3497766" y="2048168"/>
              <a:ext cx="246101" cy="388799"/>
            </a:xfrm>
            <a:custGeom>
              <a:avLst/>
              <a:gdLst/>
              <a:ahLst/>
              <a:cxnLst/>
              <a:rect l="l" t="t" r="r" b="b"/>
              <a:pathLst>
                <a:path w="19559" h="30900" extrusionOk="0">
                  <a:moveTo>
                    <a:pt x="14624" y="1139"/>
                  </a:moveTo>
                  <a:cubicBezTo>
                    <a:pt x="14820" y="1139"/>
                    <a:pt x="15011" y="1179"/>
                    <a:pt x="15184" y="1268"/>
                  </a:cubicBezTo>
                  <a:cubicBezTo>
                    <a:pt x="16526" y="1959"/>
                    <a:pt x="17576" y="2948"/>
                    <a:pt x="18217" y="4341"/>
                  </a:cubicBezTo>
                  <a:cubicBezTo>
                    <a:pt x="18429" y="4798"/>
                    <a:pt x="18250" y="5318"/>
                    <a:pt x="17965" y="5492"/>
                  </a:cubicBezTo>
                  <a:cubicBezTo>
                    <a:pt x="17436" y="5812"/>
                    <a:pt x="17206" y="6326"/>
                    <a:pt x="16826" y="6736"/>
                  </a:cubicBezTo>
                  <a:cubicBezTo>
                    <a:pt x="15980" y="7648"/>
                    <a:pt x="15132" y="8555"/>
                    <a:pt x="14387" y="9554"/>
                  </a:cubicBezTo>
                  <a:cubicBezTo>
                    <a:pt x="13468" y="10789"/>
                    <a:pt x="12475" y="11952"/>
                    <a:pt x="11752" y="13346"/>
                  </a:cubicBezTo>
                  <a:cubicBezTo>
                    <a:pt x="11379" y="14068"/>
                    <a:pt x="10912" y="14787"/>
                    <a:pt x="10529" y="15518"/>
                  </a:cubicBezTo>
                  <a:cubicBezTo>
                    <a:pt x="9741" y="17024"/>
                    <a:pt x="9112" y="18610"/>
                    <a:pt x="8518" y="20205"/>
                  </a:cubicBezTo>
                  <a:cubicBezTo>
                    <a:pt x="8389" y="20555"/>
                    <a:pt x="8555" y="20860"/>
                    <a:pt x="8700" y="21162"/>
                  </a:cubicBezTo>
                  <a:cubicBezTo>
                    <a:pt x="8742" y="21251"/>
                    <a:pt x="8807" y="21316"/>
                    <a:pt x="8886" y="21316"/>
                  </a:cubicBezTo>
                  <a:cubicBezTo>
                    <a:pt x="8926" y="21316"/>
                    <a:pt x="8970" y="21299"/>
                    <a:pt x="9017" y="21260"/>
                  </a:cubicBezTo>
                  <a:cubicBezTo>
                    <a:pt x="9259" y="21059"/>
                    <a:pt x="9527" y="21026"/>
                    <a:pt x="9800" y="21026"/>
                  </a:cubicBezTo>
                  <a:cubicBezTo>
                    <a:pt x="9934" y="21026"/>
                    <a:pt x="10070" y="21034"/>
                    <a:pt x="10204" y="21034"/>
                  </a:cubicBezTo>
                  <a:cubicBezTo>
                    <a:pt x="10256" y="21034"/>
                    <a:pt x="10308" y="21033"/>
                    <a:pt x="10360" y="21029"/>
                  </a:cubicBezTo>
                  <a:cubicBezTo>
                    <a:pt x="10548" y="21018"/>
                    <a:pt x="10717" y="21011"/>
                    <a:pt x="10868" y="21011"/>
                  </a:cubicBezTo>
                  <a:cubicBezTo>
                    <a:pt x="12008" y="21011"/>
                    <a:pt x="12105" y="21378"/>
                    <a:pt x="11542" y="22629"/>
                  </a:cubicBezTo>
                  <a:cubicBezTo>
                    <a:pt x="11511" y="22702"/>
                    <a:pt x="11488" y="22778"/>
                    <a:pt x="11470" y="22854"/>
                  </a:cubicBezTo>
                  <a:cubicBezTo>
                    <a:pt x="11237" y="23789"/>
                    <a:pt x="10606" y="24548"/>
                    <a:pt x="10101" y="25295"/>
                  </a:cubicBezTo>
                  <a:cubicBezTo>
                    <a:pt x="9313" y="26465"/>
                    <a:pt x="8370" y="27577"/>
                    <a:pt x="7238" y="28498"/>
                  </a:cubicBezTo>
                  <a:cubicBezTo>
                    <a:pt x="6908" y="28764"/>
                    <a:pt x="6567" y="29084"/>
                    <a:pt x="6240" y="29386"/>
                  </a:cubicBezTo>
                  <a:cubicBezTo>
                    <a:pt x="6129" y="29489"/>
                    <a:pt x="5911" y="29532"/>
                    <a:pt x="5680" y="29532"/>
                  </a:cubicBezTo>
                  <a:cubicBezTo>
                    <a:pt x="5275" y="29532"/>
                    <a:pt x="4833" y="29401"/>
                    <a:pt x="4870" y="29238"/>
                  </a:cubicBezTo>
                  <a:cubicBezTo>
                    <a:pt x="5018" y="28591"/>
                    <a:pt x="4469" y="28423"/>
                    <a:pt x="4185" y="28100"/>
                  </a:cubicBezTo>
                  <a:cubicBezTo>
                    <a:pt x="3952" y="27832"/>
                    <a:pt x="3778" y="27535"/>
                    <a:pt x="3756" y="27225"/>
                  </a:cubicBezTo>
                  <a:cubicBezTo>
                    <a:pt x="3734" y="26916"/>
                    <a:pt x="3599" y="26658"/>
                    <a:pt x="3403" y="26549"/>
                  </a:cubicBezTo>
                  <a:cubicBezTo>
                    <a:pt x="2857" y="26245"/>
                    <a:pt x="3338" y="25321"/>
                    <a:pt x="2547" y="25211"/>
                  </a:cubicBezTo>
                  <a:cubicBezTo>
                    <a:pt x="2557" y="25164"/>
                    <a:pt x="2569" y="25119"/>
                    <a:pt x="2585" y="25074"/>
                  </a:cubicBezTo>
                  <a:cubicBezTo>
                    <a:pt x="2854" y="24449"/>
                    <a:pt x="2392" y="23927"/>
                    <a:pt x="2216" y="23427"/>
                  </a:cubicBezTo>
                  <a:cubicBezTo>
                    <a:pt x="2054" y="22966"/>
                    <a:pt x="2152" y="22263"/>
                    <a:pt x="1502" y="22009"/>
                  </a:cubicBezTo>
                  <a:cubicBezTo>
                    <a:pt x="1476" y="21998"/>
                    <a:pt x="1328" y="21818"/>
                    <a:pt x="1504" y="21756"/>
                  </a:cubicBezTo>
                  <a:cubicBezTo>
                    <a:pt x="1798" y="21653"/>
                    <a:pt x="1734" y="21471"/>
                    <a:pt x="1572" y="21350"/>
                  </a:cubicBezTo>
                  <a:cubicBezTo>
                    <a:pt x="1287" y="21135"/>
                    <a:pt x="1205" y="20913"/>
                    <a:pt x="1410" y="20622"/>
                  </a:cubicBezTo>
                  <a:cubicBezTo>
                    <a:pt x="1437" y="20374"/>
                    <a:pt x="1052" y="20048"/>
                    <a:pt x="1603" y="19934"/>
                  </a:cubicBezTo>
                  <a:cubicBezTo>
                    <a:pt x="1774" y="19899"/>
                    <a:pt x="1940" y="19883"/>
                    <a:pt x="2103" y="19883"/>
                  </a:cubicBezTo>
                  <a:cubicBezTo>
                    <a:pt x="2921" y="19883"/>
                    <a:pt x="3638" y="20290"/>
                    <a:pt x="4311" y="20664"/>
                  </a:cubicBezTo>
                  <a:cubicBezTo>
                    <a:pt x="4470" y="20752"/>
                    <a:pt x="4573" y="20791"/>
                    <a:pt x="4643" y="20791"/>
                  </a:cubicBezTo>
                  <a:cubicBezTo>
                    <a:pt x="4764" y="20791"/>
                    <a:pt x="4784" y="20673"/>
                    <a:pt x="4812" y="20497"/>
                  </a:cubicBezTo>
                  <a:cubicBezTo>
                    <a:pt x="4980" y="19482"/>
                    <a:pt x="5287" y="18487"/>
                    <a:pt x="5432" y="17476"/>
                  </a:cubicBezTo>
                  <a:cubicBezTo>
                    <a:pt x="5736" y="15330"/>
                    <a:pt x="6701" y="13408"/>
                    <a:pt x="7376" y="11389"/>
                  </a:cubicBezTo>
                  <a:cubicBezTo>
                    <a:pt x="7479" y="11083"/>
                    <a:pt x="7497" y="10653"/>
                    <a:pt x="7796" y="10414"/>
                  </a:cubicBezTo>
                  <a:cubicBezTo>
                    <a:pt x="8593" y="9778"/>
                    <a:pt x="8739" y="8738"/>
                    <a:pt x="9171" y="7919"/>
                  </a:cubicBezTo>
                  <a:cubicBezTo>
                    <a:pt x="9702" y="6914"/>
                    <a:pt x="10396" y="6013"/>
                    <a:pt x="10906" y="5000"/>
                  </a:cubicBezTo>
                  <a:cubicBezTo>
                    <a:pt x="11509" y="3806"/>
                    <a:pt x="12429" y="2815"/>
                    <a:pt x="13280" y="1785"/>
                  </a:cubicBezTo>
                  <a:cubicBezTo>
                    <a:pt x="13598" y="1401"/>
                    <a:pt x="14126" y="1139"/>
                    <a:pt x="14624" y="1139"/>
                  </a:cubicBezTo>
                  <a:close/>
                  <a:moveTo>
                    <a:pt x="14269" y="0"/>
                  </a:moveTo>
                  <a:cubicBezTo>
                    <a:pt x="13583" y="0"/>
                    <a:pt x="13165" y="545"/>
                    <a:pt x="12757" y="978"/>
                  </a:cubicBezTo>
                  <a:cubicBezTo>
                    <a:pt x="10164" y="3729"/>
                    <a:pt x="8519" y="7100"/>
                    <a:pt x="6917" y="10464"/>
                  </a:cubicBezTo>
                  <a:cubicBezTo>
                    <a:pt x="6065" y="12253"/>
                    <a:pt x="5257" y="14096"/>
                    <a:pt x="4887" y="16075"/>
                  </a:cubicBezTo>
                  <a:cubicBezTo>
                    <a:pt x="4725" y="16946"/>
                    <a:pt x="4341" y="17759"/>
                    <a:pt x="4355" y="18679"/>
                  </a:cubicBezTo>
                  <a:cubicBezTo>
                    <a:pt x="4360" y="19079"/>
                    <a:pt x="4161" y="19295"/>
                    <a:pt x="3877" y="19295"/>
                  </a:cubicBezTo>
                  <a:cubicBezTo>
                    <a:pt x="3747" y="19295"/>
                    <a:pt x="3600" y="19250"/>
                    <a:pt x="3447" y="19156"/>
                  </a:cubicBezTo>
                  <a:cubicBezTo>
                    <a:pt x="3000" y="18885"/>
                    <a:pt x="2549" y="18777"/>
                    <a:pt x="2102" y="18777"/>
                  </a:cubicBezTo>
                  <a:cubicBezTo>
                    <a:pt x="1532" y="18777"/>
                    <a:pt x="969" y="18952"/>
                    <a:pt x="429" y="19184"/>
                  </a:cubicBezTo>
                  <a:cubicBezTo>
                    <a:pt x="1" y="19370"/>
                    <a:pt x="6" y="19995"/>
                    <a:pt x="82" y="20480"/>
                  </a:cubicBezTo>
                  <a:cubicBezTo>
                    <a:pt x="198" y="21211"/>
                    <a:pt x="430" y="21908"/>
                    <a:pt x="698" y="22601"/>
                  </a:cubicBezTo>
                  <a:cubicBezTo>
                    <a:pt x="1189" y="23870"/>
                    <a:pt x="1563" y="25194"/>
                    <a:pt x="2149" y="26416"/>
                  </a:cubicBezTo>
                  <a:cubicBezTo>
                    <a:pt x="2428" y="26997"/>
                    <a:pt x="2591" y="27638"/>
                    <a:pt x="2964" y="28174"/>
                  </a:cubicBezTo>
                  <a:cubicBezTo>
                    <a:pt x="3565" y="29038"/>
                    <a:pt x="4128" y="29929"/>
                    <a:pt x="4862" y="30690"/>
                  </a:cubicBezTo>
                  <a:cubicBezTo>
                    <a:pt x="5001" y="30833"/>
                    <a:pt x="5239" y="30900"/>
                    <a:pt x="5498" y="30900"/>
                  </a:cubicBezTo>
                  <a:cubicBezTo>
                    <a:pt x="5902" y="30900"/>
                    <a:pt x="6355" y="30736"/>
                    <a:pt x="6556" y="30447"/>
                  </a:cubicBezTo>
                  <a:cubicBezTo>
                    <a:pt x="6968" y="29857"/>
                    <a:pt x="7555" y="29487"/>
                    <a:pt x="8126" y="29089"/>
                  </a:cubicBezTo>
                  <a:cubicBezTo>
                    <a:pt x="8745" y="28657"/>
                    <a:pt x="9093" y="27972"/>
                    <a:pt x="9633" y="27449"/>
                  </a:cubicBezTo>
                  <a:cubicBezTo>
                    <a:pt x="10946" y="26182"/>
                    <a:pt x="11750" y="24533"/>
                    <a:pt x="12653" y="22972"/>
                  </a:cubicBezTo>
                  <a:cubicBezTo>
                    <a:pt x="12989" y="22391"/>
                    <a:pt x="13625" y="21093"/>
                    <a:pt x="13007" y="20511"/>
                  </a:cubicBezTo>
                  <a:cubicBezTo>
                    <a:pt x="12723" y="20243"/>
                    <a:pt x="12184" y="20055"/>
                    <a:pt x="11746" y="20055"/>
                  </a:cubicBezTo>
                  <a:cubicBezTo>
                    <a:pt x="11640" y="20055"/>
                    <a:pt x="11539" y="20066"/>
                    <a:pt x="11450" y="20090"/>
                  </a:cubicBezTo>
                  <a:cubicBezTo>
                    <a:pt x="11432" y="20094"/>
                    <a:pt x="11414" y="20096"/>
                    <a:pt x="11395" y="20096"/>
                  </a:cubicBezTo>
                  <a:cubicBezTo>
                    <a:pt x="11315" y="20096"/>
                    <a:pt x="11225" y="20061"/>
                    <a:pt x="11139" y="20060"/>
                  </a:cubicBezTo>
                  <a:cubicBezTo>
                    <a:pt x="10938" y="20040"/>
                    <a:pt x="10736" y="19999"/>
                    <a:pt x="10535" y="19999"/>
                  </a:cubicBezTo>
                  <a:cubicBezTo>
                    <a:pt x="10524" y="19999"/>
                    <a:pt x="10513" y="19999"/>
                    <a:pt x="10503" y="20000"/>
                  </a:cubicBezTo>
                  <a:cubicBezTo>
                    <a:pt x="10281" y="20004"/>
                    <a:pt x="10018" y="20142"/>
                    <a:pt x="9809" y="20142"/>
                  </a:cubicBezTo>
                  <a:cubicBezTo>
                    <a:pt x="9708" y="20142"/>
                    <a:pt x="9621" y="20110"/>
                    <a:pt x="9555" y="20017"/>
                  </a:cubicBezTo>
                  <a:cubicBezTo>
                    <a:pt x="9447" y="19861"/>
                    <a:pt x="9716" y="19405"/>
                    <a:pt x="9867" y="19113"/>
                  </a:cubicBezTo>
                  <a:cubicBezTo>
                    <a:pt x="10397" y="18080"/>
                    <a:pt x="10861" y="17014"/>
                    <a:pt x="11402" y="15983"/>
                  </a:cubicBezTo>
                  <a:cubicBezTo>
                    <a:pt x="11850" y="15129"/>
                    <a:pt x="12270" y="14267"/>
                    <a:pt x="12802" y="13455"/>
                  </a:cubicBezTo>
                  <a:cubicBezTo>
                    <a:pt x="13642" y="12175"/>
                    <a:pt x="14370" y="10840"/>
                    <a:pt x="15498" y="9742"/>
                  </a:cubicBezTo>
                  <a:cubicBezTo>
                    <a:pt x="16447" y="8818"/>
                    <a:pt x="17215" y="7701"/>
                    <a:pt x="18088" y="6690"/>
                  </a:cubicBezTo>
                  <a:cubicBezTo>
                    <a:pt x="18323" y="6418"/>
                    <a:pt x="18623" y="6207"/>
                    <a:pt x="18864" y="5963"/>
                  </a:cubicBezTo>
                  <a:cubicBezTo>
                    <a:pt x="19558" y="5263"/>
                    <a:pt x="19331" y="4604"/>
                    <a:pt x="19079" y="3865"/>
                  </a:cubicBezTo>
                  <a:cubicBezTo>
                    <a:pt x="18661" y="2636"/>
                    <a:pt x="17858" y="1814"/>
                    <a:pt x="16690" y="1233"/>
                  </a:cubicBezTo>
                  <a:cubicBezTo>
                    <a:pt x="16108" y="942"/>
                    <a:pt x="15636" y="475"/>
                    <a:pt x="14997" y="180"/>
                  </a:cubicBezTo>
                  <a:cubicBezTo>
                    <a:pt x="14723" y="53"/>
                    <a:pt x="14483" y="0"/>
                    <a:pt x="14269"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 name="Google Shape;966;p33"/>
          <p:cNvGrpSpPr/>
          <p:nvPr/>
        </p:nvGrpSpPr>
        <p:grpSpPr>
          <a:xfrm>
            <a:off x="3900566" y="1723326"/>
            <a:ext cx="654524" cy="533005"/>
            <a:chOff x="2509330" y="1371995"/>
            <a:chExt cx="393094" cy="209646"/>
          </a:xfrm>
        </p:grpSpPr>
        <p:sp>
          <p:nvSpPr>
            <p:cNvPr id="13" name="Google Shape;967;p33"/>
            <p:cNvSpPr/>
            <p:nvPr/>
          </p:nvSpPr>
          <p:spPr>
            <a:xfrm>
              <a:off x="2509330" y="1371995"/>
              <a:ext cx="393094" cy="209646"/>
            </a:xfrm>
            <a:custGeom>
              <a:avLst/>
              <a:gdLst/>
              <a:ahLst/>
              <a:cxnLst/>
              <a:rect l="l" t="t" r="r" b="b"/>
              <a:pathLst>
                <a:path w="29950" h="15973" extrusionOk="0">
                  <a:moveTo>
                    <a:pt x="27452" y="1"/>
                  </a:moveTo>
                  <a:cubicBezTo>
                    <a:pt x="27319" y="1"/>
                    <a:pt x="27186" y="4"/>
                    <a:pt x="27057" y="4"/>
                  </a:cubicBezTo>
                  <a:cubicBezTo>
                    <a:pt x="23277" y="6"/>
                    <a:pt x="19696" y="1121"/>
                    <a:pt x="16149" y="2263"/>
                  </a:cubicBezTo>
                  <a:cubicBezTo>
                    <a:pt x="14263" y="2870"/>
                    <a:pt x="12368" y="3546"/>
                    <a:pt x="10674" y="4635"/>
                  </a:cubicBezTo>
                  <a:cubicBezTo>
                    <a:pt x="9930" y="5113"/>
                    <a:pt x="9073" y="5393"/>
                    <a:pt x="8413" y="6032"/>
                  </a:cubicBezTo>
                  <a:cubicBezTo>
                    <a:pt x="8259" y="6183"/>
                    <a:pt x="8102" y="6253"/>
                    <a:pt x="7959" y="6253"/>
                  </a:cubicBezTo>
                  <a:cubicBezTo>
                    <a:pt x="7718" y="6253"/>
                    <a:pt x="7518" y="6051"/>
                    <a:pt x="7443" y="5699"/>
                  </a:cubicBezTo>
                  <a:cubicBezTo>
                    <a:pt x="7195" y="4536"/>
                    <a:pt x="6316" y="3940"/>
                    <a:pt x="5352" y="3521"/>
                  </a:cubicBezTo>
                  <a:cubicBezTo>
                    <a:pt x="5282" y="3491"/>
                    <a:pt x="5211" y="3477"/>
                    <a:pt x="5140" y="3477"/>
                  </a:cubicBezTo>
                  <a:cubicBezTo>
                    <a:pt x="4780" y="3477"/>
                    <a:pt x="4424" y="3834"/>
                    <a:pt x="4173" y="4158"/>
                  </a:cubicBezTo>
                  <a:cubicBezTo>
                    <a:pt x="3720" y="4744"/>
                    <a:pt x="3372" y="5391"/>
                    <a:pt x="3053" y="6060"/>
                  </a:cubicBezTo>
                  <a:cubicBezTo>
                    <a:pt x="2466" y="7289"/>
                    <a:pt x="1758" y="8468"/>
                    <a:pt x="1272" y="9733"/>
                  </a:cubicBezTo>
                  <a:cubicBezTo>
                    <a:pt x="1040" y="10335"/>
                    <a:pt x="687" y="10893"/>
                    <a:pt x="551" y="11533"/>
                  </a:cubicBezTo>
                  <a:cubicBezTo>
                    <a:pt x="335" y="12561"/>
                    <a:pt x="72" y="13583"/>
                    <a:pt x="22" y="14641"/>
                  </a:cubicBezTo>
                  <a:cubicBezTo>
                    <a:pt x="0" y="15120"/>
                    <a:pt x="697" y="15714"/>
                    <a:pt x="1256" y="15714"/>
                  </a:cubicBezTo>
                  <a:cubicBezTo>
                    <a:pt x="1292" y="15714"/>
                    <a:pt x="1327" y="15711"/>
                    <a:pt x="1362" y="15706"/>
                  </a:cubicBezTo>
                  <a:cubicBezTo>
                    <a:pt x="1514" y="15684"/>
                    <a:pt x="1665" y="15674"/>
                    <a:pt x="1815" y="15674"/>
                  </a:cubicBezTo>
                  <a:cubicBezTo>
                    <a:pt x="2362" y="15674"/>
                    <a:pt x="2891" y="15805"/>
                    <a:pt x="3426" y="15916"/>
                  </a:cubicBezTo>
                  <a:cubicBezTo>
                    <a:pt x="3624" y="15958"/>
                    <a:pt x="3823" y="15972"/>
                    <a:pt x="4021" y="15972"/>
                  </a:cubicBezTo>
                  <a:cubicBezTo>
                    <a:pt x="4506" y="15972"/>
                    <a:pt x="4992" y="15885"/>
                    <a:pt x="5483" y="15885"/>
                  </a:cubicBezTo>
                  <a:cubicBezTo>
                    <a:pt x="5539" y="15885"/>
                    <a:pt x="5596" y="15886"/>
                    <a:pt x="5652" y="15888"/>
                  </a:cubicBezTo>
                  <a:cubicBezTo>
                    <a:pt x="5782" y="15895"/>
                    <a:pt x="5911" y="15897"/>
                    <a:pt x="6039" y="15897"/>
                  </a:cubicBezTo>
                  <a:cubicBezTo>
                    <a:pt x="7725" y="15897"/>
                    <a:pt x="9351" y="15400"/>
                    <a:pt x="10982" y="15014"/>
                  </a:cubicBezTo>
                  <a:cubicBezTo>
                    <a:pt x="11635" y="14860"/>
                    <a:pt x="13016" y="14434"/>
                    <a:pt x="13016" y="13583"/>
                  </a:cubicBezTo>
                  <a:cubicBezTo>
                    <a:pt x="13016" y="13099"/>
                    <a:pt x="12656" y="12412"/>
                    <a:pt x="12254" y="12161"/>
                  </a:cubicBezTo>
                  <a:cubicBezTo>
                    <a:pt x="12173" y="12113"/>
                    <a:pt x="12134" y="11996"/>
                    <a:pt x="12064" y="11919"/>
                  </a:cubicBezTo>
                  <a:cubicBezTo>
                    <a:pt x="11935" y="11749"/>
                    <a:pt x="11822" y="11564"/>
                    <a:pt x="11672" y="11413"/>
                  </a:cubicBezTo>
                  <a:cubicBezTo>
                    <a:pt x="11442" y="11178"/>
                    <a:pt x="10938" y="11079"/>
                    <a:pt x="11010" y="10736"/>
                  </a:cubicBezTo>
                  <a:cubicBezTo>
                    <a:pt x="11049" y="10550"/>
                    <a:pt x="11564" y="10433"/>
                    <a:pt x="11881" y="10341"/>
                  </a:cubicBezTo>
                  <a:cubicBezTo>
                    <a:pt x="12996" y="10021"/>
                    <a:pt x="14090" y="9626"/>
                    <a:pt x="15211" y="9313"/>
                  </a:cubicBezTo>
                  <a:cubicBezTo>
                    <a:pt x="16140" y="9053"/>
                    <a:pt x="17055" y="8767"/>
                    <a:pt x="18012" y="8597"/>
                  </a:cubicBezTo>
                  <a:cubicBezTo>
                    <a:pt x="19399" y="8350"/>
                    <a:pt x="20756" y="8003"/>
                    <a:pt x="22191" y="8003"/>
                  </a:cubicBezTo>
                  <a:cubicBezTo>
                    <a:pt x="22314" y="8003"/>
                    <a:pt x="22438" y="8005"/>
                    <a:pt x="22563" y="8011"/>
                  </a:cubicBezTo>
                  <a:cubicBezTo>
                    <a:pt x="22721" y="8018"/>
                    <a:pt x="22879" y="8021"/>
                    <a:pt x="23037" y="8021"/>
                  </a:cubicBezTo>
                  <a:cubicBezTo>
                    <a:pt x="24205" y="8021"/>
                    <a:pt x="25384" y="7853"/>
                    <a:pt x="26560" y="7802"/>
                  </a:cubicBezTo>
                  <a:cubicBezTo>
                    <a:pt x="26594" y="7801"/>
                    <a:pt x="26628" y="7800"/>
                    <a:pt x="26663" y="7800"/>
                  </a:cubicBezTo>
                  <a:cubicBezTo>
                    <a:pt x="26988" y="7800"/>
                    <a:pt x="27311" y="7861"/>
                    <a:pt x="27621" y="7869"/>
                  </a:cubicBezTo>
                  <a:cubicBezTo>
                    <a:pt x="27639" y="7870"/>
                    <a:pt x="27657" y="7870"/>
                    <a:pt x="27674" y="7870"/>
                  </a:cubicBezTo>
                  <a:cubicBezTo>
                    <a:pt x="28619" y="7870"/>
                    <a:pt x="28937" y="7264"/>
                    <a:pt x="29296" y="6586"/>
                  </a:cubicBezTo>
                  <a:cubicBezTo>
                    <a:pt x="29903" y="5436"/>
                    <a:pt x="29949" y="4291"/>
                    <a:pt x="29571" y="3039"/>
                  </a:cubicBezTo>
                  <a:cubicBezTo>
                    <a:pt x="29385" y="2417"/>
                    <a:pt x="29400" y="1754"/>
                    <a:pt x="29176" y="1087"/>
                  </a:cubicBezTo>
                  <a:cubicBezTo>
                    <a:pt x="28840" y="83"/>
                    <a:pt x="28132" y="1"/>
                    <a:pt x="27452" y="1"/>
                  </a:cubicBezTo>
                  <a:close/>
                </a:path>
              </a:pathLst>
            </a:custGeom>
            <a:solidFill>
              <a:srgbClr val="ED7D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968;p33"/>
            <p:cNvSpPr/>
            <p:nvPr/>
          </p:nvSpPr>
          <p:spPr>
            <a:xfrm>
              <a:off x="2509330" y="1371995"/>
              <a:ext cx="393094" cy="209646"/>
            </a:xfrm>
            <a:custGeom>
              <a:avLst/>
              <a:gdLst/>
              <a:ahLst/>
              <a:cxnLst/>
              <a:rect l="l" t="t" r="r" b="b"/>
              <a:pathLst>
                <a:path w="29950" h="15973" extrusionOk="0">
                  <a:moveTo>
                    <a:pt x="26933" y="937"/>
                  </a:moveTo>
                  <a:cubicBezTo>
                    <a:pt x="27600" y="937"/>
                    <a:pt x="28332" y="1344"/>
                    <a:pt x="28512" y="1972"/>
                  </a:cubicBezTo>
                  <a:cubicBezTo>
                    <a:pt x="28929" y="3422"/>
                    <a:pt x="28929" y="4865"/>
                    <a:pt x="28356" y="6287"/>
                  </a:cubicBezTo>
                  <a:cubicBezTo>
                    <a:pt x="28195" y="6687"/>
                    <a:pt x="27805" y="6911"/>
                    <a:pt x="27493" y="6911"/>
                  </a:cubicBezTo>
                  <a:cubicBezTo>
                    <a:pt x="27441" y="6911"/>
                    <a:pt x="27391" y="6905"/>
                    <a:pt x="27345" y="6892"/>
                  </a:cubicBezTo>
                  <a:cubicBezTo>
                    <a:pt x="27162" y="6842"/>
                    <a:pt x="26986" y="6824"/>
                    <a:pt x="26812" y="6824"/>
                  </a:cubicBezTo>
                  <a:cubicBezTo>
                    <a:pt x="26420" y="6824"/>
                    <a:pt x="26046" y="6914"/>
                    <a:pt x="25657" y="6917"/>
                  </a:cubicBezTo>
                  <a:cubicBezTo>
                    <a:pt x="24414" y="6927"/>
                    <a:pt x="23173" y="6931"/>
                    <a:pt x="21935" y="7076"/>
                  </a:cubicBezTo>
                  <a:cubicBezTo>
                    <a:pt x="20406" y="7253"/>
                    <a:pt x="18878" y="7328"/>
                    <a:pt x="17368" y="7759"/>
                  </a:cubicBezTo>
                  <a:cubicBezTo>
                    <a:pt x="16587" y="7981"/>
                    <a:pt x="15743" y="8137"/>
                    <a:pt x="14949" y="8359"/>
                  </a:cubicBezTo>
                  <a:cubicBezTo>
                    <a:pt x="13312" y="8818"/>
                    <a:pt x="11727" y="9448"/>
                    <a:pt x="10160" y="10109"/>
                  </a:cubicBezTo>
                  <a:cubicBezTo>
                    <a:pt x="9817" y="10254"/>
                    <a:pt x="9708" y="10587"/>
                    <a:pt x="9586" y="10898"/>
                  </a:cubicBezTo>
                  <a:cubicBezTo>
                    <a:pt x="9533" y="11036"/>
                    <a:pt x="9554" y="11175"/>
                    <a:pt x="9734" y="11197"/>
                  </a:cubicBezTo>
                  <a:cubicBezTo>
                    <a:pt x="10258" y="11261"/>
                    <a:pt x="10489" y="11705"/>
                    <a:pt x="10823" y="12017"/>
                  </a:cubicBezTo>
                  <a:cubicBezTo>
                    <a:pt x="12001" y="13119"/>
                    <a:pt x="11938" y="13466"/>
                    <a:pt x="10470" y="13973"/>
                  </a:cubicBezTo>
                  <a:cubicBezTo>
                    <a:pt x="10395" y="14001"/>
                    <a:pt x="10324" y="14036"/>
                    <a:pt x="10257" y="14076"/>
                  </a:cubicBezTo>
                  <a:cubicBezTo>
                    <a:pt x="9417" y="14548"/>
                    <a:pt x="8432" y="14610"/>
                    <a:pt x="7541" y="14754"/>
                  </a:cubicBezTo>
                  <a:cubicBezTo>
                    <a:pt x="6693" y="14894"/>
                    <a:pt x="5823" y="14977"/>
                    <a:pt x="4945" y="14977"/>
                  </a:cubicBezTo>
                  <a:cubicBezTo>
                    <a:pt x="4381" y="14977"/>
                    <a:pt x="3814" y="14942"/>
                    <a:pt x="3247" y="14866"/>
                  </a:cubicBezTo>
                  <a:cubicBezTo>
                    <a:pt x="2827" y="14810"/>
                    <a:pt x="2360" y="14782"/>
                    <a:pt x="1917" y="14751"/>
                  </a:cubicBezTo>
                  <a:cubicBezTo>
                    <a:pt x="1500" y="14723"/>
                    <a:pt x="858" y="13785"/>
                    <a:pt x="1083" y="13653"/>
                  </a:cubicBezTo>
                  <a:cubicBezTo>
                    <a:pt x="1657" y="13317"/>
                    <a:pt x="1401" y="12802"/>
                    <a:pt x="1443" y="12374"/>
                  </a:cubicBezTo>
                  <a:cubicBezTo>
                    <a:pt x="1477" y="12020"/>
                    <a:pt x="1573" y="11688"/>
                    <a:pt x="1785" y="11460"/>
                  </a:cubicBezTo>
                  <a:cubicBezTo>
                    <a:pt x="1995" y="11231"/>
                    <a:pt x="2090" y="10957"/>
                    <a:pt x="2034" y="10741"/>
                  </a:cubicBezTo>
                  <a:cubicBezTo>
                    <a:pt x="1881" y="10134"/>
                    <a:pt x="2883" y="9851"/>
                    <a:pt x="2421" y="9199"/>
                  </a:cubicBezTo>
                  <a:cubicBezTo>
                    <a:pt x="2462" y="9174"/>
                    <a:pt x="2504" y="9151"/>
                    <a:pt x="2547" y="9132"/>
                  </a:cubicBezTo>
                  <a:cubicBezTo>
                    <a:pt x="3187" y="8899"/>
                    <a:pt x="3249" y="8207"/>
                    <a:pt x="3493" y="7735"/>
                  </a:cubicBezTo>
                  <a:cubicBezTo>
                    <a:pt x="3717" y="7301"/>
                    <a:pt x="4296" y="6891"/>
                    <a:pt x="4034" y="6242"/>
                  </a:cubicBezTo>
                  <a:cubicBezTo>
                    <a:pt x="4025" y="6220"/>
                    <a:pt x="4046" y="6052"/>
                    <a:pt x="4151" y="6052"/>
                  </a:cubicBezTo>
                  <a:cubicBezTo>
                    <a:pt x="4171" y="6052"/>
                    <a:pt x="4194" y="6057"/>
                    <a:pt x="4219" y="6071"/>
                  </a:cubicBezTo>
                  <a:cubicBezTo>
                    <a:pt x="4291" y="6108"/>
                    <a:pt x="4349" y="6124"/>
                    <a:pt x="4397" y="6124"/>
                  </a:cubicBezTo>
                  <a:cubicBezTo>
                    <a:pt x="4535" y="6124"/>
                    <a:pt x="4579" y="5990"/>
                    <a:pt x="4563" y="5841"/>
                  </a:cubicBezTo>
                  <a:cubicBezTo>
                    <a:pt x="4524" y="5488"/>
                    <a:pt x="4629" y="5275"/>
                    <a:pt x="4983" y="5225"/>
                  </a:cubicBezTo>
                  <a:cubicBezTo>
                    <a:pt x="5134" y="5109"/>
                    <a:pt x="5154" y="4788"/>
                    <a:pt x="5362" y="4788"/>
                  </a:cubicBezTo>
                  <a:cubicBezTo>
                    <a:pt x="5426" y="4788"/>
                    <a:pt x="5507" y="4818"/>
                    <a:pt x="5615" y="4893"/>
                  </a:cubicBezTo>
                  <a:cubicBezTo>
                    <a:pt x="6477" y="5497"/>
                    <a:pt x="6715" y="6469"/>
                    <a:pt x="6942" y="7365"/>
                  </a:cubicBezTo>
                  <a:cubicBezTo>
                    <a:pt x="7011" y="7641"/>
                    <a:pt x="7078" y="7735"/>
                    <a:pt x="7165" y="7735"/>
                  </a:cubicBezTo>
                  <a:cubicBezTo>
                    <a:pt x="7231" y="7735"/>
                    <a:pt x="7308" y="7683"/>
                    <a:pt x="7407" y="7616"/>
                  </a:cubicBezTo>
                  <a:cubicBezTo>
                    <a:pt x="8263" y="7040"/>
                    <a:pt x="9196" y="6583"/>
                    <a:pt x="10030" y="5993"/>
                  </a:cubicBezTo>
                  <a:cubicBezTo>
                    <a:pt x="11800" y="4743"/>
                    <a:pt x="13860" y="4126"/>
                    <a:pt x="15792" y="3234"/>
                  </a:cubicBezTo>
                  <a:cubicBezTo>
                    <a:pt x="16061" y="3108"/>
                    <a:pt x="16356" y="2863"/>
                    <a:pt x="16695" y="2863"/>
                  </a:cubicBezTo>
                  <a:cubicBezTo>
                    <a:pt x="16727" y="2863"/>
                    <a:pt x="16758" y="2865"/>
                    <a:pt x="16790" y="2870"/>
                  </a:cubicBezTo>
                  <a:cubicBezTo>
                    <a:pt x="16895" y="2884"/>
                    <a:pt x="16998" y="2891"/>
                    <a:pt x="17099" y="2891"/>
                  </a:cubicBezTo>
                  <a:cubicBezTo>
                    <a:pt x="17978" y="2891"/>
                    <a:pt x="18748" y="2382"/>
                    <a:pt x="19549" y="2159"/>
                  </a:cubicBezTo>
                  <a:cubicBezTo>
                    <a:pt x="20645" y="1855"/>
                    <a:pt x="21775" y="1743"/>
                    <a:pt x="22862" y="1420"/>
                  </a:cubicBezTo>
                  <a:cubicBezTo>
                    <a:pt x="24144" y="1039"/>
                    <a:pt x="25497" y="1028"/>
                    <a:pt x="26829" y="941"/>
                  </a:cubicBezTo>
                  <a:cubicBezTo>
                    <a:pt x="26863" y="938"/>
                    <a:pt x="26898" y="937"/>
                    <a:pt x="26933" y="937"/>
                  </a:cubicBezTo>
                  <a:close/>
                  <a:moveTo>
                    <a:pt x="27452" y="1"/>
                  </a:moveTo>
                  <a:cubicBezTo>
                    <a:pt x="27319" y="1"/>
                    <a:pt x="27186" y="4"/>
                    <a:pt x="27057" y="4"/>
                  </a:cubicBezTo>
                  <a:cubicBezTo>
                    <a:pt x="23277" y="6"/>
                    <a:pt x="19696" y="1121"/>
                    <a:pt x="16149" y="2263"/>
                  </a:cubicBezTo>
                  <a:cubicBezTo>
                    <a:pt x="14263" y="2870"/>
                    <a:pt x="12368" y="3546"/>
                    <a:pt x="10674" y="4635"/>
                  </a:cubicBezTo>
                  <a:cubicBezTo>
                    <a:pt x="9930" y="5113"/>
                    <a:pt x="9073" y="5393"/>
                    <a:pt x="8413" y="6032"/>
                  </a:cubicBezTo>
                  <a:cubicBezTo>
                    <a:pt x="8259" y="6183"/>
                    <a:pt x="8102" y="6253"/>
                    <a:pt x="7959" y="6253"/>
                  </a:cubicBezTo>
                  <a:cubicBezTo>
                    <a:pt x="7718" y="6253"/>
                    <a:pt x="7518" y="6051"/>
                    <a:pt x="7443" y="5699"/>
                  </a:cubicBezTo>
                  <a:cubicBezTo>
                    <a:pt x="7195" y="4536"/>
                    <a:pt x="6316" y="3940"/>
                    <a:pt x="5352" y="3521"/>
                  </a:cubicBezTo>
                  <a:cubicBezTo>
                    <a:pt x="5282" y="3491"/>
                    <a:pt x="5211" y="3477"/>
                    <a:pt x="5140" y="3477"/>
                  </a:cubicBezTo>
                  <a:cubicBezTo>
                    <a:pt x="4780" y="3477"/>
                    <a:pt x="4424" y="3834"/>
                    <a:pt x="4173" y="4158"/>
                  </a:cubicBezTo>
                  <a:cubicBezTo>
                    <a:pt x="3720" y="4744"/>
                    <a:pt x="3372" y="5391"/>
                    <a:pt x="3053" y="6060"/>
                  </a:cubicBezTo>
                  <a:cubicBezTo>
                    <a:pt x="2466" y="7289"/>
                    <a:pt x="1758" y="8468"/>
                    <a:pt x="1272" y="9733"/>
                  </a:cubicBezTo>
                  <a:cubicBezTo>
                    <a:pt x="1040" y="10335"/>
                    <a:pt x="687" y="10893"/>
                    <a:pt x="551" y="11533"/>
                  </a:cubicBezTo>
                  <a:cubicBezTo>
                    <a:pt x="335" y="12561"/>
                    <a:pt x="72" y="13583"/>
                    <a:pt x="22" y="14641"/>
                  </a:cubicBezTo>
                  <a:cubicBezTo>
                    <a:pt x="0" y="15120"/>
                    <a:pt x="697" y="15714"/>
                    <a:pt x="1256" y="15714"/>
                  </a:cubicBezTo>
                  <a:cubicBezTo>
                    <a:pt x="1292" y="15714"/>
                    <a:pt x="1327" y="15711"/>
                    <a:pt x="1362" y="15706"/>
                  </a:cubicBezTo>
                  <a:cubicBezTo>
                    <a:pt x="1514" y="15684"/>
                    <a:pt x="1665" y="15674"/>
                    <a:pt x="1815" y="15674"/>
                  </a:cubicBezTo>
                  <a:cubicBezTo>
                    <a:pt x="2362" y="15674"/>
                    <a:pt x="2891" y="15805"/>
                    <a:pt x="3426" y="15916"/>
                  </a:cubicBezTo>
                  <a:cubicBezTo>
                    <a:pt x="3624" y="15958"/>
                    <a:pt x="3823" y="15972"/>
                    <a:pt x="4021" y="15972"/>
                  </a:cubicBezTo>
                  <a:cubicBezTo>
                    <a:pt x="4506" y="15972"/>
                    <a:pt x="4992" y="15885"/>
                    <a:pt x="5483" y="15885"/>
                  </a:cubicBezTo>
                  <a:cubicBezTo>
                    <a:pt x="5539" y="15885"/>
                    <a:pt x="5596" y="15886"/>
                    <a:pt x="5652" y="15888"/>
                  </a:cubicBezTo>
                  <a:cubicBezTo>
                    <a:pt x="5782" y="15895"/>
                    <a:pt x="5911" y="15897"/>
                    <a:pt x="6039" y="15897"/>
                  </a:cubicBezTo>
                  <a:cubicBezTo>
                    <a:pt x="7725" y="15897"/>
                    <a:pt x="9351" y="15400"/>
                    <a:pt x="10982" y="15014"/>
                  </a:cubicBezTo>
                  <a:cubicBezTo>
                    <a:pt x="11635" y="14860"/>
                    <a:pt x="13016" y="14434"/>
                    <a:pt x="13016" y="13583"/>
                  </a:cubicBezTo>
                  <a:cubicBezTo>
                    <a:pt x="13016" y="13099"/>
                    <a:pt x="12656" y="12412"/>
                    <a:pt x="12254" y="12161"/>
                  </a:cubicBezTo>
                  <a:cubicBezTo>
                    <a:pt x="12173" y="12113"/>
                    <a:pt x="12134" y="11996"/>
                    <a:pt x="12064" y="11919"/>
                  </a:cubicBezTo>
                  <a:cubicBezTo>
                    <a:pt x="11935" y="11749"/>
                    <a:pt x="11822" y="11564"/>
                    <a:pt x="11672" y="11413"/>
                  </a:cubicBezTo>
                  <a:cubicBezTo>
                    <a:pt x="11442" y="11178"/>
                    <a:pt x="10938" y="11079"/>
                    <a:pt x="11010" y="10736"/>
                  </a:cubicBezTo>
                  <a:cubicBezTo>
                    <a:pt x="11049" y="10550"/>
                    <a:pt x="11564" y="10433"/>
                    <a:pt x="11881" y="10341"/>
                  </a:cubicBezTo>
                  <a:cubicBezTo>
                    <a:pt x="12996" y="10021"/>
                    <a:pt x="14090" y="9626"/>
                    <a:pt x="15211" y="9313"/>
                  </a:cubicBezTo>
                  <a:cubicBezTo>
                    <a:pt x="16140" y="9053"/>
                    <a:pt x="17055" y="8767"/>
                    <a:pt x="18012" y="8597"/>
                  </a:cubicBezTo>
                  <a:cubicBezTo>
                    <a:pt x="19399" y="8350"/>
                    <a:pt x="20756" y="8003"/>
                    <a:pt x="22191" y="8003"/>
                  </a:cubicBezTo>
                  <a:cubicBezTo>
                    <a:pt x="22314" y="8003"/>
                    <a:pt x="22438" y="8005"/>
                    <a:pt x="22563" y="8011"/>
                  </a:cubicBezTo>
                  <a:cubicBezTo>
                    <a:pt x="22721" y="8018"/>
                    <a:pt x="22879" y="8021"/>
                    <a:pt x="23037" y="8021"/>
                  </a:cubicBezTo>
                  <a:cubicBezTo>
                    <a:pt x="24205" y="8021"/>
                    <a:pt x="25384" y="7853"/>
                    <a:pt x="26560" y="7802"/>
                  </a:cubicBezTo>
                  <a:cubicBezTo>
                    <a:pt x="26594" y="7801"/>
                    <a:pt x="26628" y="7800"/>
                    <a:pt x="26663" y="7800"/>
                  </a:cubicBezTo>
                  <a:cubicBezTo>
                    <a:pt x="26988" y="7800"/>
                    <a:pt x="27311" y="7861"/>
                    <a:pt x="27621" y="7869"/>
                  </a:cubicBezTo>
                  <a:cubicBezTo>
                    <a:pt x="27639" y="7870"/>
                    <a:pt x="27657" y="7870"/>
                    <a:pt x="27674" y="7870"/>
                  </a:cubicBezTo>
                  <a:cubicBezTo>
                    <a:pt x="28619" y="7870"/>
                    <a:pt x="28937" y="7264"/>
                    <a:pt x="29296" y="6586"/>
                  </a:cubicBezTo>
                  <a:cubicBezTo>
                    <a:pt x="29903" y="5436"/>
                    <a:pt x="29949" y="4291"/>
                    <a:pt x="29571" y="3039"/>
                  </a:cubicBezTo>
                  <a:cubicBezTo>
                    <a:pt x="29385" y="2417"/>
                    <a:pt x="29400" y="1754"/>
                    <a:pt x="29176" y="1087"/>
                  </a:cubicBezTo>
                  <a:cubicBezTo>
                    <a:pt x="28840" y="83"/>
                    <a:pt x="28132" y="1"/>
                    <a:pt x="27452"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5" name="Metin kutusu 14"/>
          <p:cNvSpPr txBox="1"/>
          <p:nvPr/>
        </p:nvSpPr>
        <p:spPr>
          <a:xfrm>
            <a:off x="1169233" y="1761969"/>
            <a:ext cx="2378752" cy="861774"/>
          </a:xfrm>
          <a:prstGeom prst="rect">
            <a:avLst/>
          </a:prstGeom>
          <a:noFill/>
        </p:spPr>
        <p:txBody>
          <a:bodyPr wrap="square" lIns="0" tIns="0" rIns="0" bIns="0" rtlCol="0">
            <a:spAutoFit/>
          </a:bodyPr>
          <a:lstStyle/>
          <a:p>
            <a:pPr algn="ctr"/>
            <a:r>
              <a:rPr lang="tr-TR" sz="2800" dirty="0" smtClean="0"/>
              <a:t>Namazın Farzları</a:t>
            </a:r>
          </a:p>
        </p:txBody>
      </p:sp>
      <p:sp>
        <p:nvSpPr>
          <p:cNvPr id="16" name="Google Shape;427;p24"/>
          <p:cNvSpPr/>
          <p:nvPr/>
        </p:nvSpPr>
        <p:spPr>
          <a:xfrm>
            <a:off x="1094283" y="1648918"/>
            <a:ext cx="2711033" cy="1045564"/>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noFill/>
          <a:ln w="28575" cap="rnd" cmpd="sng">
            <a:solidFill>
              <a:schemeClr val="accent2"/>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7;p24"/>
          <p:cNvSpPr/>
          <p:nvPr/>
        </p:nvSpPr>
        <p:spPr>
          <a:xfrm>
            <a:off x="6373006" y="3247676"/>
            <a:ext cx="2441211" cy="1204401"/>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rgbClr val="FEB8B3"/>
          </a:solidFill>
          <a:ln w="28575" cap="rnd" cmpd="sng">
            <a:solidFill>
              <a:srgbClr val="FEB8B3"/>
            </a:solidFill>
            <a:prstDash val="solid"/>
            <a:miter lim="16662"/>
            <a:headEnd type="none" w="sm" len="sm"/>
            <a:tailEnd type="none" w="sm" len="sm"/>
          </a:ln>
        </p:spPr>
        <p:txBody>
          <a:bodyPr spcFirstLastPara="1" wrap="square" lIns="91425" tIns="91425" rIns="91425" bIns="91425" anchor="ctr" anchorCtr="0">
            <a:noAutofit/>
          </a:bodyPr>
          <a:lstStyle/>
          <a:p>
            <a:pPr lvl="0" algn="ctr"/>
            <a:r>
              <a:rPr lang="tr-TR" sz="2800" dirty="0" smtClean="0"/>
              <a:t>Namazın Sünnetleri</a:t>
            </a:r>
            <a:endParaRPr dirty="0"/>
          </a:p>
        </p:txBody>
      </p:sp>
      <p:sp>
        <p:nvSpPr>
          <p:cNvPr id="18" name="Google Shape;427;p24"/>
          <p:cNvSpPr/>
          <p:nvPr/>
        </p:nvSpPr>
        <p:spPr>
          <a:xfrm>
            <a:off x="7958215" y="1753849"/>
            <a:ext cx="3314389" cy="1259174"/>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noFill/>
          <a:ln w="28575" cap="rnd" cmpd="sng">
            <a:solidFill>
              <a:srgbClr val="FED58A"/>
            </a:solidFill>
            <a:prstDash val="solid"/>
            <a:miter lim="16662"/>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tr-TR" sz="2800" dirty="0" smtClean="0"/>
              <a:t> Namazı Bozan Durumlar</a:t>
            </a:r>
            <a:r>
              <a:rPr lang="tr-TR" dirty="0" smtClean="0"/>
              <a:t> </a:t>
            </a:r>
            <a:endParaRPr dirty="0"/>
          </a:p>
        </p:txBody>
      </p:sp>
      <p:sp>
        <p:nvSpPr>
          <p:cNvPr id="19" name="Google Shape;427;p24"/>
          <p:cNvSpPr/>
          <p:nvPr/>
        </p:nvSpPr>
        <p:spPr>
          <a:xfrm>
            <a:off x="3237875" y="3246932"/>
            <a:ext cx="2263515" cy="1160176"/>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rgbClr val="A6DFDA"/>
          </a:solidFill>
          <a:ln w="28575" cap="rnd" cmpd="sng">
            <a:solidFill>
              <a:srgbClr val="A6DFDA"/>
            </a:solidFill>
            <a:prstDash val="solid"/>
            <a:miter lim="16662"/>
            <a:headEnd type="none" w="sm" len="sm"/>
            <a:tailEnd type="none" w="sm" len="sm"/>
          </a:ln>
        </p:spPr>
        <p:txBody>
          <a:bodyPr spcFirstLastPara="1" wrap="square" lIns="91425" tIns="91425" rIns="91425" bIns="91425" anchor="ctr" anchorCtr="0">
            <a:noAutofit/>
          </a:bodyPr>
          <a:lstStyle/>
          <a:p>
            <a:pPr lvl="0" algn="ctr"/>
            <a:r>
              <a:rPr lang="tr-TR" sz="2800" dirty="0" smtClean="0"/>
              <a:t>  Namazın Vacipleri</a:t>
            </a:r>
            <a:endParaRPr dirty="0"/>
          </a:p>
        </p:txBody>
      </p:sp>
    </p:spTree>
    <p:extLst>
      <p:ext uri="{BB962C8B-B14F-4D97-AF65-F5344CB8AC3E}">
        <p14:creationId xmlns:p14="http://schemas.microsoft.com/office/powerpoint/2010/main" val="220017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right)">
                                      <p:cBhvr>
                                        <p:cTn id="16" dur="500"/>
                                        <p:tgtEl>
                                          <p:spTgt spid="15"/>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righ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up)">
                                      <p:cBhvr>
                                        <p:cTn id="34" dur="500"/>
                                        <p:tgtEl>
                                          <p:spTgt spid="6"/>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up)">
                                      <p:cBhvr>
                                        <p:cTn id="43" dur="500"/>
                                        <p:tgtEl>
                                          <p:spTgt spid="3"/>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up)">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animBg="1"/>
      <p:bldP spid="17"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3">
            <a:extLst>
              <a:ext uri="{FF2B5EF4-FFF2-40B4-BE49-F238E27FC236}">
                <a16:creationId xmlns:a16="http://schemas.microsoft.com/office/drawing/2014/main" id="{C9FA7211-8D7B-4DBF-BB6C-6C63ED9E35E8}"/>
              </a:ext>
            </a:extLst>
          </p:cNvPr>
          <p:cNvSpPr/>
          <p:nvPr/>
        </p:nvSpPr>
        <p:spPr>
          <a:xfrm rot="5400000">
            <a:off x="-1014963" y="1972359"/>
            <a:ext cx="4651513" cy="2257764"/>
          </a:xfrm>
          <a:prstGeom prst="homePlate">
            <a:avLst/>
          </a:prstGeom>
          <a:gradFill flip="none" rotWithShape="1">
            <a:gsLst>
              <a:gs pos="27000">
                <a:sysClr val="window" lastClr="FFFFFF">
                  <a:lumMod val="95000"/>
                </a:sysClr>
              </a:gs>
              <a:gs pos="0">
                <a:sysClr val="window" lastClr="FFFFFF">
                  <a:lumMod val="65000"/>
                </a:sysClr>
              </a:gs>
              <a:gs pos="81000">
                <a:sysClr val="window" lastClr="FFFFFF">
                  <a:lumMod val="95000"/>
                </a:sysClr>
              </a:gs>
              <a:gs pos="90000">
                <a:sysClr val="window" lastClr="FFFFFF">
                  <a:lumMod val="75000"/>
                </a:sysClr>
              </a:gs>
              <a:gs pos="100000">
                <a:sysClr val="window" lastClr="FFFFFF">
                  <a:lumMod val="95000"/>
                </a:sysClr>
              </a:gs>
            </a:gsLst>
            <a:lin ang="5400000" scaled="1"/>
            <a:tileRect/>
          </a:gradFill>
          <a:ln w="12700" cap="flat" cmpd="sng" algn="ctr">
            <a:noFill/>
            <a:prstDash val="solid"/>
            <a:miter lim="800000"/>
          </a:ln>
          <a:effectLst>
            <a:outerShdw blurRad="152400" sx="102000" sy="102000" algn="ctr" rotWithShape="0">
              <a:prstClr val="black">
                <a:alpha val="44000"/>
              </a:prstClr>
            </a:outerShdw>
            <a:reflection blurRad="7620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 name="Right Triangle 4">
            <a:extLst>
              <a:ext uri="{FF2B5EF4-FFF2-40B4-BE49-F238E27FC236}">
                <a16:creationId xmlns:a16="http://schemas.microsoft.com/office/drawing/2014/main" id="{CBE12C74-0640-4A31-8330-2B16F630BECD}"/>
              </a:ext>
            </a:extLst>
          </p:cNvPr>
          <p:cNvSpPr/>
          <p:nvPr/>
        </p:nvSpPr>
        <p:spPr>
          <a:xfrm rot="5400000">
            <a:off x="148811" y="806040"/>
            <a:ext cx="1827385" cy="1761191"/>
          </a:xfrm>
          <a:prstGeom prst="rtTriangle">
            <a:avLst/>
          </a:prstGeom>
          <a:gradFill>
            <a:gsLst>
              <a:gs pos="27000">
                <a:srgbClr val="ED8B6D"/>
              </a:gs>
              <a:gs pos="0">
                <a:srgbClr val="E34C1D"/>
              </a:gs>
              <a:gs pos="81000">
                <a:srgbClr val="ED8B6D"/>
              </a:gs>
              <a:gs pos="90000">
                <a:srgbClr val="E34C1D"/>
              </a:gs>
              <a:gs pos="100000">
                <a:srgbClr val="ED8B6D"/>
              </a:gs>
            </a:gsLst>
            <a:lin ang="5400000" scaled="1"/>
          </a:gradFill>
          <a:ln w="12700" cap="flat" cmpd="sng" algn="ctr">
            <a:noFill/>
            <a:prstDash val="solid"/>
            <a:miter lim="800000"/>
          </a:ln>
          <a:effectLst>
            <a:outerShdw blurRad="76200" dist="38100" dir="2700000" algn="tl" rotWithShape="0">
              <a:prstClr val="black">
                <a:alpha val="46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 name="Rectangle: Rounded Corners 5">
            <a:extLst>
              <a:ext uri="{FF2B5EF4-FFF2-40B4-BE49-F238E27FC236}">
                <a16:creationId xmlns:a16="http://schemas.microsoft.com/office/drawing/2014/main" id="{2823DE44-8FD8-43F9-A1FE-9910B6D00D26}"/>
              </a:ext>
            </a:extLst>
          </p:cNvPr>
          <p:cNvSpPr/>
          <p:nvPr/>
        </p:nvSpPr>
        <p:spPr>
          <a:xfrm>
            <a:off x="496558" y="3839798"/>
            <a:ext cx="1628469" cy="115910"/>
          </a:xfrm>
          <a:prstGeom prst="roundRect">
            <a:avLst>
              <a:gd name="adj" fmla="val 50000"/>
            </a:avLst>
          </a:prstGeom>
          <a:solidFill>
            <a:srgbClr val="E96F49"/>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 name="TextBox 6">
            <a:extLst>
              <a:ext uri="{FF2B5EF4-FFF2-40B4-BE49-F238E27FC236}">
                <a16:creationId xmlns:a16="http://schemas.microsoft.com/office/drawing/2014/main" id="{D752044F-2CA4-4EA0-9C82-587262571910}"/>
              </a:ext>
            </a:extLst>
          </p:cNvPr>
          <p:cNvSpPr txBox="1"/>
          <p:nvPr/>
        </p:nvSpPr>
        <p:spPr>
          <a:xfrm>
            <a:off x="181908" y="811303"/>
            <a:ext cx="900274" cy="1200329"/>
          </a:xfrm>
          <a:prstGeom prst="rect">
            <a:avLst/>
          </a:prstGeom>
          <a:noFill/>
        </p:spPr>
        <p:txBody>
          <a:bodyPr wrap="square" rtlCol="0">
            <a:spAutoFit/>
          </a:bodyPr>
          <a:lstStyle/>
          <a:p>
            <a:r>
              <a:rPr lang="en-US" sz="7200" dirty="0">
                <a:solidFill>
                  <a:prstClr val="black">
                    <a:lumMod val="75000"/>
                    <a:lumOff val="25000"/>
                  </a:prstClr>
                </a:solidFill>
                <a:latin typeface="Arial Black" panose="020B0A04020102020204" pitchFamily="34" charset="0"/>
              </a:rPr>
              <a:t>1</a:t>
            </a:r>
            <a:endParaRPr lang="en-IN" sz="7200" dirty="0">
              <a:solidFill>
                <a:prstClr val="black">
                  <a:lumMod val="75000"/>
                  <a:lumOff val="25000"/>
                </a:prstClr>
              </a:solidFill>
              <a:latin typeface="Arial Black" panose="020B0A04020102020204" pitchFamily="34" charset="0"/>
            </a:endParaRPr>
          </a:p>
        </p:txBody>
      </p:sp>
      <p:sp>
        <p:nvSpPr>
          <p:cNvPr id="6" name="TextBox 7">
            <a:extLst>
              <a:ext uri="{FF2B5EF4-FFF2-40B4-BE49-F238E27FC236}">
                <a16:creationId xmlns:a16="http://schemas.microsoft.com/office/drawing/2014/main" id="{2BC7EAA4-8725-4783-B657-3F9B5ABADBA3}"/>
              </a:ext>
            </a:extLst>
          </p:cNvPr>
          <p:cNvSpPr txBox="1"/>
          <p:nvPr/>
        </p:nvSpPr>
        <p:spPr>
          <a:xfrm>
            <a:off x="181908" y="2368508"/>
            <a:ext cx="2257766" cy="1323439"/>
          </a:xfrm>
          <a:prstGeom prst="rect">
            <a:avLst/>
          </a:prstGeom>
          <a:noFill/>
        </p:spPr>
        <p:txBody>
          <a:bodyPr wrap="square" rtlCol="0">
            <a:spAutoFit/>
          </a:bodyPr>
          <a:lstStyle/>
          <a:p>
            <a:pPr algn="ctr"/>
            <a:r>
              <a:rPr lang="tr-TR" sz="4000" b="1" spc="300" dirty="0" smtClean="0">
                <a:solidFill>
                  <a:srgbClr val="44546A"/>
                </a:solidFill>
                <a:latin typeface="Calibri Light" panose="020F0302020204030204" pitchFamily="34" charset="0"/>
                <a:cs typeface="Calibri Light" panose="020F0302020204030204" pitchFamily="34" charset="0"/>
              </a:rPr>
              <a:t>Namazın</a:t>
            </a:r>
            <a:r>
              <a:rPr lang="tr-TR" sz="4000" dirty="0" smtClean="0">
                <a:solidFill>
                  <a:srgbClr val="44546A"/>
                </a:solidFill>
                <a:latin typeface="Calibri" panose="020F0502020204030204"/>
              </a:rPr>
              <a:t> </a:t>
            </a:r>
            <a:r>
              <a:rPr lang="tr-TR" sz="4000" b="1" dirty="0">
                <a:solidFill>
                  <a:srgbClr val="44546A"/>
                </a:solidFill>
                <a:latin typeface="Calibri Light" panose="020F0302020204030204"/>
              </a:rPr>
              <a:t>Farzları</a:t>
            </a:r>
            <a:endParaRPr lang="en-IN" sz="4000" b="1" spc="300" dirty="0">
              <a:solidFill>
                <a:srgbClr val="44546A"/>
              </a:solidFill>
              <a:latin typeface="Calibri Light" panose="020F0302020204030204"/>
              <a:cs typeface="Calibri Light" panose="020F0302020204030204" pitchFamily="34" charset="0"/>
            </a:endParaRPr>
          </a:p>
        </p:txBody>
      </p:sp>
      <p:pic>
        <p:nvPicPr>
          <p:cNvPr id="7" name="Picture 4" descr="islamic clipart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119" y="3796028"/>
            <a:ext cx="967344" cy="1136597"/>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p:cNvPicPr>
            <a:picLocks noChangeAspect="1"/>
          </p:cNvPicPr>
          <p:nvPr/>
        </p:nvPicPr>
        <p:blipFill>
          <a:blip r:embed="rId3"/>
          <a:stretch>
            <a:fillRect/>
          </a:stretch>
        </p:blipFill>
        <p:spPr>
          <a:xfrm>
            <a:off x="2754321" y="677907"/>
            <a:ext cx="4593704" cy="4752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İçerik Yer Tutucusu 2"/>
          <p:cNvSpPr txBox="1">
            <a:spLocks/>
          </p:cNvSpPr>
          <p:nvPr/>
        </p:nvSpPr>
        <p:spPr>
          <a:xfrm>
            <a:off x="7764905" y="1933793"/>
            <a:ext cx="4178742" cy="2237902"/>
          </a:xfrm>
          <a:prstGeom prst="rect">
            <a:avLst/>
          </a:prstGeom>
          <a:solidFill>
            <a:srgbClr val="FBC891"/>
          </a:solidFill>
          <a:ln w="38100" cap="flat" cmpd="sng" algn="ctr">
            <a:solidFill>
              <a:srgbClr val="E9744F"/>
            </a:solidFill>
            <a:prstDash val="solid"/>
            <a:miter lim="800000"/>
          </a:ln>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4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Bir namazın geçerli </a:t>
            </a:r>
            <a:r>
              <a:rPr kumimoji="0" lang="tr-TR" sz="4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olması için neler </a:t>
            </a:r>
            <a:r>
              <a:rPr kumimoji="0" lang="tr-TR" sz="4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yapmalıyız?</a:t>
            </a:r>
            <a:endParaRPr kumimoji="0" lang="tr-TR" sz="4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22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wipe(down)">
                                      <p:cBhvr>
                                        <p:cTn id="12" dur="500"/>
                                        <p:tgtEl>
                                          <p:spTgt spid="9">
                                            <p:bg/>
                                          </p:spTgt>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wipe(down)">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C9FA7211-8D7B-4DBF-BB6C-6C63ED9E35E8}"/>
              </a:ext>
            </a:extLst>
          </p:cNvPr>
          <p:cNvSpPr/>
          <p:nvPr/>
        </p:nvSpPr>
        <p:spPr>
          <a:xfrm rot="5400000">
            <a:off x="-1014963" y="1972359"/>
            <a:ext cx="4651513" cy="2257764"/>
          </a:xfrm>
          <a:prstGeom prst="homePlate">
            <a:avLst/>
          </a:prstGeom>
          <a:gradFill flip="none" rotWithShape="1">
            <a:gsLst>
              <a:gs pos="27000">
                <a:schemeClr val="bg1">
                  <a:lumMod val="95000"/>
                </a:schemeClr>
              </a:gs>
              <a:gs pos="0">
                <a:schemeClr val="bg1">
                  <a:lumMod val="65000"/>
                </a:schemeClr>
              </a:gs>
              <a:gs pos="81000">
                <a:schemeClr val="bg1">
                  <a:lumMod val="95000"/>
                </a:schemeClr>
              </a:gs>
              <a:gs pos="90000">
                <a:schemeClr val="bg1">
                  <a:lumMod val="75000"/>
                </a:schemeClr>
              </a:gs>
              <a:gs pos="100000">
                <a:schemeClr val="bg1">
                  <a:lumMod val="95000"/>
                </a:schemeClr>
              </a:gs>
            </a:gsLst>
            <a:lin ang="5400000" scaled="1"/>
            <a:tileRect/>
          </a:gradFill>
          <a:ln>
            <a:noFill/>
          </a:ln>
          <a:effectLst>
            <a:outerShdw blurRad="152400" sx="102000" sy="102000" algn="ctr" rotWithShape="0">
              <a:prstClr val="black">
                <a:alpha val="44000"/>
              </a:prstClr>
            </a:outerShdw>
            <a:reflection blurRad="7620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Triangle 4">
            <a:extLst>
              <a:ext uri="{FF2B5EF4-FFF2-40B4-BE49-F238E27FC236}">
                <a16:creationId xmlns:a16="http://schemas.microsoft.com/office/drawing/2014/main" id="{CBE12C74-0640-4A31-8330-2B16F630BECD}"/>
              </a:ext>
            </a:extLst>
          </p:cNvPr>
          <p:cNvSpPr/>
          <p:nvPr/>
        </p:nvSpPr>
        <p:spPr>
          <a:xfrm rot="5400000">
            <a:off x="148811" y="806040"/>
            <a:ext cx="1827385" cy="1761191"/>
          </a:xfrm>
          <a:prstGeom prst="rtTriangle">
            <a:avLst/>
          </a:prstGeom>
          <a:gradFill>
            <a:gsLst>
              <a:gs pos="27000">
                <a:srgbClr val="ED8B6D"/>
              </a:gs>
              <a:gs pos="0">
                <a:srgbClr val="E34C1D"/>
              </a:gs>
              <a:gs pos="81000">
                <a:srgbClr val="ED8B6D"/>
              </a:gs>
              <a:gs pos="90000">
                <a:srgbClr val="E34C1D"/>
              </a:gs>
              <a:gs pos="100000">
                <a:srgbClr val="ED8B6D"/>
              </a:gs>
            </a:gsLst>
            <a:lin ang="5400000" scaled="1"/>
          </a:gradFill>
          <a:ln>
            <a:noFill/>
          </a:ln>
          <a:effectLst>
            <a:outerShdw blurRad="76200" dist="381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2823DE44-8FD8-43F9-A1FE-9910B6D00D26}"/>
              </a:ext>
            </a:extLst>
          </p:cNvPr>
          <p:cNvSpPr/>
          <p:nvPr/>
        </p:nvSpPr>
        <p:spPr>
          <a:xfrm>
            <a:off x="496558" y="3839798"/>
            <a:ext cx="1628469" cy="115910"/>
          </a:xfrm>
          <a:prstGeom prst="roundRect">
            <a:avLst>
              <a:gd name="adj" fmla="val 50000"/>
            </a:avLst>
          </a:prstGeom>
          <a:solidFill>
            <a:srgbClr val="E96F49"/>
          </a:solidFill>
          <a:ln>
            <a:noFill/>
          </a:ln>
          <a:effectLst>
            <a:innerShdw blurRad="101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752044F-2CA4-4EA0-9C82-587262571910}"/>
              </a:ext>
            </a:extLst>
          </p:cNvPr>
          <p:cNvSpPr txBox="1"/>
          <p:nvPr/>
        </p:nvSpPr>
        <p:spPr>
          <a:xfrm>
            <a:off x="181908" y="811303"/>
            <a:ext cx="9002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1</a:t>
            </a:r>
            <a:endParaRPr kumimoji="0" lang="en-IN" sz="72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endParaRPr>
          </a:p>
        </p:txBody>
      </p:sp>
      <p:sp>
        <p:nvSpPr>
          <p:cNvPr id="8" name="TextBox 7">
            <a:extLst>
              <a:ext uri="{FF2B5EF4-FFF2-40B4-BE49-F238E27FC236}">
                <a16:creationId xmlns:a16="http://schemas.microsoft.com/office/drawing/2014/main" id="{2BC7EAA4-8725-4783-B657-3F9B5ABADBA3}"/>
              </a:ext>
            </a:extLst>
          </p:cNvPr>
          <p:cNvSpPr txBox="1"/>
          <p:nvPr/>
        </p:nvSpPr>
        <p:spPr>
          <a:xfrm>
            <a:off x="181908" y="2368508"/>
            <a:ext cx="225776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30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Namazın</a:t>
            </a: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tr-TR" sz="4000" b="1" i="0" u="none" strike="noStrike" kern="1200" cap="none" spc="0" normalizeH="0" baseline="0" noProof="0" dirty="0">
                <a:ln>
                  <a:noFill/>
                </a:ln>
                <a:solidFill>
                  <a:prstClr val="black"/>
                </a:solidFill>
                <a:effectLst/>
                <a:uLnTx/>
                <a:uFillTx/>
                <a:latin typeface="Calibri Light" panose="020F0302020204030204"/>
                <a:ea typeface="+mn-ea"/>
                <a:cs typeface="+mn-cs"/>
              </a:rPr>
              <a:t>Farzları</a:t>
            </a:r>
            <a:endParaRPr kumimoji="0" lang="en-IN" sz="4000" b="1" i="0" u="none" strike="noStrike" kern="1200" cap="none" spc="30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p:txBody>
      </p:sp>
      <p:pic>
        <p:nvPicPr>
          <p:cNvPr id="3076" name="Picture 4" descr="islamic clipart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119" y="3796028"/>
            <a:ext cx="967344" cy="1136597"/>
          </a:xfrm>
          <a:prstGeom prst="rect">
            <a:avLst/>
          </a:prstGeom>
          <a:noFill/>
          <a:extLst>
            <a:ext uri="{909E8E84-426E-40DD-AFC4-6F175D3DCCD1}">
              <a14:hiddenFill xmlns:a14="http://schemas.microsoft.com/office/drawing/2010/main">
                <a:solidFill>
                  <a:srgbClr val="FFFFFF"/>
                </a:solidFill>
              </a14:hiddenFill>
            </a:ext>
          </a:extLst>
        </p:spPr>
      </p:pic>
      <p:sp>
        <p:nvSpPr>
          <p:cNvPr id="14" name="İçerik Yer Tutucusu 2"/>
          <p:cNvSpPr>
            <a:spLocks noGrp="1"/>
          </p:cNvSpPr>
          <p:nvPr>
            <p:ph idx="1"/>
          </p:nvPr>
        </p:nvSpPr>
        <p:spPr>
          <a:xfrm>
            <a:off x="2770234" y="140677"/>
            <a:ext cx="9240057" cy="1688124"/>
          </a:xfrm>
          <a:solidFill>
            <a:schemeClr val="accent4">
              <a:lumMod val="40000"/>
              <a:lumOff val="60000"/>
            </a:schemeClr>
          </a:solidFill>
          <a:ln w="38100">
            <a:solidFill>
              <a:srgbClr val="FFFF00"/>
            </a:solidFill>
          </a:ln>
        </p:spPr>
        <p:style>
          <a:lnRef idx="1">
            <a:schemeClr val="accent3"/>
          </a:lnRef>
          <a:fillRef idx="2">
            <a:schemeClr val="accent3"/>
          </a:fillRef>
          <a:effectRef idx="1">
            <a:schemeClr val="accent3"/>
          </a:effectRef>
          <a:fontRef idx="minor">
            <a:schemeClr val="dk1"/>
          </a:fontRef>
        </p:style>
        <p:txBody>
          <a:bodyPr anchor="ctr">
            <a:noAutofit/>
          </a:bodyPr>
          <a:lstStyle/>
          <a:p>
            <a:pPr marL="0" indent="0">
              <a:buNone/>
            </a:pPr>
            <a:r>
              <a:rPr lang="tr-TR" sz="3600" dirty="0" smtClean="0"/>
              <a:t>Namazın </a:t>
            </a:r>
            <a:r>
              <a:rPr lang="tr-TR" sz="3600" dirty="0"/>
              <a:t>kabul olması için namazdan önce ve namazdayken yapılması gerekenlere </a:t>
            </a:r>
            <a:r>
              <a:rPr lang="tr-TR" sz="3600" dirty="0" smtClean="0"/>
              <a:t> </a:t>
            </a:r>
            <a:r>
              <a:rPr lang="tr-TR" sz="3600" b="1" dirty="0" smtClean="0"/>
              <a:t>namazın farzları </a:t>
            </a:r>
            <a:r>
              <a:rPr lang="tr-TR" sz="3600" dirty="0" smtClean="0"/>
              <a:t>denir</a:t>
            </a:r>
            <a:r>
              <a:rPr lang="tr-TR" sz="3600" dirty="0"/>
              <a:t>.</a:t>
            </a:r>
          </a:p>
        </p:txBody>
      </p:sp>
      <p:grpSp>
        <p:nvGrpSpPr>
          <p:cNvPr id="11" name="Grup 10"/>
          <p:cNvGrpSpPr/>
          <p:nvPr/>
        </p:nvGrpSpPr>
        <p:grpSpPr>
          <a:xfrm>
            <a:off x="2770234" y="2111579"/>
            <a:ext cx="5829299" cy="1580367"/>
            <a:chOff x="2770234" y="2111579"/>
            <a:chExt cx="5829299" cy="1580367"/>
          </a:xfrm>
        </p:grpSpPr>
        <p:sp>
          <p:nvSpPr>
            <p:cNvPr id="2" name="Dikdörtgen 1"/>
            <p:cNvSpPr/>
            <p:nvPr/>
          </p:nvSpPr>
          <p:spPr>
            <a:xfrm>
              <a:off x="3236226" y="2388895"/>
              <a:ext cx="5363307" cy="1075273"/>
            </a:xfrm>
            <a:prstGeom prst="rect">
              <a:avLst/>
            </a:prstGeom>
            <a:solidFill>
              <a:schemeClr val="accent5">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schemeClr val="tx1"/>
                  </a:solidFill>
                  <a:effectLst/>
                  <a:uLnTx/>
                  <a:uFillTx/>
                  <a:latin typeface="Calibri" panose="020F0502020204030204"/>
                  <a:ea typeface="+mn-ea"/>
                  <a:cs typeface="+mn-cs"/>
                </a:rPr>
                <a:t>Dışındaki Şartlar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schemeClr val="tx1"/>
                  </a:solidFill>
                  <a:effectLst/>
                  <a:uLnTx/>
                  <a:uFillTx/>
                  <a:latin typeface="Calibri" panose="020F0502020204030204"/>
                  <a:ea typeface="+mn-ea"/>
                  <a:cs typeface="+mn-cs"/>
                </a:rPr>
                <a:t>Namaza Hazırlık Şartları </a:t>
              </a:r>
            </a:p>
          </p:txBody>
        </p:sp>
        <p:sp>
          <p:nvSpPr>
            <p:cNvPr id="3" name="Dikdörtgen 2"/>
            <p:cNvSpPr/>
            <p:nvPr/>
          </p:nvSpPr>
          <p:spPr>
            <a:xfrm>
              <a:off x="2770234" y="2111579"/>
              <a:ext cx="852197" cy="1580367"/>
            </a:xfrm>
            <a:prstGeom prst="rect">
              <a:avLst/>
            </a:prstGeom>
            <a:solidFill>
              <a:srgbClr val="2C89C4"/>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prstClr val="white"/>
                  </a:solidFill>
                  <a:effectLst/>
                  <a:uLnTx/>
                  <a:uFillTx/>
                  <a:latin typeface="Calibri" panose="020F0502020204030204"/>
                  <a:ea typeface="+mn-ea"/>
                  <a:cs typeface="+mn-cs"/>
                </a:rPr>
                <a:t>1</a:t>
              </a:r>
              <a:endParaRPr kumimoji="0" lang="tr-T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 name="Grup 19"/>
          <p:cNvGrpSpPr/>
          <p:nvPr/>
        </p:nvGrpSpPr>
        <p:grpSpPr>
          <a:xfrm>
            <a:off x="2770234" y="4074409"/>
            <a:ext cx="5829299" cy="1580367"/>
            <a:chOff x="2770234" y="4074409"/>
            <a:chExt cx="5829299" cy="1580367"/>
          </a:xfrm>
        </p:grpSpPr>
        <p:sp>
          <p:nvSpPr>
            <p:cNvPr id="15" name="Dikdörtgen 14"/>
            <p:cNvSpPr/>
            <p:nvPr/>
          </p:nvSpPr>
          <p:spPr>
            <a:xfrm>
              <a:off x="3236226" y="4351725"/>
              <a:ext cx="5363307" cy="1075273"/>
            </a:xfrm>
            <a:prstGeom prst="rect">
              <a:avLst/>
            </a:prstGeom>
            <a:solidFill>
              <a:schemeClr val="accent5">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schemeClr val="tx1"/>
                  </a:solidFill>
                  <a:effectLst/>
                  <a:uLnTx/>
                  <a:uFillTx/>
                  <a:latin typeface="Calibri" panose="020F0502020204030204"/>
                  <a:ea typeface="+mn-ea"/>
                  <a:cs typeface="+mn-cs"/>
                </a:rPr>
                <a:t>İçindeki Şartlar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schemeClr val="tx1"/>
                  </a:solidFill>
                  <a:effectLst/>
                  <a:uLnTx/>
                  <a:uFillTx/>
                  <a:latin typeface="Calibri" panose="020F0502020204030204"/>
                  <a:ea typeface="+mn-ea"/>
                  <a:cs typeface="+mn-cs"/>
                </a:rPr>
                <a:t>Namazın Kılınış Şartları </a:t>
              </a:r>
              <a:endParaRPr kumimoji="0" lang="tr-TR" sz="3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6" name="Dikdörtgen 15"/>
            <p:cNvSpPr/>
            <p:nvPr/>
          </p:nvSpPr>
          <p:spPr>
            <a:xfrm>
              <a:off x="2770234" y="4074409"/>
              <a:ext cx="852197" cy="1580367"/>
            </a:xfrm>
            <a:prstGeom prst="rect">
              <a:avLst/>
            </a:prstGeom>
            <a:solidFill>
              <a:srgbClr val="2C89C4"/>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prstClr val="white"/>
                  </a:solidFill>
                  <a:effectLst/>
                  <a:uLnTx/>
                  <a:uFillTx/>
                  <a:latin typeface="Calibri" panose="020F0502020204030204"/>
                  <a:ea typeface="+mn-ea"/>
                  <a:cs typeface="+mn-cs"/>
                </a:rPr>
                <a:t>2</a:t>
              </a:r>
              <a:endParaRPr kumimoji="0" lang="tr-T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Dikdörtgen 8"/>
          <p:cNvSpPr/>
          <p:nvPr/>
        </p:nvSpPr>
        <p:spPr>
          <a:xfrm>
            <a:off x="8274570" y="2659479"/>
            <a:ext cx="1686106" cy="621574"/>
          </a:xfrm>
          <a:prstGeom prst="rect">
            <a:avLst/>
          </a:prstGeom>
          <a:solidFill>
            <a:schemeClr val="accent4">
              <a:lumMod val="40000"/>
              <a:lumOff val="60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Şart</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Dikdörtgen 17"/>
          <p:cNvSpPr/>
          <p:nvPr/>
        </p:nvSpPr>
        <p:spPr>
          <a:xfrm>
            <a:off x="8334531" y="4565853"/>
            <a:ext cx="1716086" cy="621574"/>
          </a:xfrm>
          <a:prstGeom prst="rect">
            <a:avLst/>
          </a:prstGeom>
          <a:solidFill>
            <a:schemeClr val="accent4">
              <a:lumMod val="40000"/>
              <a:lumOff val="60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Rükün</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12-Noktalı Yıldız 18"/>
          <p:cNvSpPr/>
          <p:nvPr/>
        </p:nvSpPr>
        <p:spPr>
          <a:xfrm>
            <a:off x="9915706" y="2997156"/>
            <a:ext cx="2028092" cy="1531279"/>
          </a:xfrm>
          <a:prstGeom prst="star12">
            <a:avLst/>
          </a:prstGeom>
          <a:solidFill>
            <a:schemeClr val="accent6">
              <a:lumMod val="60000"/>
              <a:lumOff val="40000"/>
            </a:schemeClr>
          </a:solidFill>
          <a:ln>
            <a:solidFill>
              <a:srgbClr val="FFFF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000" b="0" i="0" u="none" strike="noStrike" kern="1200" cap="none" spc="0" normalizeH="0" baseline="0" noProof="0" dirty="0">
                <a:ln>
                  <a:noFill/>
                </a:ln>
                <a:solidFill>
                  <a:prstClr val="black"/>
                </a:solidFill>
                <a:effectLst/>
                <a:uLnTx/>
                <a:uFillTx/>
                <a:latin typeface="Calibri" panose="020F0502020204030204"/>
                <a:ea typeface="+mn-ea"/>
                <a:cs typeface="+mn-cs"/>
              </a:rPr>
              <a:t>12</a:t>
            </a:r>
          </a:p>
        </p:txBody>
      </p:sp>
    </p:spTree>
    <p:extLst>
      <p:ext uri="{BB962C8B-B14F-4D97-AF65-F5344CB8AC3E}">
        <p14:creationId xmlns:p14="http://schemas.microsoft.com/office/powerpoint/2010/main" val="73911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wipe(left)">
                                      <p:cBhvr>
                                        <p:cTn id="7" dur="500"/>
                                        <p:tgtEl>
                                          <p:spTgt spid="14">
                                            <p:bg/>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wipe(left)">
                                      <p:cBhvr>
                                        <p:cTn id="11" dur="500"/>
                                        <p:tgtEl>
                                          <p:spTgt spid="1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P spid="9"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p:cNvSpPr/>
          <p:nvPr/>
        </p:nvSpPr>
        <p:spPr>
          <a:xfrm>
            <a:off x="239920" y="132328"/>
            <a:ext cx="4657724" cy="664568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0" name="Grup 119"/>
          <p:cNvGrpSpPr/>
          <p:nvPr/>
        </p:nvGrpSpPr>
        <p:grpSpPr>
          <a:xfrm>
            <a:off x="630513" y="1984687"/>
            <a:ext cx="3876541" cy="785612"/>
            <a:chOff x="630513" y="1984687"/>
            <a:chExt cx="3876541" cy="785612"/>
          </a:xfrm>
        </p:grpSpPr>
        <p:sp>
          <p:nvSpPr>
            <p:cNvPr id="16" name="Rectangle: Rounded Corners 57">
              <a:extLst>
                <a:ext uri="{FF2B5EF4-FFF2-40B4-BE49-F238E27FC236}">
                  <a16:creationId xmlns:a16="http://schemas.microsoft.com/office/drawing/2014/main" id="{91BBB216-0CCA-4A6E-BFCE-C8DFDF4BDFA8}"/>
                </a:ext>
              </a:extLst>
            </p:cNvPr>
            <p:cNvSpPr/>
            <p:nvPr/>
          </p:nvSpPr>
          <p:spPr>
            <a:xfrm>
              <a:off x="723347" y="2046721"/>
              <a:ext cx="3690871" cy="647700"/>
            </a:xfrm>
            <a:prstGeom prst="roundRect">
              <a:avLst>
                <a:gd name="adj" fmla="val 29782"/>
              </a:avLst>
            </a:prstGeom>
            <a:gradFill flip="none" rotWithShape="1">
              <a:gsLst>
                <a:gs pos="0">
                  <a:srgbClr val="FFC000"/>
                </a:gs>
                <a:gs pos="88000">
                  <a:srgbClr val="C495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58">
              <a:extLst>
                <a:ext uri="{FF2B5EF4-FFF2-40B4-BE49-F238E27FC236}">
                  <a16:creationId xmlns:a16="http://schemas.microsoft.com/office/drawing/2014/main" id="{AE344980-A0F9-4442-AA03-D323D7E1CA3B}"/>
                </a:ext>
              </a:extLst>
            </p:cNvPr>
            <p:cNvSpPr/>
            <p:nvPr/>
          </p:nvSpPr>
          <p:spPr>
            <a:xfrm>
              <a:off x="630513" y="1984688"/>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59">
              <a:extLst>
                <a:ext uri="{FF2B5EF4-FFF2-40B4-BE49-F238E27FC236}">
                  <a16:creationId xmlns:a16="http://schemas.microsoft.com/office/drawing/2014/main" id="{B68465A6-46E2-4EE0-8184-2FACF9CC45D2}"/>
                </a:ext>
              </a:extLst>
            </p:cNvPr>
            <p:cNvSpPr/>
            <p:nvPr/>
          </p:nvSpPr>
          <p:spPr>
            <a:xfrm>
              <a:off x="1114425" y="1984687"/>
              <a:ext cx="3392629"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72">
              <a:extLst>
                <a:ext uri="{FF2B5EF4-FFF2-40B4-BE49-F238E27FC236}">
                  <a16:creationId xmlns:a16="http://schemas.microsoft.com/office/drawing/2014/main" id="{934F7C64-0C73-48B9-950D-322D29770A15}"/>
                </a:ext>
              </a:extLst>
            </p:cNvPr>
            <p:cNvSpPr txBox="1"/>
            <p:nvPr/>
          </p:nvSpPr>
          <p:spPr>
            <a:xfrm>
              <a:off x="708720" y="1995621"/>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2</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grpSp>
      <p:sp>
        <p:nvSpPr>
          <p:cNvPr id="35" name="TextBox 76">
            <a:extLst>
              <a:ext uri="{FF2B5EF4-FFF2-40B4-BE49-F238E27FC236}">
                <a16:creationId xmlns:a16="http://schemas.microsoft.com/office/drawing/2014/main" id="{0480DD8E-FCE9-42DC-BA60-82D264F8D3A2}"/>
              </a:ext>
            </a:extLst>
          </p:cNvPr>
          <p:cNvSpPr txBox="1"/>
          <p:nvPr/>
        </p:nvSpPr>
        <p:spPr>
          <a:xfrm>
            <a:off x="1269307" y="2114739"/>
            <a:ext cx="3497848" cy="538609"/>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tr-TR" sz="2900" b="1" i="0" u="none" strike="noStrike" kern="1200" cap="none" spc="0" normalizeH="0" baseline="0" noProof="0" dirty="0" err="1" smtClean="0">
                <a:ln>
                  <a:noFill/>
                </a:ln>
                <a:solidFill>
                  <a:prstClr val="white"/>
                </a:solidFill>
                <a:effectLst/>
                <a:uLnTx/>
                <a:uFillTx/>
                <a:latin typeface="Calibri" panose="020F0502020204030204"/>
                <a:ea typeface="+mn-ea"/>
                <a:cs typeface="+mn-cs"/>
              </a:rPr>
              <a:t>Necâsetten</a:t>
            </a:r>
            <a:r>
              <a:rPr kumimoji="0" lang="tr-TR" sz="2900" b="1"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tr-TR" sz="2900" b="1" i="0" u="none" strike="noStrike" kern="1200" cap="none" spc="0" normalizeH="0" baseline="0" noProof="0" dirty="0" err="1" smtClean="0">
                <a:ln>
                  <a:noFill/>
                </a:ln>
                <a:solidFill>
                  <a:prstClr val="white"/>
                </a:solidFill>
                <a:effectLst/>
                <a:uLnTx/>
                <a:uFillTx/>
                <a:latin typeface="Calibri" panose="020F0502020204030204"/>
                <a:ea typeface="+mn-ea"/>
                <a:cs typeface="+mn-cs"/>
              </a:rPr>
              <a:t>Tahâret</a:t>
            </a:r>
            <a:endParaRPr kumimoji="0" lang="tr-TR" sz="2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1" name="Grup 120"/>
          <p:cNvGrpSpPr/>
          <p:nvPr/>
        </p:nvGrpSpPr>
        <p:grpSpPr>
          <a:xfrm>
            <a:off x="630991" y="2926952"/>
            <a:ext cx="3876541" cy="785612"/>
            <a:chOff x="630991" y="2926952"/>
            <a:chExt cx="3876541" cy="785612"/>
          </a:xfrm>
        </p:grpSpPr>
        <p:sp>
          <p:nvSpPr>
            <p:cNvPr id="19" name="Rectangle: Rounded Corners 60">
              <a:extLst>
                <a:ext uri="{FF2B5EF4-FFF2-40B4-BE49-F238E27FC236}">
                  <a16:creationId xmlns:a16="http://schemas.microsoft.com/office/drawing/2014/main" id="{01FF7A35-2AC0-4FA3-8B0D-27AC6C047793}"/>
                </a:ext>
              </a:extLst>
            </p:cNvPr>
            <p:cNvSpPr/>
            <p:nvPr/>
          </p:nvSpPr>
          <p:spPr>
            <a:xfrm>
              <a:off x="723825" y="2988986"/>
              <a:ext cx="3690871" cy="647700"/>
            </a:xfrm>
            <a:prstGeom prst="roundRect">
              <a:avLst>
                <a:gd name="adj" fmla="val 29782"/>
              </a:avLst>
            </a:prstGeom>
            <a:gradFill flip="none" rotWithShape="1">
              <a:gsLst>
                <a:gs pos="0">
                  <a:srgbClr val="00B0F0"/>
                </a:gs>
                <a:gs pos="88000">
                  <a:srgbClr val="0070C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61">
              <a:extLst>
                <a:ext uri="{FF2B5EF4-FFF2-40B4-BE49-F238E27FC236}">
                  <a16:creationId xmlns:a16="http://schemas.microsoft.com/office/drawing/2014/main" id="{CE88C51E-BF84-44AE-A36F-9FBDF75B71AE}"/>
                </a:ext>
              </a:extLst>
            </p:cNvPr>
            <p:cNvSpPr/>
            <p:nvPr/>
          </p:nvSpPr>
          <p:spPr>
            <a:xfrm>
              <a:off x="630991" y="2926953"/>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62">
              <a:extLst>
                <a:ext uri="{FF2B5EF4-FFF2-40B4-BE49-F238E27FC236}">
                  <a16:creationId xmlns:a16="http://schemas.microsoft.com/office/drawing/2014/main" id="{50C9307A-763D-493E-992C-D7C62C81E610}"/>
                </a:ext>
              </a:extLst>
            </p:cNvPr>
            <p:cNvSpPr/>
            <p:nvPr/>
          </p:nvSpPr>
          <p:spPr>
            <a:xfrm>
              <a:off x="1114425" y="2926952"/>
              <a:ext cx="3393107"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73">
              <a:extLst>
                <a:ext uri="{FF2B5EF4-FFF2-40B4-BE49-F238E27FC236}">
                  <a16:creationId xmlns:a16="http://schemas.microsoft.com/office/drawing/2014/main" id="{5F588A33-70C0-4CD9-83AE-1FD66845597C}"/>
                </a:ext>
              </a:extLst>
            </p:cNvPr>
            <p:cNvSpPr txBox="1"/>
            <p:nvPr/>
          </p:nvSpPr>
          <p:spPr>
            <a:xfrm>
              <a:off x="734829" y="2963682"/>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3</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37" name="TextBox 78">
              <a:extLst>
                <a:ext uri="{FF2B5EF4-FFF2-40B4-BE49-F238E27FC236}">
                  <a16:creationId xmlns:a16="http://schemas.microsoft.com/office/drawing/2014/main" id="{EF79C6E0-05FC-478F-BEF3-E8C1CFAE1C96}"/>
                </a:ext>
              </a:extLst>
            </p:cNvPr>
            <p:cNvSpPr txBox="1"/>
            <p:nvPr/>
          </p:nvSpPr>
          <p:spPr>
            <a:xfrm>
              <a:off x="1377190" y="3064485"/>
              <a:ext cx="27335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err="1"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Setr</a:t>
              </a:r>
              <a:r>
                <a:rPr kumimoji="0" lang="tr-TR" sz="32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-i Avret</a:t>
              </a:r>
              <a:endParaRPr kumimoji="0" lang="en-IN" sz="32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grpSp>
        <p:nvGrpSpPr>
          <p:cNvPr id="122" name="Grup 121"/>
          <p:cNvGrpSpPr/>
          <p:nvPr/>
        </p:nvGrpSpPr>
        <p:grpSpPr>
          <a:xfrm>
            <a:off x="637325" y="3890004"/>
            <a:ext cx="3876542" cy="785612"/>
            <a:chOff x="637325" y="3890004"/>
            <a:chExt cx="3876542" cy="785612"/>
          </a:xfrm>
        </p:grpSpPr>
        <p:sp>
          <p:nvSpPr>
            <p:cNvPr id="22" name="Rectangle: Rounded Corners 63">
              <a:extLst>
                <a:ext uri="{FF2B5EF4-FFF2-40B4-BE49-F238E27FC236}">
                  <a16:creationId xmlns:a16="http://schemas.microsoft.com/office/drawing/2014/main" id="{53E5E4F4-1597-4ACA-BB97-4C64A4610159}"/>
                </a:ext>
              </a:extLst>
            </p:cNvPr>
            <p:cNvSpPr/>
            <p:nvPr/>
          </p:nvSpPr>
          <p:spPr>
            <a:xfrm>
              <a:off x="730159" y="3952038"/>
              <a:ext cx="3690871" cy="647700"/>
            </a:xfrm>
            <a:prstGeom prst="roundRect">
              <a:avLst>
                <a:gd name="adj" fmla="val 29782"/>
              </a:avLst>
            </a:prstGeom>
            <a:gradFill flip="none" rotWithShape="1">
              <a:gsLst>
                <a:gs pos="0">
                  <a:srgbClr val="8037B7"/>
                </a:gs>
                <a:gs pos="88000">
                  <a:srgbClr val="4A206A"/>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64">
              <a:extLst>
                <a:ext uri="{FF2B5EF4-FFF2-40B4-BE49-F238E27FC236}">
                  <a16:creationId xmlns:a16="http://schemas.microsoft.com/office/drawing/2014/main" id="{ECF73E63-5652-4474-BCB8-8902000D9824}"/>
                </a:ext>
              </a:extLst>
            </p:cNvPr>
            <p:cNvSpPr/>
            <p:nvPr/>
          </p:nvSpPr>
          <p:spPr>
            <a:xfrm>
              <a:off x="637325" y="3890005"/>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65">
              <a:extLst>
                <a:ext uri="{FF2B5EF4-FFF2-40B4-BE49-F238E27FC236}">
                  <a16:creationId xmlns:a16="http://schemas.microsoft.com/office/drawing/2014/main" id="{3AB7F088-4F1C-4196-9474-A1119A2F99FC}"/>
                </a:ext>
              </a:extLst>
            </p:cNvPr>
            <p:cNvSpPr/>
            <p:nvPr/>
          </p:nvSpPr>
          <p:spPr>
            <a:xfrm>
              <a:off x="1114425" y="3890004"/>
              <a:ext cx="3399442"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74">
              <a:extLst>
                <a:ext uri="{FF2B5EF4-FFF2-40B4-BE49-F238E27FC236}">
                  <a16:creationId xmlns:a16="http://schemas.microsoft.com/office/drawing/2014/main" id="{A996D8A1-9775-4312-9DF7-8AABBC25D66D}"/>
                </a:ext>
              </a:extLst>
            </p:cNvPr>
            <p:cNvSpPr txBox="1"/>
            <p:nvPr/>
          </p:nvSpPr>
          <p:spPr>
            <a:xfrm>
              <a:off x="708720" y="3919210"/>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4</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39" name="TextBox 80">
              <a:extLst>
                <a:ext uri="{FF2B5EF4-FFF2-40B4-BE49-F238E27FC236}">
                  <a16:creationId xmlns:a16="http://schemas.microsoft.com/office/drawing/2014/main" id="{322818A5-95D6-4438-B968-698D88CA9683}"/>
                </a:ext>
              </a:extLst>
            </p:cNvPr>
            <p:cNvSpPr txBox="1"/>
            <p:nvPr/>
          </p:nvSpPr>
          <p:spPr>
            <a:xfrm>
              <a:off x="1367340" y="3980828"/>
              <a:ext cx="3009221" cy="646331"/>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İstikbâl-i kıble</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3" name="Grup 122"/>
          <p:cNvGrpSpPr/>
          <p:nvPr/>
        </p:nvGrpSpPr>
        <p:grpSpPr>
          <a:xfrm>
            <a:off x="631469" y="4832970"/>
            <a:ext cx="3876541" cy="785612"/>
            <a:chOff x="631469" y="4832970"/>
            <a:chExt cx="3876541" cy="785612"/>
          </a:xfrm>
        </p:grpSpPr>
        <p:sp>
          <p:nvSpPr>
            <p:cNvPr id="25" name="Rectangle: Rounded Corners 66">
              <a:extLst>
                <a:ext uri="{FF2B5EF4-FFF2-40B4-BE49-F238E27FC236}">
                  <a16:creationId xmlns:a16="http://schemas.microsoft.com/office/drawing/2014/main" id="{219F130D-1895-40E7-9937-89BB7425DB62}"/>
                </a:ext>
              </a:extLst>
            </p:cNvPr>
            <p:cNvSpPr/>
            <p:nvPr/>
          </p:nvSpPr>
          <p:spPr>
            <a:xfrm>
              <a:off x="724303" y="4895004"/>
              <a:ext cx="3690871" cy="647700"/>
            </a:xfrm>
            <a:prstGeom prst="roundRect">
              <a:avLst>
                <a:gd name="adj" fmla="val 29782"/>
              </a:avLst>
            </a:prstGeom>
            <a:gradFill flip="none" rotWithShape="1">
              <a:gsLst>
                <a:gs pos="0">
                  <a:srgbClr val="2F9DA3"/>
                </a:gs>
                <a:gs pos="88000">
                  <a:srgbClr val="1E6468"/>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67">
              <a:extLst>
                <a:ext uri="{FF2B5EF4-FFF2-40B4-BE49-F238E27FC236}">
                  <a16:creationId xmlns:a16="http://schemas.microsoft.com/office/drawing/2014/main" id="{3195C082-7ECA-4236-AB01-47DE567F36EB}"/>
                </a:ext>
              </a:extLst>
            </p:cNvPr>
            <p:cNvSpPr/>
            <p:nvPr/>
          </p:nvSpPr>
          <p:spPr>
            <a:xfrm>
              <a:off x="631469" y="4832971"/>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68">
              <a:extLst>
                <a:ext uri="{FF2B5EF4-FFF2-40B4-BE49-F238E27FC236}">
                  <a16:creationId xmlns:a16="http://schemas.microsoft.com/office/drawing/2014/main" id="{B1A9008D-F5A1-41E3-9A4E-7199DCBD9D66}"/>
                </a:ext>
              </a:extLst>
            </p:cNvPr>
            <p:cNvSpPr/>
            <p:nvPr/>
          </p:nvSpPr>
          <p:spPr>
            <a:xfrm>
              <a:off x="1257301" y="4832970"/>
              <a:ext cx="3250709"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75">
              <a:extLst>
                <a:ext uri="{FF2B5EF4-FFF2-40B4-BE49-F238E27FC236}">
                  <a16:creationId xmlns:a16="http://schemas.microsoft.com/office/drawing/2014/main" id="{B2EB0E46-D07C-46B0-97BC-52C2D3EDC447}"/>
                </a:ext>
              </a:extLst>
            </p:cNvPr>
            <p:cNvSpPr txBox="1"/>
            <p:nvPr/>
          </p:nvSpPr>
          <p:spPr>
            <a:xfrm>
              <a:off x="708720" y="4905727"/>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5</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41" name="TextBox 82">
              <a:extLst>
                <a:ext uri="{FF2B5EF4-FFF2-40B4-BE49-F238E27FC236}">
                  <a16:creationId xmlns:a16="http://schemas.microsoft.com/office/drawing/2014/main" id="{7323DDFB-4AA7-4AA0-B4C0-8F3070DC340E}"/>
                </a:ext>
              </a:extLst>
            </p:cNvPr>
            <p:cNvSpPr txBox="1"/>
            <p:nvPr/>
          </p:nvSpPr>
          <p:spPr>
            <a:xfrm>
              <a:off x="1750634" y="4874341"/>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Vakit</a:t>
              </a:r>
              <a:endParaRPr kumimoji="0" lang="en-IN" sz="40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grpSp>
        <p:nvGrpSpPr>
          <p:cNvPr id="124" name="Grup 123"/>
          <p:cNvGrpSpPr/>
          <p:nvPr/>
        </p:nvGrpSpPr>
        <p:grpSpPr>
          <a:xfrm>
            <a:off x="630513" y="5763127"/>
            <a:ext cx="3876541" cy="785612"/>
            <a:chOff x="630513" y="5763127"/>
            <a:chExt cx="3876541" cy="785612"/>
          </a:xfrm>
        </p:grpSpPr>
        <p:sp>
          <p:nvSpPr>
            <p:cNvPr id="45" name="Rectangle: Rounded Corners 54">
              <a:extLst>
                <a:ext uri="{FF2B5EF4-FFF2-40B4-BE49-F238E27FC236}">
                  <a16:creationId xmlns:a16="http://schemas.microsoft.com/office/drawing/2014/main" id="{221237B6-F95C-4D1C-9E6F-D9FEFD8EA6D8}"/>
                </a:ext>
              </a:extLst>
            </p:cNvPr>
            <p:cNvSpPr/>
            <p:nvPr/>
          </p:nvSpPr>
          <p:spPr>
            <a:xfrm>
              <a:off x="723347" y="5825161"/>
              <a:ext cx="3690871" cy="647700"/>
            </a:xfrm>
            <a:prstGeom prst="roundRect">
              <a:avLst>
                <a:gd name="adj" fmla="val 29782"/>
              </a:avLst>
            </a:prstGeom>
            <a:solidFill>
              <a:schemeClr val="accent6">
                <a:lumMod val="75000"/>
              </a:schemeClr>
            </a:soli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55">
              <a:extLst>
                <a:ext uri="{FF2B5EF4-FFF2-40B4-BE49-F238E27FC236}">
                  <a16:creationId xmlns:a16="http://schemas.microsoft.com/office/drawing/2014/main" id="{46CE7A94-7BD1-4E38-9127-94A734DFAD21}"/>
                </a:ext>
              </a:extLst>
            </p:cNvPr>
            <p:cNvSpPr/>
            <p:nvPr/>
          </p:nvSpPr>
          <p:spPr>
            <a:xfrm>
              <a:off x="630513" y="5763128"/>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56">
              <a:extLst>
                <a:ext uri="{FF2B5EF4-FFF2-40B4-BE49-F238E27FC236}">
                  <a16:creationId xmlns:a16="http://schemas.microsoft.com/office/drawing/2014/main" id="{7A2619FC-FC19-47C7-8431-02D06554B411}"/>
                </a:ext>
              </a:extLst>
            </p:cNvPr>
            <p:cNvSpPr/>
            <p:nvPr/>
          </p:nvSpPr>
          <p:spPr>
            <a:xfrm>
              <a:off x="1257301" y="5763127"/>
              <a:ext cx="3249753"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69">
              <a:extLst>
                <a:ext uri="{FF2B5EF4-FFF2-40B4-BE49-F238E27FC236}">
                  <a16:creationId xmlns:a16="http://schemas.microsoft.com/office/drawing/2014/main" id="{AC839C23-B05F-4222-90AC-2C645A8998DF}"/>
                </a:ext>
              </a:extLst>
            </p:cNvPr>
            <p:cNvSpPr txBox="1"/>
            <p:nvPr/>
          </p:nvSpPr>
          <p:spPr>
            <a:xfrm>
              <a:off x="722868" y="5804380"/>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6</a:t>
              </a:r>
              <a:endParaRPr kumimoji="0" lang="en-IN" sz="3600" b="1" i="0" u="none" strike="noStrike" kern="1200" cap="none" spc="0" normalizeH="0" baseline="0" noProof="0" dirty="0">
                <a:ln>
                  <a:noFill/>
                </a:ln>
                <a:solidFill>
                  <a:prstClr val="white"/>
                </a:solidFill>
                <a:effectLst/>
                <a:uLnTx/>
                <a:uFillTx/>
                <a:latin typeface="Adobe Gothic Std B" panose="020B0800000000000000" pitchFamily="34" charset="-128"/>
                <a:ea typeface="Adobe Gothic Std B" panose="020B0800000000000000" pitchFamily="34" charset="-128"/>
                <a:cs typeface="+mn-cs"/>
              </a:endParaRPr>
            </a:p>
          </p:txBody>
        </p:sp>
        <p:sp>
          <p:nvSpPr>
            <p:cNvPr id="49" name="TextBox 70">
              <a:extLst>
                <a:ext uri="{FF2B5EF4-FFF2-40B4-BE49-F238E27FC236}">
                  <a16:creationId xmlns:a16="http://schemas.microsoft.com/office/drawing/2014/main" id="{B3508916-B9DB-4925-9444-5FCDC3C4DE9E}"/>
                </a:ext>
              </a:extLst>
            </p:cNvPr>
            <p:cNvSpPr txBox="1"/>
            <p:nvPr/>
          </p:nvSpPr>
          <p:spPr>
            <a:xfrm>
              <a:off x="1749678" y="5780074"/>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Niyet</a:t>
              </a:r>
              <a:endParaRPr kumimoji="0" lang="en-IN" sz="40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sp>
        <p:nvSpPr>
          <p:cNvPr id="51" name="İçerik Yer Tutucusu 2"/>
          <p:cNvSpPr>
            <a:spLocks noGrp="1"/>
          </p:cNvSpPr>
          <p:nvPr>
            <p:ph idx="1"/>
          </p:nvPr>
        </p:nvSpPr>
        <p:spPr>
          <a:xfrm rot="5400000">
            <a:off x="4240762" y="3080197"/>
            <a:ext cx="3711985" cy="813175"/>
          </a:xfrm>
          <a:solidFill>
            <a:srgbClr val="E3573C"/>
          </a:solidFill>
          <a:ln w="28575">
            <a:solidFill>
              <a:srgbClr val="FFFF00"/>
            </a:solidFill>
          </a:ln>
        </p:spPr>
        <p:style>
          <a:lnRef idx="1">
            <a:schemeClr val="accent4"/>
          </a:lnRef>
          <a:fillRef idx="2">
            <a:schemeClr val="accent4"/>
          </a:fillRef>
          <a:effectRef idx="1">
            <a:schemeClr val="accent4"/>
          </a:effectRef>
          <a:fontRef idx="minor">
            <a:schemeClr val="dk1"/>
          </a:fontRef>
        </p:style>
        <p:txBody>
          <a:bodyPr anchor="ctr">
            <a:noAutofit/>
          </a:bodyPr>
          <a:lstStyle/>
          <a:p>
            <a:pPr marL="0" indent="0" algn="ctr">
              <a:buNone/>
            </a:pPr>
            <a:r>
              <a:rPr lang="tr-TR" sz="3200" dirty="0" smtClean="0"/>
              <a:t>NAMAZIN ŞARTLARI</a:t>
            </a:r>
            <a:endParaRPr lang="tr-TR" sz="3200" dirty="0"/>
          </a:p>
        </p:txBody>
      </p:sp>
      <p:sp>
        <p:nvSpPr>
          <p:cNvPr id="52" name="Dikdörtgen 51"/>
          <p:cNvSpPr/>
          <p:nvPr/>
        </p:nvSpPr>
        <p:spPr>
          <a:xfrm>
            <a:off x="651948" y="2200"/>
            <a:ext cx="3918856" cy="950005"/>
          </a:xfrm>
          <a:prstGeom prst="rect">
            <a:avLst/>
          </a:prstGeom>
          <a:solidFill>
            <a:schemeClr val="accent4">
              <a:lumMod val="40000"/>
              <a:lumOff val="60000"/>
            </a:schemeClr>
          </a:solidFill>
          <a:ln>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Dışındaki Şartlar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Namaza Hazırlık Şartları </a:t>
            </a:r>
          </a:p>
        </p:txBody>
      </p:sp>
      <p:sp>
        <p:nvSpPr>
          <p:cNvPr id="44" name="Sağ Ok 43"/>
          <p:cNvSpPr/>
          <p:nvPr/>
        </p:nvSpPr>
        <p:spPr>
          <a:xfrm>
            <a:off x="6597334" y="3394370"/>
            <a:ext cx="756348" cy="484632"/>
          </a:xfrm>
          <a:prstGeom prst="rightArrow">
            <a:avLst/>
          </a:prstGeom>
          <a:solidFill>
            <a:srgbClr val="E3573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Sağ Ok 53"/>
          <p:cNvSpPr/>
          <p:nvPr/>
        </p:nvSpPr>
        <p:spPr>
          <a:xfrm rot="10800000">
            <a:off x="4990000" y="3404237"/>
            <a:ext cx="606577" cy="484632"/>
          </a:xfrm>
          <a:prstGeom prst="rightArrow">
            <a:avLst/>
          </a:prstGeom>
          <a:solidFill>
            <a:srgbClr val="E3573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Dikdörtgen 86"/>
          <p:cNvSpPr/>
          <p:nvPr/>
        </p:nvSpPr>
        <p:spPr>
          <a:xfrm>
            <a:off x="7508631" y="132328"/>
            <a:ext cx="4586508" cy="664568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5" name="Grup 124"/>
          <p:cNvGrpSpPr/>
          <p:nvPr/>
        </p:nvGrpSpPr>
        <p:grpSpPr>
          <a:xfrm>
            <a:off x="7845515" y="1102846"/>
            <a:ext cx="3876541" cy="785612"/>
            <a:chOff x="7845515" y="1102846"/>
            <a:chExt cx="3876541" cy="785612"/>
          </a:xfrm>
        </p:grpSpPr>
        <p:sp>
          <p:nvSpPr>
            <p:cNvPr id="88" name="Rectangle: Rounded Corners 54">
              <a:extLst>
                <a:ext uri="{FF2B5EF4-FFF2-40B4-BE49-F238E27FC236}">
                  <a16:creationId xmlns:a16="http://schemas.microsoft.com/office/drawing/2014/main" id="{221237B6-F95C-4D1C-9E6F-D9FEFD8EA6D8}"/>
                </a:ext>
              </a:extLst>
            </p:cNvPr>
            <p:cNvSpPr/>
            <p:nvPr/>
          </p:nvSpPr>
          <p:spPr>
            <a:xfrm>
              <a:off x="7938349" y="1164880"/>
              <a:ext cx="3690871" cy="647700"/>
            </a:xfrm>
            <a:prstGeom prst="roundRect">
              <a:avLst>
                <a:gd name="adj" fmla="val 29782"/>
              </a:avLst>
            </a:prstGeom>
            <a:gradFill flip="none" rotWithShape="1">
              <a:gsLst>
                <a:gs pos="0">
                  <a:srgbClr val="FF0000"/>
                </a:gs>
                <a:gs pos="88000">
                  <a:srgbClr val="8600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Rounded Corners 55">
              <a:extLst>
                <a:ext uri="{FF2B5EF4-FFF2-40B4-BE49-F238E27FC236}">
                  <a16:creationId xmlns:a16="http://schemas.microsoft.com/office/drawing/2014/main" id="{46CE7A94-7BD1-4E38-9127-94A734DFAD21}"/>
                </a:ext>
              </a:extLst>
            </p:cNvPr>
            <p:cNvSpPr/>
            <p:nvPr/>
          </p:nvSpPr>
          <p:spPr>
            <a:xfrm>
              <a:off x="7845515" y="1102847"/>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Freeform: Shape 56">
              <a:extLst>
                <a:ext uri="{FF2B5EF4-FFF2-40B4-BE49-F238E27FC236}">
                  <a16:creationId xmlns:a16="http://schemas.microsoft.com/office/drawing/2014/main" id="{7A2619FC-FC19-47C7-8431-02D06554B411}"/>
                </a:ext>
              </a:extLst>
            </p:cNvPr>
            <p:cNvSpPr/>
            <p:nvPr/>
          </p:nvSpPr>
          <p:spPr>
            <a:xfrm>
              <a:off x="8272463" y="1102846"/>
              <a:ext cx="3449593"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TextBox 69">
              <a:extLst>
                <a:ext uri="{FF2B5EF4-FFF2-40B4-BE49-F238E27FC236}">
                  <a16:creationId xmlns:a16="http://schemas.microsoft.com/office/drawing/2014/main" id="{AC839C23-B05F-4222-90AC-2C645A8998DF}"/>
                </a:ext>
              </a:extLst>
            </p:cNvPr>
            <p:cNvSpPr txBox="1"/>
            <p:nvPr/>
          </p:nvSpPr>
          <p:spPr>
            <a:xfrm>
              <a:off x="7937871" y="1199077"/>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1</a:t>
              </a:r>
              <a:endParaRPr kumimoji="0" lang="en-IN" sz="3600" b="1" i="0" u="none" strike="noStrike" kern="1200" cap="none" spc="0" normalizeH="0" baseline="0" noProof="0" dirty="0">
                <a:ln>
                  <a:noFill/>
                </a:ln>
                <a:solidFill>
                  <a:prstClr val="white"/>
                </a:solidFill>
                <a:effectLst/>
                <a:uLnTx/>
                <a:uFillTx/>
                <a:latin typeface="Adobe Gothic Std B" panose="020B0800000000000000" pitchFamily="34" charset="-128"/>
                <a:ea typeface="Adobe Gothic Std B" panose="020B0800000000000000" pitchFamily="34" charset="-128"/>
                <a:cs typeface="+mn-cs"/>
              </a:endParaRPr>
            </a:p>
          </p:txBody>
        </p:sp>
        <p:sp>
          <p:nvSpPr>
            <p:cNvPr id="104" name="TextBox 70">
              <a:extLst>
                <a:ext uri="{FF2B5EF4-FFF2-40B4-BE49-F238E27FC236}">
                  <a16:creationId xmlns:a16="http://schemas.microsoft.com/office/drawing/2014/main" id="{B3508916-B9DB-4925-9444-5FCDC3C4DE9E}"/>
                </a:ext>
              </a:extLst>
            </p:cNvPr>
            <p:cNvSpPr txBox="1"/>
            <p:nvPr/>
          </p:nvSpPr>
          <p:spPr>
            <a:xfrm>
              <a:off x="8588621" y="1175781"/>
              <a:ext cx="2817276" cy="646331"/>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err="1" smtClean="0">
                  <a:ln>
                    <a:noFill/>
                  </a:ln>
                  <a:solidFill>
                    <a:prstClr val="white"/>
                  </a:solidFill>
                  <a:effectLst/>
                  <a:uLnTx/>
                  <a:uFillTx/>
                  <a:latin typeface="Calibri" panose="020F0502020204030204"/>
                  <a:ea typeface="+mn-ea"/>
                  <a:cs typeface="+mn-cs"/>
                </a:rPr>
                <a:t>İftitah</a:t>
              </a: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 tekbiri</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6" name="Grup 125"/>
          <p:cNvGrpSpPr/>
          <p:nvPr/>
        </p:nvGrpSpPr>
        <p:grpSpPr>
          <a:xfrm>
            <a:off x="7828008" y="1984687"/>
            <a:ext cx="3876542" cy="785612"/>
            <a:chOff x="7828008" y="1984687"/>
            <a:chExt cx="3876542" cy="785612"/>
          </a:xfrm>
        </p:grpSpPr>
        <p:sp>
          <p:nvSpPr>
            <p:cNvPr id="91" name="Rectangle: Rounded Corners 57">
              <a:extLst>
                <a:ext uri="{FF2B5EF4-FFF2-40B4-BE49-F238E27FC236}">
                  <a16:creationId xmlns:a16="http://schemas.microsoft.com/office/drawing/2014/main" id="{91BBB216-0CCA-4A6E-BFCE-C8DFDF4BDFA8}"/>
                </a:ext>
              </a:extLst>
            </p:cNvPr>
            <p:cNvSpPr/>
            <p:nvPr/>
          </p:nvSpPr>
          <p:spPr>
            <a:xfrm>
              <a:off x="7920842" y="2046721"/>
              <a:ext cx="3690871" cy="647700"/>
            </a:xfrm>
            <a:prstGeom prst="roundRect">
              <a:avLst>
                <a:gd name="adj" fmla="val 29782"/>
              </a:avLst>
            </a:prstGeom>
            <a:gradFill flip="none" rotWithShape="1">
              <a:gsLst>
                <a:gs pos="0">
                  <a:srgbClr val="FFC000"/>
                </a:gs>
                <a:gs pos="88000">
                  <a:srgbClr val="C495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Rounded Corners 58">
              <a:extLst>
                <a:ext uri="{FF2B5EF4-FFF2-40B4-BE49-F238E27FC236}">
                  <a16:creationId xmlns:a16="http://schemas.microsoft.com/office/drawing/2014/main" id="{AE344980-A0F9-4442-AA03-D323D7E1CA3B}"/>
                </a:ext>
              </a:extLst>
            </p:cNvPr>
            <p:cNvSpPr/>
            <p:nvPr/>
          </p:nvSpPr>
          <p:spPr>
            <a:xfrm>
              <a:off x="7828008" y="1984688"/>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Freeform: Shape 59">
              <a:extLst>
                <a:ext uri="{FF2B5EF4-FFF2-40B4-BE49-F238E27FC236}">
                  <a16:creationId xmlns:a16="http://schemas.microsoft.com/office/drawing/2014/main" id="{B68465A6-46E2-4EE0-8184-2FACF9CC45D2}"/>
                </a:ext>
              </a:extLst>
            </p:cNvPr>
            <p:cNvSpPr/>
            <p:nvPr/>
          </p:nvSpPr>
          <p:spPr>
            <a:xfrm>
              <a:off x="8429626" y="1984687"/>
              <a:ext cx="3274924"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TextBox 72">
              <a:extLst>
                <a:ext uri="{FF2B5EF4-FFF2-40B4-BE49-F238E27FC236}">
                  <a16:creationId xmlns:a16="http://schemas.microsoft.com/office/drawing/2014/main" id="{934F7C64-0C73-48B9-950D-322D29770A15}"/>
                </a:ext>
              </a:extLst>
            </p:cNvPr>
            <p:cNvSpPr txBox="1"/>
            <p:nvPr/>
          </p:nvSpPr>
          <p:spPr>
            <a:xfrm>
              <a:off x="7920364" y="2081974"/>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2</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109" name="TextBox 76">
              <a:extLst>
                <a:ext uri="{FF2B5EF4-FFF2-40B4-BE49-F238E27FC236}">
                  <a16:creationId xmlns:a16="http://schemas.microsoft.com/office/drawing/2014/main" id="{0480DD8E-FCE9-42DC-BA60-82D264F8D3A2}"/>
                </a:ext>
              </a:extLst>
            </p:cNvPr>
            <p:cNvSpPr txBox="1"/>
            <p:nvPr/>
          </p:nvSpPr>
          <p:spPr>
            <a:xfrm>
              <a:off x="8650508" y="2055000"/>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Kıyam</a:t>
              </a:r>
              <a:endParaRPr kumimoji="0" lang="en-IN" sz="40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grpSp>
        <p:nvGrpSpPr>
          <p:cNvPr id="127" name="Grup 126"/>
          <p:cNvGrpSpPr/>
          <p:nvPr/>
        </p:nvGrpSpPr>
        <p:grpSpPr>
          <a:xfrm>
            <a:off x="7828486" y="2926952"/>
            <a:ext cx="3876541" cy="785612"/>
            <a:chOff x="7828486" y="2926952"/>
            <a:chExt cx="3876541" cy="785612"/>
          </a:xfrm>
        </p:grpSpPr>
        <p:sp>
          <p:nvSpPr>
            <p:cNvPr id="94" name="Rectangle: Rounded Corners 60">
              <a:extLst>
                <a:ext uri="{FF2B5EF4-FFF2-40B4-BE49-F238E27FC236}">
                  <a16:creationId xmlns:a16="http://schemas.microsoft.com/office/drawing/2014/main" id="{01FF7A35-2AC0-4FA3-8B0D-27AC6C047793}"/>
                </a:ext>
              </a:extLst>
            </p:cNvPr>
            <p:cNvSpPr/>
            <p:nvPr/>
          </p:nvSpPr>
          <p:spPr>
            <a:xfrm>
              <a:off x="7921320" y="2988986"/>
              <a:ext cx="3690871" cy="647700"/>
            </a:xfrm>
            <a:prstGeom prst="roundRect">
              <a:avLst>
                <a:gd name="adj" fmla="val 29782"/>
              </a:avLst>
            </a:prstGeom>
            <a:gradFill flip="none" rotWithShape="1">
              <a:gsLst>
                <a:gs pos="0">
                  <a:srgbClr val="00B0F0"/>
                </a:gs>
                <a:gs pos="88000">
                  <a:srgbClr val="0070C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Rounded Corners 61">
              <a:extLst>
                <a:ext uri="{FF2B5EF4-FFF2-40B4-BE49-F238E27FC236}">
                  <a16:creationId xmlns:a16="http://schemas.microsoft.com/office/drawing/2014/main" id="{CE88C51E-BF84-44AE-A36F-9FBDF75B71AE}"/>
                </a:ext>
              </a:extLst>
            </p:cNvPr>
            <p:cNvSpPr/>
            <p:nvPr/>
          </p:nvSpPr>
          <p:spPr>
            <a:xfrm>
              <a:off x="7828486" y="2926953"/>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Freeform: Shape 62">
              <a:extLst>
                <a:ext uri="{FF2B5EF4-FFF2-40B4-BE49-F238E27FC236}">
                  <a16:creationId xmlns:a16="http://schemas.microsoft.com/office/drawing/2014/main" id="{50C9307A-763D-493E-992C-D7C62C81E610}"/>
                </a:ext>
              </a:extLst>
            </p:cNvPr>
            <p:cNvSpPr/>
            <p:nvPr/>
          </p:nvSpPr>
          <p:spPr>
            <a:xfrm>
              <a:off x="8458200" y="2926952"/>
              <a:ext cx="3246827"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TextBox 73">
              <a:extLst>
                <a:ext uri="{FF2B5EF4-FFF2-40B4-BE49-F238E27FC236}">
                  <a16:creationId xmlns:a16="http://schemas.microsoft.com/office/drawing/2014/main" id="{5F588A33-70C0-4CD9-83AE-1FD66845597C}"/>
                </a:ext>
              </a:extLst>
            </p:cNvPr>
            <p:cNvSpPr txBox="1"/>
            <p:nvPr/>
          </p:nvSpPr>
          <p:spPr>
            <a:xfrm>
              <a:off x="7920842" y="3034691"/>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3</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110" name="TextBox 78">
              <a:extLst>
                <a:ext uri="{FF2B5EF4-FFF2-40B4-BE49-F238E27FC236}">
                  <a16:creationId xmlns:a16="http://schemas.microsoft.com/office/drawing/2014/main" id="{EF79C6E0-05FC-478F-BEF3-E8C1CFAE1C96}"/>
                </a:ext>
              </a:extLst>
            </p:cNvPr>
            <p:cNvSpPr txBox="1"/>
            <p:nvPr/>
          </p:nvSpPr>
          <p:spPr>
            <a:xfrm>
              <a:off x="8683969" y="3028293"/>
              <a:ext cx="236106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Kıraat</a:t>
              </a:r>
              <a:endParaRPr kumimoji="0" lang="en-IN" sz="36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grpSp>
        <p:nvGrpSpPr>
          <p:cNvPr id="2048" name="Grup 2047"/>
          <p:cNvGrpSpPr/>
          <p:nvPr/>
        </p:nvGrpSpPr>
        <p:grpSpPr>
          <a:xfrm>
            <a:off x="7834820" y="3890004"/>
            <a:ext cx="3876541" cy="785612"/>
            <a:chOff x="7834820" y="3890004"/>
            <a:chExt cx="3876541" cy="785612"/>
          </a:xfrm>
        </p:grpSpPr>
        <p:sp>
          <p:nvSpPr>
            <p:cNvPr id="97" name="Rectangle: Rounded Corners 63">
              <a:extLst>
                <a:ext uri="{FF2B5EF4-FFF2-40B4-BE49-F238E27FC236}">
                  <a16:creationId xmlns:a16="http://schemas.microsoft.com/office/drawing/2014/main" id="{53E5E4F4-1597-4ACA-BB97-4C64A4610159}"/>
                </a:ext>
              </a:extLst>
            </p:cNvPr>
            <p:cNvSpPr/>
            <p:nvPr/>
          </p:nvSpPr>
          <p:spPr>
            <a:xfrm>
              <a:off x="7927654" y="3952038"/>
              <a:ext cx="3690871" cy="647700"/>
            </a:xfrm>
            <a:prstGeom prst="roundRect">
              <a:avLst>
                <a:gd name="adj" fmla="val 29782"/>
              </a:avLst>
            </a:prstGeom>
            <a:gradFill flip="none" rotWithShape="1">
              <a:gsLst>
                <a:gs pos="0">
                  <a:srgbClr val="8037B7"/>
                </a:gs>
                <a:gs pos="88000">
                  <a:srgbClr val="4A206A"/>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Rounded Corners 64">
              <a:extLst>
                <a:ext uri="{FF2B5EF4-FFF2-40B4-BE49-F238E27FC236}">
                  <a16:creationId xmlns:a16="http://schemas.microsoft.com/office/drawing/2014/main" id="{ECF73E63-5652-4474-BCB8-8902000D9824}"/>
                </a:ext>
              </a:extLst>
            </p:cNvPr>
            <p:cNvSpPr/>
            <p:nvPr/>
          </p:nvSpPr>
          <p:spPr>
            <a:xfrm>
              <a:off x="7834820" y="3890005"/>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Freeform: Shape 65">
              <a:extLst>
                <a:ext uri="{FF2B5EF4-FFF2-40B4-BE49-F238E27FC236}">
                  <a16:creationId xmlns:a16="http://schemas.microsoft.com/office/drawing/2014/main" id="{3AB7F088-4F1C-4196-9474-A1119A2F99FC}"/>
                </a:ext>
              </a:extLst>
            </p:cNvPr>
            <p:cNvSpPr/>
            <p:nvPr/>
          </p:nvSpPr>
          <p:spPr>
            <a:xfrm>
              <a:off x="8429626" y="3890004"/>
              <a:ext cx="3281735"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TextBox 74">
              <a:extLst>
                <a:ext uri="{FF2B5EF4-FFF2-40B4-BE49-F238E27FC236}">
                  <a16:creationId xmlns:a16="http://schemas.microsoft.com/office/drawing/2014/main" id="{A996D8A1-9775-4312-9DF7-8AABBC25D66D}"/>
                </a:ext>
              </a:extLst>
            </p:cNvPr>
            <p:cNvSpPr txBox="1"/>
            <p:nvPr/>
          </p:nvSpPr>
          <p:spPr>
            <a:xfrm>
              <a:off x="7927176" y="3977438"/>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4</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111" name="TextBox 80">
              <a:extLst>
                <a:ext uri="{FF2B5EF4-FFF2-40B4-BE49-F238E27FC236}">
                  <a16:creationId xmlns:a16="http://schemas.microsoft.com/office/drawing/2014/main" id="{322818A5-95D6-4438-B968-698D88CA9683}"/>
                </a:ext>
              </a:extLst>
            </p:cNvPr>
            <p:cNvSpPr txBox="1"/>
            <p:nvPr/>
          </p:nvSpPr>
          <p:spPr>
            <a:xfrm>
              <a:off x="8739627" y="3950032"/>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Rükû</a:t>
              </a:r>
              <a:endParaRPr kumimoji="0" lang="en-IN" sz="40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grpSp>
        <p:nvGrpSpPr>
          <p:cNvPr id="2049" name="Grup 2048"/>
          <p:cNvGrpSpPr/>
          <p:nvPr/>
        </p:nvGrpSpPr>
        <p:grpSpPr>
          <a:xfrm>
            <a:off x="7828964" y="4832970"/>
            <a:ext cx="3876541" cy="797518"/>
            <a:chOff x="7828964" y="4832970"/>
            <a:chExt cx="3876541" cy="797518"/>
          </a:xfrm>
        </p:grpSpPr>
        <p:sp>
          <p:nvSpPr>
            <p:cNvPr id="100" name="Rectangle: Rounded Corners 66">
              <a:extLst>
                <a:ext uri="{FF2B5EF4-FFF2-40B4-BE49-F238E27FC236}">
                  <a16:creationId xmlns:a16="http://schemas.microsoft.com/office/drawing/2014/main" id="{219F130D-1895-40E7-9937-89BB7425DB62}"/>
                </a:ext>
              </a:extLst>
            </p:cNvPr>
            <p:cNvSpPr/>
            <p:nvPr/>
          </p:nvSpPr>
          <p:spPr>
            <a:xfrm>
              <a:off x="7921798" y="4895004"/>
              <a:ext cx="3690871" cy="647700"/>
            </a:xfrm>
            <a:prstGeom prst="roundRect">
              <a:avLst>
                <a:gd name="adj" fmla="val 29782"/>
              </a:avLst>
            </a:prstGeom>
            <a:gradFill flip="none" rotWithShape="1">
              <a:gsLst>
                <a:gs pos="0">
                  <a:srgbClr val="2F9DA3"/>
                </a:gs>
                <a:gs pos="88000">
                  <a:srgbClr val="1E6468"/>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Rounded Corners 67">
              <a:extLst>
                <a:ext uri="{FF2B5EF4-FFF2-40B4-BE49-F238E27FC236}">
                  <a16:creationId xmlns:a16="http://schemas.microsoft.com/office/drawing/2014/main" id="{3195C082-7ECA-4236-AB01-47DE567F36EB}"/>
                </a:ext>
              </a:extLst>
            </p:cNvPr>
            <p:cNvSpPr/>
            <p:nvPr/>
          </p:nvSpPr>
          <p:spPr>
            <a:xfrm>
              <a:off x="7828964" y="4832971"/>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Freeform: Shape 68">
              <a:extLst>
                <a:ext uri="{FF2B5EF4-FFF2-40B4-BE49-F238E27FC236}">
                  <a16:creationId xmlns:a16="http://schemas.microsoft.com/office/drawing/2014/main" id="{B1A9008D-F5A1-41E3-9A4E-7199DCBD9D66}"/>
                </a:ext>
              </a:extLst>
            </p:cNvPr>
            <p:cNvSpPr/>
            <p:nvPr/>
          </p:nvSpPr>
          <p:spPr>
            <a:xfrm>
              <a:off x="8429626" y="4832970"/>
              <a:ext cx="3275879"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TextBox 75">
              <a:extLst>
                <a:ext uri="{FF2B5EF4-FFF2-40B4-BE49-F238E27FC236}">
                  <a16:creationId xmlns:a16="http://schemas.microsoft.com/office/drawing/2014/main" id="{B2EB0E46-D07C-46B0-97BC-52C2D3EDC447}"/>
                </a:ext>
              </a:extLst>
            </p:cNvPr>
            <p:cNvSpPr txBox="1"/>
            <p:nvPr/>
          </p:nvSpPr>
          <p:spPr>
            <a:xfrm>
              <a:off x="7921320" y="4934311"/>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5</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112" name="TextBox 82">
              <a:extLst>
                <a:ext uri="{FF2B5EF4-FFF2-40B4-BE49-F238E27FC236}">
                  <a16:creationId xmlns:a16="http://schemas.microsoft.com/office/drawing/2014/main" id="{7323DDFB-4AA7-4AA0-B4C0-8F3070DC340E}"/>
                </a:ext>
              </a:extLst>
            </p:cNvPr>
            <p:cNvSpPr txBox="1"/>
            <p:nvPr/>
          </p:nvSpPr>
          <p:spPr>
            <a:xfrm>
              <a:off x="8785618" y="4922602"/>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Secde</a:t>
              </a:r>
              <a:endParaRPr kumimoji="0" lang="en-IN" sz="40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grpSp>
        <p:nvGrpSpPr>
          <p:cNvPr id="2051" name="Grup 2050"/>
          <p:cNvGrpSpPr/>
          <p:nvPr/>
        </p:nvGrpSpPr>
        <p:grpSpPr>
          <a:xfrm>
            <a:off x="7828008" y="5763127"/>
            <a:ext cx="3876541" cy="785612"/>
            <a:chOff x="7828008" y="5763127"/>
            <a:chExt cx="3876541" cy="785612"/>
          </a:xfrm>
        </p:grpSpPr>
        <p:sp>
          <p:nvSpPr>
            <p:cNvPr id="113" name="Rectangle: Rounded Corners 54">
              <a:extLst>
                <a:ext uri="{FF2B5EF4-FFF2-40B4-BE49-F238E27FC236}">
                  <a16:creationId xmlns:a16="http://schemas.microsoft.com/office/drawing/2014/main" id="{221237B6-F95C-4D1C-9E6F-D9FEFD8EA6D8}"/>
                </a:ext>
              </a:extLst>
            </p:cNvPr>
            <p:cNvSpPr/>
            <p:nvPr/>
          </p:nvSpPr>
          <p:spPr>
            <a:xfrm>
              <a:off x="7920842" y="5825161"/>
              <a:ext cx="3690871" cy="647700"/>
            </a:xfrm>
            <a:prstGeom prst="roundRect">
              <a:avLst>
                <a:gd name="adj" fmla="val 29782"/>
              </a:avLst>
            </a:prstGeom>
            <a:solidFill>
              <a:schemeClr val="accent6">
                <a:lumMod val="75000"/>
              </a:schemeClr>
            </a:soli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ectangle: Rounded Corners 55">
              <a:extLst>
                <a:ext uri="{FF2B5EF4-FFF2-40B4-BE49-F238E27FC236}">
                  <a16:creationId xmlns:a16="http://schemas.microsoft.com/office/drawing/2014/main" id="{46CE7A94-7BD1-4E38-9127-94A734DFAD21}"/>
                </a:ext>
              </a:extLst>
            </p:cNvPr>
            <p:cNvSpPr/>
            <p:nvPr/>
          </p:nvSpPr>
          <p:spPr>
            <a:xfrm>
              <a:off x="7828008" y="5763128"/>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Freeform: Shape 56">
              <a:extLst>
                <a:ext uri="{FF2B5EF4-FFF2-40B4-BE49-F238E27FC236}">
                  <a16:creationId xmlns:a16="http://schemas.microsoft.com/office/drawing/2014/main" id="{7A2619FC-FC19-47C7-8431-02D06554B411}"/>
                </a:ext>
              </a:extLst>
            </p:cNvPr>
            <p:cNvSpPr/>
            <p:nvPr/>
          </p:nvSpPr>
          <p:spPr>
            <a:xfrm>
              <a:off x="8429626" y="5763127"/>
              <a:ext cx="3274923"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TextBox 69">
              <a:extLst>
                <a:ext uri="{FF2B5EF4-FFF2-40B4-BE49-F238E27FC236}">
                  <a16:creationId xmlns:a16="http://schemas.microsoft.com/office/drawing/2014/main" id="{AC839C23-B05F-4222-90AC-2C645A8998DF}"/>
                </a:ext>
              </a:extLst>
            </p:cNvPr>
            <p:cNvSpPr txBox="1"/>
            <p:nvPr/>
          </p:nvSpPr>
          <p:spPr>
            <a:xfrm>
              <a:off x="7920364" y="5859358"/>
              <a:ext cx="509262" cy="646331"/>
            </a:xfrm>
            <a:prstGeom prst="rect">
              <a:avLst/>
            </a:prstGeom>
            <a:noFill/>
            <a:effectLst>
              <a:outerShdw blurRad="50800" dist="50800" dir="5400000" algn="ctr" rotWithShape="0">
                <a:srgbClr val="000000">
                  <a:alpha val="75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6</a:t>
              </a:r>
              <a:endParaRPr kumimoji="0" lang="en-IN" sz="3600" b="1" i="0" u="none" strike="noStrike" kern="1200" cap="none" spc="0" normalizeH="0" baseline="0" noProof="0" dirty="0">
                <a:ln>
                  <a:noFill/>
                </a:ln>
                <a:solidFill>
                  <a:prstClr val="white"/>
                </a:solidFill>
                <a:effectLst/>
                <a:uLnTx/>
                <a:uFillTx/>
                <a:latin typeface="Adobe Gothic Std B" panose="020B0800000000000000" pitchFamily="34" charset="-128"/>
                <a:ea typeface="Adobe Gothic Std B" panose="020B0800000000000000" pitchFamily="34" charset="-128"/>
                <a:cs typeface="+mn-cs"/>
              </a:endParaRPr>
            </a:p>
          </p:txBody>
        </p:sp>
        <p:sp>
          <p:nvSpPr>
            <p:cNvPr id="117" name="TextBox 70">
              <a:extLst>
                <a:ext uri="{FF2B5EF4-FFF2-40B4-BE49-F238E27FC236}">
                  <a16:creationId xmlns:a16="http://schemas.microsoft.com/office/drawing/2014/main" id="{B3508916-B9DB-4925-9444-5FCDC3C4DE9E}"/>
                </a:ext>
              </a:extLst>
            </p:cNvPr>
            <p:cNvSpPr txBox="1"/>
            <p:nvPr/>
          </p:nvSpPr>
          <p:spPr>
            <a:xfrm>
              <a:off x="8646454" y="5853995"/>
              <a:ext cx="29827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Kaide-i ahire</a:t>
              </a:r>
              <a:endParaRPr kumimoji="0" lang="en-IN" sz="36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sp>
        <p:nvSpPr>
          <p:cNvPr id="118" name="Dikdörtgen 117"/>
          <p:cNvSpPr/>
          <p:nvPr/>
        </p:nvSpPr>
        <p:spPr>
          <a:xfrm>
            <a:off x="7863100" y="-2358"/>
            <a:ext cx="3918856" cy="950005"/>
          </a:xfrm>
          <a:prstGeom prst="rect">
            <a:avLst/>
          </a:prstGeom>
          <a:solidFill>
            <a:schemeClr val="accent1">
              <a:lumMod val="40000"/>
              <a:lumOff val="60000"/>
            </a:schemeClr>
          </a:solidFill>
          <a:ln>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Dışındaki Şartlar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Namaza Hazırlık Şartları </a:t>
            </a:r>
          </a:p>
        </p:txBody>
      </p:sp>
      <p:grpSp>
        <p:nvGrpSpPr>
          <p:cNvPr id="53" name="Grup 52"/>
          <p:cNvGrpSpPr/>
          <p:nvPr/>
        </p:nvGrpSpPr>
        <p:grpSpPr>
          <a:xfrm>
            <a:off x="648020" y="1102846"/>
            <a:ext cx="3876541" cy="785612"/>
            <a:chOff x="648020" y="1102846"/>
            <a:chExt cx="3876541" cy="785612"/>
          </a:xfrm>
        </p:grpSpPr>
        <p:sp>
          <p:nvSpPr>
            <p:cNvPr id="13" name="Rectangle: Rounded Corners 54">
              <a:extLst>
                <a:ext uri="{FF2B5EF4-FFF2-40B4-BE49-F238E27FC236}">
                  <a16:creationId xmlns:a16="http://schemas.microsoft.com/office/drawing/2014/main" id="{221237B6-F95C-4D1C-9E6F-D9FEFD8EA6D8}"/>
                </a:ext>
              </a:extLst>
            </p:cNvPr>
            <p:cNvSpPr/>
            <p:nvPr/>
          </p:nvSpPr>
          <p:spPr>
            <a:xfrm>
              <a:off x="740854" y="1164880"/>
              <a:ext cx="3690871" cy="647700"/>
            </a:xfrm>
            <a:prstGeom prst="roundRect">
              <a:avLst>
                <a:gd name="adj" fmla="val 29782"/>
              </a:avLst>
            </a:prstGeom>
            <a:gradFill flip="none" rotWithShape="1">
              <a:gsLst>
                <a:gs pos="0">
                  <a:srgbClr val="FF0000"/>
                </a:gs>
                <a:gs pos="88000">
                  <a:srgbClr val="8600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55">
              <a:extLst>
                <a:ext uri="{FF2B5EF4-FFF2-40B4-BE49-F238E27FC236}">
                  <a16:creationId xmlns:a16="http://schemas.microsoft.com/office/drawing/2014/main" id="{46CE7A94-7BD1-4E38-9127-94A734DFAD21}"/>
                </a:ext>
              </a:extLst>
            </p:cNvPr>
            <p:cNvSpPr/>
            <p:nvPr/>
          </p:nvSpPr>
          <p:spPr>
            <a:xfrm>
              <a:off x="648020" y="1102847"/>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56">
              <a:extLst>
                <a:ext uri="{FF2B5EF4-FFF2-40B4-BE49-F238E27FC236}">
                  <a16:creationId xmlns:a16="http://schemas.microsoft.com/office/drawing/2014/main" id="{7A2619FC-FC19-47C7-8431-02D06554B411}"/>
                </a:ext>
              </a:extLst>
            </p:cNvPr>
            <p:cNvSpPr/>
            <p:nvPr/>
          </p:nvSpPr>
          <p:spPr>
            <a:xfrm>
              <a:off x="971550" y="1102846"/>
              <a:ext cx="3553011"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69">
              <a:extLst>
                <a:ext uri="{FF2B5EF4-FFF2-40B4-BE49-F238E27FC236}">
                  <a16:creationId xmlns:a16="http://schemas.microsoft.com/office/drawing/2014/main" id="{AC839C23-B05F-4222-90AC-2C645A8998DF}"/>
                </a:ext>
              </a:extLst>
            </p:cNvPr>
            <p:cNvSpPr txBox="1"/>
            <p:nvPr/>
          </p:nvSpPr>
          <p:spPr>
            <a:xfrm>
              <a:off x="724902" y="1128160"/>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1</a:t>
              </a:r>
              <a:endParaRPr kumimoji="0" lang="en-IN" sz="3600" b="1" i="0" u="none" strike="noStrike" kern="1200" cap="none" spc="0" normalizeH="0" baseline="0" noProof="0" dirty="0">
                <a:ln>
                  <a:noFill/>
                </a:ln>
                <a:solidFill>
                  <a:prstClr val="white"/>
                </a:solidFill>
                <a:effectLst/>
                <a:uLnTx/>
                <a:uFillTx/>
                <a:latin typeface="Adobe Gothic Std B" panose="020B0800000000000000" pitchFamily="34" charset="-128"/>
                <a:ea typeface="Adobe Gothic Std B" panose="020B0800000000000000" pitchFamily="34" charset="-128"/>
                <a:cs typeface="+mn-cs"/>
              </a:endParaRPr>
            </a:p>
          </p:txBody>
        </p:sp>
        <p:sp>
          <p:nvSpPr>
            <p:cNvPr id="29" name="TextBox 70">
              <a:extLst>
                <a:ext uri="{FF2B5EF4-FFF2-40B4-BE49-F238E27FC236}">
                  <a16:creationId xmlns:a16="http://schemas.microsoft.com/office/drawing/2014/main" id="{B3508916-B9DB-4925-9444-5FCDC3C4DE9E}"/>
                </a:ext>
              </a:extLst>
            </p:cNvPr>
            <p:cNvSpPr txBox="1"/>
            <p:nvPr/>
          </p:nvSpPr>
          <p:spPr>
            <a:xfrm>
              <a:off x="1539904" y="1332969"/>
              <a:ext cx="23610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sp>
          <p:nvSpPr>
            <p:cNvPr id="119" name="TextBox 76">
              <a:extLst>
                <a:ext uri="{FF2B5EF4-FFF2-40B4-BE49-F238E27FC236}">
                  <a16:creationId xmlns:a16="http://schemas.microsoft.com/office/drawing/2014/main" id="{0480DD8E-FCE9-42DC-BA60-82D264F8D3A2}"/>
                </a:ext>
              </a:extLst>
            </p:cNvPr>
            <p:cNvSpPr txBox="1"/>
            <p:nvPr/>
          </p:nvSpPr>
          <p:spPr>
            <a:xfrm>
              <a:off x="1168452" y="1181959"/>
              <a:ext cx="3300946" cy="58477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smtClean="0">
                  <a:ln>
                    <a:noFill/>
                  </a:ln>
                  <a:solidFill>
                    <a:prstClr val="white"/>
                  </a:solidFill>
                  <a:effectLst/>
                  <a:uLnTx/>
                  <a:uFillTx/>
                  <a:latin typeface="Calibri" panose="020F0502020204030204"/>
                  <a:ea typeface="+mn-ea"/>
                  <a:cs typeface="+mn-cs"/>
                </a:rPr>
                <a:t>Hadesten </a:t>
              </a:r>
              <a:r>
                <a:rPr kumimoji="0" lang="tr-TR" sz="3200" b="1" i="0" u="none" strike="noStrike" kern="1200" cap="none" spc="0" normalizeH="0" baseline="0" noProof="0" dirty="0" err="1" smtClean="0">
                  <a:ln>
                    <a:noFill/>
                  </a:ln>
                  <a:solidFill>
                    <a:prstClr val="white"/>
                  </a:solidFill>
                  <a:effectLst/>
                  <a:uLnTx/>
                  <a:uFillTx/>
                  <a:latin typeface="Calibri" panose="020F0502020204030204"/>
                  <a:ea typeface="+mn-ea"/>
                  <a:cs typeface="+mn-cs"/>
                </a:rPr>
                <a:t>Tahâret</a:t>
              </a:r>
              <a:endPar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2" name="12-Noktalı Yıldız 131"/>
          <p:cNvSpPr/>
          <p:nvPr/>
        </p:nvSpPr>
        <p:spPr>
          <a:xfrm>
            <a:off x="5067394" y="5354692"/>
            <a:ext cx="2028092" cy="1531279"/>
          </a:xfrm>
          <a:prstGeom prst="star12">
            <a:avLst/>
          </a:prstGeom>
          <a:solidFill>
            <a:schemeClr val="accent6">
              <a:lumMod val="60000"/>
              <a:lumOff val="40000"/>
            </a:schemeClr>
          </a:solidFill>
          <a:ln>
            <a:solidFill>
              <a:srgbClr val="FFFF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000" b="0" i="0" u="none" strike="noStrike" kern="1200" cap="none" spc="0" normalizeH="0" baseline="0" noProof="0" dirty="0">
                <a:ln>
                  <a:noFill/>
                </a:ln>
                <a:solidFill>
                  <a:prstClr val="black"/>
                </a:solidFill>
                <a:effectLst/>
                <a:uLnTx/>
                <a:uFillTx/>
                <a:latin typeface="Calibri" panose="020F0502020204030204"/>
                <a:ea typeface="+mn-ea"/>
                <a:cs typeface="+mn-cs"/>
              </a:rPr>
              <a:t>12</a:t>
            </a:r>
          </a:p>
        </p:txBody>
      </p:sp>
    </p:spTree>
    <p:extLst>
      <p:ext uri="{BB962C8B-B14F-4D97-AF65-F5344CB8AC3E}">
        <p14:creationId xmlns:p14="http://schemas.microsoft.com/office/powerpoint/2010/main" val="22147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1">
                                            <p:bg/>
                                          </p:spTgt>
                                        </p:tgtEl>
                                        <p:attrNameLst>
                                          <p:attrName>style.visibility</p:attrName>
                                        </p:attrNameLst>
                                      </p:cBhvr>
                                      <p:to>
                                        <p:strVal val="visible"/>
                                      </p:to>
                                    </p:set>
                                    <p:animEffect transition="in" filter="wipe(down)">
                                      <p:cBhvr>
                                        <p:cTn id="7" dur="500"/>
                                        <p:tgtEl>
                                          <p:spTgt spid="51">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1">
                                            <p:txEl>
                                              <p:pRg st="0" end="0"/>
                                            </p:txEl>
                                          </p:spTgt>
                                        </p:tgtEl>
                                        <p:attrNameLst>
                                          <p:attrName>style.visibility</p:attrName>
                                        </p:attrNameLst>
                                      </p:cBhvr>
                                      <p:to>
                                        <p:strVal val="visible"/>
                                      </p:to>
                                    </p:set>
                                    <p:animEffect transition="in" filter="wipe(down)">
                                      <p:cBhvr>
                                        <p:cTn id="10" dur="500"/>
                                        <p:tgtEl>
                                          <p:spTgt spid="51">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500"/>
                                        <p:tgtEl>
                                          <p:spTgt spid="44"/>
                                        </p:tgtEl>
                                      </p:cBhvr>
                                    </p:animEffect>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right)">
                                      <p:cBhvr>
                                        <p:cTn id="18" dur="500"/>
                                        <p:tgtEl>
                                          <p:spTgt spid="54"/>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wipe(down)">
                                      <p:cBhvr>
                                        <p:cTn id="26" dur="500"/>
                                        <p:tgtEl>
                                          <p:spTgt spid="87"/>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left)">
                                      <p:cBhvr>
                                        <p:cTn id="30" dur="500"/>
                                        <p:tgtEl>
                                          <p:spTgt spid="52"/>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18"/>
                                        </p:tgtEl>
                                        <p:attrNameLst>
                                          <p:attrName>style.visibility</p:attrName>
                                        </p:attrNameLst>
                                      </p:cBhvr>
                                      <p:to>
                                        <p:strVal val="visible"/>
                                      </p:to>
                                    </p:set>
                                    <p:animEffect transition="in" filter="wipe(left)">
                                      <p:cBhvr>
                                        <p:cTn id="34" dur="500"/>
                                        <p:tgtEl>
                                          <p:spTgt spid="1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left)">
                                      <p:cBhvr>
                                        <p:cTn id="39" dur="500"/>
                                        <p:tgtEl>
                                          <p:spTgt spid="53"/>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120"/>
                                        </p:tgtEl>
                                        <p:attrNameLst>
                                          <p:attrName>style.visibility</p:attrName>
                                        </p:attrNameLst>
                                      </p:cBhvr>
                                      <p:to>
                                        <p:strVal val="visible"/>
                                      </p:to>
                                    </p:set>
                                    <p:animEffect transition="in" filter="wipe(left)">
                                      <p:cBhvr>
                                        <p:cTn id="43" dur="500"/>
                                        <p:tgtEl>
                                          <p:spTgt spid="12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left)">
                                      <p:cBhvr>
                                        <p:cTn id="46" dur="500"/>
                                        <p:tgtEl>
                                          <p:spTgt spid="35"/>
                                        </p:tgtEl>
                                      </p:cBhvr>
                                    </p:animEffec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121"/>
                                        </p:tgtEl>
                                        <p:attrNameLst>
                                          <p:attrName>style.visibility</p:attrName>
                                        </p:attrNameLst>
                                      </p:cBhvr>
                                      <p:to>
                                        <p:strVal val="visible"/>
                                      </p:to>
                                    </p:set>
                                    <p:animEffect transition="in" filter="wipe(left)">
                                      <p:cBhvr>
                                        <p:cTn id="50" dur="500"/>
                                        <p:tgtEl>
                                          <p:spTgt spid="121"/>
                                        </p:tgtEl>
                                      </p:cBhvr>
                                    </p:animEffect>
                                  </p:childTnLst>
                                </p:cTn>
                              </p:par>
                            </p:childTnLst>
                          </p:cTn>
                        </p:par>
                        <p:par>
                          <p:cTn id="51" fill="hold">
                            <p:stCondLst>
                              <p:cond delay="1500"/>
                            </p:stCondLst>
                            <p:childTnLst>
                              <p:par>
                                <p:cTn id="52" presetID="22" presetClass="entr" presetSubtype="8" fill="hold" nodeType="afterEffect">
                                  <p:stCondLst>
                                    <p:cond delay="0"/>
                                  </p:stCondLst>
                                  <p:childTnLst>
                                    <p:set>
                                      <p:cBhvr>
                                        <p:cTn id="53" dur="1" fill="hold">
                                          <p:stCondLst>
                                            <p:cond delay="0"/>
                                          </p:stCondLst>
                                        </p:cTn>
                                        <p:tgtEl>
                                          <p:spTgt spid="122"/>
                                        </p:tgtEl>
                                        <p:attrNameLst>
                                          <p:attrName>style.visibility</p:attrName>
                                        </p:attrNameLst>
                                      </p:cBhvr>
                                      <p:to>
                                        <p:strVal val="visible"/>
                                      </p:to>
                                    </p:set>
                                    <p:animEffect transition="in" filter="wipe(left)">
                                      <p:cBhvr>
                                        <p:cTn id="54" dur="500"/>
                                        <p:tgtEl>
                                          <p:spTgt spid="122"/>
                                        </p:tgtEl>
                                      </p:cBhvr>
                                    </p:animEffect>
                                  </p:childTnLst>
                                </p:cTn>
                              </p:par>
                            </p:childTnLst>
                          </p:cTn>
                        </p:par>
                        <p:par>
                          <p:cTn id="55" fill="hold">
                            <p:stCondLst>
                              <p:cond delay="2000"/>
                            </p:stCondLst>
                            <p:childTnLst>
                              <p:par>
                                <p:cTn id="56" presetID="22" presetClass="entr" presetSubtype="8" fill="hold" nodeType="afterEffect">
                                  <p:stCondLst>
                                    <p:cond delay="0"/>
                                  </p:stCondLst>
                                  <p:childTnLst>
                                    <p:set>
                                      <p:cBhvr>
                                        <p:cTn id="57" dur="1" fill="hold">
                                          <p:stCondLst>
                                            <p:cond delay="0"/>
                                          </p:stCondLst>
                                        </p:cTn>
                                        <p:tgtEl>
                                          <p:spTgt spid="123"/>
                                        </p:tgtEl>
                                        <p:attrNameLst>
                                          <p:attrName>style.visibility</p:attrName>
                                        </p:attrNameLst>
                                      </p:cBhvr>
                                      <p:to>
                                        <p:strVal val="visible"/>
                                      </p:to>
                                    </p:set>
                                    <p:animEffect transition="in" filter="wipe(left)">
                                      <p:cBhvr>
                                        <p:cTn id="58" dur="500"/>
                                        <p:tgtEl>
                                          <p:spTgt spid="123"/>
                                        </p:tgtEl>
                                      </p:cBhvr>
                                    </p:animEffect>
                                  </p:childTnLst>
                                </p:cTn>
                              </p:par>
                            </p:childTnLst>
                          </p:cTn>
                        </p:par>
                        <p:par>
                          <p:cTn id="59" fill="hold">
                            <p:stCondLst>
                              <p:cond delay="2500"/>
                            </p:stCondLst>
                            <p:childTnLst>
                              <p:par>
                                <p:cTn id="60" presetID="22" presetClass="entr" presetSubtype="8" fill="hold" nodeType="afterEffect">
                                  <p:stCondLst>
                                    <p:cond delay="0"/>
                                  </p:stCondLst>
                                  <p:childTnLst>
                                    <p:set>
                                      <p:cBhvr>
                                        <p:cTn id="61" dur="1" fill="hold">
                                          <p:stCondLst>
                                            <p:cond delay="0"/>
                                          </p:stCondLst>
                                        </p:cTn>
                                        <p:tgtEl>
                                          <p:spTgt spid="124"/>
                                        </p:tgtEl>
                                        <p:attrNameLst>
                                          <p:attrName>style.visibility</p:attrName>
                                        </p:attrNameLst>
                                      </p:cBhvr>
                                      <p:to>
                                        <p:strVal val="visible"/>
                                      </p:to>
                                    </p:set>
                                    <p:animEffect transition="in" filter="wipe(left)">
                                      <p:cBhvr>
                                        <p:cTn id="62" dur="500"/>
                                        <p:tgtEl>
                                          <p:spTgt spid="12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25"/>
                                        </p:tgtEl>
                                        <p:attrNameLst>
                                          <p:attrName>style.visibility</p:attrName>
                                        </p:attrNameLst>
                                      </p:cBhvr>
                                      <p:to>
                                        <p:strVal val="visible"/>
                                      </p:to>
                                    </p:set>
                                    <p:animEffect transition="in" filter="wipe(left)">
                                      <p:cBhvr>
                                        <p:cTn id="67" dur="500"/>
                                        <p:tgtEl>
                                          <p:spTgt spid="125"/>
                                        </p:tgtEl>
                                      </p:cBhvr>
                                    </p:animEffect>
                                  </p:childTnLst>
                                </p:cTn>
                              </p:par>
                            </p:childTnLst>
                          </p:cTn>
                        </p:par>
                        <p:par>
                          <p:cTn id="68" fill="hold">
                            <p:stCondLst>
                              <p:cond delay="500"/>
                            </p:stCondLst>
                            <p:childTnLst>
                              <p:par>
                                <p:cTn id="69" presetID="22" presetClass="entr" presetSubtype="8" fill="hold" nodeType="afterEffect">
                                  <p:stCondLst>
                                    <p:cond delay="0"/>
                                  </p:stCondLst>
                                  <p:childTnLst>
                                    <p:set>
                                      <p:cBhvr>
                                        <p:cTn id="70" dur="1" fill="hold">
                                          <p:stCondLst>
                                            <p:cond delay="0"/>
                                          </p:stCondLst>
                                        </p:cTn>
                                        <p:tgtEl>
                                          <p:spTgt spid="126"/>
                                        </p:tgtEl>
                                        <p:attrNameLst>
                                          <p:attrName>style.visibility</p:attrName>
                                        </p:attrNameLst>
                                      </p:cBhvr>
                                      <p:to>
                                        <p:strVal val="visible"/>
                                      </p:to>
                                    </p:set>
                                    <p:animEffect transition="in" filter="wipe(left)">
                                      <p:cBhvr>
                                        <p:cTn id="71" dur="500"/>
                                        <p:tgtEl>
                                          <p:spTgt spid="126"/>
                                        </p:tgtEl>
                                      </p:cBhvr>
                                    </p:animEffect>
                                  </p:childTnLst>
                                </p:cTn>
                              </p:par>
                            </p:childTnLst>
                          </p:cTn>
                        </p:par>
                        <p:par>
                          <p:cTn id="72" fill="hold">
                            <p:stCondLst>
                              <p:cond delay="1000"/>
                            </p:stCondLst>
                            <p:childTnLst>
                              <p:par>
                                <p:cTn id="73" presetID="22" presetClass="entr" presetSubtype="8" fill="hold" nodeType="afterEffect">
                                  <p:stCondLst>
                                    <p:cond delay="0"/>
                                  </p:stCondLst>
                                  <p:childTnLst>
                                    <p:set>
                                      <p:cBhvr>
                                        <p:cTn id="74" dur="1" fill="hold">
                                          <p:stCondLst>
                                            <p:cond delay="0"/>
                                          </p:stCondLst>
                                        </p:cTn>
                                        <p:tgtEl>
                                          <p:spTgt spid="127"/>
                                        </p:tgtEl>
                                        <p:attrNameLst>
                                          <p:attrName>style.visibility</p:attrName>
                                        </p:attrNameLst>
                                      </p:cBhvr>
                                      <p:to>
                                        <p:strVal val="visible"/>
                                      </p:to>
                                    </p:set>
                                    <p:animEffect transition="in" filter="wipe(left)">
                                      <p:cBhvr>
                                        <p:cTn id="75" dur="500"/>
                                        <p:tgtEl>
                                          <p:spTgt spid="127"/>
                                        </p:tgtEl>
                                      </p:cBhvr>
                                    </p:animEffect>
                                  </p:childTnLst>
                                </p:cTn>
                              </p:par>
                            </p:childTnLst>
                          </p:cTn>
                        </p:par>
                        <p:par>
                          <p:cTn id="76" fill="hold">
                            <p:stCondLst>
                              <p:cond delay="1500"/>
                            </p:stCondLst>
                            <p:childTnLst>
                              <p:par>
                                <p:cTn id="77" presetID="22" presetClass="entr" presetSubtype="8" fill="hold" nodeType="afterEffect">
                                  <p:stCondLst>
                                    <p:cond delay="0"/>
                                  </p:stCondLst>
                                  <p:childTnLst>
                                    <p:set>
                                      <p:cBhvr>
                                        <p:cTn id="78" dur="1" fill="hold">
                                          <p:stCondLst>
                                            <p:cond delay="0"/>
                                          </p:stCondLst>
                                        </p:cTn>
                                        <p:tgtEl>
                                          <p:spTgt spid="2048"/>
                                        </p:tgtEl>
                                        <p:attrNameLst>
                                          <p:attrName>style.visibility</p:attrName>
                                        </p:attrNameLst>
                                      </p:cBhvr>
                                      <p:to>
                                        <p:strVal val="visible"/>
                                      </p:to>
                                    </p:set>
                                    <p:animEffect transition="in" filter="wipe(left)">
                                      <p:cBhvr>
                                        <p:cTn id="79" dur="500"/>
                                        <p:tgtEl>
                                          <p:spTgt spid="2048"/>
                                        </p:tgtEl>
                                      </p:cBhvr>
                                    </p:animEffect>
                                  </p:childTnLst>
                                </p:cTn>
                              </p:par>
                            </p:childTnLst>
                          </p:cTn>
                        </p:par>
                        <p:par>
                          <p:cTn id="80" fill="hold">
                            <p:stCondLst>
                              <p:cond delay="2000"/>
                            </p:stCondLst>
                            <p:childTnLst>
                              <p:par>
                                <p:cTn id="81" presetID="22" presetClass="entr" presetSubtype="8" fill="hold" nodeType="afterEffect">
                                  <p:stCondLst>
                                    <p:cond delay="0"/>
                                  </p:stCondLst>
                                  <p:childTnLst>
                                    <p:set>
                                      <p:cBhvr>
                                        <p:cTn id="82" dur="1" fill="hold">
                                          <p:stCondLst>
                                            <p:cond delay="0"/>
                                          </p:stCondLst>
                                        </p:cTn>
                                        <p:tgtEl>
                                          <p:spTgt spid="2049"/>
                                        </p:tgtEl>
                                        <p:attrNameLst>
                                          <p:attrName>style.visibility</p:attrName>
                                        </p:attrNameLst>
                                      </p:cBhvr>
                                      <p:to>
                                        <p:strVal val="visible"/>
                                      </p:to>
                                    </p:set>
                                    <p:animEffect transition="in" filter="wipe(left)">
                                      <p:cBhvr>
                                        <p:cTn id="83" dur="500"/>
                                        <p:tgtEl>
                                          <p:spTgt spid="2049"/>
                                        </p:tgtEl>
                                      </p:cBhvr>
                                    </p:animEffect>
                                  </p:childTnLst>
                                </p:cTn>
                              </p:par>
                            </p:childTnLst>
                          </p:cTn>
                        </p:par>
                        <p:par>
                          <p:cTn id="84" fill="hold">
                            <p:stCondLst>
                              <p:cond delay="2500"/>
                            </p:stCondLst>
                            <p:childTnLst>
                              <p:par>
                                <p:cTn id="85" presetID="22" presetClass="entr" presetSubtype="8" fill="hold" nodeType="afterEffect">
                                  <p:stCondLst>
                                    <p:cond delay="0"/>
                                  </p:stCondLst>
                                  <p:childTnLst>
                                    <p:set>
                                      <p:cBhvr>
                                        <p:cTn id="86" dur="1" fill="hold">
                                          <p:stCondLst>
                                            <p:cond delay="0"/>
                                          </p:stCondLst>
                                        </p:cTn>
                                        <p:tgtEl>
                                          <p:spTgt spid="2051"/>
                                        </p:tgtEl>
                                        <p:attrNameLst>
                                          <p:attrName>style.visibility</p:attrName>
                                        </p:attrNameLst>
                                      </p:cBhvr>
                                      <p:to>
                                        <p:strVal val="visible"/>
                                      </p:to>
                                    </p:set>
                                    <p:animEffect transition="in" filter="wipe(left)">
                                      <p:cBhvr>
                                        <p:cTn id="87" dur="500"/>
                                        <p:tgtEl>
                                          <p:spTgt spid="2051"/>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132"/>
                                        </p:tgtEl>
                                        <p:attrNameLst>
                                          <p:attrName>style.visibility</p:attrName>
                                        </p:attrNameLst>
                                      </p:cBhvr>
                                      <p:to>
                                        <p:strVal val="visible"/>
                                      </p:to>
                                    </p:set>
                                    <p:anim calcmode="lin" valueType="num">
                                      <p:cBhvr>
                                        <p:cTn id="92" dur="500" fill="hold"/>
                                        <p:tgtEl>
                                          <p:spTgt spid="132"/>
                                        </p:tgtEl>
                                        <p:attrNameLst>
                                          <p:attrName>ppt_w</p:attrName>
                                        </p:attrNameLst>
                                      </p:cBhvr>
                                      <p:tavLst>
                                        <p:tav tm="0">
                                          <p:val>
                                            <p:fltVal val="0"/>
                                          </p:val>
                                        </p:tav>
                                        <p:tav tm="100000">
                                          <p:val>
                                            <p:strVal val="#ppt_w"/>
                                          </p:val>
                                        </p:tav>
                                      </p:tavLst>
                                    </p:anim>
                                    <p:anim calcmode="lin" valueType="num">
                                      <p:cBhvr>
                                        <p:cTn id="93" dur="500" fill="hold"/>
                                        <p:tgtEl>
                                          <p:spTgt spid="132"/>
                                        </p:tgtEl>
                                        <p:attrNameLst>
                                          <p:attrName>ppt_h</p:attrName>
                                        </p:attrNameLst>
                                      </p:cBhvr>
                                      <p:tavLst>
                                        <p:tav tm="0">
                                          <p:val>
                                            <p:fltVal val="0"/>
                                          </p:val>
                                        </p:tav>
                                        <p:tav tm="100000">
                                          <p:val>
                                            <p:strVal val="#ppt_h"/>
                                          </p:val>
                                        </p:tav>
                                      </p:tavLst>
                                    </p:anim>
                                    <p:animEffect transition="in" filter="fade">
                                      <p:cBhvr>
                                        <p:cTn id="94"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5" grpId="0"/>
      <p:bldP spid="51" grpId="0" uiExpand="1" build="p" animBg="1"/>
      <p:bldP spid="52" grpId="0" animBg="1"/>
      <p:bldP spid="44" grpId="0" animBg="1"/>
      <p:bldP spid="54" grpId="0" animBg="1"/>
      <p:bldP spid="87" grpId="0" animBg="1"/>
      <p:bldP spid="118" grpId="0" animBg="1"/>
      <p:bldP spid="1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p:cNvSpPr/>
          <p:nvPr/>
        </p:nvSpPr>
        <p:spPr>
          <a:xfrm>
            <a:off x="239920" y="132328"/>
            <a:ext cx="4657724" cy="664568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grpSp>
        <p:nvGrpSpPr>
          <p:cNvPr id="120" name="Grup 119"/>
          <p:cNvGrpSpPr/>
          <p:nvPr/>
        </p:nvGrpSpPr>
        <p:grpSpPr>
          <a:xfrm>
            <a:off x="630513" y="1984687"/>
            <a:ext cx="3876541" cy="785612"/>
            <a:chOff x="630513" y="1984687"/>
            <a:chExt cx="3876541" cy="785612"/>
          </a:xfrm>
        </p:grpSpPr>
        <p:sp>
          <p:nvSpPr>
            <p:cNvPr id="16" name="Rectangle: Rounded Corners 57">
              <a:extLst>
                <a:ext uri="{FF2B5EF4-FFF2-40B4-BE49-F238E27FC236}">
                  <a16:creationId xmlns:a16="http://schemas.microsoft.com/office/drawing/2014/main" id="{91BBB216-0CCA-4A6E-BFCE-C8DFDF4BDFA8}"/>
                </a:ext>
              </a:extLst>
            </p:cNvPr>
            <p:cNvSpPr/>
            <p:nvPr/>
          </p:nvSpPr>
          <p:spPr>
            <a:xfrm>
              <a:off x="723347" y="2046721"/>
              <a:ext cx="3690871" cy="647700"/>
            </a:xfrm>
            <a:prstGeom prst="roundRect">
              <a:avLst>
                <a:gd name="adj" fmla="val 29782"/>
              </a:avLst>
            </a:prstGeom>
            <a:gradFill flip="none" rotWithShape="1">
              <a:gsLst>
                <a:gs pos="0">
                  <a:srgbClr val="FFC000"/>
                </a:gs>
                <a:gs pos="88000">
                  <a:srgbClr val="C495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58">
              <a:extLst>
                <a:ext uri="{FF2B5EF4-FFF2-40B4-BE49-F238E27FC236}">
                  <a16:creationId xmlns:a16="http://schemas.microsoft.com/office/drawing/2014/main" id="{AE344980-A0F9-4442-AA03-D323D7E1CA3B}"/>
                </a:ext>
              </a:extLst>
            </p:cNvPr>
            <p:cNvSpPr/>
            <p:nvPr/>
          </p:nvSpPr>
          <p:spPr>
            <a:xfrm>
              <a:off x="630513" y="1984688"/>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59">
              <a:extLst>
                <a:ext uri="{FF2B5EF4-FFF2-40B4-BE49-F238E27FC236}">
                  <a16:creationId xmlns:a16="http://schemas.microsoft.com/office/drawing/2014/main" id="{B68465A6-46E2-4EE0-8184-2FACF9CC45D2}"/>
                </a:ext>
              </a:extLst>
            </p:cNvPr>
            <p:cNvSpPr/>
            <p:nvPr/>
          </p:nvSpPr>
          <p:spPr>
            <a:xfrm>
              <a:off x="1114425" y="1984687"/>
              <a:ext cx="3392629"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72">
              <a:extLst>
                <a:ext uri="{FF2B5EF4-FFF2-40B4-BE49-F238E27FC236}">
                  <a16:creationId xmlns:a16="http://schemas.microsoft.com/office/drawing/2014/main" id="{934F7C64-0C73-48B9-950D-322D29770A15}"/>
                </a:ext>
              </a:extLst>
            </p:cNvPr>
            <p:cNvSpPr txBox="1"/>
            <p:nvPr/>
          </p:nvSpPr>
          <p:spPr>
            <a:xfrm>
              <a:off x="708720" y="1995621"/>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2</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grpSp>
      <p:sp>
        <p:nvSpPr>
          <p:cNvPr id="35" name="TextBox 76">
            <a:extLst>
              <a:ext uri="{FF2B5EF4-FFF2-40B4-BE49-F238E27FC236}">
                <a16:creationId xmlns:a16="http://schemas.microsoft.com/office/drawing/2014/main" id="{0480DD8E-FCE9-42DC-BA60-82D264F8D3A2}"/>
              </a:ext>
            </a:extLst>
          </p:cNvPr>
          <p:cNvSpPr txBox="1"/>
          <p:nvPr/>
        </p:nvSpPr>
        <p:spPr>
          <a:xfrm>
            <a:off x="1269307" y="2114739"/>
            <a:ext cx="3497848" cy="538609"/>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tr-TR" sz="2900" b="1" i="0" u="none" strike="noStrike" kern="1200" cap="none" spc="0" normalizeH="0" baseline="0" noProof="0" dirty="0" err="1" smtClean="0">
                <a:ln>
                  <a:noFill/>
                </a:ln>
                <a:solidFill>
                  <a:prstClr val="white"/>
                </a:solidFill>
                <a:effectLst/>
                <a:uLnTx/>
                <a:uFillTx/>
                <a:latin typeface="Calibri" panose="020F0502020204030204"/>
                <a:ea typeface="+mn-ea"/>
                <a:cs typeface="+mn-cs"/>
              </a:rPr>
              <a:t>Necâsetten</a:t>
            </a:r>
            <a:r>
              <a:rPr kumimoji="0" lang="tr-TR" sz="2900" b="1"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tr-TR" sz="2900" b="1" i="0" u="none" strike="noStrike" kern="1200" cap="none" spc="0" normalizeH="0" baseline="0" noProof="0" dirty="0" err="1" smtClean="0">
                <a:ln>
                  <a:noFill/>
                </a:ln>
                <a:solidFill>
                  <a:prstClr val="white"/>
                </a:solidFill>
                <a:effectLst/>
                <a:uLnTx/>
                <a:uFillTx/>
                <a:latin typeface="Calibri" panose="020F0502020204030204"/>
                <a:ea typeface="+mn-ea"/>
                <a:cs typeface="+mn-cs"/>
              </a:rPr>
              <a:t>Tahâret</a:t>
            </a:r>
            <a:endParaRPr kumimoji="0" lang="tr-TR" sz="2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1" name="Grup 120"/>
          <p:cNvGrpSpPr/>
          <p:nvPr/>
        </p:nvGrpSpPr>
        <p:grpSpPr>
          <a:xfrm>
            <a:off x="630991" y="2926952"/>
            <a:ext cx="3876541" cy="785612"/>
            <a:chOff x="630991" y="2926952"/>
            <a:chExt cx="3876541" cy="785612"/>
          </a:xfrm>
        </p:grpSpPr>
        <p:sp>
          <p:nvSpPr>
            <p:cNvPr id="19" name="Rectangle: Rounded Corners 60">
              <a:extLst>
                <a:ext uri="{FF2B5EF4-FFF2-40B4-BE49-F238E27FC236}">
                  <a16:creationId xmlns:a16="http://schemas.microsoft.com/office/drawing/2014/main" id="{01FF7A35-2AC0-4FA3-8B0D-27AC6C047793}"/>
                </a:ext>
              </a:extLst>
            </p:cNvPr>
            <p:cNvSpPr/>
            <p:nvPr/>
          </p:nvSpPr>
          <p:spPr>
            <a:xfrm>
              <a:off x="723825" y="2988986"/>
              <a:ext cx="3690871" cy="647700"/>
            </a:xfrm>
            <a:prstGeom prst="roundRect">
              <a:avLst>
                <a:gd name="adj" fmla="val 29782"/>
              </a:avLst>
            </a:prstGeom>
            <a:gradFill flip="none" rotWithShape="1">
              <a:gsLst>
                <a:gs pos="0">
                  <a:srgbClr val="00B0F0"/>
                </a:gs>
                <a:gs pos="88000">
                  <a:srgbClr val="0070C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61">
              <a:extLst>
                <a:ext uri="{FF2B5EF4-FFF2-40B4-BE49-F238E27FC236}">
                  <a16:creationId xmlns:a16="http://schemas.microsoft.com/office/drawing/2014/main" id="{CE88C51E-BF84-44AE-A36F-9FBDF75B71AE}"/>
                </a:ext>
              </a:extLst>
            </p:cNvPr>
            <p:cNvSpPr/>
            <p:nvPr/>
          </p:nvSpPr>
          <p:spPr>
            <a:xfrm>
              <a:off x="630991" y="2926953"/>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62">
              <a:extLst>
                <a:ext uri="{FF2B5EF4-FFF2-40B4-BE49-F238E27FC236}">
                  <a16:creationId xmlns:a16="http://schemas.microsoft.com/office/drawing/2014/main" id="{50C9307A-763D-493E-992C-D7C62C81E610}"/>
                </a:ext>
              </a:extLst>
            </p:cNvPr>
            <p:cNvSpPr/>
            <p:nvPr/>
          </p:nvSpPr>
          <p:spPr>
            <a:xfrm>
              <a:off x="1114425" y="2926952"/>
              <a:ext cx="3393107"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73">
              <a:extLst>
                <a:ext uri="{FF2B5EF4-FFF2-40B4-BE49-F238E27FC236}">
                  <a16:creationId xmlns:a16="http://schemas.microsoft.com/office/drawing/2014/main" id="{5F588A33-70C0-4CD9-83AE-1FD66845597C}"/>
                </a:ext>
              </a:extLst>
            </p:cNvPr>
            <p:cNvSpPr txBox="1"/>
            <p:nvPr/>
          </p:nvSpPr>
          <p:spPr>
            <a:xfrm>
              <a:off x="734829" y="2963682"/>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3</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37" name="TextBox 78">
              <a:extLst>
                <a:ext uri="{FF2B5EF4-FFF2-40B4-BE49-F238E27FC236}">
                  <a16:creationId xmlns:a16="http://schemas.microsoft.com/office/drawing/2014/main" id="{EF79C6E0-05FC-478F-BEF3-E8C1CFAE1C96}"/>
                </a:ext>
              </a:extLst>
            </p:cNvPr>
            <p:cNvSpPr txBox="1"/>
            <p:nvPr/>
          </p:nvSpPr>
          <p:spPr>
            <a:xfrm>
              <a:off x="1377191" y="3064485"/>
              <a:ext cx="23610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32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grpSp>
        <p:nvGrpSpPr>
          <p:cNvPr id="122" name="Grup 121"/>
          <p:cNvGrpSpPr/>
          <p:nvPr/>
        </p:nvGrpSpPr>
        <p:grpSpPr>
          <a:xfrm>
            <a:off x="637325" y="3890004"/>
            <a:ext cx="3876542" cy="785612"/>
            <a:chOff x="637325" y="3890004"/>
            <a:chExt cx="3876542" cy="785612"/>
          </a:xfrm>
        </p:grpSpPr>
        <p:sp>
          <p:nvSpPr>
            <p:cNvPr id="22" name="Rectangle: Rounded Corners 63">
              <a:extLst>
                <a:ext uri="{FF2B5EF4-FFF2-40B4-BE49-F238E27FC236}">
                  <a16:creationId xmlns:a16="http://schemas.microsoft.com/office/drawing/2014/main" id="{53E5E4F4-1597-4ACA-BB97-4C64A4610159}"/>
                </a:ext>
              </a:extLst>
            </p:cNvPr>
            <p:cNvSpPr/>
            <p:nvPr/>
          </p:nvSpPr>
          <p:spPr>
            <a:xfrm>
              <a:off x="730159" y="3952038"/>
              <a:ext cx="3690871" cy="647700"/>
            </a:xfrm>
            <a:prstGeom prst="roundRect">
              <a:avLst>
                <a:gd name="adj" fmla="val 29782"/>
              </a:avLst>
            </a:prstGeom>
            <a:gradFill flip="none" rotWithShape="1">
              <a:gsLst>
                <a:gs pos="0">
                  <a:srgbClr val="8037B7"/>
                </a:gs>
                <a:gs pos="88000">
                  <a:srgbClr val="4A206A"/>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64">
              <a:extLst>
                <a:ext uri="{FF2B5EF4-FFF2-40B4-BE49-F238E27FC236}">
                  <a16:creationId xmlns:a16="http://schemas.microsoft.com/office/drawing/2014/main" id="{ECF73E63-5652-4474-BCB8-8902000D9824}"/>
                </a:ext>
              </a:extLst>
            </p:cNvPr>
            <p:cNvSpPr/>
            <p:nvPr/>
          </p:nvSpPr>
          <p:spPr>
            <a:xfrm>
              <a:off x="637325" y="3890005"/>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65">
              <a:extLst>
                <a:ext uri="{FF2B5EF4-FFF2-40B4-BE49-F238E27FC236}">
                  <a16:creationId xmlns:a16="http://schemas.microsoft.com/office/drawing/2014/main" id="{3AB7F088-4F1C-4196-9474-A1119A2F99FC}"/>
                </a:ext>
              </a:extLst>
            </p:cNvPr>
            <p:cNvSpPr/>
            <p:nvPr/>
          </p:nvSpPr>
          <p:spPr>
            <a:xfrm>
              <a:off x="1114425" y="3890004"/>
              <a:ext cx="3399442"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74">
              <a:extLst>
                <a:ext uri="{FF2B5EF4-FFF2-40B4-BE49-F238E27FC236}">
                  <a16:creationId xmlns:a16="http://schemas.microsoft.com/office/drawing/2014/main" id="{A996D8A1-9775-4312-9DF7-8AABBC25D66D}"/>
                </a:ext>
              </a:extLst>
            </p:cNvPr>
            <p:cNvSpPr txBox="1"/>
            <p:nvPr/>
          </p:nvSpPr>
          <p:spPr>
            <a:xfrm>
              <a:off x="708720" y="3919210"/>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4</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39" name="TextBox 80">
              <a:extLst>
                <a:ext uri="{FF2B5EF4-FFF2-40B4-BE49-F238E27FC236}">
                  <a16:creationId xmlns:a16="http://schemas.microsoft.com/office/drawing/2014/main" id="{322818A5-95D6-4438-B968-698D88CA9683}"/>
                </a:ext>
              </a:extLst>
            </p:cNvPr>
            <p:cNvSpPr txBox="1"/>
            <p:nvPr/>
          </p:nvSpPr>
          <p:spPr>
            <a:xfrm>
              <a:off x="1367340" y="3980828"/>
              <a:ext cx="3009221" cy="646331"/>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İstikbâl-i kıble</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3" name="Grup 122"/>
          <p:cNvGrpSpPr/>
          <p:nvPr/>
        </p:nvGrpSpPr>
        <p:grpSpPr>
          <a:xfrm>
            <a:off x="631469" y="4832970"/>
            <a:ext cx="3876541" cy="785612"/>
            <a:chOff x="631469" y="4832970"/>
            <a:chExt cx="3876541" cy="785612"/>
          </a:xfrm>
        </p:grpSpPr>
        <p:sp>
          <p:nvSpPr>
            <p:cNvPr id="25" name="Rectangle: Rounded Corners 66">
              <a:extLst>
                <a:ext uri="{FF2B5EF4-FFF2-40B4-BE49-F238E27FC236}">
                  <a16:creationId xmlns:a16="http://schemas.microsoft.com/office/drawing/2014/main" id="{219F130D-1895-40E7-9937-89BB7425DB62}"/>
                </a:ext>
              </a:extLst>
            </p:cNvPr>
            <p:cNvSpPr/>
            <p:nvPr/>
          </p:nvSpPr>
          <p:spPr>
            <a:xfrm>
              <a:off x="724303" y="4895004"/>
              <a:ext cx="3690871" cy="647700"/>
            </a:xfrm>
            <a:prstGeom prst="roundRect">
              <a:avLst>
                <a:gd name="adj" fmla="val 29782"/>
              </a:avLst>
            </a:prstGeom>
            <a:gradFill flip="none" rotWithShape="1">
              <a:gsLst>
                <a:gs pos="0">
                  <a:srgbClr val="2F9DA3"/>
                </a:gs>
                <a:gs pos="88000">
                  <a:srgbClr val="1E6468"/>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67">
              <a:extLst>
                <a:ext uri="{FF2B5EF4-FFF2-40B4-BE49-F238E27FC236}">
                  <a16:creationId xmlns:a16="http://schemas.microsoft.com/office/drawing/2014/main" id="{3195C082-7ECA-4236-AB01-47DE567F36EB}"/>
                </a:ext>
              </a:extLst>
            </p:cNvPr>
            <p:cNvSpPr/>
            <p:nvPr/>
          </p:nvSpPr>
          <p:spPr>
            <a:xfrm>
              <a:off x="631469" y="4832971"/>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68">
              <a:extLst>
                <a:ext uri="{FF2B5EF4-FFF2-40B4-BE49-F238E27FC236}">
                  <a16:creationId xmlns:a16="http://schemas.microsoft.com/office/drawing/2014/main" id="{B1A9008D-F5A1-41E3-9A4E-7199DCBD9D66}"/>
                </a:ext>
              </a:extLst>
            </p:cNvPr>
            <p:cNvSpPr/>
            <p:nvPr/>
          </p:nvSpPr>
          <p:spPr>
            <a:xfrm>
              <a:off x="1257301" y="4832970"/>
              <a:ext cx="3250709"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75">
              <a:extLst>
                <a:ext uri="{FF2B5EF4-FFF2-40B4-BE49-F238E27FC236}">
                  <a16:creationId xmlns:a16="http://schemas.microsoft.com/office/drawing/2014/main" id="{B2EB0E46-D07C-46B0-97BC-52C2D3EDC447}"/>
                </a:ext>
              </a:extLst>
            </p:cNvPr>
            <p:cNvSpPr txBox="1"/>
            <p:nvPr/>
          </p:nvSpPr>
          <p:spPr>
            <a:xfrm>
              <a:off x="708720" y="4905727"/>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5</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41" name="TextBox 82">
              <a:extLst>
                <a:ext uri="{FF2B5EF4-FFF2-40B4-BE49-F238E27FC236}">
                  <a16:creationId xmlns:a16="http://schemas.microsoft.com/office/drawing/2014/main" id="{7323DDFB-4AA7-4AA0-B4C0-8F3070DC340E}"/>
                </a:ext>
              </a:extLst>
            </p:cNvPr>
            <p:cNvSpPr txBox="1"/>
            <p:nvPr/>
          </p:nvSpPr>
          <p:spPr>
            <a:xfrm>
              <a:off x="1750634" y="4874341"/>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0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grpSp>
        <p:nvGrpSpPr>
          <p:cNvPr id="124" name="Grup 123"/>
          <p:cNvGrpSpPr/>
          <p:nvPr/>
        </p:nvGrpSpPr>
        <p:grpSpPr>
          <a:xfrm>
            <a:off x="630513" y="5763127"/>
            <a:ext cx="3876541" cy="785612"/>
            <a:chOff x="630513" y="5763127"/>
            <a:chExt cx="3876541" cy="785612"/>
          </a:xfrm>
        </p:grpSpPr>
        <p:sp>
          <p:nvSpPr>
            <p:cNvPr id="45" name="Rectangle: Rounded Corners 54">
              <a:extLst>
                <a:ext uri="{FF2B5EF4-FFF2-40B4-BE49-F238E27FC236}">
                  <a16:creationId xmlns:a16="http://schemas.microsoft.com/office/drawing/2014/main" id="{221237B6-F95C-4D1C-9E6F-D9FEFD8EA6D8}"/>
                </a:ext>
              </a:extLst>
            </p:cNvPr>
            <p:cNvSpPr/>
            <p:nvPr/>
          </p:nvSpPr>
          <p:spPr>
            <a:xfrm>
              <a:off x="723347" y="5825161"/>
              <a:ext cx="3690871" cy="647700"/>
            </a:xfrm>
            <a:prstGeom prst="roundRect">
              <a:avLst>
                <a:gd name="adj" fmla="val 29782"/>
              </a:avLst>
            </a:prstGeom>
            <a:solidFill>
              <a:schemeClr val="accent6">
                <a:lumMod val="75000"/>
              </a:schemeClr>
            </a:soli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55">
              <a:extLst>
                <a:ext uri="{FF2B5EF4-FFF2-40B4-BE49-F238E27FC236}">
                  <a16:creationId xmlns:a16="http://schemas.microsoft.com/office/drawing/2014/main" id="{46CE7A94-7BD1-4E38-9127-94A734DFAD21}"/>
                </a:ext>
              </a:extLst>
            </p:cNvPr>
            <p:cNvSpPr/>
            <p:nvPr/>
          </p:nvSpPr>
          <p:spPr>
            <a:xfrm>
              <a:off x="630513" y="5763128"/>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56">
              <a:extLst>
                <a:ext uri="{FF2B5EF4-FFF2-40B4-BE49-F238E27FC236}">
                  <a16:creationId xmlns:a16="http://schemas.microsoft.com/office/drawing/2014/main" id="{7A2619FC-FC19-47C7-8431-02D06554B411}"/>
                </a:ext>
              </a:extLst>
            </p:cNvPr>
            <p:cNvSpPr/>
            <p:nvPr/>
          </p:nvSpPr>
          <p:spPr>
            <a:xfrm>
              <a:off x="1257301" y="5763127"/>
              <a:ext cx="3249753"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69">
              <a:extLst>
                <a:ext uri="{FF2B5EF4-FFF2-40B4-BE49-F238E27FC236}">
                  <a16:creationId xmlns:a16="http://schemas.microsoft.com/office/drawing/2014/main" id="{AC839C23-B05F-4222-90AC-2C645A8998DF}"/>
                </a:ext>
              </a:extLst>
            </p:cNvPr>
            <p:cNvSpPr txBox="1"/>
            <p:nvPr/>
          </p:nvSpPr>
          <p:spPr>
            <a:xfrm>
              <a:off x="722868" y="5804380"/>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6</a:t>
              </a:r>
              <a:endParaRPr kumimoji="0" lang="en-IN" sz="3600" b="1" i="0" u="none" strike="noStrike" kern="1200" cap="none" spc="0" normalizeH="0" baseline="0" noProof="0" dirty="0">
                <a:ln>
                  <a:noFill/>
                </a:ln>
                <a:solidFill>
                  <a:prstClr val="white"/>
                </a:solidFill>
                <a:effectLst/>
                <a:uLnTx/>
                <a:uFillTx/>
                <a:latin typeface="Adobe Gothic Std B" panose="020B0800000000000000" pitchFamily="34" charset="-128"/>
                <a:ea typeface="Adobe Gothic Std B" panose="020B0800000000000000" pitchFamily="34" charset="-128"/>
                <a:cs typeface="+mn-cs"/>
              </a:endParaRPr>
            </a:p>
          </p:txBody>
        </p:sp>
        <p:sp>
          <p:nvSpPr>
            <p:cNvPr id="49" name="TextBox 70">
              <a:extLst>
                <a:ext uri="{FF2B5EF4-FFF2-40B4-BE49-F238E27FC236}">
                  <a16:creationId xmlns:a16="http://schemas.microsoft.com/office/drawing/2014/main" id="{B3508916-B9DB-4925-9444-5FCDC3C4DE9E}"/>
                </a:ext>
              </a:extLst>
            </p:cNvPr>
            <p:cNvSpPr txBox="1"/>
            <p:nvPr/>
          </p:nvSpPr>
          <p:spPr>
            <a:xfrm>
              <a:off x="1749678" y="5780074"/>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Niyet</a:t>
              </a:r>
              <a:endParaRPr kumimoji="0" lang="en-IN" sz="40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sp>
        <p:nvSpPr>
          <p:cNvPr id="51" name="İçerik Yer Tutucusu 2"/>
          <p:cNvSpPr>
            <a:spLocks noGrp="1"/>
          </p:cNvSpPr>
          <p:nvPr>
            <p:ph idx="1"/>
          </p:nvPr>
        </p:nvSpPr>
        <p:spPr>
          <a:xfrm rot="5400000">
            <a:off x="4270742" y="3230098"/>
            <a:ext cx="3711985" cy="813175"/>
          </a:xfrm>
          <a:solidFill>
            <a:srgbClr val="E3573C"/>
          </a:solidFill>
          <a:ln w="28575">
            <a:solidFill>
              <a:srgbClr val="FFFF00"/>
            </a:solidFill>
          </a:ln>
        </p:spPr>
        <p:style>
          <a:lnRef idx="1">
            <a:schemeClr val="accent4"/>
          </a:lnRef>
          <a:fillRef idx="2">
            <a:schemeClr val="accent4"/>
          </a:fillRef>
          <a:effectRef idx="1">
            <a:schemeClr val="accent4"/>
          </a:effectRef>
          <a:fontRef idx="minor">
            <a:schemeClr val="dk1"/>
          </a:fontRef>
        </p:style>
        <p:txBody>
          <a:bodyPr anchor="ctr">
            <a:noAutofit/>
          </a:bodyPr>
          <a:lstStyle/>
          <a:p>
            <a:pPr marL="0" indent="0" algn="ctr">
              <a:buNone/>
            </a:pPr>
            <a:r>
              <a:rPr lang="tr-TR" sz="3200" dirty="0" smtClean="0"/>
              <a:t>NAMAZIN ŞARTLARI</a:t>
            </a:r>
            <a:endParaRPr lang="tr-TR" sz="3200" dirty="0"/>
          </a:p>
        </p:txBody>
      </p:sp>
      <p:sp>
        <p:nvSpPr>
          <p:cNvPr id="52" name="Dikdörtgen 51"/>
          <p:cNvSpPr/>
          <p:nvPr/>
        </p:nvSpPr>
        <p:spPr>
          <a:xfrm>
            <a:off x="651948" y="2200"/>
            <a:ext cx="3918856" cy="950005"/>
          </a:xfrm>
          <a:prstGeom prst="rect">
            <a:avLst/>
          </a:prstGeom>
          <a:solidFill>
            <a:srgbClr val="F3994B"/>
          </a:solidFill>
          <a:ln>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Dışındaki Şartlar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Namaza Hazırlık Şartları </a:t>
            </a:r>
          </a:p>
        </p:txBody>
      </p:sp>
      <p:sp>
        <p:nvSpPr>
          <p:cNvPr id="44" name="Sağ Ok 43"/>
          <p:cNvSpPr/>
          <p:nvPr/>
        </p:nvSpPr>
        <p:spPr>
          <a:xfrm>
            <a:off x="6597334" y="3394370"/>
            <a:ext cx="756348" cy="484632"/>
          </a:xfrm>
          <a:prstGeom prst="rightArrow">
            <a:avLst/>
          </a:prstGeom>
          <a:solidFill>
            <a:srgbClr val="E3573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4" name="Sağ Ok 53"/>
          <p:cNvSpPr/>
          <p:nvPr/>
        </p:nvSpPr>
        <p:spPr>
          <a:xfrm rot="10800000">
            <a:off x="4990000" y="3404237"/>
            <a:ext cx="606577" cy="484632"/>
          </a:xfrm>
          <a:prstGeom prst="rightArrow">
            <a:avLst/>
          </a:prstGeom>
          <a:solidFill>
            <a:srgbClr val="E3573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87" name="Dikdörtgen 86"/>
          <p:cNvSpPr/>
          <p:nvPr/>
        </p:nvSpPr>
        <p:spPr>
          <a:xfrm>
            <a:off x="7508631" y="132328"/>
            <a:ext cx="4586508" cy="664568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grpSp>
        <p:nvGrpSpPr>
          <p:cNvPr id="125" name="Grup 124"/>
          <p:cNvGrpSpPr/>
          <p:nvPr/>
        </p:nvGrpSpPr>
        <p:grpSpPr>
          <a:xfrm>
            <a:off x="7845515" y="1102846"/>
            <a:ext cx="3876541" cy="785612"/>
            <a:chOff x="7845515" y="1102846"/>
            <a:chExt cx="3876541" cy="785612"/>
          </a:xfrm>
        </p:grpSpPr>
        <p:sp>
          <p:nvSpPr>
            <p:cNvPr id="88" name="Rectangle: Rounded Corners 54">
              <a:extLst>
                <a:ext uri="{FF2B5EF4-FFF2-40B4-BE49-F238E27FC236}">
                  <a16:creationId xmlns:a16="http://schemas.microsoft.com/office/drawing/2014/main" id="{221237B6-F95C-4D1C-9E6F-D9FEFD8EA6D8}"/>
                </a:ext>
              </a:extLst>
            </p:cNvPr>
            <p:cNvSpPr/>
            <p:nvPr/>
          </p:nvSpPr>
          <p:spPr>
            <a:xfrm>
              <a:off x="7938349" y="1164880"/>
              <a:ext cx="3690871" cy="647700"/>
            </a:xfrm>
            <a:prstGeom prst="roundRect">
              <a:avLst>
                <a:gd name="adj" fmla="val 29782"/>
              </a:avLst>
            </a:prstGeom>
            <a:gradFill flip="none" rotWithShape="1">
              <a:gsLst>
                <a:gs pos="0">
                  <a:srgbClr val="FF0000"/>
                </a:gs>
                <a:gs pos="88000">
                  <a:srgbClr val="8600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Rounded Corners 55">
              <a:extLst>
                <a:ext uri="{FF2B5EF4-FFF2-40B4-BE49-F238E27FC236}">
                  <a16:creationId xmlns:a16="http://schemas.microsoft.com/office/drawing/2014/main" id="{46CE7A94-7BD1-4E38-9127-94A734DFAD21}"/>
                </a:ext>
              </a:extLst>
            </p:cNvPr>
            <p:cNvSpPr/>
            <p:nvPr/>
          </p:nvSpPr>
          <p:spPr>
            <a:xfrm>
              <a:off x="7845515" y="1102847"/>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Freeform: Shape 56">
              <a:extLst>
                <a:ext uri="{FF2B5EF4-FFF2-40B4-BE49-F238E27FC236}">
                  <a16:creationId xmlns:a16="http://schemas.microsoft.com/office/drawing/2014/main" id="{7A2619FC-FC19-47C7-8431-02D06554B411}"/>
                </a:ext>
              </a:extLst>
            </p:cNvPr>
            <p:cNvSpPr/>
            <p:nvPr/>
          </p:nvSpPr>
          <p:spPr>
            <a:xfrm>
              <a:off x="8272463" y="1102846"/>
              <a:ext cx="3449593"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TextBox 69">
              <a:extLst>
                <a:ext uri="{FF2B5EF4-FFF2-40B4-BE49-F238E27FC236}">
                  <a16:creationId xmlns:a16="http://schemas.microsoft.com/office/drawing/2014/main" id="{AC839C23-B05F-4222-90AC-2C645A8998DF}"/>
                </a:ext>
              </a:extLst>
            </p:cNvPr>
            <p:cNvSpPr txBox="1"/>
            <p:nvPr/>
          </p:nvSpPr>
          <p:spPr>
            <a:xfrm>
              <a:off x="7937871" y="1199077"/>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1</a:t>
              </a:r>
              <a:endParaRPr kumimoji="0" lang="en-IN" sz="3600" b="1" i="0" u="none" strike="noStrike" kern="1200" cap="none" spc="0" normalizeH="0" baseline="0" noProof="0" dirty="0">
                <a:ln>
                  <a:noFill/>
                </a:ln>
                <a:solidFill>
                  <a:prstClr val="white"/>
                </a:solidFill>
                <a:effectLst/>
                <a:uLnTx/>
                <a:uFillTx/>
                <a:latin typeface="Adobe Gothic Std B" panose="020B0800000000000000" pitchFamily="34" charset="-128"/>
                <a:ea typeface="Adobe Gothic Std B" panose="020B0800000000000000" pitchFamily="34" charset="-128"/>
                <a:cs typeface="+mn-cs"/>
              </a:endParaRPr>
            </a:p>
          </p:txBody>
        </p:sp>
        <p:sp>
          <p:nvSpPr>
            <p:cNvPr id="104" name="TextBox 70">
              <a:extLst>
                <a:ext uri="{FF2B5EF4-FFF2-40B4-BE49-F238E27FC236}">
                  <a16:creationId xmlns:a16="http://schemas.microsoft.com/office/drawing/2014/main" id="{B3508916-B9DB-4925-9444-5FCDC3C4DE9E}"/>
                </a:ext>
              </a:extLst>
            </p:cNvPr>
            <p:cNvSpPr txBox="1"/>
            <p:nvPr/>
          </p:nvSpPr>
          <p:spPr>
            <a:xfrm>
              <a:off x="8588621" y="1175781"/>
              <a:ext cx="2817276" cy="646331"/>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err="1" smtClean="0">
                  <a:ln>
                    <a:noFill/>
                  </a:ln>
                  <a:solidFill>
                    <a:prstClr val="white"/>
                  </a:solidFill>
                  <a:effectLst/>
                  <a:uLnTx/>
                  <a:uFillTx/>
                  <a:latin typeface="Calibri" panose="020F0502020204030204"/>
                  <a:ea typeface="+mn-ea"/>
                  <a:cs typeface="+mn-cs"/>
                </a:rPr>
                <a:t>İftitah</a:t>
              </a: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 tekbiri</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6" name="Grup 125"/>
          <p:cNvGrpSpPr/>
          <p:nvPr/>
        </p:nvGrpSpPr>
        <p:grpSpPr>
          <a:xfrm>
            <a:off x="7828008" y="1984687"/>
            <a:ext cx="3876542" cy="785612"/>
            <a:chOff x="7828008" y="1984687"/>
            <a:chExt cx="3876542" cy="785612"/>
          </a:xfrm>
        </p:grpSpPr>
        <p:sp>
          <p:nvSpPr>
            <p:cNvPr id="91" name="Rectangle: Rounded Corners 57">
              <a:extLst>
                <a:ext uri="{FF2B5EF4-FFF2-40B4-BE49-F238E27FC236}">
                  <a16:creationId xmlns:a16="http://schemas.microsoft.com/office/drawing/2014/main" id="{91BBB216-0CCA-4A6E-BFCE-C8DFDF4BDFA8}"/>
                </a:ext>
              </a:extLst>
            </p:cNvPr>
            <p:cNvSpPr/>
            <p:nvPr/>
          </p:nvSpPr>
          <p:spPr>
            <a:xfrm>
              <a:off x="7920842" y="2046721"/>
              <a:ext cx="3690871" cy="647700"/>
            </a:xfrm>
            <a:prstGeom prst="roundRect">
              <a:avLst>
                <a:gd name="adj" fmla="val 29782"/>
              </a:avLst>
            </a:prstGeom>
            <a:gradFill flip="none" rotWithShape="1">
              <a:gsLst>
                <a:gs pos="0">
                  <a:srgbClr val="FFC000"/>
                </a:gs>
                <a:gs pos="88000">
                  <a:srgbClr val="C495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Rounded Corners 58">
              <a:extLst>
                <a:ext uri="{FF2B5EF4-FFF2-40B4-BE49-F238E27FC236}">
                  <a16:creationId xmlns:a16="http://schemas.microsoft.com/office/drawing/2014/main" id="{AE344980-A0F9-4442-AA03-D323D7E1CA3B}"/>
                </a:ext>
              </a:extLst>
            </p:cNvPr>
            <p:cNvSpPr/>
            <p:nvPr/>
          </p:nvSpPr>
          <p:spPr>
            <a:xfrm>
              <a:off x="7828008" y="1984688"/>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Freeform: Shape 59">
              <a:extLst>
                <a:ext uri="{FF2B5EF4-FFF2-40B4-BE49-F238E27FC236}">
                  <a16:creationId xmlns:a16="http://schemas.microsoft.com/office/drawing/2014/main" id="{B68465A6-46E2-4EE0-8184-2FACF9CC45D2}"/>
                </a:ext>
              </a:extLst>
            </p:cNvPr>
            <p:cNvSpPr/>
            <p:nvPr/>
          </p:nvSpPr>
          <p:spPr>
            <a:xfrm>
              <a:off x="8429626" y="1984687"/>
              <a:ext cx="3274924"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TextBox 72">
              <a:extLst>
                <a:ext uri="{FF2B5EF4-FFF2-40B4-BE49-F238E27FC236}">
                  <a16:creationId xmlns:a16="http://schemas.microsoft.com/office/drawing/2014/main" id="{934F7C64-0C73-48B9-950D-322D29770A15}"/>
                </a:ext>
              </a:extLst>
            </p:cNvPr>
            <p:cNvSpPr txBox="1"/>
            <p:nvPr/>
          </p:nvSpPr>
          <p:spPr>
            <a:xfrm>
              <a:off x="7920364" y="2081974"/>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2</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109" name="TextBox 76">
              <a:extLst>
                <a:ext uri="{FF2B5EF4-FFF2-40B4-BE49-F238E27FC236}">
                  <a16:creationId xmlns:a16="http://schemas.microsoft.com/office/drawing/2014/main" id="{0480DD8E-FCE9-42DC-BA60-82D264F8D3A2}"/>
                </a:ext>
              </a:extLst>
            </p:cNvPr>
            <p:cNvSpPr txBox="1"/>
            <p:nvPr/>
          </p:nvSpPr>
          <p:spPr>
            <a:xfrm>
              <a:off x="8650508" y="2055000"/>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0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grpSp>
        <p:nvGrpSpPr>
          <p:cNvPr id="127" name="Grup 126"/>
          <p:cNvGrpSpPr/>
          <p:nvPr/>
        </p:nvGrpSpPr>
        <p:grpSpPr>
          <a:xfrm>
            <a:off x="7828486" y="2926952"/>
            <a:ext cx="3876541" cy="785612"/>
            <a:chOff x="7828486" y="2926952"/>
            <a:chExt cx="3876541" cy="785612"/>
          </a:xfrm>
        </p:grpSpPr>
        <p:sp>
          <p:nvSpPr>
            <p:cNvPr id="94" name="Rectangle: Rounded Corners 60">
              <a:extLst>
                <a:ext uri="{FF2B5EF4-FFF2-40B4-BE49-F238E27FC236}">
                  <a16:creationId xmlns:a16="http://schemas.microsoft.com/office/drawing/2014/main" id="{01FF7A35-2AC0-4FA3-8B0D-27AC6C047793}"/>
                </a:ext>
              </a:extLst>
            </p:cNvPr>
            <p:cNvSpPr/>
            <p:nvPr/>
          </p:nvSpPr>
          <p:spPr>
            <a:xfrm>
              <a:off x="7921320" y="2988986"/>
              <a:ext cx="3690871" cy="647700"/>
            </a:xfrm>
            <a:prstGeom prst="roundRect">
              <a:avLst>
                <a:gd name="adj" fmla="val 29782"/>
              </a:avLst>
            </a:prstGeom>
            <a:gradFill flip="none" rotWithShape="1">
              <a:gsLst>
                <a:gs pos="0">
                  <a:srgbClr val="00B0F0"/>
                </a:gs>
                <a:gs pos="88000">
                  <a:srgbClr val="0070C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Rounded Corners 61">
              <a:extLst>
                <a:ext uri="{FF2B5EF4-FFF2-40B4-BE49-F238E27FC236}">
                  <a16:creationId xmlns:a16="http://schemas.microsoft.com/office/drawing/2014/main" id="{CE88C51E-BF84-44AE-A36F-9FBDF75B71AE}"/>
                </a:ext>
              </a:extLst>
            </p:cNvPr>
            <p:cNvSpPr/>
            <p:nvPr/>
          </p:nvSpPr>
          <p:spPr>
            <a:xfrm>
              <a:off x="7828486" y="2926953"/>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Freeform: Shape 62">
              <a:extLst>
                <a:ext uri="{FF2B5EF4-FFF2-40B4-BE49-F238E27FC236}">
                  <a16:creationId xmlns:a16="http://schemas.microsoft.com/office/drawing/2014/main" id="{50C9307A-763D-493E-992C-D7C62C81E610}"/>
                </a:ext>
              </a:extLst>
            </p:cNvPr>
            <p:cNvSpPr/>
            <p:nvPr/>
          </p:nvSpPr>
          <p:spPr>
            <a:xfrm>
              <a:off x="8458200" y="2926952"/>
              <a:ext cx="3246827"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TextBox 73">
              <a:extLst>
                <a:ext uri="{FF2B5EF4-FFF2-40B4-BE49-F238E27FC236}">
                  <a16:creationId xmlns:a16="http://schemas.microsoft.com/office/drawing/2014/main" id="{5F588A33-70C0-4CD9-83AE-1FD66845597C}"/>
                </a:ext>
              </a:extLst>
            </p:cNvPr>
            <p:cNvSpPr txBox="1"/>
            <p:nvPr/>
          </p:nvSpPr>
          <p:spPr>
            <a:xfrm>
              <a:off x="7920842" y="3034691"/>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3</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110" name="TextBox 78">
              <a:extLst>
                <a:ext uri="{FF2B5EF4-FFF2-40B4-BE49-F238E27FC236}">
                  <a16:creationId xmlns:a16="http://schemas.microsoft.com/office/drawing/2014/main" id="{EF79C6E0-05FC-478F-BEF3-E8C1CFAE1C96}"/>
                </a:ext>
              </a:extLst>
            </p:cNvPr>
            <p:cNvSpPr txBox="1"/>
            <p:nvPr/>
          </p:nvSpPr>
          <p:spPr>
            <a:xfrm>
              <a:off x="8683969" y="3028293"/>
              <a:ext cx="236106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Kıraat</a:t>
              </a:r>
              <a:endParaRPr kumimoji="0" lang="en-IN" sz="36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grpSp>
        <p:nvGrpSpPr>
          <p:cNvPr id="2048" name="Grup 2047"/>
          <p:cNvGrpSpPr/>
          <p:nvPr/>
        </p:nvGrpSpPr>
        <p:grpSpPr>
          <a:xfrm>
            <a:off x="7834820" y="3890004"/>
            <a:ext cx="3876541" cy="785612"/>
            <a:chOff x="7834820" y="3890004"/>
            <a:chExt cx="3876541" cy="785612"/>
          </a:xfrm>
        </p:grpSpPr>
        <p:sp>
          <p:nvSpPr>
            <p:cNvPr id="97" name="Rectangle: Rounded Corners 63">
              <a:extLst>
                <a:ext uri="{FF2B5EF4-FFF2-40B4-BE49-F238E27FC236}">
                  <a16:creationId xmlns:a16="http://schemas.microsoft.com/office/drawing/2014/main" id="{53E5E4F4-1597-4ACA-BB97-4C64A4610159}"/>
                </a:ext>
              </a:extLst>
            </p:cNvPr>
            <p:cNvSpPr/>
            <p:nvPr/>
          </p:nvSpPr>
          <p:spPr>
            <a:xfrm>
              <a:off x="7927654" y="3952038"/>
              <a:ext cx="3690871" cy="647700"/>
            </a:xfrm>
            <a:prstGeom prst="roundRect">
              <a:avLst>
                <a:gd name="adj" fmla="val 29782"/>
              </a:avLst>
            </a:prstGeom>
            <a:gradFill flip="none" rotWithShape="1">
              <a:gsLst>
                <a:gs pos="0">
                  <a:srgbClr val="8037B7"/>
                </a:gs>
                <a:gs pos="88000">
                  <a:srgbClr val="4A206A"/>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Rounded Corners 64">
              <a:extLst>
                <a:ext uri="{FF2B5EF4-FFF2-40B4-BE49-F238E27FC236}">
                  <a16:creationId xmlns:a16="http://schemas.microsoft.com/office/drawing/2014/main" id="{ECF73E63-5652-4474-BCB8-8902000D9824}"/>
                </a:ext>
              </a:extLst>
            </p:cNvPr>
            <p:cNvSpPr/>
            <p:nvPr/>
          </p:nvSpPr>
          <p:spPr>
            <a:xfrm>
              <a:off x="7834820" y="3890005"/>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Freeform: Shape 65">
              <a:extLst>
                <a:ext uri="{FF2B5EF4-FFF2-40B4-BE49-F238E27FC236}">
                  <a16:creationId xmlns:a16="http://schemas.microsoft.com/office/drawing/2014/main" id="{3AB7F088-4F1C-4196-9474-A1119A2F99FC}"/>
                </a:ext>
              </a:extLst>
            </p:cNvPr>
            <p:cNvSpPr/>
            <p:nvPr/>
          </p:nvSpPr>
          <p:spPr>
            <a:xfrm>
              <a:off x="8429626" y="3890004"/>
              <a:ext cx="3281735"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TextBox 74">
              <a:extLst>
                <a:ext uri="{FF2B5EF4-FFF2-40B4-BE49-F238E27FC236}">
                  <a16:creationId xmlns:a16="http://schemas.microsoft.com/office/drawing/2014/main" id="{A996D8A1-9775-4312-9DF7-8AABBC25D66D}"/>
                </a:ext>
              </a:extLst>
            </p:cNvPr>
            <p:cNvSpPr txBox="1"/>
            <p:nvPr/>
          </p:nvSpPr>
          <p:spPr>
            <a:xfrm>
              <a:off x="7927176" y="3977438"/>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4</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111" name="TextBox 80">
              <a:extLst>
                <a:ext uri="{FF2B5EF4-FFF2-40B4-BE49-F238E27FC236}">
                  <a16:creationId xmlns:a16="http://schemas.microsoft.com/office/drawing/2014/main" id="{322818A5-95D6-4438-B968-698D88CA9683}"/>
                </a:ext>
              </a:extLst>
            </p:cNvPr>
            <p:cNvSpPr txBox="1"/>
            <p:nvPr/>
          </p:nvSpPr>
          <p:spPr>
            <a:xfrm>
              <a:off x="8739627" y="3950032"/>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Rükû</a:t>
              </a:r>
              <a:endParaRPr kumimoji="0" lang="en-IN" sz="40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grpSp>
        <p:nvGrpSpPr>
          <p:cNvPr id="2049" name="Grup 2048"/>
          <p:cNvGrpSpPr/>
          <p:nvPr/>
        </p:nvGrpSpPr>
        <p:grpSpPr>
          <a:xfrm>
            <a:off x="7828964" y="4832970"/>
            <a:ext cx="3876541" cy="797518"/>
            <a:chOff x="7828964" y="4832970"/>
            <a:chExt cx="3876541" cy="797518"/>
          </a:xfrm>
        </p:grpSpPr>
        <p:sp>
          <p:nvSpPr>
            <p:cNvPr id="100" name="Rectangle: Rounded Corners 66">
              <a:extLst>
                <a:ext uri="{FF2B5EF4-FFF2-40B4-BE49-F238E27FC236}">
                  <a16:creationId xmlns:a16="http://schemas.microsoft.com/office/drawing/2014/main" id="{219F130D-1895-40E7-9937-89BB7425DB62}"/>
                </a:ext>
              </a:extLst>
            </p:cNvPr>
            <p:cNvSpPr/>
            <p:nvPr/>
          </p:nvSpPr>
          <p:spPr>
            <a:xfrm>
              <a:off x="7921798" y="4895004"/>
              <a:ext cx="3690871" cy="647700"/>
            </a:xfrm>
            <a:prstGeom prst="roundRect">
              <a:avLst>
                <a:gd name="adj" fmla="val 29782"/>
              </a:avLst>
            </a:prstGeom>
            <a:gradFill flip="none" rotWithShape="1">
              <a:gsLst>
                <a:gs pos="0">
                  <a:srgbClr val="2F9DA3"/>
                </a:gs>
                <a:gs pos="88000">
                  <a:srgbClr val="1E6468"/>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Rounded Corners 67">
              <a:extLst>
                <a:ext uri="{FF2B5EF4-FFF2-40B4-BE49-F238E27FC236}">
                  <a16:creationId xmlns:a16="http://schemas.microsoft.com/office/drawing/2014/main" id="{3195C082-7ECA-4236-AB01-47DE567F36EB}"/>
                </a:ext>
              </a:extLst>
            </p:cNvPr>
            <p:cNvSpPr/>
            <p:nvPr/>
          </p:nvSpPr>
          <p:spPr>
            <a:xfrm>
              <a:off x="7828964" y="4832971"/>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Freeform: Shape 68">
              <a:extLst>
                <a:ext uri="{FF2B5EF4-FFF2-40B4-BE49-F238E27FC236}">
                  <a16:creationId xmlns:a16="http://schemas.microsoft.com/office/drawing/2014/main" id="{B1A9008D-F5A1-41E3-9A4E-7199DCBD9D66}"/>
                </a:ext>
              </a:extLst>
            </p:cNvPr>
            <p:cNvSpPr/>
            <p:nvPr/>
          </p:nvSpPr>
          <p:spPr>
            <a:xfrm>
              <a:off x="8429626" y="4832970"/>
              <a:ext cx="3275879"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TextBox 75">
              <a:extLst>
                <a:ext uri="{FF2B5EF4-FFF2-40B4-BE49-F238E27FC236}">
                  <a16:creationId xmlns:a16="http://schemas.microsoft.com/office/drawing/2014/main" id="{B2EB0E46-D07C-46B0-97BC-52C2D3EDC447}"/>
                </a:ext>
              </a:extLst>
            </p:cNvPr>
            <p:cNvSpPr txBox="1"/>
            <p:nvPr/>
          </p:nvSpPr>
          <p:spPr>
            <a:xfrm>
              <a:off x="7921320" y="4934311"/>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5</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112" name="TextBox 82">
              <a:extLst>
                <a:ext uri="{FF2B5EF4-FFF2-40B4-BE49-F238E27FC236}">
                  <a16:creationId xmlns:a16="http://schemas.microsoft.com/office/drawing/2014/main" id="{7323DDFB-4AA7-4AA0-B4C0-8F3070DC340E}"/>
                </a:ext>
              </a:extLst>
            </p:cNvPr>
            <p:cNvSpPr txBox="1"/>
            <p:nvPr/>
          </p:nvSpPr>
          <p:spPr>
            <a:xfrm>
              <a:off x="8785618" y="4922602"/>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0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grpSp>
        <p:nvGrpSpPr>
          <p:cNvPr id="2051" name="Grup 2050"/>
          <p:cNvGrpSpPr/>
          <p:nvPr/>
        </p:nvGrpSpPr>
        <p:grpSpPr>
          <a:xfrm>
            <a:off x="7828008" y="5763127"/>
            <a:ext cx="3876541" cy="785612"/>
            <a:chOff x="7828008" y="5763127"/>
            <a:chExt cx="3876541" cy="785612"/>
          </a:xfrm>
        </p:grpSpPr>
        <p:sp>
          <p:nvSpPr>
            <p:cNvPr id="113" name="Rectangle: Rounded Corners 54">
              <a:extLst>
                <a:ext uri="{FF2B5EF4-FFF2-40B4-BE49-F238E27FC236}">
                  <a16:creationId xmlns:a16="http://schemas.microsoft.com/office/drawing/2014/main" id="{221237B6-F95C-4D1C-9E6F-D9FEFD8EA6D8}"/>
                </a:ext>
              </a:extLst>
            </p:cNvPr>
            <p:cNvSpPr/>
            <p:nvPr/>
          </p:nvSpPr>
          <p:spPr>
            <a:xfrm>
              <a:off x="7920842" y="5825161"/>
              <a:ext cx="3690871" cy="647700"/>
            </a:xfrm>
            <a:prstGeom prst="roundRect">
              <a:avLst>
                <a:gd name="adj" fmla="val 29782"/>
              </a:avLst>
            </a:prstGeom>
            <a:solidFill>
              <a:schemeClr val="accent6">
                <a:lumMod val="75000"/>
              </a:schemeClr>
            </a:soli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ectangle: Rounded Corners 55">
              <a:extLst>
                <a:ext uri="{FF2B5EF4-FFF2-40B4-BE49-F238E27FC236}">
                  <a16:creationId xmlns:a16="http://schemas.microsoft.com/office/drawing/2014/main" id="{46CE7A94-7BD1-4E38-9127-94A734DFAD21}"/>
                </a:ext>
              </a:extLst>
            </p:cNvPr>
            <p:cNvSpPr/>
            <p:nvPr/>
          </p:nvSpPr>
          <p:spPr>
            <a:xfrm>
              <a:off x="7828008" y="5763128"/>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Freeform: Shape 56">
              <a:extLst>
                <a:ext uri="{FF2B5EF4-FFF2-40B4-BE49-F238E27FC236}">
                  <a16:creationId xmlns:a16="http://schemas.microsoft.com/office/drawing/2014/main" id="{7A2619FC-FC19-47C7-8431-02D06554B411}"/>
                </a:ext>
              </a:extLst>
            </p:cNvPr>
            <p:cNvSpPr/>
            <p:nvPr/>
          </p:nvSpPr>
          <p:spPr>
            <a:xfrm>
              <a:off x="8429626" y="5763127"/>
              <a:ext cx="3274923"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TextBox 69">
              <a:extLst>
                <a:ext uri="{FF2B5EF4-FFF2-40B4-BE49-F238E27FC236}">
                  <a16:creationId xmlns:a16="http://schemas.microsoft.com/office/drawing/2014/main" id="{AC839C23-B05F-4222-90AC-2C645A8998DF}"/>
                </a:ext>
              </a:extLst>
            </p:cNvPr>
            <p:cNvSpPr txBox="1"/>
            <p:nvPr/>
          </p:nvSpPr>
          <p:spPr>
            <a:xfrm>
              <a:off x="7920364" y="5859358"/>
              <a:ext cx="509262" cy="646331"/>
            </a:xfrm>
            <a:prstGeom prst="rect">
              <a:avLst/>
            </a:prstGeom>
            <a:noFill/>
            <a:effectLst>
              <a:outerShdw blurRad="50800" dist="50800" dir="5400000" algn="ctr" rotWithShape="0">
                <a:srgbClr val="000000">
                  <a:alpha val="75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6</a:t>
              </a:r>
              <a:endParaRPr kumimoji="0" lang="en-IN" sz="3600" b="1" i="0" u="none" strike="noStrike" kern="1200" cap="none" spc="0" normalizeH="0" baseline="0" noProof="0" dirty="0">
                <a:ln>
                  <a:noFill/>
                </a:ln>
                <a:solidFill>
                  <a:prstClr val="white"/>
                </a:solidFill>
                <a:effectLst/>
                <a:uLnTx/>
                <a:uFillTx/>
                <a:latin typeface="Adobe Gothic Std B" panose="020B0800000000000000" pitchFamily="34" charset="-128"/>
                <a:ea typeface="Adobe Gothic Std B" panose="020B0800000000000000" pitchFamily="34" charset="-128"/>
                <a:cs typeface="+mn-cs"/>
              </a:endParaRPr>
            </a:p>
          </p:txBody>
        </p:sp>
        <p:sp>
          <p:nvSpPr>
            <p:cNvPr id="117" name="TextBox 70">
              <a:extLst>
                <a:ext uri="{FF2B5EF4-FFF2-40B4-BE49-F238E27FC236}">
                  <a16:creationId xmlns:a16="http://schemas.microsoft.com/office/drawing/2014/main" id="{B3508916-B9DB-4925-9444-5FCDC3C4DE9E}"/>
                </a:ext>
              </a:extLst>
            </p:cNvPr>
            <p:cNvSpPr txBox="1"/>
            <p:nvPr/>
          </p:nvSpPr>
          <p:spPr>
            <a:xfrm>
              <a:off x="8646454" y="5853995"/>
              <a:ext cx="29827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36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sp>
        <p:nvSpPr>
          <p:cNvPr id="118" name="Dikdörtgen 117"/>
          <p:cNvSpPr/>
          <p:nvPr/>
        </p:nvSpPr>
        <p:spPr>
          <a:xfrm>
            <a:off x="7863100" y="-2358"/>
            <a:ext cx="3918856" cy="950005"/>
          </a:xfrm>
          <a:prstGeom prst="rect">
            <a:avLst/>
          </a:prstGeom>
          <a:solidFill>
            <a:srgbClr val="77C2E9"/>
          </a:solidFill>
          <a:ln>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Dışındaki Şartlar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Namaza Hazırlık Şartları </a:t>
            </a:r>
          </a:p>
        </p:txBody>
      </p:sp>
      <p:grpSp>
        <p:nvGrpSpPr>
          <p:cNvPr id="53" name="Grup 52"/>
          <p:cNvGrpSpPr/>
          <p:nvPr/>
        </p:nvGrpSpPr>
        <p:grpSpPr>
          <a:xfrm>
            <a:off x="648020" y="1102846"/>
            <a:ext cx="3876541" cy="785612"/>
            <a:chOff x="648020" y="1102846"/>
            <a:chExt cx="3876541" cy="785612"/>
          </a:xfrm>
        </p:grpSpPr>
        <p:sp>
          <p:nvSpPr>
            <p:cNvPr id="13" name="Rectangle: Rounded Corners 54">
              <a:extLst>
                <a:ext uri="{FF2B5EF4-FFF2-40B4-BE49-F238E27FC236}">
                  <a16:creationId xmlns:a16="http://schemas.microsoft.com/office/drawing/2014/main" id="{221237B6-F95C-4D1C-9E6F-D9FEFD8EA6D8}"/>
                </a:ext>
              </a:extLst>
            </p:cNvPr>
            <p:cNvSpPr/>
            <p:nvPr/>
          </p:nvSpPr>
          <p:spPr>
            <a:xfrm>
              <a:off x="740854" y="1164880"/>
              <a:ext cx="3690871" cy="647700"/>
            </a:xfrm>
            <a:prstGeom prst="roundRect">
              <a:avLst>
                <a:gd name="adj" fmla="val 29782"/>
              </a:avLst>
            </a:prstGeom>
            <a:gradFill flip="none" rotWithShape="1">
              <a:gsLst>
                <a:gs pos="0">
                  <a:srgbClr val="FF0000"/>
                </a:gs>
                <a:gs pos="88000">
                  <a:srgbClr val="8600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55">
              <a:extLst>
                <a:ext uri="{FF2B5EF4-FFF2-40B4-BE49-F238E27FC236}">
                  <a16:creationId xmlns:a16="http://schemas.microsoft.com/office/drawing/2014/main" id="{46CE7A94-7BD1-4E38-9127-94A734DFAD21}"/>
                </a:ext>
              </a:extLst>
            </p:cNvPr>
            <p:cNvSpPr/>
            <p:nvPr/>
          </p:nvSpPr>
          <p:spPr>
            <a:xfrm>
              <a:off x="648020" y="1102847"/>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56">
              <a:extLst>
                <a:ext uri="{FF2B5EF4-FFF2-40B4-BE49-F238E27FC236}">
                  <a16:creationId xmlns:a16="http://schemas.microsoft.com/office/drawing/2014/main" id="{7A2619FC-FC19-47C7-8431-02D06554B411}"/>
                </a:ext>
              </a:extLst>
            </p:cNvPr>
            <p:cNvSpPr/>
            <p:nvPr/>
          </p:nvSpPr>
          <p:spPr>
            <a:xfrm>
              <a:off x="971550" y="1102846"/>
              <a:ext cx="3553011"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69">
              <a:extLst>
                <a:ext uri="{FF2B5EF4-FFF2-40B4-BE49-F238E27FC236}">
                  <a16:creationId xmlns:a16="http://schemas.microsoft.com/office/drawing/2014/main" id="{AC839C23-B05F-4222-90AC-2C645A8998DF}"/>
                </a:ext>
              </a:extLst>
            </p:cNvPr>
            <p:cNvSpPr txBox="1"/>
            <p:nvPr/>
          </p:nvSpPr>
          <p:spPr>
            <a:xfrm>
              <a:off x="724902" y="1128160"/>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1</a:t>
              </a:r>
              <a:endParaRPr kumimoji="0" lang="en-IN" sz="3600" b="1" i="0" u="none" strike="noStrike" kern="1200" cap="none" spc="0" normalizeH="0" baseline="0" noProof="0" dirty="0">
                <a:ln>
                  <a:noFill/>
                </a:ln>
                <a:solidFill>
                  <a:prstClr val="white"/>
                </a:solidFill>
                <a:effectLst/>
                <a:uLnTx/>
                <a:uFillTx/>
                <a:latin typeface="Adobe Gothic Std B" panose="020B0800000000000000" pitchFamily="34" charset="-128"/>
                <a:ea typeface="Adobe Gothic Std B" panose="020B0800000000000000" pitchFamily="34" charset="-128"/>
                <a:cs typeface="+mn-cs"/>
              </a:endParaRPr>
            </a:p>
          </p:txBody>
        </p:sp>
        <p:sp>
          <p:nvSpPr>
            <p:cNvPr id="29" name="TextBox 70">
              <a:extLst>
                <a:ext uri="{FF2B5EF4-FFF2-40B4-BE49-F238E27FC236}">
                  <a16:creationId xmlns:a16="http://schemas.microsoft.com/office/drawing/2014/main" id="{B3508916-B9DB-4925-9444-5FCDC3C4DE9E}"/>
                </a:ext>
              </a:extLst>
            </p:cNvPr>
            <p:cNvSpPr txBox="1"/>
            <p:nvPr/>
          </p:nvSpPr>
          <p:spPr>
            <a:xfrm>
              <a:off x="1539904" y="1332969"/>
              <a:ext cx="23610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sp>
          <p:nvSpPr>
            <p:cNvPr id="119" name="TextBox 76">
              <a:extLst>
                <a:ext uri="{FF2B5EF4-FFF2-40B4-BE49-F238E27FC236}">
                  <a16:creationId xmlns:a16="http://schemas.microsoft.com/office/drawing/2014/main" id="{0480DD8E-FCE9-42DC-BA60-82D264F8D3A2}"/>
                </a:ext>
              </a:extLst>
            </p:cNvPr>
            <p:cNvSpPr txBox="1"/>
            <p:nvPr/>
          </p:nvSpPr>
          <p:spPr>
            <a:xfrm>
              <a:off x="1168452" y="1181959"/>
              <a:ext cx="3300946" cy="58477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4730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1">
                                            <p:bg/>
                                          </p:spTgt>
                                        </p:tgtEl>
                                        <p:attrNameLst>
                                          <p:attrName>style.visibility</p:attrName>
                                        </p:attrNameLst>
                                      </p:cBhvr>
                                      <p:to>
                                        <p:strVal val="visible"/>
                                      </p:to>
                                    </p:set>
                                    <p:animEffect transition="in" filter="wipe(down)">
                                      <p:cBhvr>
                                        <p:cTn id="7" dur="500"/>
                                        <p:tgtEl>
                                          <p:spTgt spid="51">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1">
                                            <p:txEl>
                                              <p:pRg st="0" end="0"/>
                                            </p:txEl>
                                          </p:spTgt>
                                        </p:tgtEl>
                                        <p:attrNameLst>
                                          <p:attrName>style.visibility</p:attrName>
                                        </p:attrNameLst>
                                      </p:cBhvr>
                                      <p:to>
                                        <p:strVal val="visible"/>
                                      </p:to>
                                    </p:set>
                                    <p:animEffect transition="in" filter="wipe(down)">
                                      <p:cBhvr>
                                        <p:cTn id="10" dur="500"/>
                                        <p:tgtEl>
                                          <p:spTgt spid="51">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500"/>
                                        <p:tgtEl>
                                          <p:spTgt spid="44"/>
                                        </p:tgtEl>
                                      </p:cBhvr>
                                    </p:animEffect>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right)">
                                      <p:cBhvr>
                                        <p:cTn id="18" dur="500"/>
                                        <p:tgtEl>
                                          <p:spTgt spid="54"/>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wipe(down)">
                                      <p:cBhvr>
                                        <p:cTn id="26" dur="500"/>
                                        <p:tgtEl>
                                          <p:spTgt spid="87"/>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left)">
                                      <p:cBhvr>
                                        <p:cTn id="30" dur="500"/>
                                        <p:tgtEl>
                                          <p:spTgt spid="52"/>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18"/>
                                        </p:tgtEl>
                                        <p:attrNameLst>
                                          <p:attrName>style.visibility</p:attrName>
                                        </p:attrNameLst>
                                      </p:cBhvr>
                                      <p:to>
                                        <p:strVal val="visible"/>
                                      </p:to>
                                    </p:set>
                                    <p:animEffect transition="in" filter="wipe(left)">
                                      <p:cBhvr>
                                        <p:cTn id="34" dur="500"/>
                                        <p:tgtEl>
                                          <p:spTgt spid="1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left)">
                                      <p:cBhvr>
                                        <p:cTn id="39" dur="500"/>
                                        <p:tgtEl>
                                          <p:spTgt spid="53"/>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120"/>
                                        </p:tgtEl>
                                        <p:attrNameLst>
                                          <p:attrName>style.visibility</p:attrName>
                                        </p:attrNameLst>
                                      </p:cBhvr>
                                      <p:to>
                                        <p:strVal val="visible"/>
                                      </p:to>
                                    </p:set>
                                    <p:animEffect transition="in" filter="wipe(left)">
                                      <p:cBhvr>
                                        <p:cTn id="43" dur="500"/>
                                        <p:tgtEl>
                                          <p:spTgt spid="12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left)">
                                      <p:cBhvr>
                                        <p:cTn id="46" dur="500"/>
                                        <p:tgtEl>
                                          <p:spTgt spid="35"/>
                                        </p:tgtEl>
                                      </p:cBhvr>
                                    </p:animEffec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121"/>
                                        </p:tgtEl>
                                        <p:attrNameLst>
                                          <p:attrName>style.visibility</p:attrName>
                                        </p:attrNameLst>
                                      </p:cBhvr>
                                      <p:to>
                                        <p:strVal val="visible"/>
                                      </p:to>
                                    </p:set>
                                    <p:animEffect transition="in" filter="wipe(left)">
                                      <p:cBhvr>
                                        <p:cTn id="50" dur="500"/>
                                        <p:tgtEl>
                                          <p:spTgt spid="121"/>
                                        </p:tgtEl>
                                      </p:cBhvr>
                                    </p:animEffect>
                                  </p:childTnLst>
                                </p:cTn>
                              </p:par>
                            </p:childTnLst>
                          </p:cTn>
                        </p:par>
                        <p:par>
                          <p:cTn id="51" fill="hold">
                            <p:stCondLst>
                              <p:cond delay="1500"/>
                            </p:stCondLst>
                            <p:childTnLst>
                              <p:par>
                                <p:cTn id="52" presetID="22" presetClass="entr" presetSubtype="8" fill="hold" nodeType="afterEffect">
                                  <p:stCondLst>
                                    <p:cond delay="0"/>
                                  </p:stCondLst>
                                  <p:childTnLst>
                                    <p:set>
                                      <p:cBhvr>
                                        <p:cTn id="53" dur="1" fill="hold">
                                          <p:stCondLst>
                                            <p:cond delay="0"/>
                                          </p:stCondLst>
                                        </p:cTn>
                                        <p:tgtEl>
                                          <p:spTgt spid="122"/>
                                        </p:tgtEl>
                                        <p:attrNameLst>
                                          <p:attrName>style.visibility</p:attrName>
                                        </p:attrNameLst>
                                      </p:cBhvr>
                                      <p:to>
                                        <p:strVal val="visible"/>
                                      </p:to>
                                    </p:set>
                                    <p:animEffect transition="in" filter="wipe(left)">
                                      <p:cBhvr>
                                        <p:cTn id="54" dur="500"/>
                                        <p:tgtEl>
                                          <p:spTgt spid="122"/>
                                        </p:tgtEl>
                                      </p:cBhvr>
                                    </p:animEffect>
                                  </p:childTnLst>
                                </p:cTn>
                              </p:par>
                            </p:childTnLst>
                          </p:cTn>
                        </p:par>
                        <p:par>
                          <p:cTn id="55" fill="hold">
                            <p:stCondLst>
                              <p:cond delay="2000"/>
                            </p:stCondLst>
                            <p:childTnLst>
                              <p:par>
                                <p:cTn id="56" presetID="22" presetClass="entr" presetSubtype="8" fill="hold" nodeType="afterEffect">
                                  <p:stCondLst>
                                    <p:cond delay="0"/>
                                  </p:stCondLst>
                                  <p:childTnLst>
                                    <p:set>
                                      <p:cBhvr>
                                        <p:cTn id="57" dur="1" fill="hold">
                                          <p:stCondLst>
                                            <p:cond delay="0"/>
                                          </p:stCondLst>
                                        </p:cTn>
                                        <p:tgtEl>
                                          <p:spTgt spid="123"/>
                                        </p:tgtEl>
                                        <p:attrNameLst>
                                          <p:attrName>style.visibility</p:attrName>
                                        </p:attrNameLst>
                                      </p:cBhvr>
                                      <p:to>
                                        <p:strVal val="visible"/>
                                      </p:to>
                                    </p:set>
                                    <p:animEffect transition="in" filter="wipe(left)">
                                      <p:cBhvr>
                                        <p:cTn id="58" dur="500"/>
                                        <p:tgtEl>
                                          <p:spTgt spid="123"/>
                                        </p:tgtEl>
                                      </p:cBhvr>
                                    </p:animEffect>
                                  </p:childTnLst>
                                </p:cTn>
                              </p:par>
                            </p:childTnLst>
                          </p:cTn>
                        </p:par>
                        <p:par>
                          <p:cTn id="59" fill="hold">
                            <p:stCondLst>
                              <p:cond delay="2500"/>
                            </p:stCondLst>
                            <p:childTnLst>
                              <p:par>
                                <p:cTn id="60" presetID="22" presetClass="entr" presetSubtype="8" fill="hold" nodeType="afterEffect">
                                  <p:stCondLst>
                                    <p:cond delay="0"/>
                                  </p:stCondLst>
                                  <p:childTnLst>
                                    <p:set>
                                      <p:cBhvr>
                                        <p:cTn id="61" dur="1" fill="hold">
                                          <p:stCondLst>
                                            <p:cond delay="0"/>
                                          </p:stCondLst>
                                        </p:cTn>
                                        <p:tgtEl>
                                          <p:spTgt spid="124"/>
                                        </p:tgtEl>
                                        <p:attrNameLst>
                                          <p:attrName>style.visibility</p:attrName>
                                        </p:attrNameLst>
                                      </p:cBhvr>
                                      <p:to>
                                        <p:strVal val="visible"/>
                                      </p:to>
                                    </p:set>
                                    <p:animEffect transition="in" filter="wipe(left)">
                                      <p:cBhvr>
                                        <p:cTn id="62" dur="500"/>
                                        <p:tgtEl>
                                          <p:spTgt spid="12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25"/>
                                        </p:tgtEl>
                                        <p:attrNameLst>
                                          <p:attrName>style.visibility</p:attrName>
                                        </p:attrNameLst>
                                      </p:cBhvr>
                                      <p:to>
                                        <p:strVal val="visible"/>
                                      </p:to>
                                    </p:set>
                                    <p:animEffect transition="in" filter="wipe(left)">
                                      <p:cBhvr>
                                        <p:cTn id="67" dur="500"/>
                                        <p:tgtEl>
                                          <p:spTgt spid="125"/>
                                        </p:tgtEl>
                                      </p:cBhvr>
                                    </p:animEffect>
                                  </p:childTnLst>
                                </p:cTn>
                              </p:par>
                            </p:childTnLst>
                          </p:cTn>
                        </p:par>
                        <p:par>
                          <p:cTn id="68" fill="hold">
                            <p:stCondLst>
                              <p:cond delay="500"/>
                            </p:stCondLst>
                            <p:childTnLst>
                              <p:par>
                                <p:cTn id="69" presetID="22" presetClass="entr" presetSubtype="8" fill="hold" nodeType="afterEffect">
                                  <p:stCondLst>
                                    <p:cond delay="0"/>
                                  </p:stCondLst>
                                  <p:childTnLst>
                                    <p:set>
                                      <p:cBhvr>
                                        <p:cTn id="70" dur="1" fill="hold">
                                          <p:stCondLst>
                                            <p:cond delay="0"/>
                                          </p:stCondLst>
                                        </p:cTn>
                                        <p:tgtEl>
                                          <p:spTgt spid="126"/>
                                        </p:tgtEl>
                                        <p:attrNameLst>
                                          <p:attrName>style.visibility</p:attrName>
                                        </p:attrNameLst>
                                      </p:cBhvr>
                                      <p:to>
                                        <p:strVal val="visible"/>
                                      </p:to>
                                    </p:set>
                                    <p:animEffect transition="in" filter="wipe(left)">
                                      <p:cBhvr>
                                        <p:cTn id="71" dur="500"/>
                                        <p:tgtEl>
                                          <p:spTgt spid="126"/>
                                        </p:tgtEl>
                                      </p:cBhvr>
                                    </p:animEffect>
                                  </p:childTnLst>
                                </p:cTn>
                              </p:par>
                            </p:childTnLst>
                          </p:cTn>
                        </p:par>
                        <p:par>
                          <p:cTn id="72" fill="hold">
                            <p:stCondLst>
                              <p:cond delay="1000"/>
                            </p:stCondLst>
                            <p:childTnLst>
                              <p:par>
                                <p:cTn id="73" presetID="22" presetClass="entr" presetSubtype="8" fill="hold" nodeType="afterEffect">
                                  <p:stCondLst>
                                    <p:cond delay="0"/>
                                  </p:stCondLst>
                                  <p:childTnLst>
                                    <p:set>
                                      <p:cBhvr>
                                        <p:cTn id="74" dur="1" fill="hold">
                                          <p:stCondLst>
                                            <p:cond delay="0"/>
                                          </p:stCondLst>
                                        </p:cTn>
                                        <p:tgtEl>
                                          <p:spTgt spid="127"/>
                                        </p:tgtEl>
                                        <p:attrNameLst>
                                          <p:attrName>style.visibility</p:attrName>
                                        </p:attrNameLst>
                                      </p:cBhvr>
                                      <p:to>
                                        <p:strVal val="visible"/>
                                      </p:to>
                                    </p:set>
                                    <p:animEffect transition="in" filter="wipe(left)">
                                      <p:cBhvr>
                                        <p:cTn id="75" dur="500"/>
                                        <p:tgtEl>
                                          <p:spTgt spid="127"/>
                                        </p:tgtEl>
                                      </p:cBhvr>
                                    </p:animEffect>
                                  </p:childTnLst>
                                </p:cTn>
                              </p:par>
                            </p:childTnLst>
                          </p:cTn>
                        </p:par>
                        <p:par>
                          <p:cTn id="76" fill="hold">
                            <p:stCondLst>
                              <p:cond delay="1500"/>
                            </p:stCondLst>
                            <p:childTnLst>
                              <p:par>
                                <p:cTn id="77" presetID="22" presetClass="entr" presetSubtype="8" fill="hold" nodeType="afterEffect">
                                  <p:stCondLst>
                                    <p:cond delay="0"/>
                                  </p:stCondLst>
                                  <p:childTnLst>
                                    <p:set>
                                      <p:cBhvr>
                                        <p:cTn id="78" dur="1" fill="hold">
                                          <p:stCondLst>
                                            <p:cond delay="0"/>
                                          </p:stCondLst>
                                        </p:cTn>
                                        <p:tgtEl>
                                          <p:spTgt spid="2048"/>
                                        </p:tgtEl>
                                        <p:attrNameLst>
                                          <p:attrName>style.visibility</p:attrName>
                                        </p:attrNameLst>
                                      </p:cBhvr>
                                      <p:to>
                                        <p:strVal val="visible"/>
                                      </p:to>
                                    </p:set>
                                    <p:animEffect transition="in" filter="wipe(left)">
                                      <p:cBhvr>
                                        <p:cTn id="79" dur="500"/>
                                        <p:tgtEl>
                                          <p:spTgt spid="2048"/>
                                        </p:tgtEl>
                                      </p:cBhvr>
                                    </p:animEffect>
                                  </p:childTnLst>
                                </p:cTn>
                              </p:par>
                            </p:childTnLst>
                          </p:cTn>
                        </p:par>
                        <p:par>
                          <p:cTn id="80" fill="hold">
                            <p:stCondLst>
                              <p:cond delay="2000"/>
                            </p:stCondLst>
                            <p:childTnLst>
                              <p:par>
                                <p:cTn id="81" presetID="22" presetClass="entr" presetSubtype="8" fill="hold" nodeType="afterEffect">
                                  <p:stCondLst>
                                    <p:cond delay="0"/>
                                  </p:stCondLst>
                                  <p:childTnLst>
                                    <p:set>
                                      <p:cBhvr>
                                        <p:cTn id="82" dur="1" fill="hold">
                                          <p:stCondLst>
                                            <p:cond delay="0"/>
                                          </p:stCondLst>
                                        </p:cTn>
                                        <p:tgtEl>
                                          <p:spTgt spid="2049"/>
                                        </p:tgtEl>
                                        <p:attrNameLst>
                                          <p:attrName>style.visibility</p:attrName>
                                        </p:attrNameLst>
                                      </p:cBhvr>
                                      <p:to>
                                        <p:strVal val="visible"/>
                                      </p:to>
                                    </p:set>
                                    <p:animEffect transition="in" filter="wipe(left)">
                                      <p:cBhvr>
                                        <p:cTn id="83" dur="500"/>
                                        <p:tgtEl>
                                          <p:spTgt spid="2049"/>
                                        </p:tgtEl>
                                      </p:cBhvr>
                                    </p:animEffect>
                                  </p:childTnLst>
                                </p:cTn>
                              </p:par>
                            </p:childTnLst>
                          </p:cTn>
                        </p:par>
                        <p:par>
                          <p:cTn id="84" fill="hold">
                            <p:stCondLst>
                              <p:cond delay="2500"/>
                            </p:stCondLst>
                            <p:childTnLst>
                              <p:par>
                                <p:cTn id="85" presetID="22" presetClass="entr" presetSubtype="8" fill="hold" nodeType="afterEffect">
                                  <p:stCondLst>
                                    <p:cond delay="0"/>
                                  </p:stCondLst>
                                  <p:childTnLst>
                                    <p:set>
                                      <p:cBhvr>
                                        <p:cTn id="86" dur="1" fill="hold">
                                          <p:stCondLst>
                                            <p:cond delay="0"/>
                                          </p:stCondLst>
                                        </p:cTn>
                                        <p:tgtEl>
                                          <p:spTgt spid="2051"/>
                                        </p:tgtEl>
                                        <p:attrNameLst>
                                          <p:attrName>style.visibility</p:attrName>
                                        </p:attrNameLst>
                                      </p:cBhvr>
                                      <p:to>
                                        <p:strVal val="visible"/>
                                      </p:to>
                                    </p:set>
                                    <p:animEffect transition="in" filter="wipe(left)">
                                      <p:cBhvr>
                                        <p:cTn id="8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5" grpId="0"/>
      <p:bldP spid="51" grpId="0" uiExpand="1" build="p" animBg="1"/>
      <p:bldP spid="52" grpId="0" animBg="1"/>
      <p:bldP spid="44" grpId="0" animBg="1"/>
      <p:bldP spid="54" grpId="0" animBg="1"/>
      <p:bldP spid="87" grpId="0" animBg="1"/>
      <p:bldP spid="1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id="{3DB48BF3-0761-4E67-90F7-8EBB3AF25A3C}"/>
              </a:ext>
            </a:extLst>
          </p:cNvPr>
          <p:cNvSpPr/>
          <p:nvPr/>
        </p:nvSpPr>
        <p:spPr>
          <a:xfrm>
            <a:off x="113482" y="3198405"/>
            <a:ext cx="3600000" cy="604682"/>
          </a:xfrm>
          <a:prstGeom prst="roundRect">
            <a:avLst>
              <a:gd name="adj" fmla="val 50000"/>
            </a:avLst>
          </a:prstGeom>
          <a:solidFill>
            <a:srgbClr val="22002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err="1">
                <a:ln>
                  <a:noFill/>
                </a:ln>
                <a:solidFill>
                  <a:prstClr val="white"/>
                </a:solidFill>
                <a:effectLst/>
                <a:uLnTx/>
                <a:uFillTx/>
                <a:latin typeface="Calibri" panose="020F0502020204030204"/>
                <a:ea typeface="+mn-ea"/>
                <a:cs typeface="+mn-cs"/>
              </a:rPr>
              <a:t>Setr</a:t>
            </a: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-i Avret</a:t>
            </a:r>
            <a:endParaRPr kumimoji="0" lang="en-IN"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9">
            <a:extLst>
              <a:ext uri="{FF2B5EF4-FFF2-40B4-BE49-F238E27FC236}">
                <a16:creationId xmlns:a16="http://schemas.microsoft.com/office/drawing/2014/main" id="{7621811A-45E6-4809-BA3B-CAB4F90CFFCA}"/>
              </a:ext>
            </a:extLst>
          </p:cNvPr>
          <p:cNvSpPr/>
          <p:nvPr/>
        </p:nvSpPr>
        <p:spPr>
          <a:xfrm>
            <a:off x="3724273" y="3213240"/>
            <a:ext cx="8222887"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Gerekli yerleri örtünmek</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Rounded Corners 10">
            <a:extLst>
              <a:ext uri="{FF2B5EF4-FFF2-40B4-BE49-F238E27FC236}">
                <a16:creationId xmlns:a16="http://schemas.microsoft.com/office/drawing/2014/main" id="{FDAC4B38-0978-4B8B-82B7-94C5C9E023BB}"/>
              </a:ext>
            </a:extLst>
          </p:cNvPr>
          <p:cNvSpPr/>
          <p:nvPr/>
        </p:nvSpPr>
        <p:spPr>
          <a:xfrm>
            <a:off x="124274" y="4101435"/>
            <a:ext cx="3600000" cy="604682"/>
          </a:xfrm>
          <a:prstGeom prst="roundRect">
            <a:avLst>
              <a:gd name="adj" fmla="val 50000"/>
            </a:avLst>
          </a:prstGeom>
          <a:solidFill>
            <a:srgbClr val="22002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İstikbâl-i Kıble</a:t>
            </a:r>
            <a:endParaRPr kumimoji="0" lang="en-IN"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11">
            <a:extLst>
              <a:ext uri="{FF2B5EF4-FFF2-40B4-BE49-F238E27FC236}">
                <a16:creationId xmlns:a16="http://schemas.microsoft.com/office/drawing/2014/main" id="{199DDA95-2D21-4ED6-B3A4-428CBD50CDEB}"/>
              </a:ext>
            </a:extLst>
          </p:cNvPr>
          <p:cNvSpPr/>
          <p:nvPr/>
        </p:nvSpPr>
        <p:spPr>
          <a:xfrm>
            <a:off x="3724273" y="4097749"/>
            <a:ext cx="8222888"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defRPr/>
            </a:pPr>
            <a:r>
              <a:rPr kumimoji="0" lang="tr-TR" sz="2700" b="0" i="0" u="none" strike="noStrike" kern="1200" cap="none" spc="0" normalizeH="0" baseline="0" noProof="0" dirty="0">
                <a:ln>
                  <a:noFill/>
                </a:ln>
                <a:solidFill>
                  <a:prstClr val="black"/>
                </a:solidFill>
                <a:effectLst/>
                <a:uLnTx/>
                <a:uFillTx/>
                <a:latin typeface="Calibri" panose="020F0502020204030204"/>
                <a:ea typeface="+mn-ea"/>
                <a:cs typeface="+mn-cs"/>
              </a:rPr>
              <a:t>Namazı kılarken Kâbe’nin olduğu yöne doğru </a:t>
            </a:r>
            <a:r>
              <a:rPr kumimoji="0" lang="tr-TR" sz="2700" b="0" i="0" u="none" strike="noStrike" kern="1200" cap="none" spc="0" normalizeH="0" baseline="0" noProof="0" dirty="0" smtClean="0">
                <a:ln>
                  <a:noFill/>
                </a:ln>
                <a:solidFill>
                  <a:prstClr val="black"/>
                </a:solidFill>
                <a:effectLst/>
                <a:uLnTx/>
                <a:uFillTx/>
                <a:latin typeface="Calibri" panose="020F0502020204030204"/>
                <a:ea typeface="+mn-ea"/>
                <a:cs typeface="+mn-cs"/>
              </a:rPr>
              <a:t>dönmek</a:t>
            </a:r>
            <a:endParaRPr kumimoji="0" lang="en-IN"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Rounded Corners 12">
            <a:extLst>
              <a:ext uri="{FF2B5EF4-FFF2-40B4-BE49-F238E27FC236}">
                <a16:creationId xmlns:a16="http://schemas.microsoft.com/office/drawing/2014/main" id="{F0459F20-377F-4D3C-9A9D-F29C73B35548}"/>
              </a:ext>
            </a:extLst>
          </p:cNvPr>
          <p:cNvSpPr/>
          <p:nvPr/>
        </p:nvSpPr>
        <p:spPr>
          <a:xfrm>
            <a:off x="124273" y="5004784"/>
            <a:ext cx="3600000" cy="604682"/>
          </a:xfrm>
          <a:prstGeom prst="roundRect">
            <a:avLst>
              <a:gd name="adj" fmla="val 50000"/>
            </a:avLst>
          </a:prstGeom>
          <a:solidFill>
            <a:srgbClr val="22002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Vakit</a:t>
            </a:r>
            <a:endParaRPr kumimoji="0" lang="en-IN"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Rounded Corners 13">
            <a:extLst>
              <a:ext uri="{FF2B5EF4-FFF2-40B4-BE49-F238E27FC236}">
                <a16:creationId xmlns:a16="http://schemas.microsoft.com/office/drawing/2014/main" id="{DBC6488C-6B6C-438C-9DA8-39F4498E8E76}"/>
              </a:ext>
            </a:extLst>
          </p:cNvPr>
          <p:cNvSpPr/>
          <p:nvPr/>
        </p:nvSpPr>
        <p:spPr>
          <a:xfrm>
            <a:off x="3724272" y="5001098"/>
            <a:ext cx="8222889"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defRPr/>
            </a:pPr>
            <a:r>
              <a:rPr kumimoji="0" lang="tr-TR" sz="2700" b="0" i="0" u="none" strike="noStrike" kern="1200" cap="none" spc="0" normalizeH="0" baseline="0" noProof="0" dirty="0">
                <a:ln>
                  <a:noFill/>
                </a:ln>
                <a:solidFill>
                  <a:prstClr val="black"/>
                </a:solidFill>
                <a:effectLst/>
                <a:uLnTx/>
                <a:uFillTx/>
                <a:latin typeface="Calibri" panose="020F0502020204030204"/>
                <a:ea typeface="+mn-ea"/>
                <a:cs typeface="+mn-cs"/>
              </a:rPr>
              <a:t>Dinimizde her namazın vakti içinde kılınması </a:t>
            </a:r>
            <a:r>
              <a:rPr kumimoji="0" lang="tr-TR" sz="2700" b="0" i="0" u="none" strike="noStrike" kern="1200" cap="none" spc="0" normalizeH="0" baseline="0" noProof="0" dirty="0" smtClean="0">
                <a:ln>
                  <a:noFill/>
                </a:ln>
                <a:solidFill>
                  <a:prstClr val="black"/>
                </a:solidFill>
                <a:effectLst/>
                <a:uLnTx/>
                <a:uFillTx/>
                <a:latin typeface="Calibri" panose="020F0502020204030204"/>
                <a:ea typeface="+mn-ea"/>
                <a:cs typeface="+mn-cs"/>
              </a:rPr>
              <a:t>gerekir</a:t>
            </a:r>
            <a:r>
              <a:rPr kumimoji="0" lang="tr-T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5">
            <a:extLst>
              <a:ext uri="{FF2B5EF4-FFF2-40B4-BE49-F238E27FC236}">
                <a16:creationId xmlns:a16="http://schemas.microsoft.com/office/drawing/2014/main" id="{1DD1C3B9-0017-4B9A-A1D1-205375CD24AB}"/>
              </a:ext>
            </a:extLst>
          </p:cNvPr>
          <p:cNvSpPr/>
          <p:nvPr/>
        </p:nvSpPr>
        <p:spPr>
          <a:xfrm>
            <a:off x="113481" y="5915492"/>
            <a:ext cx="3600000" cy="604682"/>
          </a:xfrm>
          <a:prstGeom prst="roundRect">
            <a:avLst>
              <a:gd name="adj" fmla="val 50000"/>
            </a:avLst>
          </a:prstGeom>
          <a:solidFill>
            <a:srgbClr val="22002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Niyet</a:t>
            </a:r>
            <a:endParaRPr kumimoji="0" lang="en-IN"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6">
            <a:extLst>
              <a:ext uri="{FF2B5EF4-FFF2-40B4-BE49-F238E27FC236}">
                <a16:creationId xmlns:a16="http://schemas.microsoft.com/office/drawing/2014/main" id="{38771B39-A065-4A65-8C75-19232375C06B}"/>
              </a:ext>
            </a:extLst>
          </p:cNvPr>
          <p:cNvSpPr/>
          <p:nvPr/>
        </p:nvSpPr>
        <p:spPr>
          <a:xfrm>
            <a:off x="3713481" y="5911806"/>
            <a:ext cx="8233680"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Namaza niyet etmek</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CD1D4858-F407-417A-B588-CDA7ED845A0E}"/>
              </a:ext>
            </a:extLst>
          </p:cNvPr>
          <p:cNvSpPr/>
          <p:nvPr/>
        </p:nvSpPr>
        <p:spPr>
          <a:xfrm>
            <a:off x="3320118" y="3114612"/>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black"/>
                </a:solidFill>
                <a:effectLst/>
                <a:uLnTx/>
                <a:uFillTx/>
                <a:latin typeface="Calibri" panose="020F0502020204030204"/>
                <a:ea typeface="+mn-ea"/>
                <a:cs typeface="+mn-cs"/>
              </a:rPr>
              <a:t>3</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3973F32-3539-458C-8D01-455F8512ADE9}"/>
              </a:ext>
            </a:extLst>
          </p:cNvPr>
          <p:cNvSpPr/>
          <p:nvPr/>
        </p:nvSpPr>
        <p:spPr>
          <a:xfrm>
            <a:off x="3333443" y="4012943"/>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black"/>
                </a:solidFill>
                <a:effectLst/>
                <a:uLnTx/>
                <a:uFillTx/>
                <a:latin typeface="Calibri" panose="020F0502020204030204"/>
                <a:ea typeface="+mn-ea"/>
                <a:cs typeface="+mn-cs"/>
              </a:rPr>
              <a:t>4</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E1D24C63-4EFC-4D8E-9FC1-EDCA93774E96}"/>
              </a:ext>
            </a:extLst>
          </p:cNvPr>
          <p:cNvSpPr/>
          <p:nvPr/>
        </p:nvSpPr>
        <p:spPr>
          <a:xfrm>
            <a:off x="3333442" y="4916292"/>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black"/>
                </a:solidFill>
                <a:effectLst/>
                <a:uLnTx/>
                <a:uFillTx/>
                <a:latin typeface="Calibri" panose="020F0502020204030204"/>
                <a:ea typeface="+mn-ea"/>
                <a:cs typeface="+mn-cs"/>
              </a:rPr>
              <a:t>5</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9DC88042-38F6-4305-A88C-1EA747A133CA}"/>
              </a:ext>
            </a:extLst>
          </p:cNvPr>
          <p:cNvSpPr/>
          <p:nvPr/>
        </p:nvSpPr>
        <p:spPr>
          <a:xfrm>
            <a:off x="3322650" y="5827003"/>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black"/>
                </a:solidFill>
                <a:effectLst/>
                <a:uLnTx/>
                <a:uFillTx/>
                <a:latin typeface="Calibri" panose="020F0502020204030204"/>
                <a:ea typeface="+mn-ea"/>
                <a:cs typeface="+mn-cs"/>
              </a:rPr>
              <a:t>6</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Rounded Corners 8">
            <a:extLst>
              <a:ext uri="{FF2B5EF4-FFF2-40B4-BE49-F238E27FC236}">
                <a16:creationId xmlns:a16="http://schemas.microsoft.com/office/drawing/2014/main" id="{3DB48BF3-0761-4E67-90F7-8EBB3AF25A3C}"/>
              </a:ext>
            </a:extLst>
          </p:cNvPr>
          <p:cNvSpPr/>
          <p:nvPr/>
        </p:nvSpPr>
        <p:spPr>
          <a:xfrm>
            <a:off x="113481" y="2259859"/>
            <a:ext cx="3600000" cy="604682"/>
          </a:xfrm>
          <a:prstGeom prst="roundRect">
            <a:avLst>
              <a:gd name="adj" fmla="val 50000"/>
            </a:avLst>
          </a:prstGeom>
          <a:solidFill>
            <a:srgbClr val="22002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0" i="0" u="none" strike="noStrike" kern="1200" cap="none" spc="0" normalizeH="0" baseline="0" noProof="0" dirty="0" err="1">
                <a:ln>
                  <a:noFill/>
                </a:ln>
                <a:solidFill>
                  <a:prstClr val="white"/>
                </a:solidFill>
                <a:effectLst/>
                <a:uLnTx/>
                <a:uFillTx/>
                <a:latin typeface="Calibri" panose="020F0502020204030204"/>
                <a:ea typeface="+mn-ea"/>
                <a:cs typeface="+mn-cs"/>
              </a:rPr>
              <a:t>Necâsetten</a:t>
            </a:r>
            <a:r>
              <a:rPr kumimoji="0" lang="tr-TR" sz="3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tr-TR" sz="3000" b="0" i="0" u="none" strike="noStrike" kern="1200" cap="none" spc="0" normalizeH="0" baseline="0" noProof="0" dirty="0" err="1" smtClean="0">
                <a:ln>
                  <a:noFill/>
                </a:ln>
                <a:solidFill>
                  <a:prstClr val="white"/>
                </a:solidFill>
                <a:effectLst/>
                <a:uLnTx/>
                <a:uFillTx/>
                <a:latin typeface="Calibri" panose="020F0502020204030204"/>
                <a:ea typeface="+mn-ea"/>
                <a:cs typeface="+mn-cs"/>
              </a:rPr>
              <a:t>Tahâret</a:t>
            </a:r>
            <a:endParaRPr kumimoji="0" lang="en-IN"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Rounded Corners 9">
            <a:extLst>
              <a:ext uri="{FF2B5EF4-FFF2-40B4-BE49-F238E27FC236}">
                <a16:creationId xmlns:a16="http://schemas.microsoft.com/office/drawing/2014/main" id="{7621811A-45E6-4809-BA3B-CAB4F90CFFCA}"/>
              </a:ext>
            </a:extLst>
          </p:cNvPr>
          <p:cNvSpPr/>
          <p:nvPr/>
        </p:nvSpPr>
        <p:spPr>
          <a:xfrm>
            <a:off x="3724272" y="2274694"/>
            <a:ext cx="8222888"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defRPr/>
            </a:pPr>
            <a:r>
              <a:rPr kumimoji="0" lang="tr-TR" sz="2500" b="0" i="0" u="none" strike="noStrike" kern="1200" cap="none" spc="0" normalizeH="0" baseline="0" noProof="0" dirty="0" smtClean="0">
                <a:ln>
                  <a:noFill/>
                </a:ln>
                <a:solidFill>
                  <a:prstClr val="black"/>
                </a:solidFill>
                <a:effectLst/>
                <a:uLnTx/>
                <a:uFillTx/>
                <a:latin typeface="Calibri" panose="020F0502020204030204"/>
                <a:ea typeface="+mn-ea"/>
                <a:cs typeface="+mn-cs"/>
              </a:rPr>
              <a:t>Bedenin</a:t>
            </a:r>
            <a:r>
              <a:rPr kumimoji="0" lang="tr-TR" sz="2500" b="0" i="0" u="none" strike="noStrike" kern="1200" cap="none" spc="0" normalizeH="0" baseline="0" noProof="0" dirty="0">
                <a:ln>
                  <a:noFill/>
                </a:ln>
                <a:solidFill>
                  <a:prstClr val="black"/>
                </a:solidFill>
                <a:effectLst/>
                <a:uLnTx/>
                <a:uFillTx/>
                <a:latin typeface="Calibri" panose="020F0502020204030204"/>
                <a:ea typeface="+mn-ea"/>
                <a:cs typeface="+mn-cs"/>
              </a:rPr>
              <a:t>, elbisenin ve namaz kılınacak yerin temiz olması</a:t>
            </a:r>
            <a:endParaRPr kumimoji="0" lang="en-IN"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CD1D4858-F407-417A-B588-CDA7ED845A0E}"/>
              </a:ext>
            </a:extLst>
          </p:cNvPr>
          <p:cNvSpPr/>
          <p:nvPr/>
        </p:nvSpPr>
        <p:spPr>
          <a:xfrm>
            <a:off x="3320117" y="2176066"/>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black"/>
                </a:solidFill>
                <a:effectLst/>
                <a:uLnTx/>
                <a:uFillTx/>
                <a:latin typeface="Calibri" panose="020F0502020204030204"/>
                <a:ea typeface="+mn-ea"/>
                <a:cs typeface="+mn-cs"/>
              </a:rPr>
              <a:t>2</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Rounded Corners 8">
            <a:extLst>
              <a:ext uri="{FF2B5EF4-FFF2-40B4-BE49-F238E27FC236}">
                <a16:creationId xmlns:a16="http://schemas.microsoft.com/office/drawing/2014/main" id="{3DB48BF3-0761-4E67-90F7-8EBB3AF25A3C}"/>
              </a:ext>
            </a:extLst>
          </p:cNvPr>
          <p:cNvSpPr/>
          <p:nvPr/>
        </p:nvSpPr>
        <p:spPr>
          <a:xfrm>
            <a:off x="124273" y="1339559"/>
            <a:ext cx="3600000" cy="604682"/>
          </a:xfrm>
          <a:prstGeom prst="roundRect">
            <a:avLst>
              <a:gd name="adj" fmla="val 50000"/>
            </a:avLst>
          </a:prstGeom>
          <a:solidFill>
            <a:srgbClr val="22002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smtClean="0">
                <a:ln>
                  <a:noFill/>
                </a:ln>
                <a:solidFill>
                  <a:prstClr val="white"/>
                </a:solidFill>
                <a:effectLst/>
                <a:uLnTx/>
                <a:uFillTx/>
                <a:latin typeface="Calibri" panose="020F0502020204030204"/>
                <a:ea typeface="+mn-ea"/>
                <a:cs typeface="+mn-cs"/>
              </a:rPr>
              <a:t>Hadesten </a:t>
            </a:r>
            <a:r>
              <a:rPr kumimoji="0" lang="tr-TR" sz="3200" b="1" i="0" u="none" strike="noStrike" kern="1200" cap="none" spc="0" normalizeH="0" baseline="0" noProof="0" dirty="0" err="1">
                <a:ln>
                  <a:noFill/>
                </a:ln>
                <a:solidFill>
                  <a:prstClr val="white"/>
                </a:solidFill>
                <a:effectLst/>
                <a:uLnTx/>
                <a:uFillTx/>
                <a:latin typeface="Calibri" panose="020F0502020204030204"/>
                <a:ea typeface="+mn-ea"/>
                <a:cs typeface="+mn-cs"/>
              </a:rPr>
              <a:t>Tahâret</a:t>
            </a:r>
            <a:endParaRPr kumimoji="0" lang="en-IN"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Rounded Corners 9">
            <a:extLst>
              <a:ext uri="{FF2B5EF4-FFF2-40B4-BE49-F238E27FC236}">
                <a16:creationId xmlns:a16="http://schemas.microsoft.com/office/drawing/2014/main" id="{7621811A-45E6-4809-BA3B-CAB4F90CFFCA}"/>
              </a:ext>
            </a:extLst>
          </p:cNvPr>
          <p:cNvSpPr/>
          <p:nvPr/>
        </p:nvSpPr>
        <p:spPr>
          <a:xfrm>
            <a:off x="3735064" y="1354394"/>
            <a:ext cx="8212096"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Abdestli olmak</a:t>
            </a:r>
          </a:p>
        </p:txBody>
      </p:sp>
      <p:sp>
        <p:nvSpPr>
          <p:cNvPr id="47" name="Oval 46">
            <a:extLst>
              <a:ext uri="{FF2B5EF4-FFF2-40B4-BE49-F238E27FC236}">
                <a16:creationId xmlns:a16="http://schemas.microsoft.com/office/drawing/2014/main" id="{CD1D4858-F407-417A-B588-CDA7ED845A0E}"/>
              </a:ext>
            </a:extLst>
          </p:cNvPr>
          <p:cNvSpPr/>
          <p:nvPr/>
        </p:nvSpPr>
        <p:spPr>
          <a:xfrm>
            <a:off x="3330909" y="1255766"/>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endParaRPr kumimoji="0" lang="en-IN"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0" name="Grup 49"/>
          <p:cNvGrpSpPr/>
          <p:nvPr/>
        </p:nvGrpSpPr>
        <p:grpSpPr>
          <a:xfrm>
            <a:off x="113481" y="106477"/>
            <a:ext cx="5829299" cy="1075273"/>
            <a:chOff x="2770234" y="2388895"/>
            <a:chExt cx="5829299" cy="1075273"/>
          </a:xfrm>
        </p:grpSpPr>
        <p:sp>
          <p:nvSpPr>
            <p:cNvPr id="51" name="Dikdörtgen 50"/>
            <p:cNvSpPr/>
            <p:nvPr/>
          </p:nvSpPr>
          <p:spPr>
            <a:xfrm>
              <a:off x="3236226" y="2388895"/>
              <a:ext cx="5363307" cy="1075273"/>
            </a:xfrm>
            <a:prstGeom prst="rect">
              <a:avLst/>
            </a:prstGeom>
            <a:solidFill>
              <a:srgbClr val="E3573C"/>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Dışındaki Şartlar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Namaza Hazırlık Şartları </a:t>
              </a:r>
            </a:p>
          </p:txBody>
        </p:sp>
        <p:sp>
          <p:nvSpPr>
            <p:cNvPr id="52" name="Dikdörtgen 51"/>
            <p:cNvSpPr/>
            <p:nvPr/>
          </p:nvSpPr>
          <p:spPr>
            <a:xfrm>
              <a:off x="2770234" y="2612561"/>
              <a:ext cx="852197" cy="705657"/>
            </a:xfrm>
            <a:prstGeom prst="rect">
              <a:avLst/>
            </a:prstGeom>
            <a:solidFill>
              <a:srgbClr val="2C89C4"/>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prstClr val="white"/>
                  </a:solidFill>
                  <a:effectLst/>
                  <a:uLnTx/>
                  <a:uFillTx/>
                  <a:latin typeface="Calibri" panose="020F0502020204030204"/>
                  <a:ea typeface="+mn-ea"/>
                  <a:cs typeface="+mn-cs"/>
                </a:rPr>
                <a:t>1</a:t>
              </a:r>
              <a:endParaRPr kumimoji="0" lang="tr-T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3" name="Dikdörtgen 52"/>
          <p:cNvSpPr/>
          <p:nvPr/>
        </p:nvSpPr>
        <p:spPr>
          <a:xfrm>
            <a:off x="5942780" y="346900"/>
            <a:ext cx="1406114" cy="621574"/>
          </a:xfrm>
          <a:prstGeom prst="rect">
            <a:avLst/>
          </a:prstGeom>
          <a:solidFill>
            <a:schemeClr val="accent4">
              <a:lumMod val="40000"/>
              <a:lumOff val="60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schemeClr val="tx1"/>
                </a:solidFill>
                <a:effectLst/>
                <a:uLnTx/>
                <a:uFillTx/>
                <a:latin typeface="Calibri" panose="020F0502020204030204"/>
                <a:ea typeface="+mn-ea"/>
                <a:cs typeface="+mn-cs"/>
              </a:rPr>
              <a:t>Şart</a:t>
            </a:r>
            <a:endParaRPr kumimoji="0" lang="tr-TR" sz="3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15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left)">
                                      <p:cBhvr>
                                        <p:cTn id="11" dur="500"/>
                                        <p:tgtEl>
                                          <p:spTgt spid="5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ipe(right)">
                                      <p:cBhvr>
                                        <p:cTn id="16" dur="500"/>
                                        <p:tgtEl>
                                          <p:spTgt spid="45"/>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right)">
                                      <p:cBhvr>
                                        <p:cTn id="19" dur="500"/>
                                        <p:tgtEl>
                                          <p:spTgt spid="47"/>
                                        </p:tgtEl>
                                      </p:cBhvr>
                                    </p:animEffect>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right)">
                                      <p:cBhvr>
                                        <p:cTn id="23" dur="500"/>
                                        <p:tgtEl>
                                          <p:spTgt spid="40"/>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right)">
                                      <p:cBhvr>
                                        <p:cTn id="26" dur="500"/>
                                        <p:tgtEl>
                                          <p:spTgt spid="42"/>
                                        </p:tgtEl>
                                      </p:cBhvr>
                                    </p:animEffect>
                                  </p:childTnLst>
                                </p:cTn>
                              </p:par>
                            </p:childTnLst>
                          </p:cTn>
                        </p:par>
                        <p:par>
                          <p:cTn id="27" fill="hold">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right)">
                                      <p:cBhvr>
                                        <p:cTn id="30" dur="500"/>
                                        <p:tgtEl>
                                          <p:spTgt spid="5"/>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500"/>
                                        <p:tgtEl>
                                          <p:spTgt spid="13"/>
                                        </p:tgtEl>
                                      </p:cBhvr>
                                    </p:animEffect>
                                  </p:childTnLst>
                                </p:cTn>
                              </p:par>
                            </p:childTnLst>
                          </p:cTn>
                        </p:par>
                        <p:par>
                          <p:cTn id="34" fill="hold">
                            <p:stCondLst>
                              <p:cond delay="1500"/>
                            </p:stCondLst>
                            <p:childTnLst>
                              <p:par>
                                <p:cTn id="35" presetID="22" presetClass="entr" presetSubtype="2"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right)">
                                      <p:cBhvr>
                                        <p:cTn id="37" dur="500"/>
                                        <p:tgtEl>
                                          <p:spTgt spid="7"/>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right)">
                                      <p:cBhvr>
                                        <p:cTn id="40" dur="500"/>
                                        <p:tgtEl>
                                          <p:spTgt spid="14"/>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right)">
                                      <p:cBhvr>
                                        <p:cTn id="43" dur="500"/>
                                        <p:tgtEl>
                                          <p:spTgt spid="15"/>
                                        </p:tgtEl>
                                      </p:cBhvr>
                                    </p:animEffect>
                                  </p:childTnLst>
                                </p:cTn>
                              </p:par>
                            </p:childTnLst>
                          </p:cTn>
                        </p:par>
                        <p:par>
                          <p:cTn id="44" fill="hold">
                            <p:stCondLst>
                              <p:cond delay="2000"/>
                            </p:stCondLst>
                            <p:childTnLst>
                              <p:par>
                                <p:cTn id="45" presetID="22" presetClass="entr" presetSubtype="2"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right)">
                                      <p:cBhvr>
                                        <p:cTn id="47" dur="500"/>
                                        <p:tgtEl>
                                          <p:spTgt spid="9"/>
                                        </p:tgtEl>
                                      </p:cBhvr>
                                    </p:animEffect>
                                  </p:childTnLst>
                                </p:cTn>
                              </p:par>
                            </p:childTnLst>
                          </p:cTn>
                        </p:par>
                        <p:par>
                          <p:cTn id="48" fill="hold">
                            <p:stCondLst>
                              <p:cond delay="2500"/>
                            </p:stCondLst>
                            <p:childTnLst>
                              <p:par>
                                <p:cTn id="49" presetID="22" presetClass="entr" presetSubtype="2"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right)">
                                      <p:cBhvr>
                                        <p:cTn id="51" dur="500"/>
                                        <p:tgtEl>
                                          <p:spTgt spid="16"/>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right)">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left)">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wipe(left)">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left)">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left)">
                                      <p:cBhvr>
                                        <p:cTn id="74" dur="500"/>
                                        <p:tgtEl>
                                          <p:spTgt spid="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left)">
                                      <p:cBhvr>
                                        <p:cTn id="79" dur="500"/>
                                        <p:tgtEl>
                                          <p:spTgt spid="1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wipe(left)">
                                      <p:cBhvr>
                                        <p:cTn id="8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40" grpId="0" animBg="1"/>
      <p:bldP spid="41" grpId="0" animBg="1"/>
      <p:bldP spid="42" grpId="0" animBg="1"/>
      <p:bldP spid="45" grpId="0" animBg="1"/>
      <p:bldP spid="46" grpId="0" animBg="1"/>
      <p:bldP spid="47" grpId="0" animBg="1"/>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id="{3DB48BF3-0761-4E67-90F7-8EBB3AF25A3C}"/>
              </a:ext>
            </a:extLst>
          </p:cNvPr>
          <p:cNvSpPr/>
          <p:nvPr/>
        </p:nvSpPr>
        <p:spPr>
          <a:xfrm>
            <a:off x="113482" y="3198405"/>
            <a:ext cx="3600000" cy="604682"/>
          </a:xfrm>
          <a:prstGeom prst="roundRect">
            <a:avLst>
              <a:gd name="adj" fmla="val 50000"/>
            </a:avLst>
          </a:prstGeom>
          <a:solidFill>
            <a:srgbClr val="00CC99">
              <a:alpha val="60000"/>
            </a:srgb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Kıraat</a:t>
            </a:r>
            <a:endParaRPr kumimoji="0" lang="en-IN"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9">
            <a:extLst>
              <a:ext uri="{FF2B5EF4-FFF2-40B4-BE49-F238E27FC236}">
                <a16:creationId xmlns:a16="http://schemas.microsoft.com/office/drawing/2014/main" id="{7621811A-45E6-4809-BA3B-CAB4F90CFFCA}"/>
              </a:ext>
            </a:extLst>
          </p:cNvPr>
          <p:cNvSpPr/>
          <p:nvPr/>
        </p:nvSpPr>
        <p:spPr>
          <a:xfrm>
            <a:off x="3724273" y="3213240"/>
            <a:ext cx="8237887"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Namazda Kur’an okumak</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Rounded Corners 10">
            <a:extLst>
              <a:ext uri="{FF2B5EF4-FFF2-40B4-BE49-F238E27FC236}">
                <a16:creationId xmlns:a16="http://schemas.microsoft.com/office/drawing/2014/main" id="{FDAC4B38-0978-4B8B-82B7-94C5C9E023BB}"/>
              </a:ext>
            </a:extLst>
          </p:cNvPr>
          <p:cNvSpPr/>
          <p:nvPr/>
        </p:nvSpPr>
        <p:spPr>
          <a:xfrm>
            <a:off x="124274" y="4101435"/>
            <a:ext cx="3600000" cy="604682"/>
          </a:xfrm>
          <a:prstGeom prst="roundRect">
            <a:avLst>
              <a:gd name="adj" fmla="val 50000"/>
            </a:avLst>
          </a:prstGeom>
          <a:solidFill>
            <a:srgbClr val="00CC99">
              <a:alpha val="60000"/>
            </a:srgb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Rükû</a:t>
            </a:r>
            <a:endParaRPr kumimoji="0" lang="en-IN"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11">
            <a:extLst>
              <a:ext uri="{FF2B5EF4-FFF2-40B4-BE49-F238E27FC236}">
                <a16:creationId xmlns:a16="http://schemas.microsoft.com/office/drawing/2014/main" id="{199DDA95-2D21-4ED6-B3A4-428CBD50CDEB}"/>
              </a:ext>
            </a:extLst>
          </p:cNvPr>
          <p:cNvSpPr/>
          <p:nvPr/>
        </p:nvSpPr>
        <p:spPr>
          <a:xfrm>
            <a:off x="3724273" y="4097749"/>
            <a:ext cx="8237887"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Elleri dizlere koyarak eğilmek</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Rounded Corners 12">
            <a:extLst>
              <a:ext uri="{FF2B5EF4-FFF2-40B4-BE49-F238E27FC236}">
                <a16:creationId xmlns:a16="http://schemas.microsoft.com/office/drawing/2014/main" id="{F0459F20-377F-4D3C-9A9D-F29C73B35548}"/>
              </a:ext>
            </a:extLst>
          </p:cNvPr>
          <p:cNvSpPr/>
          <p:nvPr/>
        </p:nvSpPr>
        <p:spPr>
          <a:xfrm>
            <a:off x="124273" y="5004784"/>
            <a:ext cx="3600000" cy="604682"/>
          </a:xfrm>
          <a:prstGeom prst="roundRect">
            <a:avLst>
              <a:gd name="adj" fmla="val 50000"/>
            </a:avLst>
          </a:prstGeom>
          <a:solidFill>
            <a:srgbClr val="00CC99">
              <a:alpha val="60000"/>
            </a:srgb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Secde</a:t>
            </a:r>
            <a:endParaRPr kumimoji="0" lang="en-IN"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Rounded Corners 13">
            <a:extLst>
              <a:ext uri="{FF2B5EF4-FFF2-40B4-BE49-F238E27FC236}">
                <a16:creationId xmlns:a16="http://schemas.microsoft.com/office/drawing/2014/main" id="{DBC6488C-6B6C-438C-9DA8-39F4498E8E76}"/>
              </a:ext>
            </a:extLst>
          </p:cNvPr>
          <p:cNvSpPr/>
          <p:nvPr/>
        </p:nvSpPr>
        <p:spPr>
          <a:xfrm>
            <a:off x="3724272" y="5001098"/>
            <a:ext cx="8237887"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Alın, burun, dizler, eller ve ayakları yere koymak</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5">
            <a:extLst>
              <a:ext uri="{FF2B5EF4-FFF2-40B4-BE49-F238E27FC236}">
                <a16:creationId xmlns:a16="http://schemas.microsoft.com/office/drawing/2014/main" id="{1DD1C3B9-0017-4B9A-A1D1-205375CD24AB}"/>
              </a:ext>
            </a:extLst>
          </p:cNvPr>
          <p:cNvSpPr/>
          <p:nvPr/>
        </p:nvSpPr>
        <p:spPr>
          <a:xfrm>
            <a:off x="113481" y="5915492"/>
            <a:ext cx="3600000" cy="604682"/>
          </a:xfrm>
          <a:prstGeom prst="roundRect">
            <a:avLst>
              <a:gd name="adj" fmla="val 50000"/>
            </a:avLst>
          </a:prstGeom>
          <a:solidFill>
            <a:srgbClr val="00CC99">
              <a:alpha val="60000"/>
            </a:srgb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Kaide-i Ahire</a:t>
            </a:r>
            <a:endParaRPr kumimoji="0" lang="en-IN"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Rounded Corners 16">
            <a:extLst>
              <a:ext uri="{FF2B5EF4-FFF2-40B4-BE49-F238E27FC236}">
                <a16:creationId xmlns:a16="http://schemas.microsoft.com/office/drawing/2014/main" id="{38771B39-A065-4A65-8C75-19232375C06B}"/>
              </a:ext>
            </a:extLst>
          </p:cNvPr>
          <p:cNvSpPr/>
          <p:nvPr/>
        </p:nvSpPr>
        <p:spPr>
          <a:xfrm>
            <a:off x="3713480" y="5911806"/>
            <a:ext cx="8237887" cy="69686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defRPr/>
            </a:pPr>
            <a:r>
              <a:rPr kumimoji="0" lang="tr-TR" sz="2500" b="0" i="0" u="none" strike="noStrike" kern="1200" cap="none" spc="0" normalizeH="0" baseline="0" noProof="0" dirty="0" smtClean="0">
                <a:ln>
                  <a:noFill/>
                </a:ln>
                <a:solidFill>
                  <a:prstClr val="black"/>
                </a:solidFill>
                <a:effectLst/>
                <a:uLnTx/>
                <a:uFillTx/>
                <a:latin typeface="Calibri" panose="020F0502020204030204"/>
                <a:ea typeface="+mn-ea"/>
                <a:cs typeface="+mn-cs"/>
              </a:rPr>
              <a:t>Namazın sonunda “</a:t>
            </a:r>
            <a:r>
              <a:rPr kumimoji="0" lang="tr-TR" sz="2500" b="0" i="0" u="none" strike="noStrike" kern="1200" cap="none" spc="0" normalizeH="0" baseline="0" noProof="0" dirty="0" err="1" smtClean="0">
                <a:ln>
                  <a:noFill/>
                </a:ln>
                <a:solidFill>
                  <a:prstClr val="black"/>
                </a:solidFill>
                <a:effectLst/>
                <a:uLnTx/>
                <a:uFillTx/>
                <a:latin typeface="Calibri" panose="020F0502020204030204"/>
                <a:ea typeface="+mn-ea"/>
                <a:cs typeface="+mn-cs"/>
              </a:rPr>
              <a:t>Ettehiyyâtü</a:t>
            </a:r>
            <a:r>
              <a:rPr kumimoji="0" lang="tr-TR" sz="2500" b="0" i="0" u="none" strike="noStrike" kern="1200" cap="none" spc="0" normalizeH="0" baseline="0" noProof="0" dirty="0" smtClean="0">
                <a:ln>
                  <a:noFill/>
                </a:ln>
                <a:solidFill>
                  <a:prstClr val="black"/>
                </a:solidFill>
                <a:effectLst/>
                <a:uLnTx/>
                <a:uFillTx/>
                <a:latin typeface="Calibri" panose="020F0502020204030204"/>
                <a:ea typeface="+mn-ea"/>
                <a:cs typeface="+mn-cs"/>
              </a:rPr>
              <a:t>” duasını okuyacak kadar oturmak</a:t>
            </a:r>
            <a:endParaRPr kumimoji="0" lang="en-IN"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CD1D4858-F407-417A-B588-CDA7ED845A0E}"/>
              </a:ext>
            </a:extLst>
          </p:cNvPr>
          <p:cNvSpPr/>
          <p:nvPr/>
        </p:nvSpPr>
        <p:spPr>
          <a:xfrm>
            <a:off x="3320118" y="3114612"/>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black"/>
                </a:solidFill>
                <a:effectLst/>
                <a:uLnTx/>
                <a:uFillTx/>
                <a:latin typeface="Calibri" panose="020F0502020204030204"/>
                <a:ea typeface="+mn-ea"/>
                <a:cs typeface="+mn-cs"/>
              </a:rPr>
              <a:t>3</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3973F32-3539-458C-8D01-455F8512ADE9}"/>
              </a:ext>
            </a:extLst>
          </p:cNvPr>
          <p:cNvSpPr/>
          <p:nvPr/>
        </p:nvSpPr>
        <p:spPr>
          <a:xfrm>
            <a:off x="3333443" y="4012943"/>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black"/>
                </a:solidFill>
                <a:effectLst/>
                <a:uLnTx/>
                <a:uFillTx/>
                <a:latin typeface="Calibri" panose="020F0502020204030204"/>
                <a:ea typeface="+mn-ea"/>
                <a:cs typeface="+mn-cs"/>
              </a:rPr>
              <a:t>4</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E1D24C63-4EFC-4D8E-9FC1-EDCA93774E96}"/>
              </a:ext>
            </a:extLst>
          </p:cNvPr>
          <p:cNvSpPr/>
          <p:nvPr/>
        </p:nvSpPr>
        <p:spPr>
          <a:xfrm>
            <a:off x="3333442" y="4916292"/>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black"/>
                </a:solidFill>
                <a:effectLst/>
                <a:uLnTx/>
                <a:uFillTx/>
                <a:latin typeface="Calibri" panose="020F0502020204030204"/>
                <a:ea typeface="+mn-ea"/>
                <a:cs typeface="+mn-cs"/>
              </a:rPr>
              <a:t>5</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9DC88042-38F6-4305-A88C-1EA747A133CA}"/>
              </a:ext>
            </a:extLst>
          </p:cNvPr>
          <p:cNvSpPr/>
          <p:nvPr/>
        </p:nvSpPr>
        <p:spPr>
          <a:xfrm>
            <a:off x="3322650" y="5827003"/>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black"/>
                </a:solidFill>
                <a:effectLst/>
                <a:uLnTx/>
                <a:uFillTx/>
                <a:latin typeface="Calibri" panose="020F0502020204030204"/>
                <a:ea typeface="+mn-ea"/>
                <a:cs typeface="+mn-cs"/>
              </a:rPr>
              <a:t>6</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Rounded Corners 8">
            <a:extLst>
              <a:ext uri="{FF2B5EF4-FFF2-40B4-BE49-F238E27FC236}">
                <a16:creationId xmlns:a16="http://schemas.microsoft.com/office/drawing/2014/main" id="{3DB48BF3-0761-4E67-90F7-8EBB3AF25A3C}"/>
              </a:ext>
            </a:extLst>
          </p:cNvPr>
          <p:cNvSpPr/>
          <p:nvPr/>
        </p:nvSpPr>
        <p:spPr>
          <a:xfrm>
            <a:off x="113481" y="2259859"/>
            <a:ext cx="3600000" cy="604682"/>
          </a:xfrm>
          <a:prstGeom prst="roundRect">
            <a:avLst>
              <a:gd name="adj" fmla="val 50000"/>
            </a:avLst>
          </a:prstGeom>
          <a:solidFill>
            <a:srgbClr val="00CC99">
              <a:alpha val="60000"/>
            </a:srgb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Kıyam</a:t>
            </a:r>
            <a:endParaRPr kumimoji="0" lang="en-IN"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Rounded Corners 9">
            <a:extLst>
              <a:ext uri="{FF2B5EF4-FFF2-40B4-BE49-F238E27FC236}">
                <a16:creationId xmlns:a16="http://schemas.microsoft.com/office/drawing/2014/main" id="{7621811A-45E6-4809-BA3B-CAB4F90CFFCA}"/>
              </a:ext>
            </a:extLst>
          </p:cNvPr>
          <p:cNvSpPr/>
          <p:nvPr/>
        </p:nvSpPr>
        <p:spPr>
          <a:xfrm>
            <a:off x="3724272" y="2274694"/>
            <a:ext cx="8237887"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Namazda ayakta durmak</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CD1D4858-F407-417A-B588-CDA7ED845A0E}"/>
              </a:ext>
            </a:extLst>
          </p:cNvPr>
          <p:cNvSpPr/>
          <p:nvPr/>
        </p:nvSpPr>
        <p:spPr>
          <a:xfrm>
            <a:off x="3320117" y="2176066"/>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black"/>
                </a:solidFill>
                <a:effectLst/>
                <a:uLnTx/>
                <a:uFillTx/>
                <a:latin typeface="Calibri" panose="020F0502020204030204"/>
                <a:ea typeface="+mn-ea"/>
                <a:cs typeface="+mn-cs"/>
              </a:rPr>
              <a:t>2</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Rounded Corners 8">
            <a:extLst>
              <a:ext uri="{FF2B5EF4-FFF2-40B4-BE49-F238E27FC236}">
                <a16:creationId xmlns:a16="http://schemas.microsoft.com/office/drawing/2014/main" id="{3DB48BF3-0761-4E67-90F7-8EBB3AF25A3C}"/>
              </a:ext>
            </a:extLst>
          </p:cNvPr>
          <p:cNvSpPr/>
          <p:nvPr/>
        </p:nvSpPr>
        <p:spPr>
          <a:xfrm>
            <a:off x="124273" y="1339559"/>
            <a:ext cx="3600000" cy="604682"/>
          </a:xfrm>
          <a:prstGeom prst="roundRect">
            <a:avLst>
              <a:gd name="adj" fmla="val 50000"/>
            </a:avLst>
          </a:prstGeom>
          <a:solidFill>
            <a:srgbClr val="00CC99">
              <a:alpha val="60000"/>
            </a:srgb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İftitah</a:t>
            </a: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 Tekbiri</a:t>
            </a:r>
            <a:endParaRPr kumimoji="0" lang="en-IN"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Rounded Corners 9">
            <a:extLst>
              <a:ext uri="{FF2B5EF4-FFF2-40B4-BE49-F238E27FC236}">
                <a16:creationId xmlns:a16="http://schemas.microsoft.com/office/drawing/2014/main" id="{7621811A-45E6-4809-BA3B-CAB4F90CFFCA}"/>
              </a:ext>
            </a:extLst>
          </p:cNvPr>
          <p:cNvSpPr/>
          <p:nvPr/>
        </p:nvSpPr>
        <p:spPr>
          <a:xfrm>
            <a:off x="3735064" y="1354394"/>
            <a:ext cx="8237887"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Namaza “</a:t>
            </a:r>
            <a:r>
              <a:rPr kumimoji="0" lang="tr-TR"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Allahu</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Ekber” diyerek başlamak</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CD1D4858-F407-417A-B588-CDA7ED845A0E}"/>
              </a:ext>
            </a:extLst>
          </p:cNvPr>
          <p:cNvSpPr/>
          <p:nvPr/>
        </p:nvSpPr>
        <p:spPr>
          <a:xfrm>
            <a:off x="3330909" y="1255766"/>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endParaRPr kumimoji="0" lang="en-IN"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0" name="Grup 49"/>
          <p:cNvGrpSpPr/>
          <p:nvPr/>
        </p:nvGrpSpPr>
        <p:grpSpPr>
          <a:xfrm>
            <a:off x="113481" y="106477"/>
            <a:ext cx="5829299" cy="1075273"/>
            <a:chOff x="2770234" y="2388895"/>
            <a:chExt cx="5829299" cy="1075273"/>
          </a:xfrm>
        </p:grpSpPr>
        <p:sp>
          <p:nvSpPr>
            <p:cNvPr id="51" name="Dikdörtgen 50"/>
            <p:cNvSpPr/>
            <p:nvPr/>
          </p:nvSpPr>
          <p:spPr>
            <a:xfrm>
              <a:off x="3236226" y="2388895"/>
              <a:ext cx="5363307" cy="1075273"/>
            </a:xfrm>
            <a:prstGeom prst="rect">
              <a:avLst/>
            </a:prstGeom>
            <a:solidFill>
              <a:srgbClr val="E3573C"/>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white"/>
                  </a:solidFill>
                  <a:effectLst/>
                  <a:uLnTx/>
                  <a:uFillTx/>
                  <a:latin typeface="Calibri" panose="020F0502020204030204"/>
                  <a:ea typeface="+mn-ea"/>
                  <a:cs typeface="+mn-cs"/>
                </a:rPr>
                <a:t>İçindeki Şartlar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white"/>
                  </a:solidFill>
                  <a:effectLst/>
                  <a:uLnTx/>
                  <a:uFillTx/>
                  <a:latin typeface="Calibri" panose="020F0502020204030204"/>
                  <a:ea typeface="+mn-ea"/>
                  <a:cs typeface="+mn-cs"/>
                </a:rPr>
                <a:t>Namazın Kılınış Şartları </a:t>
              </a:r>
              <a:endPar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Dikdörtgen 51"/>
            <p:cNvSpPr/>
            <p:nvPr/>
          </p:nvSpPr>
          <p:spPr>
            <a:xfrm>
              <a:off x="2770234" y="2612561"/>
              <a:ext cx="852197" cy="705657"/>
            </a:xfrm>
            <a:prstGeom prst="rect">
              <a:avLst/>
            </a:prstGeom>
            <a:solidFill>
              <a:srgbClr val="2C89C4"/>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prstClr val="white"/>
                  </a:solidFill>
                  <a:effectLst/>
                  <a:uLnTx/>
                  <a:uFillTx/>
                  <a:latin typeface="Calibri" panose="020F0502020204030204"/>
                  <a:ea typeface="+mn-ea"/>
                  <a:cs typeface="+mn-cs"/>
                </a:rPr>
                <a:t>2</a:t>
              </a:r>
            </a:p>
          </p:txBody>
        </p:sp>
      </p:grpSp>
      <p:sp>
        <p:nvSpPr>
          <p:cNvPr id="53" name="Dikdörtgen 52"/>
          <p:cNvSpPr/>
          <p:nvPr/>
        </p:nvSpPr>
        <p:spPr>
          <a:xfrm>
            <a:off x="5942780" y="346900"/>
            <a:ext cx="1406114" cy="621574"/>
          </a:xfrm>
          <a:prstGeom prst="rect">
            <a:avLst/>
          </a:prstGeom>
          <a:solidFill>
            <a:schemeClr val="accent4">
              <a:lumMod val="40000"/>
              <a:lumOff val="60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schemeClr val="tx1"/>
                </a:solidFill>
                <a:effectLst/>
                <a:uLnTx/>
                <a:uFillTx/>
                <a:latin typeface="Calibri" panose="020F0502020204030204"/>
                <a:ea typeface="+mn-ea"/>
                <a:cs typeface="+mn-cs"/>
              </a:rPr>
              <a:t>Rükün</a:t>
            </a:r>
          </a:p>
        </p:txBody>
      </p:sp>
    </p:spTree>
    <p:extLst>
      <p:ext uri="{BB962C8B-B14F-4D97-AF65-F5344CB8AC3E}">
        <p14:creationId xmlns:p14="http://schemas.microsoft.com/office/powerpoint/2010/main" val="163991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left)">
                                      <p:cBhvr>
                                        <p:cTn id="11" dur="500"/>
                                        <p:tgtEl>
                                          <p:spTgt spid="5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ipe(right)">
                                      <p:cBhvr>
                                        <p:cTn id="16" dur="500"/>
                                        <p:tgtEl>
                                          <p:spTgt spid="45"/>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right)">
                                      <p:cBhvr>
                                        <p:cTn id="19" dur="500"/>
                                        <p:tgtEl>
                                          <p:spTgt spid="47"/>
                                        </p:tgtEl>
                                      </p:cBhvr>
                                    </p:animEffect>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right)">
                                      <p:cBhvr>
                                        <p:cTn id="23" dur="500"/>
                                        <p:tgtEl>
                                          <p:spTgt spid="40"/>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right)">
                                      <p:cBhvr>
                                        <p:cTn id="26" dur="500"/>
                                        <p:tgtEl>
                                          <p:spTgt spid="42"/>
                                        </p:tgtEl>
                                      </p:cBhvr>
                                    </p:animEffect>
                                  </p:childTnLst>
                                </p:cTn>
                              </p:par>
                            </p:childTnLst>
                          </p:cTn>
                        </p:par>
                        <p:par>
                          <p:cTn id="27" fill="hold">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right)">
                                      <p:cBhvr>
                                        <p:cTn id="30" dur="500"/>
                                        <p:tgtEl>
                                          <p:spTgt spid="5"/>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500"/>
                                        <p:tgtEl>
                                          <p:spTgt spid="13"/>
                                        </p:tgtEl>
                                      </p:cBhvr>
                                    </p:animEffect>
                                  </p:childTnLst>
                                </p:cTn>
                              </p:par>
                            </p:childTnLst>
                          </p:cTn>
                        </p:par>
                        <p:par>
                          <p:cTn id="34" fill="hold">
                            <p:stCondLst>
                              <p:cond delay="1500"/>
                            </p:stCondLst>
                            <p:childTnLst>
                              <p:par>
                                <p:cTn id="35" presetID="22" presetClass="entr" presetSubtype="2"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right)">
                                      <p:cBhvr>
                                        <p:cTn id="37" dur="500"/>
                                        <p:tgtEl>
                                          <p:spTgt spid="7"/>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right)">
                                      <p:cBhvr>
                                        <p:cTn id="40" dur="500"/>
                                        <p:tgtEl>
                                          <p:spTgt spid="14"/>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right)">
                                      <p:cBhvr>
                                        <p:cTn id="43" dur="500"/>
                                        <p:tgtEl>
                                          <p:spTgt spid="15"/>
                                        </p:tgtEl>
                                      </p:cBhvr>
                                    </p:animEffect>
                                  </p:childTnLst>
                                </p:cTn>
                              </p:par>
                            </p:childTnLst>
                          </p:cTn>
                        </p:par>
                        <p:par>
                          <p:cTn id="44" fill="hold">
                            <p:stCondLst>
                              <p:cond delay="2000"/>
                            </p:stCondLst>
                            <p:childTnLst>
                              <p:par>
                                <p:cTn id="45" presetID="22" presetClass="entr" presetSubtype="2"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right)">
                                      <p:cBhvr>
                                        <p:cTn id="47" dur="500"/>
                                        <p:tgtEl>
                                          <p:spTgt spid="9"/>
                                        </p:tgtEl>
                                      </p:cBhvr>
                                    </p:animEffect>
                                  </p:childTnLst>
                                </p:cTn>
                              </p:par>
                            </p:childTnLst>
                          </p:cTn>
                        </p:par>
                        <p:par>
                          <p:cTn id="48" fill="hold">
                            <p:stCondLst>
                              <p:cond delay="2500"/>
                            </p:stCondLst>
                            <p:childTnLst>
                              <p:par>
                                <p:cTn id="49" presetID="22" presetClass="entr" presetSubtype="2"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right)">
                                      <p:cBhvr>
                                        <p:cTn id="51" dur="500"/>
                                        <p:tgtEl>
                                          <p:spTgt spid="16"/>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right)">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left)">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wipe(left)">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left)">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left)">
                                      <p:cBhvr>
                                        <p:cTn id="74" dur="500"/>
                                        <p:tgtEl>
                                          <p:spTgt spid="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left)">
                                      <p:cBhvr>
                                        <p:cTn id="79" dur="500"/>
                                        <p:tgtEl>
                                          <p:spTgt spid="1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wipe(left)">
                                      <p:cBhvr>
                                        <p:cTn id="8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40" grpId="0" animBg="1"/>
      <p:bldP spid="41" grpId="0" animBg="1"/>
      <p:bldP spid="42" grpId="0" animBg="1"/>
      <p:bldP spid="45" grpId="0" animBg="1"/>
      <p:bldP spid="46" grpId="0" animBg="1"/>
      <p:bldP spid="47" grpId="0" animBg="1"/>
      <p:bldP spid="5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Hazırlayan ve Paylaşım"/>
  <p:tag name="ISPRING_SLIDE_INDENT_LEVEL" val="0"/>
  <p:tag name="ISPRING_CUSTOM_TIMING_USED" val="0"/>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2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833</TotalTime>
  <Words>1168</Words>
  <Application>Microsoft Office PowerPoint</Application>
  <PresentationFormat>Geniş ekran</PresentationFormat>
  <Paragraphs>359</Paragraphs>
  <Slides>29</Slides>
  <Notes>5</Notes>
  <HiddenSlides>0</HiddenSlides>
  <MMClips>1</MMClips>
  <ScaleCrop>false</ScaleCrop>
  <HeadingPairs>
    <vt:vector size="6" baseType="variant">
      <vt:variant>
        <vt:lpstr>Kullanılan Yazı Tipleri</vt:lpstr>
      </vt:variant>
      <vt:variant>
        <vt:i4>13</vt:i4>
      </vt:variant>
      <vt:variant>
        <vt:lpstr>Tema</vt:lpstr>
      </vt:variant>
      <vt:variant>
        <vt:i4>8</vt:i4>
      </vt:variant>
      <vt:variant>
        <vt:lpstr>Slayt Başlıkları</vt:lpstr>
      </vt:variant>
      <vt:variant>
        <vt:i4>29</vt:i4>
      </vt:variant>
    </vt:vector>
  </HeadingPairs>
  <TitlesOfParts>
    <vt:vector size="50" baseType="lpstr">
      <vt:lpstr>맑은 고딕</vt:lpstr>
      <vt:lpstr>Adobe Fan Heiti Std B</vt:lpstr>
      <vt:lpstr>Adobe Gothic Std B</vt:lpstr>
      <vt:lpstr>Akrobat Bold</vt:lpstr>
      <vt:lpstr>Arial</vt:lpstr>
      <vt:lpstr>Arial Black</vt:lpstr>
      <vt:lpstr>Arial Unicode MS</vt:lpstr>
      <vt:lpstr>Bahnschrift SemiCondensed</vt:lpstr>
      <vt:lpstr>Calibri</vt:lpstr>
      <vt:lpstr>Calibri Light</vt:lpstr>
      <vt:lpstr>Comfortaa</vt:lpstr>
      <vt:lpstr>Permanent Marker</vt:lpstr>
      <vt:lpstr>Wingdings</vt:lpstr>
      <vt:lpstr>Office Teması</vt:lpstr>
      <vt:lpstr>1_JAY DESIGN</vt:lpstr>
      <vt:lpstr>3_Office Theme</vt:lpstr>
      <vt:lpstr>1_Office Teması</vt:lpstr>
      <vt:lpstr>SKETCH LESSON</vt:lpstr>
      <vt:lpstr>2_Office Teması</vt:lpstr>
      <vt:lpstr>Contents Slide Master</vt:lpstr>
      <vt:lpstr>2_JAY DESIGN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Boşlukları dolduralım</vt:lpstr>
      <vt:lpstr>Verilen durumlarda namazın hangi şartlar vardır? Bulalım</vt:lpstr>
      <vt:lpstr>Resimdeki NAMAZIN KILINIŞ ŞARTINI  işaretleyelim</vt:lpstr>
      <vt:lpstr>Resimdeki NAMAZIN KILINIŞ ŞARTINI  işaretleyelim</vt:lpstr>
      <vt:lpstr>Resimdeki NAMAZIN KILINIŞ ŞARTINI  işaretleyelim</vt:lpstr>
      <vt:lpstr>PowerPoint Sunusu</vt:lpstr>
      <vt:lpstr>PowerPoint Sunusu</vt:lpstr>
      <vt:lpstr>PowerPoint Sunusu</vt:lpstr>
      <vt:lpstr>PowerPoint Sunusu</vt:lpstr>
      <vt:lpstr>PowerPoint Sunusu</vt:lpstr>
      <vt:lpstr>PowerPoint Sunusu</vt:lpstr>
      <vt:lpstr>PowerPoint Sunusu</vt:lpstr>
      <vt:lpstr>HANGİ DAVRANIŞLAR NAMAZI BOZAR?</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Mustafa Yıldırım</dc:creator>
  <cp:lastModifiedBy>Mustafa Yıldırım</cp:lastModifiedBy>
  <cp:revision>31</cp:revision>
  <dcterms:created xsi:type="dcterms:W3CDTF">2021-02-14T00:11:34Z</dcterms:created>
  <dcterms:modified xsi:type="dcterms:W3CDTF">2021-02-14T22:25:10Z</dcterms:modified>
</cp:coreProperties>
</file>