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323" r:id="rId3"/>
    <p:sldId id="324" r:id="rId4"/>
    <p:sldId id="325" r:id="rId5"/>
    <p:sldId id="316" r:id="rId6"/>
    <p:sldId id="326" r:id="rId7"/>
    <p:sldId id="327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D2D7"/>
    <a:srgbClr val="6A667C"/>
    <a:srgbClr val="E1F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E8B4E9-9826-C954-EF47-DFC631F88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2E36E63-19A0-C7D7-4450-0B9F55BD2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6BBAD5-AB81-44E5-4B2D-BC75F6AB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87A4-40BF-4979-944A-EC8BC6F15042}" type="datetimeFigureOut">
              <a:rPr lang="tr-TR" smtClean="0"/>
              <a:t>20.04.2024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C473202-27A3-69D8-9A55-53E2C598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CF1C25C-81B0-1445-21AD-DC97C9686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94B0-9337-42DA-9508-29533DAFE6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4754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02E8D0-D7A5-015A-97FF-4ED626441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11BDEC4-3A99-469A-AA91-B75086006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603B476-EA20-5FAA-671D-05D4CD12F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87A4-40BF-4979-944A-EC8BC6F15042}" type="datetimeFigureOut">
              <a:rPr lang="tr-TR" smtClean="0"/>
              <a:t>20.04.2024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9810BDB-E02C-575B-7A8A-D6EFFD11D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BDE7445-96FF-D7AA-FBCD-5860C93B7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94B0-9337-42DA-9508-29533DAFE6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294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C72ED05-7A09-4C8B-59B4-310FCAF5F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4018E9E-0CAA-F064-47D3-93C362718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C9DD64C-827F-4292-68DE-3A1D73FE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87A4-40BF-4979-944A-EC8BC6F15042}" type="datetimeFigureOut">
              <a:rPr lang="tr-TR" smtClean="0"/>
              <a:t>20.04.2024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286CBA3-BED1-F7F1-6911-8DF1B769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0FDE9DC-625F-AAB6-8F27-C5E0A6D60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94B0-9337-42DA-9508-29533DAFE6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4440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>
            <a:extLst>
              <a:ext uri="{FF2B5EF4-FFF2-40B4-BE49-F238E27FC236}">
                <a16:creationId xmlns:a16="http://schemas.microsoft.com/office/drawing/2014/main" id="{CE2C1E3C-FF10-B235-13B4-D6FA4CB95E10}"/>
              </a:ext>
            </a:extLst>
          </p:cNvPr>
          <p:cNvSpPr txBox="1"/>
          <p:nvPr userDrawn="1"/>
        </p:nvSpPr>
        <p:spPr>
          <a:xfrm>
            <a:off x="11054080" y="6356350"/>
            <a:ext cx="10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D7DC1D4-22C3-442A-BA9C-728DC0E59B5F}" type="slidenum">
              <a:rPr lang="tr-TR" smtClean="0"/>
              <a:t>‹#›</a:t>
            </a:fld>
            <a:endParaRPr lang="tr-TR" dirty="0"/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8F10F539-6CA3-0FCA-FA2F-BF3D0925B209}"/>
              </a:ext>
            </a:extLst>
          </p:cNvPr>
          <p:cNvGrpSpPr/>
          <p:nvPr userDrawn="1"/>
        </p:nvGrpSpPr>
        <p:grpSpPr>
          <a:xfrm>
            <a:off x="2521528" y="0"/>
            <a:ext cx="9791149" cy="1249988"/>
            <a:chOff x="2505486" y="177421"/>
            <a:chExt cx="9791149" cy="1249988"/>
          </a:xfrm>
        </p:grpSpPr>
        <p:sp>
          <p:nvSpPr>
            <p:cNvPr id="3" name="Rectangle: Top Corners Rounded 199">
              <a:extLst>
                <a:ext uri="{FF2B5EF4-FFF2-40B4-BE49-F238E27FC236}">
                  <a16:creationId xmlns:a16="http://schemas.microsoft.com/office/drawing/2014/main" id="{4CA5CBDF-4036-79A3-A99C-208FE649FDA1}"/>
                </a:ext>
              </a:extLst>
            </p:cNvPr>
            <p:cNvSpPr/>
            <p:nvPr/>
          </p:nvSpPr>
          <p:spPr>
            <a:xfrm rot="5400000">
              <a:off x="7005105" y="-3864122"/>
              <a:ext cx="958166" cy="9624895"/>
            </a:xfrm>
            <a:prstGeom prst="round2SameRect">
              <a:avLst>
                <a:gd name="adj1" fmla="val 26254"/>
                <a:gd name="adj2" fmla="val 0"/>
              </a:avLst>
            </a:prstGeom>
            <a:solidFill>
              <a:sysClr val="windowText" lastClr="000000">
                <a:alpha val="42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softEdge rad="17780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200">
              <a:extLst>
                <a:ext uri="{FF2B5EF4-FFF2-40B4-BE49-F238E27FC236}">
                  <a16:creationId xmlns:a16="http://schemas.microsoft.com/office/drawing/2014/main" id="{B06577A2-C1E8-1BD8-5499-73F2C371ED47}"/>
                </a:ext>
              </a:extLst>
            </p:cNvPr>
            <p:cNvSpPr/>
            <p:nvPr/>
          </p:nvSpPr>
          <p:spPr>
            <a:xfrm rot="5400000">
              <a:off x="6041475" y="-3317004"/>
              <a:ext cx="986972" cy="7975824"/>
            </a:xfrm>
            <a:custGeom>
              <a:avLst/>
              <a:gdLst>
                <a:gd name="connsiteX0" fmla="*/ 0 w 986972"/>
                <a:gd name="connsiteY0" fmla="*/ 2496458 h 2496458"/>
                <a:gd name="connsiteX1" fmla="*/ 0 w 986972"/>
                <a:gd name="connsiteY1" fmla="*/ 0 h 2496458"/>
                <a:gd name="connsiteX2" fmla="*/ 986972 w 986972"/>
                <a:gd name="connsiteY2" fmla="*/ 0 h 2496458"/>
                <a:gd name="connsiteX3" fmla="*/ 986971 w 986972"/>
                <a:gd name="connsiteY3" fmla="*/ 2496458 h 2496458"/>
                <a:gd name="connsiteX4" fmla="*/ 0 w 986972"/>
                <a:gd name="connsiteY4" fmla="*/ 2496458 h 2496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972" h="2496458">
                  <a:moveTo>
                    <a:pt x="0" y="2496458"/>
                  </a:moveTo>
                  <a:lnTo>
                    <a:pt x="0" y="0"/>
                  </a:lnTo>
                  <a:lnTo>
                    <a:pt x="986972" y="0"/>
                  </a:lnTo>
                  <a:lnTo>
                    <a:pt x="986971" y="2496458"/>
                  </a:lnTo>
                  <a:lnTo>
                    <a:pt x="0" y="24964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AC1F"/>
                </a:gs>
                <a:gs pos="100000">
                  <a:srgbClr val="F8E830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Top Corners Rounded 201">
              <a:extLst>
                <a:ext uri="{FF2B5EF4-FFF2-40B4-BE49-F238E27FC236}">
                  <a16:creationId xmlns:a16="http://schemas.microsoft.com/office/drawing/2014/main" id="{C1717450-E009-AED5-196C-B2A5D82896A3}"/>
                </a:ext>
              </a:extLst>
            </p:cNvPr>
            <p:cNvSpPr/>
            <p:nvPr/>
          </p:nvSpPr>
          <p:spPr>
            <a:xfrm rot="5400000">
              <a:off x="10863725" y="-163881"/>
              <a:ext cx="986974" cy="1669577"/>
            </a:xfrm>
            <a:prstGeom prst="rect">
              <a:avLst/>
            </a:prstGeom>
            <a:solidFill>
              <a:srgbClr val="F6931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Yuvarlatılmış Dikdörtgen 7">
              <a:extLst>
                <a:ext uri="{FF2B5EF4-FFF2-40B4-BE49-F238E27FC236}">
                  <a16:creationId xmlns:a16="http://schemas.microsoft.com/office/drawing/2014/main" id="{C6705392-D041-799C-A9D9-10124D790E62}"/>
                </a:ext>
              </a:extLst>
            </p:cNvPr>
            <p:cNvSpPr/>
            <p:nvPr/>
          </p:nvSpPr>
          <p:spPr>
            <a:xfrm>
              <a:off x="10651958" y="288257"/>
              <a:ext cx="1371599" cy="762000"/>
            </a:xfrm>
            <a:prstGeom prst="roundRect">
              <a:avLst/>
            </a:prstGeom>
            <a:solidFill>
              <a:srgbClr val="06516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6. Sınıf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2400" kern="0" dirty="0">
                  <a:solidFill>
                    <a:prstClr val="white"/>
                  </a:solidFill>
                  <a:latin typeface="Calibri" panose="020F0502020204030204"/>
                </a:rPr>
                <a:t>4. Ünite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Dikdörtgen 6">
              <a:extLst>
                <a:ext uri="{FF2B5EF4-FFF2-40B4-BE49-F238E27FC236}">
                  <a16:creationId xmlns:a16="http://schemas.microsoft.com/office/drawing/2014/main" id="{7FD12F3A-8E63-B38B-CF0E-EBA456A3DA99}"/>
                </a:ext>
              </a:extLst>
            </p:cNvPr>
            <p:cNvSpPr/>
            <p:nvPr/>
          </p:nvSpPr>
          <p:spPr>
            <a:xfrm>
              <a:off x="2505486" y="309247"/>
              <a:ext cx="80500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dirty="0"/>
                <a:t>2. </a:t>
              </a:r>
              <a:r>
                <a:rPr lang="en-US" sz="3600" dirty="0" err="1"/>
                <a:t>Kur’an</a:t>
              </a:r>
              <a:r>
                <a:rPr lang="en-US" sz="3600" dirty="0"/>
                <a:t>-ı </a:t>
              </a:r>
              <a:r>
                <a:rPr lang="en-US" sz="3600" dirty="0" err="1"/>
                <a:t>Kerim’den</a:t>
              </a:r>
              <a:r>
                <a:rPr lang="en-US" sz="3600" dirty="0"/>
                <a:t> </a:t>
              </a:r>
              <a:r>
                <a:rPr lang="en-US" sz="3600" dirty="0" err="1"/>
                <a:t>Nezaket</a:t>
              </a:r>
              <a:r>
                <a:rPr lang="en-US" sz="3600" dirty="0"/>
                <a:t> </a:t>
              </a:r>
              <a:r>
                <a:rPr lang="en-US" sz="3600" dirty="0" err="1"/>
                <a:t>Örnekleri</a:t>
              </a:r>
              <a:endPara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2881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80648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155906-DD83-2042-2997-61B4B433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19CE60A-B8F5-E2C2-7F9D-4296037E2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BD23B0-D61A-7CE1-B47B-9FC973169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87A4-40BF-4979-944A-EC8BC6F15042}" type="datetimeFigureOut">
              <a:rPr lang="tr-TR" smtClean="0"/>
              <a:t>20.04.2024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793C860-21AD-9AC7-1444-F8957B45D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C693634-D5AD-9440-FD36-4B3B2B1B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94B0-9337-42DA-9508-29533DAFE6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6292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5BF714-2916-B3B7-9D65-4879607D6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476D8C7-827C-B035-162B-78E8E9427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72F2CFA-CF7B-ACAA-BBFA-E2524DD13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87A4-40BF-4979-944A-EC8BC6F15042}" type="datetimeFigureOut">
              <a:rPr lang="tr-TR" smtClean="0"/>
              <a:t>20.04.2024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0614F10-A0B0-79AC-1797-333B95496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FA2B8FC-6025-A156-1F7B-3BDA82B6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94B0-9337-42DA-9508-29533DAFE6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4153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3EEB2C-C381-DB65-5155-892820447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D73877-0F7F-2B74-42A8-F45FED9AC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568D846-C723-38A6-1BFA-D3549B78F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FBD345B-DB3E-53E7-1B46-39438BD4D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87A4-40BF-4979-944A-EC8BC6F15042}" type="datetimeFigureOut">
              <a:rPr lang="tr-TR" smtClean="0"/>
              <a:t>20.04.2024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53D0D8E-7B94-794C-399F-99A7DBBF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CE4A219-C92E-3D93-2145-45A2F7671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94B0-9337-42DA-9508-29533DAFE6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55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D491F1-2C03-212A-D523-38436DC19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39D1217-D30B-990E-D8AF-E2062990E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E436C22-39F0-2356-1338-098660422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CD7DBCD-B9E8-AA56-7835-A6D3DF6DB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861BB5C-E17F-E9CD-9D8B-DB34B3309A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C7E02FB-BBD3-B7C7-5B36-8B316DA4F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87A4-40BF-4979-944A-EC8BC6F15042}" type="datetimeFigureOut">
              <a:rPr lang="tr-TR" smtClean="0"/>
              <a:t>20.04.2024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43AAE17-12C9-30BC-E17D-68B3D48D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8BCE8A1A-43E8-3DD9-552B-2FAB15116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94B0-9337-42DA-9508-29533DAFE6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2525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D6B68A-0EE4-1DCF-3C9A-CF9D63F46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DC25A3D-988F-2F45-4197-DF771BFDC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87A4-40BF-4979-944A-EC8BC6F15042}" type="datetimeFigureOut">
              <a:rPr lang="tr-TR" smtClean="0"/>
              <a:t>20.04.2024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997F160-5AC3-06C4-F2B8-176A18350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7C108B8-4726-9588-247B-C8543C71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94B0-9337-42DA-9508-29533DAFE6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7398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120ACC0-E76C-BE90-D0D2-EF07EC6A9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87A4-40BF-4979-944A-EC8BC6F15042}" type="datetimeFigureOut">
              <a:rPr lang="tr-TR" smtClean="0"/>
              <a:t>20.04.2024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57528B2-4C2C-848B-079F-4DACDA8E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7658C2F-85F6-3F81-74D2-A99612110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94B0-9337-42DA-9508-29533DAFE6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547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550178-0BFF-8B62-D49D-B865CEAA5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9D97B28-DF66-4868-B3BA-FCF79DC91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3299306-50FC-C536-D87D-B8FD001BF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DE7588D-C29C-A3D4-304B-F4AF4A20E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87A4-40BF-4979-944A-EC8BC6F15042}" type="datetimeFigureOut">
              <a:rPr lang="tr-TR" smtClean="0"/>
              <a:t>20.04.2024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7471297-BA73-B7CA-B1F8-8725C9926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594CD77-3E2D-BF95-56F4-63E02C33E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94B0-9337-42DA-9508-29533DAFE6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267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6EABAA6-9DD4-B1C0-8C91-A0CE85CFB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0E83B399-D864-8377-D6B8-C4900B931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593038D-E97A-C8E9-B989-E19966B44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D6549C8-6E25-8F44-2A8B-4B12E936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87A4-40BF-4979-944A-EC8BC6F15042}" type="datetimeFigureOut">
              <a:rPr lang="tr-TR" smtClean="0"/>
              <a:t>20.04.2024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8EC3393-DAB4-A22E-FC7E-C57912735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8C2DBEA-AFE1-1F86-8BF7-66F784BC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394B0-9337-42DA-9508-29533DAFE6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722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51F2561-7590-D70C-2727-A8E54B6D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F28A85C-ACA2-627E-5314-02DCDF0AC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25CF53C-5A72-1165-30DB-57245FC147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3687A4-40BF-4979-944A-EC8BC6F15042}" type="datetimeFigureOut">
              <a:rPr lang="tr-TR" smtClean="0"/>
              <a:t>20.04.2024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22D29AA-6376-251C-92B3-65B920675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CC95FD1-CD6D-CCD1-17E2-4FB159E81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9394B0-9337-42DA-9508-29533DAFE625}" type="slidenum">
              <a:rPr lang="tr-TR" smtClean="0"/>
              <a:t>‹#›</a:t>
            </a:fld>
            <a:endParaRPr lang="tr-TR"/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21323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uqh3X88SG_s?feature=oembed" TargetMode="External"/><Relationship Id="rId7" Type="http://schemas.openxmlformats.org/officeDocument/2006/relationships/image" Target="../media/image10.jp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hyperlink" Target="https://wordwall.net/play/72010/641/59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4" Type="http://schemas.openxmlformats.org/officeDocument/2006/relationships/hyperlink" Target="https://wordwall.net/play/72011/042/28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hyperlink" Target="https://wordwall.net/play/71954/746/875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 descr="insan yüzü, giyim, yeni yürüyen çocuk, kişi, şahıs içeren bir resim&#10;&#10;Açıklama otomatik olarak oluşturuldu">
            <a:extLst>
              <a:ext uri="{FF2B5EF4-FFF2-40B4-BE49-F238E27FC236}">
                <a16:creationId xmlns:a16="http://schemas.microsoft.com/office/drawing/2014/main" id="{E9460D81-D917-9D4D-158A-3C6C6DC17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45" r="9092" b="25319"/>
          <a:stretch/>
        </p:blipFill>
        <p:spPr>
          <a:xfrm>
            <a:off x="4810059" y="983672"/>
            <a:ext cx="7360311" cy="59300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6E6EA7A-5A61-1B65-B135-952D7BB5351B}"/>
              </a:ext>
            </a:extLst>
          </p:cNvPr>
          <p:cNvSpPr txBox="1"/>
          <p:nvPr/>
        </p:nvSpPr>
        <p:spPr>
          <a:xfrm>
            <a:off x="129639" y="2610683"/>
            <a:ext cx="7033161" cy="21899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4800" dirty="0" err="1">
                <a:latin typeface="+mj-lt"/>
                <a:ea typeface="+mj-ea"/>
                <a:cs typeface="+mj-cs"/>
              </a:rPr>
              <a:t>Sizce</a:t>
            </a:r>
            <a:r>
              <a:rPr lang="en-US" sz="4800" dirty="0">
                <a:latin typeface="+mj-lt"/>
                <a:ea typeface="+mj-ea"/>
                <a:cs typeface="+mj-cs"/>
              </a:rPr>
              <a:t> </a:t>
            </a:r>
            <a:r>
              <a:rPr lang="en-US" sz="4800" dirty="0" err="1">
                <a:latin typeface="+mj-lt"/>
                <a:ea typeface="+mj-ea"/>
                <a:cs typeface="+mj-cs"/>
              </a:rPr>
              <a:t>Kur’an</a:t>
            </a:r>
            <a:r>
              <a:rPr lang="en-US" sz="4800" dirty="0">
                <a:latin typeface="+mj-lt"/>
                <a:ea typeface="+mj-ea"/>
                <a:cs typeface="+mj-cs"/>
              </a:rPr>
              <a:t>-ı </a:t>
            </a:r>
            <a:r>
              <a:rPr lang="en-US" sz="4800" dirty="0" err="1">
                <a:latin typeface="+mj-lt"/>
                <a:ea typeface="+mj-ea"/>
                <a:cs typeface="+mj-cs"/>
              </a:rPr>
              <a:t>Kerim</a:t>
            </a:r>
            <a:r>
              <a:rPr lang="en-US" sz="4800" dirty="0">
                <a:latin typeface="+mj-lt"/>
                <a:ea typeface="+mj-ea"/>
                <a:cs typeface="+mj-cs"/>
              </a:rPr>
              <a:t> </a:t>
            </a:r>
            <a:r>
              <a:rPr lang="en-US" sz="4800" dirty="0" err="1">
                <a:latin typeface="+mj-lt"/>
                <a:ea typeface="+mj-ea"/>
                <a:cs typeface="+mj-cs"/>
              </a:rPr>
              <a:t>bizden</a:t>
            </a:r>
            <a:r>
              <a:rPr lang="en-US" sz="4800" dirty="0">
                <a:latin typeface="+mj-lt"/>
                <a:ea typeface="+mj-ea"/>
                <a:cs typeface="+mj-cs"/>
              </a:rPr>
              <a:t> </a:t>
            </a:r>
            <a:r>
              <a:rPr lang="en-US" sz="4800" dirty="0" err="1">
                <a:latin typeface="+mj-lt"/>
                <a:ea typeface="+mj-ea"/>
                <a:cs typeface="+mj-cs"/>
              </a:rPr>
              <a:t>nasıl</a:t>
            </a:r>
            <a:r>
              <a:rPr lang="en-US" sz="4800" dirty="0">
                <a:latin typeface="+mj-lt"/>
                <a:ea typeface="+mj-ea"/>
                <a:cs typeface="+mj-cs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bir</a:t>
            </a:r>
            <a:r>
              <a:rPr lang="en-US" sz="4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insan</a:t>
            </a:r>
            <a:r>
              <a:rPr lang="en-US" sz="4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dirty="0" err="1">
                <a:latin typeface="+mj-lt"/>
                <a:ea typeface="+mj-ea"/>
                <a:cs typeface="+mj-cs"/>
              </a:rPr>
              <a:t>olmamızı</a:t>
            </a:r>
            <a:r>
              <a:rPr lang="en-US" sz="4800" dirty="0">
                <a:latin typeface="+mj-lt"/>
                <a:ea typeface="+mj-ea"/>
                <a:cs typeface="+mj-cs"/>
              </a:rPr>
              <a:t> </a:t>
            </a:r>
            <a:r>
              <a:rPr lang="en-US" sz="4800" dirty="0" err="1">
                <a:latin typeface="+mj-lt"/>
                <a:ea typeface="+mj-ea"/>
                <a:cs typeface="+mj-cs"/>
              </a:rPr>
              <a:t>ister</a:t>
            </a:r>
            <a:r>
              <a:rPr lang="en-US" sz="4800" dirty="0"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B4129D30-B5E1-A1FB-8B21-BA5508857E9C}"/>
              </a:ext>
            </a:extLst>
          </p:cNvPr>
          <p:cNvGrpSpPr/>
          <p:nvPr/>
        </p:nvGrpSpPr>
        <p:grpSpPr>
          <a:xfrm>
            <a:off x="2521528" y="0"/>
            <a:ext cx="9791149" cy="1249988"/>
            <a:chOff x="2505486" y="177421"/>
            <a:chExt cx="9791149" cy="1249988"/>
          </a:xfrm>
        </p:grpSpPr>
        <p:sp>
          <p:nvSpPr>
            <p:cNvPr id="6" name="Rectangle: Top Corners Rounded 199">
              <a:extLst>
                <a:ext uri="{FF2B5EF4-FFF2-40B4-BE49-F238E27FC236}">
                  <a16:creationId xmlns:a16="http://schemas.microsoft.com/office/drawing/2014/main" id="{20F1534C-4EFB-E208-EF89-D3349E2D2684}"/>
                </a:ext>
              </a:extLst>
            </p:cNvPr>
            <p:cNvSpPr/>
            <p:nvPr/>
          </p:nvSpPr>
          <p:spPr>
            <a:xfrm rot="5400000">
              <a:off x="7005105" y="-3864122"/>
              <a:ext cx="958166" cy="9624895"/>
            </a:xfrm>
            <a:prstGeom prst="round2SameRect">
              <a:avLst>
                <a:gd name="adj1" fmla="val 26254"/>
                <a:gd name="adj2" fmla="val 0"/>
              </a:avLst>
            </a:prstGeom>
            <a:solidFill>
              <a:sysClr val="windowText" lastClr="000000">
                <a:alpha val="42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softEdge rad="17780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200">
              <a:extLst>
                <a:ext uri="{FF2B5EF4-FFF2-40B4-BE49-F238E27FC236}">
                  <a16:creationId xmlns:a16="http://schemas.microsoft.com/office/drawing/2014/main" id="{4A8E09A3-DE91-3F0E-0019-F557AA4440B3}"/>
                </a:ext>
              </a:extLst>
            </p:cNvPr>
            <p:cNvSpPr/>
            <p:nvPr/>
          </p:nvSpPr>
          <p:spPr>
            <a:xfrm rot="5400000">
              <a:off x="6041475" y="-3317004"/>
              <a:ext cx="986972" cy="7975824"/>
            </a:xfrm>
            <a:custGeom>
              <a:avLst/>
              <a:gdLst>
                <a:gd name="connsiteX0" fmla="*/ 0 w 986972"/>
                <a:gd name="connsiteY0" fmla="*/ 2496458 h 2496458"/>
                <a:gd name="connsiteX1" fmla="*/ 0 w 986972"/>
                <a:gd name="connsiteY1" fmla="*/ 0 h 2496458"/>
                <a:gd name="connsiteX2" fmla="*/ 986972 w 986972"/>
                <a:gd name="connsiteY2" fmla="*/ 0 h 2496458"/>
                <a:gd name="connsiteX3" fmla="*/ 986971 w 986972"/>
                <a:gd name="connsiteY3" fmla="*/ 2496458 h 2496458"/>
                <a:gd name="connsiteX4" fmla="*/ 0 w 986972"/>
                <a:gd name="connsiteY4" fmla="*/ 2496458 h 2496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972" h="2496458">
                  <a:moveTo>
                    <a:pt x="0" y="2496458"/>
                  </a:moveTo>
                  <a:lnTo>
                    <a:pt x="0" y="0"/>
                  </a:lnTo>
                  <a:lnTo>
                    <a:pt x="986972" y="0"/>
                  </a:lnTo>
                  <a:lnTo>
                    <a:pt x="986971" y="2496458"/>
                  </a:lnTo>
                  <a:lnTo>
                    <a:pt x="0" y="24964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AC1F"/>
                </a:gs>
                <a:gs pos="100000">
                  <a:srgbClr val="F8E830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Top Corners Rounded 201">
              <a:extLst>
                <a:ext uri="{FF2B5EF4-FFF2-40B4-BE49-F238E27FC236}">
                  <a16:creationId xmlns:a16="http://schemas.microsoft.com/office/drawing/2014/main" id="{4E6E541E-5A73-B1BE-D907-3B588771F91D}"/>
                </a:ext>
              </a:extLst>
            </p:cNvPr>
            <p:cNvSpPr/>
            <p:nvPr/>
          </p:nvSpPr>
          <p:spPr>
            <a:xfrm rot="5400000">
              <a:off x="10863725" y="-163881"/>
              <a:ext cx="986974" cy="1669577"/>
            </a:xfrm>
            <a:prstGeom prst="rect">
              <a:avLst/>
            </a:prstGeom>
            <a:solidFill>
              <a:srgbClr val="F6931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Yuvarlatılmış Dikdörtgen 7">
              <a:extLst>
                <a:ext uri="{FF2B5EF4-FFF2-40B4-BE49-F238E27FC236}">
                  <a16:creationId xmlns:a16="http://schemas.microsoft.com/office/drawing/2014/main" id="{F1543BED-BA86-926B-1FFB-610C3A1CFC82}"/>
                </a:ext>
              </a:extLst>
            </p:cNvPr>
            <p:cNvSpPr/>
            <p:nvPr/>
          </p:nvSpPr>
          <p:spPr>
            <a:xfrm>
              <a:off x="10651958" y="288257"/>
              <a:ext cx="1371599" cy="762000"/>
            </a:xfrm>
            <a:prstGeom prst="roundRect">
              <a:avLst/>
            </a:prstGeom>
            <a:solidFill>
              <a:srgbClr val="06516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6. Sınıf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2400" kern="0" dirty="0">
                  <a:solidFill>
                    <a:prstClr val="white"/>
                  </a:solidFill>
                  <a:latin typeface="Calibri" panose="020F0502020204030204"/>
                </a:rPr>
                <a:t>4. Ünite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Dikdörtgen 11">
              <a:extLst>
                <a:ext uri="{FF2B5EF4-FFF2-40B4-BE49-F238E27FC236}">
                  <a16:creationId xmlns:a16="http://schemas.microsoft.com/office/drawing/2014/main" id="{AE5A6BE6-EC0C-27E1-2209-1229471E1A28}"/>
                </a:ext>
              </a:extLst>
            </p:cNvPr>
            <p:cNvSpPr/>
            <p:nvPr/>
          </p:nvSpPr>
          <p:spPr>
            <a:xfrm>
              <a:off x="2505486" y="309247"/>
              <a:ext cx="80500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600" dirty="0"/>
                <a:t>2. </a:t>
              </a:r>
              <a:r>
                <a:rPr lang="en-US" sz="3600" dirty="0" err="1"/>
                <a:t>Kur’an</a:t>
              </a:r>
              <a:r>
                <a:rPr lang="en-US" sz="3600" dirty="0"/>
                <a:t>-ı </a:t>
              </a:r>
              <a:r>
                <a:rPr lang="en-US" sz="3600" dirty="0" err="1"/>
                <a:t>Kerim’den</a:t>
              </a:r>
              <a:r>
                <a:rPr lang="en-US" sz="3600" dirty="0"/>
                <a:t> </a:t>
              </a:r>
              <a:r>
                <a:rPr lang="en-US" sz="3600" dirty="0" err="1"/>
                <a:t>Nezaket</a:t>
              </a:r>
              <a:r>
                <a:rPr lang="en-US" sz="3600" dirty="0"/>
                <a:t> </a:t>
              </a:r>
              <a:r>
                <a:rPr lang="en-US" sz="3600" dirty="0" err="1"/>
                <a:t>Örnekleri</a:t>
              </a:r>
              <a:endPara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53628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8411D1F8-72E9-7E66-325C-5FECB3386760}"/>
              </a:ext>
            </a:extLst>
          </p:cNvPr>
          <p:cNvSpPr txBox="1"/>
          <p:nvPr/>
        </p:nvSpPr>
        <p:spPr>
          <a:xfrm>
            <a:off x="2351314" y="1208705"/>
            <a:ext cx="814251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/>
              <a:t>Alay Etmemek, Zandan Kaçınmak ve Kusurları Örtmek</a:t>
            </a:r>
            <a:endParaRPr lang="tr-TR" sz="24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21DB713-53F0-A2E6-3CFF-371602ADAA57}"/>
              </a:ext>
            </a:extLst>
          </p:cNvPr>
          <p:cNvSpPr txBox="1"/>
          <p:nvPr/>
        </p:nvSpPr>
        <p:spPr>
          <a:xfrm>
            <a:off x="413659" y="1915886"/>
            <a:ext cx="6193972" cy="44710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“Ey </a:t>
            </a:r>
            <a:r>
              <a:rPr lang="en-US" sz="2400" dirty="0" err="1"/>
              <a:t>müminler</a:t>
            </a:r>
            <a:r>
              <a:rPr lang="en-US" sz="2400" dirty="0"/>
              <a:t>! Bir </a:t>
            </a:r>
            <a:r>
              <a:rPr lang="en-US" sz="2400" dirty="0" err="1"/>
              <a:t>topluluk</a:t>
            </a:r>
            <a:r>
              <a:rPr lang="en-US" sz="2400" dirty="0"/>
              <a:t> </a:t>
            </a:r>
            <a:r>
              <a:rPr lang="en-US" sz="2400" dirty="0" err="1"/>
              <a:t>diğer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topluluğu</a:t>
            </a:r>
            <a:r>
              <a:rPr lang="en-US" sz="2400" dirty="0"/>
              <a:t> </a:t>
            </a:r>
            <a:r>
              <a:rPr lang="en-US" sz="2400" dirty="0" err="1"/>
              <a:t>alaya</a:t>
            </a:r>
            <a:r>
              <a:rPr lang="en-US" sz="2400" dirty="0"/>
              <a:t> </a:t>
            </a:r>
            <a:r>
              <a:rPr lang="en-US" sz="2400" dirty="0" err="1"/>
              <a:t>almasın</a:t>
            </a:r>
            <a:r>
              <a:rPr lang="en-US" sz="2400" dirty="0"/>
              <a:t>. </a:t>
            </a:r>
            <a:r>
              <a:rPr lang="en-US" sz="2400" dirty="0" err="1"/>
              <a:t>Belki</a:t>
            </a:r>
            <a:r>
              <a:rPr lang="en-US" sz="2400" dirty="0"/>
              <a:t> de </a:t>
            </a:r>
            <a:r>
              <a:rPr lang="en-US" sz="2400" dirty="0" err="1"/>
              <a:t>onlar</a:t>
            </a:r>
            <a:r>
              <a:rPr lang="en-US" sz="2400" dirty="0"/>
              <a:t>, </a:t>
            </a:r>
            <a:r>
              <a:rPr lang="en-US" sz="2400" dirty="0" err="1"/>
              <a:t>kendilerinden</a:t>
            </a:r>
            <a:r>
              <a:rPr lang="en-US" sz="2400" dirty="0"/>
              <a:t>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iyidirler</a:t>
            </a:r>
            <a:r>
              <a:rPr lang="en-US" sz="2400" dirty="0"/>
              <a:t>. </a:t>
            </a:r>
            <a:r>
              <a:rPr lang="en-US" sz="2400" dirty="0" err="1"/>
              <a:t>Kadınlar</a:t>
            </a:r>
            <a:r>
              <a:rPr lang="en-US" sz="2400" dirty="0"/>
              <a:t> da </a:t>
            </a:r>
            <a:r>
              <a:rPr lang="en-US" sz="2400" dirty="0" err="1"/>
              <a:t>kadınları</a:t>
            </a:r>
            <a:r>
              <a:rPr lang="en-US" sz="2400" dirty="0"/>
              <a:t> </a:t>
            </a:r>
            <a:r>
              <a:rPr lang="en-US" sz="2400" dirty="0" err="1"/>
              <a:t>alaya</a:t>
            </a:r>
            <a:r>
              <a:rPr lang="en-US" sz="2400" dirty="0"/>
              <a:t> </a:t>
            </a:r>
            <a:r>
              <a:rPr lang="en-US" sz="2400" dirty="0" err="1"/>
              <a:t>almasınlar</a:t>
            </a:r>
            <a:r>
              <a:rPr lang="en-US" sz="2400" dirty="0"/>
              <a:t>. </a:t>
            </a:r>
            <a:r>
              <a:rPr lang="en-US" sz="2400" dirty="0" err="1"/>
              <a:t>Belki</a:t>
            </a:r>
            <a:r>
              <a:rPr lang="en-US" sz="2400" dirty="0"/>
              <a:t> </a:t>
            </a:r>
            <a:r>
              <a:rPr lang="en-US" sz="2400" dirty="0" err="1"/>
              <a:t>onlar</a:t>
            </a:r>
            <a:r>
              <a:rPr lang="en-US" sz="2400" dirty="0"/>
              <a:t> </a:t>
            </a:r>
            <a:r>
              <a:rPr lang="en-US" sz="2400" dirty="0" err="1"/>
              <a:t>kendilerinden</a:t>
            </a:r>
            <a:r>
              <a:rPr lang="en-US" sz="2400" dirty="0"/>
              <a:t>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iyidirler</a:t>
            </a:r>
            <a:r>
              <a:rPr lang="en-US" sz="2400" dirty="0"/>
              <a:t>. </a:t>
            </a:r>
            <a:r>
              <a:rPr lang="en-US" sz="2400" dirty="0" err="1"/>
              <a:t>Kendi</a:t>
            </a:r>
            <a:r>
              <a:rPr lang="en-US" sz="2400" dirty="0"/>
              <a:t> </a:t>
            </a:r>
            <a:r>
              <a:rPr lang="en-US" sz="2400" dirty="0" err="1"/>
              <a:t>kendinizi</a:t>
            </a:r>
            <a:r>
              <a:rPr lang="en-US" sz="2400" dirty="0"/>
              <a:t> </a:t>
            </a:r>
            <a:r>
              <a:rPr lang="en-US" sz="2400" dirty="0" err="1"/>
              <a:t>ayıplamayın</a:t>
            </a:r>
            <a:r>
              <a:rPr lang="en-US" sz="2400" dirty="0"/>
              <a:t>, </a:t>
            </a:r>
            <a:r>
              <a:rPr lang="en-US" sz="2400" dirty="0" err="1"/>
              <a:t>birbirinizi</a:t>
            </a:r>
            <a:r>
              <a:rPr lang="en-US" sz="2400" dirty="0"/>
              <a:t> </a:t>
            </a:r>
            <a:r>
              <a:rPr lang="en-US" sz="2400" dirty="0" err="1"/>
              <a:t>kötü</a:t>
            </a:r>
            <a:r>
              <a:rPr lang="en-US" sz="2400" dirty="0"/>
              <a:t> </a:t>
            </a:r>
            <a:r>
              <a:rPr lang="en-US" sz="2400" dirty="0" err="1"/>
              <a:t>lakaplarla</a:t>
            </a:r>
            <a:r>
              <a:rPr lang="en-US" sz="2400" dirty="0"/>
              <a:t> </a:t>
            </a:r>
            <a:r>
              <a:rPr lang="en-US" sz="2400" dirty="0" err="1"/>
              <a:t>çağırmayın</a:t>
            </a:r>
            <a:r>
              <a:rPr lang="en-US" sz="2400" dirty="0"/>
              <a:t>…”</a:t>
            </a:r>
            <a:endParaRPr lang="tr-TR" sz="2400" dirty="0"/>
          </a:p>
          <a:p>
            <a:pPr algn="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</a:rPr>
              <a:t>Hucurât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suresi</a:t>
            </a:r>
            <a:r>
              <a:rPr lang="en-US" sz="2400" dirty="0">
                <a:solidFill>
                  <a:srgbClr val="FF0000"/>
                </a:solidFill>
              </a:rPr>
              <a:t>, 11. </a:t>
            </a:r>
            <a:r>
              <a:rPr lang="en-US" sz="2400" dirty="0" err="1">
                <a:solidFill>
                  <a:srgbClr val="FF0000"/>
                </a:solidFill>
              </a:rPr>
              <a:t>ayet</a:t>
            </a:r>
            <a:endParaRPr lang="tr-TR" sz="2400" dirty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</a:pPr>
            <a:endParaRPr lang="tr-TR" sz="24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2D1A473-03D7-5B9B-8B20-DDDF3130A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0" t="1056" r="-196" b="11267"/>
          <a:stretch/>
        </p:blipFill>
        <p:spPr>
          <a:xfrm>
            <a:off x="7033544" y="1915886"/>
            <a:ext cx="5104027" cy="2710544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A055A6BF-43D6-2021-F8D6-BBA3AE6A26D3}"/>
              </a:ext>
            </a:extLst>
          </p:cNvPr>
          <p:cNvSpPr/>
          <p:nvPr/>
        </p:nvSpPr>
        <p:spPr>
          <a:xfrm>
            <a:off x="6935572" y="2231571"/>
            <a:ext cx="5104027" cy="36467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Bu ayette üç kötü huy ve alışkanlık yasaklanmıştır: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tr-TR" sz="2000" dirty="0">
                <a:solidFill>
                  <a:schemeClr val="tx1"/>
                </a:solidFill>
              </a:rPr>
              <a:t>Gerçek bilgi ve kanıta değil, tahmine dayalı hüküm (</a:t>
            </a:r>
            <a:r>
              <a:rPr lang="tr-TR" sz="2000" b="1" dirty="0">
                <a:solidFill>
                  <a:schemeClr val="tx1"/>
                </a:solidFill>
              </a:rPr>
              <a:t>zan</a:t>
            </a:r>
            <a:r>
              <a:rPr lang="tr-TR" sz="2000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tr-TR" sz="2000" dirty="0">
                <a:solidFill>
                  <a:schemeClr val="tx1"/>
                </a:solidFill>
              </a:rPr>
              <a:t>İnsanların gizliliklerini araştırmak (</a:t>
            </a:r>
            <a:r>
              <a:rPr lang="tr-TR" sz="2000" b="1" dirty="0">
                <a:solidFill>
                  <a:schemeClr val="tx1"/>
                </a:solidFill>
              </a:rPr>
              <a:t>tecessüs</a:t>
            </a:r>
            <a:r>
              <a:rPr lang="tr-TR" sz="2000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tr-TR" sz="2000" dirty="0">
                <a:solidFill>
                  <a:schemeClr val="tx1"/>
                </a:solidFill>
              </a:rPr>
              <a:t>İnsanları arkalarından çekiştirmek (</a:t>
            </a:r>
            <a:r>
              <a:rPr lang="tr-TR" sz="2000" b="1" dirty="0">
                <a:solidFill>
                  <a:schemeClr val="tx1"/>
                </a:solidFill>
              </a:rPr>
              <a:t>gıybet</a:t>
            </a:r>
            <a:r>
              <a:rPr lang="tr-TR" sz="2000" dirty="0">
                <a:solidFill>
                  <a:schemeClr val="tx1"/>
                </a:solidFill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33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293486D4-E7B2-E646-7E8C-7A80F9A79640}"/>
              </a:ext>
            </a:extLst>
          </p:cNvPr>
          <p:cNvSpPr txBox="1"/>
          <p:nvPr/>
        </p:nvSpPr>
        <p:spPr>
          <a:xfrm>
            <a:off x="3350078" y="1143392"/>
            <a:ext cx="615587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/>
              <a:t>Başkasına Ait Alanlara İzinsiz Girmemek</a:t>
            </a:r>
            <a:endParaRPr lang="tr-TR" sz="2400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9443842-2E3D-3CA1-ED9E-640DF24F12EF}"/>
              </a:ext>
            </a:extLst>
          </p:cNvPr>
          <p:cNvSpPr txBox="1"/>
          <p:nvPr/>
        </p:nvSpPr>
        <p:spPr>
          <a:xfrm>
            <a:off x="136072" y="1823878"/>
            <a:ext cx="5823857" cy="4614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/>
              <a:t>“Ey </a:t>
            </a:r>
            <a:r>
              <a:rPr lang="en-US" sz="2200" dirty="0" err="1"/>
              <a:t>inananlar</a:t>
            </a:r>
            <a:r>
              <a:rPr lang="en-US" sz="2200" dirty="0"/>
              <a:t>! </a:t>
            </a:r>
            <a:r>
              <a:rPr lang="en-US" sz="2200" dirty="0" err="1"/>
              <a:t>Evlerinizden</a:t>
            </a:r>
            <a:r>
              <a:rPr lang="en-US" sz="2200" dirty="0"/>
              <a:t> </a:t>
            </a:r>
            <a:r>
              <a:rPr lang="en-US" sz="2200" dirty="0" err="1"/>
              <a:t>başka</a:t>
            </a:r>
            <a:r>
              <a:rPr lang="en-US" sz="2200" dirty="0"/>
              <a:t> </a:t>
            </a:r>
            <a:r>
              <a:rPr lang="en-US" sz="2200" dirty="0" err="1"/>
              <a:t>evlere</a:t>
            </a:r>
            <a:r>
              <a:rPr lang="en-US" sz="2200" dirty="0"/>
              <a:t>, </a:t>
            </a:r>
            <a:r>
              <a:rPr lang="en-US" sz="2200" dirty="0" err="1"/>
              <a:t>izin</a:t>
            </a:r>
            <a:r>
              <a:rPr lang="en-US" sz="2200" dirty="0"/>
              <a:t> </a:t>
            </a:r>
            <a:r>
              <a:rPr lang="en-US" sz="2200" dirty="0" err="1"/>
              <a:t>almadan</a:t>
            </a:r>
            <a:r>
              <a:rPr lang="en-US" sz="2200" dirty="0"/>
              <a:t>, </a:t>
            </a:r>
            <a:r>
              <a:rPr lang="en-US" sz="2200" dirty="0" err="1"/>
              <a:t>seslenip</a:t>
            </a:r>
            <a:r>
              <a:rPr lang="en-US" sz="2200" dirty="0"/>
              <a:t> </a:t>
            </a:r>
            <a:r>
              <a:rPr lang="en-US" sz="2200" dirty="0" err="1"/>
              <a:t>sahiplerine</a:t>
            </a:r>
            <a:r>
              <a:rPr lang="en-US" sz="2200" dirty="0"/>
              <a:t> </a:t>
            </a:r>
            <a:r>
              <a:rPr lang="en-US" sz="2200" dirty="0" err="1"/>
              <a:t>selam</a:t>
            </a:r>
            <a:r>
              <a:rPr lang="en-US" sz="2200" dirty="0"/>
              <a:t> </a:t>
            </a:r>
            <a:r>
              <a:rPr lang="en-US" sz="2200" dirty="0" err="1"/>
              <a:t>vermeden</a:t>
            </a:r>
            <a:r>
              <a:rPr lang="en-US" sz="2200" dirty="0"/>
              <a:t> </a:t>
            </a:r>
            <a:r>
              <a:rPr lang="en-US" sz="2200" dirty="0" err="1"/>
              <a:t>girmeyin</a:t>
            </a:r>
            <a:r>
              <a:rPr lang="en-US" sz="2200" dirty="0"/>
              <a:t>. </a:t>
            </a:r>
            <a:r>
              <a:rPr lang="en-US" sz="2200" dirty="0" err="1"/>
              <a:t>Eğer</a:t>
            </a:r>
            <a:r>
              <a:rPr lang="en-US" sz="2200" dirty="0"/>
              <a:t> </a:t>
            </a:r>
            <a:r>
              <a:rPr lang="en-US" sz="2200" dirty="0" err="1"/>
              <a:t>düşünürseniz</a:t>
            </a:r>
            <a:r>
              <a:rPr lang="en-US" sz="2200" dirty="0"/>
              <a:t> </a:t>
            </a:r>
            <a:r>
              <a:rPr lang="en-US" sz="2200" dirty="0" err="1"/>
              <a:t>bu</a:t>
            </a:r>
            <a:r>
              <a:rPr lang="en-US" sz="2200" dirty="0"/>
              <a:t> </a:t>
            </a:r>
            <a:r>
              <a:rPr lang="en-US" sz="2200" dirty="0" err="1"/>
              <a:t>sizin</a:t>
            </a:r>
            <a:r>
              <a:rPr lang="en-US" sz="2200" dirty="0"/>
              <a:t> </a:t>
            </a:r>
            <a:r>
              <a:rPr lang="en-US" sz="2200" dirty="0" err="1"/>
              <a:t>için</a:t>
            </a:r>
            <a:r>
              <a:rPr lang="en-US" sz="2200" dirty="0"/>
              <a:t> </a:t>
            </a:r>
            <a:r>
              <a:rPr lang="en-US" sz="2200" dirty="0" err="1"/>
              <a:t>daha</a:t>
            </a:r>
            <a:r>
              <a:rPr lang="en-US" sz="2200" dirty="0"/>
              <a:t> </a:t>
            </a:r>
            <a:r>
              <a:rPr lang="en-US" sz="2200" dirty="0" err="1"/>
              <a:t>iyidir</a:t>
            </a:r>
            <a:r>
              <a:rPr lang="en-US" sz="2200" dirty="0"/>
              <a:t>. </a:t>
            </a:r>
            <a:r>
              <a:rPr lang="en-US" sz="2200" dirty="0" err="1"/>
              <a:t>Eğer</a:t>
            </a:r>
            <a:r>
              <a:rPr lang="en-US" sz="2200" dirty="0"/>
              <a:t> </a:t>
            </a:r>
            <a:r>
              <a:rPr lang="en-US" sz="2200" dirty="0" err="1"/>
              <a:t>orada</a:t>
            </a:r>
            <a:r>
              <a:rPr lang="en-US" sz="2200" dirty="0"/>
              <a:t> </a:t>
            </a:r>
            <a:r>
              <a:rPr lang="en-US" sz="2200" dirty="0" err="1"/>
              <a:t>kimseyi</a:t>
            </a:r>
            <a:r>
              <a:rPr lang="en-US" sz="2200" dirty="0"/>
              <a:t> </a:t>
            </a:r>
            <a:r>
              <a:rPr lang="en-US" sz="2200" dirty="0" err="1"/>
              <a:t>bulamazsanız</a:t>
            </a:r>
            <a:r>
              <a:rPr lang="en-US" sz="2200" dirty="0"/>
              <a:t>, size </a:t>
            </a:r>
            <a:r>
              <a:rPr lang="en-US" sz="2200" dirty="0" err="1"/>
              <a:t>izin</a:t>
            </a:r>
            <a:r>
              <a:rPr lang="en-US" sz="2200" dirty="0"/>
              <a:t> </a:t>
            </a:r>
            <a:r>
              <a:rPr lang="en-US" sz="2200" dirty="0" err="1"/>
              <a:t>verilinceye</a:t>
            </a:r>
            <a:r>
              <a:rPr lang="en-US" sz="2200" dirty="0"/>
              <a:t> </a:t>
            </a:r>
            <a:r>
              <a:rPr lang="en-US" sz="2200" dirty="0" err="1"/>
              <a:t>kadar</a:t>
            </a:r>
            <a:r>
              <a:rPr lang="en-US" sz="2200" dirty="0"/>
              <a:t> </a:t>
            </a:r>
            <a:r>
              <a:rPr lang="en-US" sz="2200" dirty="0" err="1"/>
              <a:t>oraya</a:t>
            </a:r>
            <a:r>
              <a:rPr lang="en-US" sz="2200" dirty="0"/>
              <a:t> </a:t>
            </a:r>
            <a:r>
              <a:rPr lang="en-US" sz="2200" dirty="0" err="1"/>
              <a:t>girmeyin</a:t>
            </a:r>
            <a:r>
              <a:rPr lang="en-US" sz="2200" dirty="0"/>
              <a:t>. Ve </a:t>
            </a:r>
            <a:r>
              <a:rPr lang="en-US" sz="2200" dirty="0" err="1"/>
              <a:t>eğer</a:t>
            </a:r>
            <a:r>
              <a:rPr lang="en-US" sz="2200" dirty="0"/>
              <a:t> size ‘</a:t>
            </a:r>
            <a:r>
              <a:rPr lang="en-US" sz="2200" dirty="0" err="1"/>
              <a:t>geri</a:t>
            </a:r>
            <a:r>
              <a:rPr lang="en-US" sz="2200" dirty="0"/>
              <a:t> </a:t>
            </a:r>
            <a:r>
              <a:rPr lang="en-US" sz="2200" dirty="0" err="1"/>
              <a:t>dönün</a:t>
            </a:r>
            <a:r>
              <a:rPr lang="en-US" sz="2200" dirty="0"/>
              <a:t>’ </a:t>
            </a:r>
            <a:r>
              <a:rPr lang="en-US" sz="2200" dirty="0" err="1"/>
              <a:t>denirse</a:t>
            </a:r>
            <a:r>
              <a:rPr lang="en-US" sz="2200" dirty="0"/>
              <a:t> o </a:t>
            </a:r>
            <a:r>
              <a:rPr lang="en-US" sz="2200" dirty="0" err="1"/>
              <a:t>takdirde</a:t>
            </a:r>
            <a:r>
              <a:rPr lang="en-US" sz="2200" dirty="0"/>
              <a:t> </a:t>
            </a:r>
            <a:r>
              <a:rPr lang="en-US" sz="2200" dirty="0" err="1"/>
              <a:t>geri</a:t>
            </a:r>
            <a:r>
              <a:rPr lang="en-US" sz="2200" dirty="0"/>
              <a:t> </a:t>
            </a:r>
            <a:r>
              <a:rPr lang="en-US" sz="2200" dirty="0" err="1"/>
              <a:t>dönün</a:t>
            </a:r>
            <a:r>
              <a:rPr lang="en-US" sz="2200" dirty="0"/>
              <a:t>. O, </a:t>
            </a:r>
            <a:r>
              <a:rPr lang="en-US" sz="2200" dirty="0" err="1"/>
              <a:t>sizin</a:t>
            </a:r>
            <a:r>
              <a:rPr lang="en-US" sz="2200" dirty="0"/>
              <a:t> </a:t>
            </a:r>
            <a:r>
              <a:rPr lang="en-US" sz="2200" dirty="0" err="1"/>
              <a:t>için</a:t>
            </a:r>
            <a:r>
              <a:rPr lang="en-US" sz="2200" dirty="0"/>
              <a:t> </a:t>
            </a:r>
            <a:r>
              <a:rPr lang="en-US" sz="2200" dirty="0" err="1"/>
              <a:t>daha</a:t>
            </a:r>
            <a:r>
              <a:rPr lang="en-US" sz="2200" dirty="0"/>
              <a:t> </a:t>
            </a:r>
            <a:r>
              <a:rPr lang="en-US" sz="2200" dirty="0" err="1"/>
              <a:t>temizdir</a:t>
            </a:r>
            <a:r>
              <a:rPr lang="en-US" sz="2200" dirty="0"/>
              <a:t> (</a:t>
            </a:r>
            <a:r>
              <a:rPr lang="en-US" sz="2200" dirty="0" err="1"/>
              <a:t>uygundur</a:t>
            </a:r>
            <a:r>
              <a:rPr lang="en-US" sz="2200" dirty="0"/>
              <a:t>). Ve Allah, </a:t>
            </a:r>
            <a:r>
              <a:rPr lang="en-US" sz="2200" dirty="0" err="1"/>
              <a:t>yaptığınız</a:t>
            </a:r>
            <a:r>
              <a:rPr lang="en-US" sz="2200" dirty="0"/>
              <a:t> </a:t>
            </a:r>
            <a:r>
              <a:rPr lang="en-US" sz="2200" dirty="0" err="1"/>
              <a:t>şeyleri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iyi </a:t>
            </a:r>
            <a:r>
              <a:rPr lang="en-US" sz="2200" dirty="0" err="1"/>
              <a:t>bilendir</a:t>
            </a:r>
            <a:r>
              <a:rPr lang="en-US" sz="2200" dirty="0"/>
              <a:t>.”</a:t>
            </a:r>
            <a:endParaRPr lang="tr-TR" sz="2200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26601874-8253-1056-5020-5F7D5F040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87788"/>
            <a:ext cx="5829300" cy="3886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76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 4">
            <a:extLst>
              <a:ext uri="{FF2B5EF4-FFF2-40B4-BE49-F238E27FC236}">
                <a16:creationId xmlns:a16="http://schemas.microsoft.com/office/drawing/2014/main" id="{A77536BF-182D-41E8-059D-C76C8D91C06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928257" y="1872343"/>
            <a:ext cx="7783286" cy="4386943"/>
            <a:chOff x="1524000" y="857250"/>
            <a:chExt cx="9144000" cy="5143500"/>
          </a:xfrm>
        </p:grpSpPr>
        <p:pic>
          <p:nvPicPr>
            <p:cNvPr id="2" name="uqh3X88SG_s158661234" title="İzin İsteme Adabı">
              <a:hlinkClick r:id="" action="ppaction://media"/>
              <a:extLst>
                <a:ext uri="{FF2B5EF4-FFF2-40B4-BE49-F238E27FC236}">
                  <a16:creationId xmlns:a16="http://schemas.microsoft.com/office/drawing/2014/main" id="{160A76C0-55EB-BF38-4B8A-76CEAF8FCADE}"/>
                </a:ext>
              </a:extLst>
            </p:cNvPr>
            <p:cNvPicPr>
              <a:picLocks noRot="1" noChangeAspect="1"/>
            </p:cNvPicPr>
            <p:nvPr>
              <a:videoFile r:link="rId3"/>
              <p:custDataLst>
                <p:tags r:id="rId4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524000" y="857250"/>
              <a:ext cx="9103540" cy="5143500"/>
            </a:xfrm>
            <a:prstGeom prst="rect">
              <a:avLst/>
            </a:prstGeom>
          </p:spPr>
        </p:pic>
        <p:pic>
          <p:nvPicPr>
            <p:cNvPr id="4" name="uqh3X88SG_s158661234_pic">
              <a:extLst>
                <a:ext uri="{FF2B5EF4-FFF2-40B4-BE49-F238E27FC236}">
                  <a16:creationId xmlns:a16="http://schemas.microsoft.com/office/drawing/2014/main" id="{36FB761E-3421-987D-FE9D-D3F6DEC5C7EC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857250"/>
              <a:ext cx="9144000" cy="5143500"/>
            </a:xfrm>
            <a:prstGeom prst="rect">
              <a:avLst/>
            </a:prstGeom>
          </p:spPr>
        </p:pic>
      </p:grpSp>
      <p:sp>
        <p:nvSpPr>
          <p:cNvPr id="6" name="Dikdörtgen 5">
            <a:extLst>
              <a:ext uri="{FF2B5EF4-FFF2-40B4-BE49-F238E27FC236}">
                <a16:creationId xmlns:a16="http://schemas.microsoft.com/office/drawing/2014/main" id="{B90947A9-B7CF-E589-AB6F-1DFBC4C066FE}"/>
              </a:ext>
            </a:extLst>
          </p:cNvPr>
          <p:cNvSpPr/>
          <p:nvPr/>
        </p:nvSpPr>
        <p:spPr>
          <a:xfrm>
            <a:off x="6008240" y="1121229"/>
            <a:ext cx="2493503" cy="6204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Video izliyoruz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418632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89EDF059-8746-0693-8A47-5F22E1D0F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672844"/>
              </p:ext>
            </p:extLst>
          </p:nvPr>
        </p:nvGraphicFramePr>
        <p:xfrm>
          <a:off x="76200" y="1143000"/>
          <a:ext cx="11996057" cy="5715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0048">
                  <a:extLst>
                    <a:ext uri="{9D8B030D-6E8A-4147-A177-3AD203B41FA5}">
                      <a16:colId xmlns:a16="http://schemas.microsoft.com/office/drawing/2014/main" val="2262053579"/>
                    </a:ext>
                  </a:extLst>
                </a:gridCol>
                <a:gridCol w="2806009">
                  <a:extLst>
                    <a:ext uri="{9D8B030D-6E8A-4147-A177-3AD203B41FA5}">
                      <a16:colId xmlns:a16="http://schemas.microsoft.com/office/drawing/2014/main" val="2640163806"/>
                    </a:ext>
                  </a:extLst>
                </a:gridCol>
              </a:tblGrid>
              <a:tr h="583439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Ayet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</a:rPr>
                        <a:t>Hangi nezaket kuralı 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654229"/>
                  </a:ext>
                </a:extLst>
              </a:tr>
              <a:tr h="742560">
                <a:tc>
                  <a:txBody>
                    <a:bodyPr/>
                    <a:lstStyle/>
                    <a:p>
                      <a:pPr algn="just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“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Kullarıma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söyle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sözün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güzelini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söylesinler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 Sonra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şeytan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aralarını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bozar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Çünkü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şeytan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insanın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apaçık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düşmanıdır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.”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İsra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suresi, 53. ayeti</a:t>
                      </a:r>
                      <a:endParaRPr lang="tr-TR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489068"/>
                  </a:ext>
                </a:extLst>
              </a:tr>
              <a:tr h="58343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“O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kimseler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ki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boş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söz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işlerden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yüz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çevirirler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.” (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el-Mü’minûn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23/3)</a:t>
                      </a:r>
                      <a:endParaRPr lang="tr-TR" b="0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r-TR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969703"/>
                  </a:ext>
                </a:extLst>
              </a:tr>
              <a:tr h="742560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“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Küçümseyerek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insanlardan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yüz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çevirme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yeryüzünde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böbürlenerek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yürüme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 Zira Allah,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kendini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beğenmiş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övünüp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duran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kimseleri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asla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sevmez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.” (Lokman 31/18)</a:t>
                      </a:r>
                      <a:endParaRPr lang="tr-TR" b="0" dirty="0"/>
                    </a:p>
                  </a:txBody>
                  <a:tcPr>
                    <a:solidFill>
                      <a:srgbClr val="CBD2D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r-TR" dirty="0"/>
                    </a:p>
                  </a:txBody>
                  <a:tcPr>
                    <a:solidFill>
                      <a:srgbClr val="CBD2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363979"/>
                  </a:ext>
                </a:extLst>
              </a:tr>
              <a:tr h="137903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“Allah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tarafından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lutfedilen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rahmet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sâyesinde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onlara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yumuşak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davrandın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Eğer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kaba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katı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kalpli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olsaydın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etrafından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dağılıp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giderlerdi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Artık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onları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affet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onlar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için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Allah’tan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mağfiret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dile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(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hakkında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vahiy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inmeyen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 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işler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husûsunda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kendileriyle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istişâre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et!…” (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Âl-i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İm­rân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3/159)</a:t>
                      </a:r>
                      <a:endParaRPr lang="tr-TR" b="0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r-TR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31375"/>
                  </a:ext>
                </a:extLst>
              </a:tr>
              <a:tr h="742560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“Ey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iman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edenler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 Bir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topluluk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diğer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toplulukla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alay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etmesin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Belki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onlar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kendilerinden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daha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hayırlıdır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Kadınlar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kadınları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alaya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almasınlar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tr-T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664153"/>
                  </a:ext>
                </a:extLst>
              </a:tr>
              <a:tr h="941404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“Ey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îmân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edenler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Kendi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evlerinizden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başka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evlere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geldiğinizi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farkettirip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halkına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selâm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vermeden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girmeyiniz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 Bu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sizin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için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daha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iyidir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umulur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ki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düşünüp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anlarsınız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.” (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en-Nûr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24/27)</a:t>
                      </a:r>
                      <a:endParaRPr lang="tr-TR" b="0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r-TR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491340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8E5825A0-9E46-C939-3C8F-A0EB36CF518A}"/>
              </a:ext>
            </a:extLst>
          </p:cNvPr>
          <p:cNvSpPr txBox="1"/>
          <p:nvPr/>
        </p:nvSpPr>
        <p:spPr>
          <a:xfrm>
            <a:off x="9315448" y="1731219"/>
            <a:ext cx="2754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srgbClr val="C00000"/>
                </a:solidFill>
              </a:rPr>
              <a:t>Konuşma ve iletişimde nezaket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E9CE80D-16C3-DB6B-C29F-9CB2CB946D86}"/>
              </a:ext>
            </a:extLst>
          </p:cNvPr>
          <p:cNvSpPr txBox="1"/>
          <p:nvPr/>
        </p:nvSpPr>
        <p:spPr>
          <a:xfrm>
            <a:off x="9315448" y="2445569"/>
            <a:ext cx="2754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srgbClr val="C00000"/>
                </a:solidFill>
              </a:rPr>
              <a:t>Zamanı iyi değerlendirmek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55C8A23-B312-12BA-29C2-0C6C2946BB14}"/>
              </a:ext>
            </a:extLst>
          </p:cNvPr>
          <p:cNvSpPr txBox="1"/>
          <p:nvPr/>
        </p:nvSpPr>
        <p:spPr>
          <a:xfrm>
            <a:off x="9240610" y="3272407"/>
            <a:ext cx="2754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srgbClr val="C00000"/>
                </a:solidFill>
              </a:rPr>
              <a:t>Kibirden uzak durma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99F2C40-8CC4-B4B7-7B43-3D7BE6D264FE}"/>
              </a:ext>
            </a:extLst>
          </p:cNvPr>
          <p:cNvSpPr txBox="1"/>
          <p:nvPr/>
        </p:nvSpPr>
        <p:spPr>
          <a:xfrm>
            <a:off x="9315448" y="4174081"/>
            <a:ext cx="2517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srgbClr val="C00000"/>
                </a:solidFill>
              </a:rPr>
              <a:t>Hoşgör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srgbClr val="C00000"/>
                </a:solidFill>
              </a:rPr>
              <a:t>Merhamet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4E27195-7CD9-74DF-D50D-C30967D7040E}"/>
              </a:ext>
            </a:extLst>
          </p:cNvPr>
          <p:cNvSpPr txBox="1"/>
          <p:nvPr/>
        </p:nvSpPr>
        <p:spPr>
          <a:xfrm>
            <a:off x="9315448" y="5382394"/>
            <a:ext cx="2517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srgbClr val="C00000"/>
                </a:solidFill>
              </a:rPr>
              <a:t>Alay etmemek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AD46DA5-00E2-1E61-AE3D-1D34ACEEEE61}"/>
              </a:ext>
            </a:extLst>
          </p:cNvPr>
          <p:cNvSpPr txBox="1"/>
          <p:nvPr/>
        </p:nvSpPr>
        <p:spPr>
          <a:xfrm>
            <a:off x="9315448" y="6031163"/>
            <a:ext cx="2876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srgbClr val="C00000"/>
                </a:solidFill>
              </a:rPr>
              <a:t>Başkasına Ait Alanlara İzinsiz Girmemek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905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AYL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AYL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AYL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AYL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AYL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AYL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3027022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421697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721554" y="2564572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3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4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36936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3027022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421697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721554" y="2564572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3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4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66352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716;p31">
            <a:extLst>
              <a:ext uri="{FF2B5EF4-FFF2-40B4-BE49-F238E27FC236}">
                <a16:creationId xmlns:a16="http://schemas.microsoft.com/office/drawing/2014/main" id="{382971FE-9811-80D0-BE56-299B72EBB10C}"/>
              </a:ext>
            </a:extLst>
          </p:cNvPr>
          <p:cNvGrpSpPr/>
          <p:nvPr/>
        </p:nvGrpSpPr>
        <p:grpSpPr>
          <a:xfrm>
            <a:off x="514332" y="2126602"/>
            <a:ext cx="2403038" cy="3935601"/>
            <a:chOff x="710275" y="1300650"/>
            <a:chExt cx="1792502" cy="3124108"/>
          </a:xfrm>
        </p:grpSpPr>
        <p:sp>
          <p:nvSpPr>
            <p:cNvPr id="13" name="Google Shape;717;p31">
              <a:extLst>
                <a:ext uri="{FF2B5EF4-FFF2-40B4-BE49-F238E27FC236}">
                  <a16:creationId xmlns:a16="http://schemas.microsoft.com/office/drawing/2014/main" id="{A4AFEEFC-E888-4138-F090-09F3673E12C0}"/>
                </a:ext>
              </a:extLst>
            </p:cNvPr>
            <p:cNvSpPr/>
            <p:nvPr/>
          </p:nvSpPr>
          <p:spPr>
            <a:xfrm rot="10800000" flipH="1">
              <a:off x="710277" y="2015458"/>
              <a:ext cx="1792500" cy="2409300"/>
            </a:xfrm>
            <a:prstGeom prst="round2SameRect">
              <a:avLst>
                <a:gd name="adj1" fmla="val 5874"/>
                <a:gd name="adj2" fmla="val 0"/>
              </a:avLst>
            </a:prstGeom>
            <a:noFill/>
            <a:ln w="19050" cap="flat" cmpd="sng">
              <a:solidFill>
                <a:srgbClr val="C5C5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720;p31">
              <a:extLst>
                <a:ext uri="{FF2B5EF4-FFF2-40B4-BE49-F238E27FC236}">
                  <a16:creationId xmlns:a16="http://schemas.microsoft.com/office/drawing/2014/main" id="{A4833108-D8B3-16AA-2869-A08266606022}"/>
                </a:ext>
              </a:extLst>
            </p:cNvPr>
            <p:cNvSpPr/>
            <p:nvPr/>
          </p:nvSpPr>
          <p:spPr>
            <a:xfrm>
              <a:off x="710275" y="1300650"/>
              <a:ext cx="1792500" cy="58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B2C0A7"/>
            </a:solidFill>
            <a:ln w="19050" cap="flat" cmpd="sng">
              <a:solidFill>
                <a:srgbClr val="B2C0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76AE2B3B-D4C2-8C59-EE31-B1DFA1C2E130}"/>
              </a:ext>
            </a:extLst>
          </p:cNvPr>
          <p:cNvSpPr txBox="1"/>
          <p:nvPr/>
        </p:nvSpPr>
        <p:spPr>
          <a:xfrm>
            <a:off x="634071" y="3429000"/>
            <a:ext cx="21635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“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Kullarıma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söyle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,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sözün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en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güzelini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söylesinler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…”</a:t>
            </a:r>
            <a:r>
              <a:rPr lang="en-US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 </a:t>
            </a:r>
            <a:endParaRPr lang="tr-TR" sz="2000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pPr algn="ctr"/>
            <a:endParaRPr lang="tr-TR" sz="2000" dirty="0">
              <a:solidFill>
                <a:srgbClr val="333333"/>
              </a:solidFill>
              <a:highlight>
                <a:srgbClr val="FFFFFF"/>
              </a:highlight>
              <a:latin typeface="-apple-system"/>
            </a:endParaRPr>
          </a:p>
          <a:p>
            <a:pPr algn="ctr"/>
            <a:endParaRPr lang="tr-TR" sz="2000" b="1" i="0" dirty="0">
              <a:solidFill>
                <a:srgbClr val="FF0000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pPr algn="ctr"/>
            <a:r>
              <a:rPr lang="en-US" sz="20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İsrâ</a:t>
            </a:r>
            <a:r>
              <a:rPr lang="en-US" sz="2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, 53</a:t>
            </a:r>
            <a:r>
              <a:rPr lang="tr-TR" sz="2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.ayeti</a:t>
            </a:r>
            <a:endParaRPr lang="tr-TR" sz="2000" b="1" dirty="0">
              <a:solidFill>
                <a:srgbClr val="FF0000"/>
              </a:solidFill>
            </a:endParaRPr>
          </a:p>
        </p:txBody>
      </p:sp>
      <p:grpSp>
        <p:nvGrpSpPr>
          <p:cNvPr id="26" name="Google Shape;716;p31">
            <a:extLst>
              <a:ext uri="{FF2B5EF4-FFF2-40B4-BE49-F238E27FC236}">
                <a16:creationId xmlns:a16="http://schemas.microsoft.com/office/drawing/2014/main" id="{D33ED3D9-601D-0D0F-E19F-E603DAFB84AC}"/>
              </a:ext>
            </a:extLst>
          </p:cNvPr>
          <p:cNvGrpSpPr/>
          <p:nvPr/>
        </p:nvGrpSpPr>
        <p:grpSpPr>
          <a:xfrm>
            <a:off x="3533303" y="2126602"/>
            <a:ext cx="2403038" cy="3935601"/>
            <a:chOff x="710275" y="1300650"/>
            <a:chExt cx="1792502" cy="3124108"/>
          </a:xfrm>
        </p:grpSpPr>
        <p:sp>
          <p:nvSpPr>
            <p:cNvPr id="27" name="Google Shape;717;p31">
              <a:extLst>
                <a:ext uri="{FF2B5EF4-FFF2-40B4-BE49-F238E27FC236}">
                  <a16:creationId xmlns:a16="http://schemas.microsoft.com/office/drawing/2014/main" id="{844307E1-CFF1-6327-E2C1-DD73FC190256}"/>
                </a:ext>
              </a:extLst>
            </p:cNvPr>
            <p:cNvSpPr/>
            <p:nvPr/>
          </p:nvSpPr>
          <p:spPr>
            <a:xfrm rot="10800000" flipH="1">
              <a:off x="710277" y="2015458"/>
              <a:ext cx="1792500" cy="2409300"/>
            </a:xfrm>
            <a:prstGeom prst="round2SameRect">
              <a:avLst>
                <a:gd name="adj1" fmla="val 5874"/>
                <a:gd name="adj2" fmla="val 0"/>
              </a:avLst>
            </a:prstGeom>
            <a:noFill/>
            <a:ln w="19050" cap="flat" cmpd="sng">
              <a:solidFill>
                <a:srgbClr val="C5C5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720;p31">
              <a:extLst>
                <a:ext uri="{FF2B5EF4-FFF2-40B4-BE49-F238E27FC236}">
                  <a16:creationId xmlns:a16="http://schemas.microsoft.com/office/drawing/2014/main" id="{969C3FFB-7F9A-F3DE-D922-7936107E64C9}"/>
                </a:ext>
              </a:extLst>
            </p:cNvPr>
            <p:cNvSpPr/>
            <p:nvPr/>
          </p:nvSpPr>
          <p:spPr>
            <a:xfrm>
              <a:off x="710275" y="1300650"/>
              <a:ext cx="1792500" cy="58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716;p31">
            <a:extLst>
              <a:ext uri="{FF2B5EF4-FFF2-40B4-BE49-F238E27FC236}">
                <a16:creationId xmlns:a16="http://schemas.microsoft.com/office/drawing/2014/main" id="{764BC6E6-A3A5-76D6-890B-76B9C7E66477}"/>
              </a:ext>
            </a:extLst>
          </p:cNvPr>
          <p:cNvGrpSpPr/>
          <p:nvPr/>
        </p:nvGrpSpPr>
        <p:grpSpPr>
          <a:xfrm>
            <a:off x="6552274" y="2126602"/>
            <a:ext cx="2403038" cy="3935601"/>
            <a:chOff x="710275" y="1300650"/>
            <a:chExt cx="1792502" cy="3124108"/>
          </a:xfrm>
        </p:grpSpPr>
        <p:sp>
          <p:nvSpPr>
            <p:cNvPr id="30" name="Google Shape;717;p31">
              <a:extLst>
                <a:ext uri="{FF2B5EF4-FFF2-40B4-BE49-F238E27FC236}">
                  <a16:creationId xmlns:a16="http://schemas.microsoft.com/office/drawing/2014/main" id="{A486AF16-ED5C-E91F-F2AD-C308C650DD8E}"/>
                </a:ext>
              </a:extLst>
            </p:cNvPr>
            <p:cNvSpPr/>
            <p:nvPr/>
          </p:nvSpPr>
          <p:spPr>
            <a:xfrm rot="10800000" flipH="1">
              <a:off x="710277" y="2015458"/>
              <a:ext cx="1792500" cy="2409300"/>
            </a:xfrm>
            <a:prstGeom prst="round2SameRect">
              <a:avLst>
                <a:gd name="adj1" fmla="val 5874"/>
                <a:gd name="adj2" fmla="val 0"/>
              </a:avLst>
            </a:prstGeom>
            <a:noFill/>
            <a:ln w="19050" cap="flat" cmpd="sng">
              <a:solidFill>
                <a:srgbClr val="C5C5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720;p31">
              <a:extLst>
                <a:ext uri="{FF2B5EF4-FFF2-40B4-BE49-F238E27FC236}">
                  <a16:creationId xmlns:a16="http://schemas.microsoft.com/office/drawing/2014/main" id="{741E914A-D00E-FE17-E8C2-CAD80D8FCE09}"/>
                </a:ext>
              </a:extLst>
            </p:cNvPr>
            <p:cNvSpPr/>
            <p:nvPr/>
          </p:nvSpPr>
          <p:spPr>
            <a:xfrm>
              <a:off x="710275" y="1300650"/>
              <a:ext cx="1792500" cy="58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716;p31">
            <a:extLst>
              <a:ext uri="{FF2B5EF4-FFF2-40B4-BE49-F238E27FC236}">
                <a16:creationId xmlns:a16="http://schemas.microsoft.com/office/drawing/2014/main" id="{C917D978-C800-E645-C6F2-B77BCF09A6B9}"/>
              </a:ext>
            </a:extLst>
          </p:cNvPr>
          <p:cNvGrpSpPr/>
          <p:nvPr/>
        </p:nvGrpSpPr>
        <p:grpSpPr>
          <a:xfrm>
            <a:off x="9571244" y="2126602"/>
            <a:ext cx="2403038" cy="3935601"/>
            <a:chOff x="710275" y="1300650"/>
            <a:chExt cx="1792502" cy="3124108"/>
          </a:xfrm>
        </p:grpSpPr>
        <p:sp>
          <p:nvSpPr>
            <p:cNvPr id="33" name="Google Shape;717;p31">
              <a:extLst>
                <a:ext uri="{FF2B5EF4-FFF2-40B4-BE49-F238E27FC236}">
                  <a16:creationId xmlns:a16="http://schemas.microsoft.com/office/drawing/2014/main" id="{138ECA02-E766-74F0-02A4-29598FCBCAF1}"/>
                </a:ext>
              </a:extLst>
            </p:cNvPr>
            <p:cNvSpPr/>
            <p:nvPr/>
          </p:nvSpPr>
          <p:spPr>
            <a:xfrm rot="10800000" flipH="1">
              <a:off x="710277" y="2015458"/>
              <a:ext cx="1792500" cy="2409300"/>
            </a:xfrm>
            <a:prstGeom prst="round2SameRect">
              <a:avLst>
                <a:gd name="adj1" fmla="val 5874"/>
                <a:gd name="adj2" fmla="val 0"/>
              </a:avLst>
            </a:prstGeom>
            <a:noFill/>
            <a:ln w="19050" cap="flat" cmpd="sng">
              <a:solidFill>
                <a:srgbClr val="C5C5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720;p31">
              <a:extLst>
                <a:ext uri="{FF2B5EF4-FFF2-40B4-BE49-F238E27FC236}">
                  <a16:creationId xmlns:a16="http://schemas.microsoft.com/office/drawing/2014/main" id="{BCAE015A-0A63-F452-4404-826E9CB7DC7A}"/>
                </a:ext>
              </a:extLst>
            </p:cNvPr>
            <p:cNvSpPr/>
            <p:nvPr/>
          </p:nvSpPr>
          <p:spPr>
            <a:xfrm>
              <a:off x="710275" y="1300650"/>
              <a:ext cx="1792500" cy="58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tx2">
                <a:lumMod val="25000"/>
                <a:lumOff val="75000"/>
              </a:schemeClr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5ABFF21E-5E09-66C8-544A-C8A28B07086A}"/>
              </a:ext>
            </a:extLst>
          </p:cNvPr>
          <p:cNvSpPr txBox="1"/>
          <p:nvPr/>
        </p:nvSpPr>
        <p:spPr>
          <a:xfrm>
            <a:off x="6635016" y="3729035"/>
            <a:ext cx="23058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“O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kimseler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ki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boş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söz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ve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işlerden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yüz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çevirirler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.” </a:t>
            </a:r>
            <a:endParaRPr lang="tr-TR" sz="2000" b="1" i="0" dirty="0">
              <a:solidFill>
                <a:srgbClr val="333333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pPr algn="ctr"/>
            <a:endParaRPr lang="tr-TR" sz="2000" b="1" dirty="0">
              <a:solidFill>
                <a:srgbClr val="333333"/>
              </a:solidFill>
              <a:highlight>
                <a:srgbClr val="FFFFFF"/>
              </a:highlight>
              <a:latin typeface="-apple-system"/>
            </a:endParaRPr>
          </a:p>
          <a:p>
            <a:pPr algn="ctr"/>
            <a:r>
              <a:rPr lang="en-US" sz="20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Mü’minûn</a:t>
            </a:r>
            <a:r>
              <a:rPr lang="en-US" sz="2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 23</a:t>
            </a:r>
            <a:r>
              <a:rPr lang="tr-TR" sz="2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. ayeti</a:t>
            </a:r>
            <a:endParaRPr lang="tr-TR" sz="2000" b="1" dirty="0">
              <a:solidFill>
                <a:srgbClr val="FF0000"/>
              </a:solidFill>
            </a:endParaRP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9E66C8E1-DE8A-63A4-B235-7EDD2FC7483C}"/>
              </a:ext>
            </a:extLst>
          </p:cNvPr>
          <p:cNvSpPr txBox="1"/>
          <p:nvPr/>
        </p:nvSpPr>
        <p:spPr>
          <a:xfrm>
            <a:off x="9571244" y="3525635"/>
            <a:ext cx="24198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“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Küçümseyerek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insanlardan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yüz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çevirme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ve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yeryüzünde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böbürlenerek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yürüme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! </a:t>
            </a:r>
            <a:endParaRPr lang="tr-TR" sz="2000" dirty="0">
              <a:solidFill>
                <a:srgbClr val="333333"/>
              </a:solidFill>
              <a:highlight>
                <a:srgbClr val="FFFFFF"/>
              </a:highlight>
              <a:latin typeface="-apple-system"/>
            </a:endParaRPr>
          </a:p>
          <a:p>
            <a:pPr algn="ctr"/>
            <a:r>
              <a:rPr lang="en-US" sz="2000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Lokman 18</a:t>
            </a:r>
            <a:r>
              <a:rPr lang="tr-TR" sz="2000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. ayeti</a:t>
            </a:r>
            <a:endParaRPr lang="tr-TR" sz="2000" dirty="0">
              <a:solidFill>
                <a:srgbClr val="FF0000"/>
              </a:solidFill>
            </a:endParaRP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4DBD1679-D1D4-1002-9846-C64F43AFBC5E}"/>
              </a:ext>
            </a:extLst>
          </p:cNvPr>
          <p:cNvSpPr txBox="1"/>
          <p:nvPr/>
        </p:nvSpPr>
        <p:spPr>
          <a:xfrm>
            <a:off x="1483158" y="1190471"/>
            <a:ext cx="982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/>
              <a:t>Aşağıdaki ayetlerde hangi </a:t>
            </a:r>
            <a:r>
              <a:rPr lang="tr-TR" sz="3600" dirty="0">
                <a:solidFill>
                  <a:srgbClr val="FF0000"/>
                </a:solidFill>
              </a:rPr>
              <a:t>nezaket kuralları </a:t>
            </a:r>
            <a:r>
              <a:rPr lang="tr-TR" sz="3600" dirty="0"/>
              <a:t>var?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249B31FC-2B68-DBB3-BE5C-7850EE0F6EDF}"/>
              </a:ext>
            </a:extLst>
          </p:cNvPr>
          <p:cNvSpPr txBox="1"/>
          <p:nvPr/>
        </p:nvSpPr>
        <p:spPr>
          <a:xfrm>
            <a:off x="3516512" y="3142418"/>
            <a:ext cx="23732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 “Ey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îmân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edenler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!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Kendi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evlerinizden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başka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evlere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,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geldiğinizi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farkettirip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ev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halkına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selâm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vermeden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girmeyiniz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! Bu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sizin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için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daha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iyidir</a:t>
            </a:r>
            <a:r>
              <a:rPr lang="tr-TR" b="1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.</a:t>
            </a:r>
          </a:p>
          <a:p>
            <a:endParaRPr lang="tr-TR" dirty="0">
              <a:solidFill>
                <a:srgbClr val="333333"/>
              </a:solidFill>
              <a:highlight>
                <a:srgbClr val="FFFFFF"/>
              </a:highlight>
              <a:latin typeface="-apple-system"/>
            </a:endParaRPr>
          </a:p>
          <a:p>
            <a:pPr algn="ctr"/>
            <a:r>
              <a:rPr lang="en-US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Nûr</a:t>
            </a:r>
            <a:r>
              <a:rPr lang="en-US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 24</a:t>
            </a:r>
            <a:r>
              <a:rPr lang="tr-TR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. ayeti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098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16;p31">
            <a:extLst>
              <a:ext uri="{FF2B5EF4-FFF2-40B4-BE49-F238E27FC236}">
                <a16:creationId xmlns:a16="http://schemas.microsoft.com/office/drawing/2014/main" id="{38117EEE-0171-E399-961D-BE69842012DC}"/>
              </a:ext>
            </a:extLst>
          </p:cNvPr>
          <p:cNvGrpSpPr/>
          <p:nvPr/>
        </p:nvGrpSpPr>
        <p:grpSpPr>
          <a:xfrm>
            <a:off x="546989" y="2627345"/>
            <a:ext cx="2403038" cy="3601138"/>
            <a:chOff x="710275" y="1300650"/>
            <a:chExt cx="1792502" cy="2858609"/>
          </a:xfrm>
        </p:grpSpPr>
        <p:sp>
          <p:nvSpPr>
            <p:cNvPr id="3" name="Google Shape;717;p31">
              <a:extLst>
                <a:ext uri="{FF2B5EF4-FFF2-40B4-BE49-F238E27FC236}">
                  <a16:creationId xmlns:a16="http://schemas.microsoft.com/office/drawing/2014/main" id="{6A401D7C-3A9D-259E-D139-0F9EAD584275}"/>
                </a:ext>
              </a:extLst>
            </p:cNvPr>
            <p:cNvSpPr/>
            <p:nvPr/>
          </p:nvSpPr>
          <p:spPr>
            <a:xfrm rot="10800000" flipH="1">
              <a:off x="710277" y="2015458"/>
              <a:ext cx="1792500" cy="2143801"/>
            </a:xfrm>
            <a:prstGeom prst="round2SameRect">
              <a:avLst>
                <a:gd name="adj1" fmla="val 5874"/>
                <a:gd name="adj2" fmla="val 0"/>
              </a:avLst>
            </a:prstGeom>
            <a:noFill/>
            <a:ln w="19050" cap="flat" cmpd="sng">
              <a:solidFill>
                <a:srgbClr val="C5C5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720;p31">
              <a:extLst>
                <a:ext uri="{FF2B5EF4-FFF2-40B4-BE49-F238E27FC236}">
                  <a16:creationId xmlns:a16="http://schemas.microsoft.com/office/drawing/2014/main" id="{6060BF63-275B-0D1B-19D2-418259B7A939}"/>
                </a:ext>
              </a:extLst>
            </p:cNvPr>
            <p:cNvSpPr/>
            <p:nvPr/>
          </p:nvSpPr>
          <p:spPr>
            <a:xfrm>
              <a:off x="710275" y="1300650"/>
              <a:ext cx="1792500" cy="58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B2C0A7"/>
            </a:solidFill>
            <a:ln w="19050" cap="flat" cmpd="sng">
              <a:solidFill>
                <a:srgbClr val="B2C0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Metin kutusu 4">
            <a:extLst>
              <a:ext uri="{FF2B5EF4-FFF2-40B4-BE49-F238E27FC236}">
                <a16:creationId xmlns:a16="http://schemas.microsoft.com/office/drawing/2014/main" id="{5E39D6B2-FA81-C97C-F8D1-4BC1AD3330B6}"/>
              </a:ext>
            </a:extLst>
          </p:cNvPr>
          <p:cNvSpPr txBox="1"/>
          <p:nvPr/>
        </p:nvSpPr>
        <p:spPr>
          <a:xfrm>
            <a:off x="666728" y="4012493"/>
            <a:ext cx="21635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“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Kullarıma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söyle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,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sözün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en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güzelini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söylesinler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…”</a:t>
            </a:r>
            <a:r>
              <a:rPr lang="en-US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 </a:t>
            </a:r>
            <a:endParaRPr lang="tr-TR" sz="2000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pPr algn="ctr"/>
            <a:endParaRPr lang="tr-TR" sz="2000" dirty="0">
              <a:solidFill>
                <a:srgbClr val="333333"/>
              </a:solidFill>
              <a:highlight>
                <a:srgbClr val="FFFFFF"/>
              </a:highlight>
              <a:latin typeface="-apple-system"/>
            </a:endParaRPr>
          </a:p>
          <a:p>
            <a:pPr algn="ctr"/>
            <a:endParaRPr lang="tr-TR" sz="2000" b="1" i="0" dirty="0">
              <a:solidFill>
                <a:srgbClr val="FF0000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pPr algn="ctr"/>
            <a:r>
              <a:rPr lang="en-US" sz="20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İsrâ</a:t>
            </a:r>
            <a:r>
              <a:rPr lang="en-US" sz="2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, 53</a:t>
            </a:r>
            <a:r>
              <a:rPr lang="tr-TR" sz="2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.ayeti</a:t>
            </a:r>
            <a:endParaRPr lang="tr-TR" sz="2000" b="1" dirty="0">
              <a:solidFill>
                <a:srgbClr val="FF0000"/>
              </a:solidFill>
            </a:endParaRPr>
          </a:p>
        </p:txBody>
      </p:sp>
      <p:grpSp>
        <p:nvGrpSpPr>
          <p:cNvPr id="7" name="Google Shape;716;p31">
            <a:extLst>
              <a:ext uri="{FF2B5EF4-FFF2-40B4-BE49-F238E27FC236}">
                <a16:creationId xmlns:a16="http://schemas.microsoft.com/office/drawing/2014/main" id="{AA26B5FA-611E-9E34-AF87-CA6C7D8C637A}"/>
              </a:ext>
            </a:extLst>
          </p:cNvPr>
          <p:cNvGrpSpPr/>
          <p:nvPr/>
        </p:nvGrpSpPr>
        <p:grpSpPr>
          <a:xfrm>
            <a:off x="3565960" y="2627345"/>
            <a:ext cx="2403038" cy="3631916"/>
            <a:chOff x="710275" y="1300650"/>
            <a:chExt cx="1792502" cy="2883041"/>
          </a:xfrm>
        </p:grpSpPr>
        <p:sp>
          <p:nvSpPr>
            <p:cNvPr id="8" name="Google Shape;717;p31">
              <a:extLst>
                <a:ext uri="{FF2B5EF4-FFF2-40B4-BE49-F238E27FC236}">
                  <a16:creationId xmlns:a16="http://schemas.microsoft.com/office/drawing/2014/main" id="{DC3492BC-D89D-6337-6DE2-CF2F9F08F492}"/>
                </a:ext>
              </a:extLst>
            </p:cNvPr>
            <p:cNvSpPr/>
            <p:nvPr/>
          </p:nvSpPr>
          <p:spPr>
            <a:xfrm rot="10800000" flipH="1">
              <a:off x="710277" y="2015458"/>
              <a:ext cx="1792500" cy="2168233"/>
            </a:xfrm>
            <a:prstGeom prst="round2SameRect">
              <a:avLst>
                <a:gd name="adj1" fmla="val 5874"/>
                <a:gd name="adj2" fmla="val 0"/>
              </a:avLst>
            </a:prstGeom>
            <a:noFill/>
            <a:ln w="19050" cap="flat" cmpd="sng">
              <a:solidFill>
                <a:srgbClr val="C5C5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720;p31">
              <a:extLst>
                <a:ext uri="{FF2B5EF4-FFF2-40B4-BE49-F238E27FC236}">
                  <a16:creationId xmlns:a16="http://schemas.microsoft.com/office/drawing/2014/main" id="{7E6065F6-A555-CDBA-FE31-D99AD0F5660F}"/>
                </a:ext>
              </a:extLst>
            </p:cNvPr>
            <p:cNvSpPr/>
            <p:nvPr/>
          </p:nvSpPr>
          <p:spPr>
            <a:xfrm>
              <a:off x="710275" y="1300650"/>
              <a:ext cx="1792500" cy="58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716;p31">
            <a:extLst>
              <a:ext uri="{FF2B5EF4-FFF2-40B4-BE49-F238E27FC236}">
                <a16:creationId xmlns:a16="http://schemas.microsoft.com/office/drawing/2014/main" id="{432BA9AE-FAE4-4DA5-AAE8-FDB94E8FF6A3}"/>
              </a:ext>
            </a:extLst>
          </p:cNvPr>
          <p:cNvGrpSpPr/>
          <p:nvPr/>
        </p:nvGrpSpPr>
        <p:grpSpPr>
          <a:xfrm>
            <a:off x="6584931" y="2627345"/>
            <a:ext cx="2403038" cy="3601139"/>
            <a:chOff x="710275" y="1300650"/>
            <a:chExt cx="1792502" cy="3124108"/>
          </a:xfrm>
        </p:grpSpPr>
        <p:sp>
          <p:nvSpPr>
            <p:cNvPr id="11" name="Google Shape;717;p31">
              <a:extLst>
                <a:ext uri="{FF2B5EF4-FFF2-40B4-BE49-F238E27FC236}">
                  <a16:creationId xmlns:a16="http://schemas.microsoft.com/office/drawing/2014/main" id="{C4317C02-55C9-4AB6-1EDF-BA222BE96992}"/>
                </a:ext>
              </a:extLst>
            </p:cNvPr>
            <p:cNvSpPr/>
            <p:nvPr/>
          </p:nvSpPr>
          <p:spPr>
            <a:xfrm rot="10800000" flipH="1">
              <a:off x="710277" y="2015458"/>
              <a:ext cx="1792500" cy="2409300"/>
            </a:xfrm>
            <a:prstGeom prst="round2SameRect">
              <a:avLst>
                <a:gd name="adj1" fmla="val 5874"/>
                <a:gd name="adj2" fmla="val 0"/>
              </a:avLst>
            </a:prstGeom>
            <a:noFill/>
            <a:ln w="19050" cap="flat" cmpd="sng">
              <a:solidFill>
                <a:srgbClr val="C5C5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720;p31">
              <a:extLst>
                <a:ext uri="{FF2B5EF4-FFF2-40B4-BE49-F238E27FC236}">
                  <a16:creationId xmlns:a16="http://schemas.microsoft.com/office/drawing/2014/main" id="{9E92C5B3-B3B0-381B-D590-40076441FEB4}"/>
                </a:ext>
              </a:extLst>
            </p:cNvPr>
            <p:cNvSpPr/>
            <p:nvPr/>
          </p:nvSpPr>
          <p:spPr>
            <a:xfrm>
              <a:off x="710275" y="1300650"/>
              <a:ext cx="1792500" cy="58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716;p31">
            <a:extLst>
              <a:ext uri="{FF2B5EF4-FFF2-40B4-BE49-F238E27FC236}">
                <a16:creationId xmlns:a16="http://schemas.microsoft.com/office/drawing/2014/main" id="{351B57BE-04B7-68DE-07D3-C5D80E5F26E8}"/>
              </a:ext>
            </a:extLst>
          </p:cNvPr>
          <p:cNvGrpSpPr/>
          <p:nvPr/>
        </p:nvGrpSpPr>
        <p:grpSpPr>
          <a:xfrm>
            <a:off x="9603901" y="2627345"/>
            <a:ext cx="2403038" cy="3601138"/>
            <a:chOff x="710275" y="1300650"/>
            <a:chExt cx="1792502" cy="2858609"/>
          </a:xfrm>
        </p:grpSpPr>
        <p:sp>
          <p:nvSpPr>
            <p:cNvPr id="14" name="Google Shape;717;p31">
              <a:extLst>
                <a:ext uri="{FF2B5EF4-FFF2-40B4-BE49-F238E27FC236}">
                  <a16:creationId xmlns:a16="http://schemas.microsoft.com/office/drawing/2014/main" id="{B7CD8722-B9A2-4C8D-01F3-D4009095E17B}"/>
                </a:ext>
              </a:extLst>
            </p:cNvPr>
            <p:cNvSpPr/>
            <p:nvPr/>
          </p:nvSpPr>
          <p:spPr>
            <a:xfrm rot="10800000" flipH="1">
              <a:off x="710277" y="2015458"/>
              <a:ext cx="1792500" cy="2143801"/>
            </a:xfrm>
            <a:prstGeom prst="round2SameRect">
              <a:avLst>
                <a:gd name="adj1" fmla="val 5874"/>
                <a:gd name="adj2" fmla="val 0"/>
              </a:avLst>
            </a:prstGeom>
            <a:noFill/>
            <a:ln w="19050" cap="flat" cmpd="sng">
              <a:solidFill>
                <a:srgbClr val="C5C5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720;p31">
              <a:extLst>
                <a:ext uri="{FF2B5EF4-FFF2-40B4-BE49-F238E27FC236}">
                  <a16:creationId xmlns:a16="http://schemas.microsoft.com/office/drawing/2014/main" id="{27DDF6A5-A655-1D40-D65B-D41CA911463E}"/>
                </a:ext>
              </a:extLst>
            </p:cNvPr>
            <p:cNvSpPr/>
            <p:nvPr/>
          </p:nvSpPr>
          <p:spPr>
            <a:xfrm>
              <a:off x="710275" y="1300650"/>
              <a:ext cx="1792500" cy="58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tx2">
                <a:lumMod val="25000"/>
                <a:lumOff val="75000"/>
              </a:schemeClr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254190B6-D078-8BC1-2A4E-11266A986FCE}"/>
              </a:ext>
            </a:extLst>
          </p:cNvPr>
          <p:cNvSpPr txBox="1"/>
          <p:nvPr/>
        </p:nvSpPr>
        <p:spPr>
          <a:xfrm>
            <a:off x="6667673" y="4229778"/>
            <a:ext cx="23058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“O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kimseler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ki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boş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söz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ve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işlerden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yüz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çevirirler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.” </a:t>
            </a:r>
            <a:endParaRPr lang="tr-TR" sz="2000" b="1" i="0" dirty="0">
              <a:solidFill>
                <a:srgbClr val="333333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pPr algn="ctr"/>
            <a:endParaRPr lang="tr-TR" sz="2000" b="1" dirty="0">
              <a:solidFill>
                <a:srgbClr val="333333"/>
              </a:solidFill>
              <a:highlight>
                <a:srgbClr val="FFFFFF"/>
              </a:highlight>
              <a:latin typeface="-apple-system"/>
            </a:endParaRPr>
          </a:p>
          <a:p>
            <a:pPr algn="ctr"/>
            <a:r>
              <a:rPr lang="en-US" sz="20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Mü’minûn</a:t>
            </a:r>
            <a:r>
              <a:rPr lang="en-US" sz="2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 23</a:t>
            </a:r>
            <a:r>
              <a:rPr lang="tr-TR" sz="2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. ayeti</a:t>
            </a:r>
            <a:endParaRPr lang="tr-TR" sz="2000" b="1" dirty="0">
              <a:solidFill>
                <a:srgbClr val="FF0000"/>
              </a:solidFill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9BBA2B93-DE4C-C92A-1BC3-0ED2B524988F}"/>
              </a:ext>
            </a:extLst>
          </p:cNvPr>
          <p:cNvSpPr txBox="1"/>
          <p:nvPr/>
        </p:nvSpPr>
        <p:spPr>
          <a:xfrm>
            <a:off x="9603901" y="3716507"/>
            <a:ext cx="24198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“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Küçümseyerek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insanlardan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yüz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çevirme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ve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yeryüzünde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böbürlenerek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yürüme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! </a:t>
            </a:r>
            <a:endParaRPr lang="tr-TR" sz="2000" dirty="0">
              <a:solidFill>
                <a:srgbClr val="333333"/>
              </a:solidFill>
              <a:highlight>
                <a:srgbClr val="FFFFFF"/>
              </a:highlight>
              <a:latin typeface="-apple-system"/>
            </a:endParaRPr>
          </a:p>
          <a:p>
            <a:pPr algn="ctr"/>
            <a:r>
              <a:rPr lang="en-US" sz="2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Lokman 18</a:t>
            </a:r>
            <a:r>
              <a:rPr lang="tr-TR" sz="2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. ayeti</a:t>
            </a:r>
            <a:endParaRPr lang="tr-TR" sz="2000" b="1" dirty="0">
              <a:solidFill>
                <a:srgbClr val="FF0000"/>
              </a:solidFill>
            </a:endParaRP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CFD2946D-6BBE-7406-8DF6-FCEA0CE84FF6}"/>
              </a:ext>
            </a:extLst>
          </p:cNvPr>
          <p:cNvSpPr/>
          <p:nvPr/>
        </p:nvSpPr>
        <p:spPr>
          <a:xfrm>
            <a:off x="1121229" y="1219003"/>
            <a:ext cx="10254342" cy="10845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Eşleştirelim.</a:t>
            </a:r>
          </a:p>
          <a:p>
            <a:pPr algn="ctr"/>
            <a:endParaRPr lang="tr-TR" sz="2400" dirty="0">
              <a:solidFill>
                <a:schemeClr val="tx1"/>
              </a:solidFill>
            </a:endParaRPr>
          </a:p>
          <a:p>
            <a:pPr algn="ctr"/>
            <a:endParaRPr lang="tr-TR" dirty="0"/>
          </a:p>
        </p:txBody>
      </p:sp>
      <p:sp>
        <p:nvSpPr>
          <p:cNvPr id="20" name="zaman">
            <a:extLst>
              <a:ext uri="{FF2B5EF4-FFF2-40B4-BE49-F238E27FC236}">
                <a16:creationId xmlns:a16="http://schemas.microsoft.com/office/drawing/2014/main" id="{0BB6EA45-CC8D-CEBE-3AE9-0162EFEF52D4}"/>
              </a:ext>
            </a:extLst>
          </p:cNvPr>
          <p:cNvSpPr/>
          <p:nvPr/>
        </p:nvSpPr>
        <p:spPr>
          <a:xfrm>
            <a:off x="3039814" y="1653776"/>
            <a:ext cx="3056186" cy="51011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Zamanı değerlendirme</a:t>
            </a:r>
          </a:p>
        </p:txBody>
      </p:sp>
      <p:sp>
        <p:nvSpPr>
          <p:cNvPr id="21" name="konuşma adabı">
            <a:extLst>
              <a:ext uri="{FF2B5EF4-FFF2-40B4-BE49-F238E27FC236}">
                <a16:creationId xmlns:a16="http://schemas.microsoft.com/office/drawing/2014/main" id="{D8830642-D74E-AC9A-2BD6-95ED657ECB71}"/>
              </a:ext>
            </a:extLst>
          </p:cNvPr>
          <p:cNvSpPr/>
          <p:nvPr/>
        </p:nvSpPr>
        <p:spPr>
          <a:xfrm>
            <a:off x="6430714" y="1653776"/>
            <a:ext cx="2130901" cy="51011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Konuşma adabı</a:t>
            </a:r>
          </a:p>
        </p:txBody>
      </p:sp>
      <p:sp>
        <p:nvSpPr>
          <p:cNvPr id="22" name="Tevazu">
            <a:extLst>
              <a:ext uri="{FF2B5EF4-FFF2-40B4-BE49-F238E27FC236}">
                <a16:creationId xmlns:a16="http://schemas.microsoft.com/office/drawing/2014/main" id="{4A2160B1-A070-65B9-2CF1-00E8DBB32D20}"/>
              </a:ext>
            </a:extLst>
          </p:cNvPr>
          <p:cNvSpPr/>
          <p:nvPr/>
        </p:nvSpPr>
        <p:spPr>
          <a:xfrm>
            <a:off x="1301438" y="1645062"/>
            <a:ext cx="1403662" cy="5137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Tevazu</a:t>
            </a:r>
          </a:p>
        </p:txBody>
      </p:sp>
      <p:sp>
        <p:nvSpPr>
          <p:cNvPr id="23" name="özel">
            <a:extLst>
              <a:ext uri="{FF2B5EF4-FFF2-40B4-BE49-F238E27FC236}">
                <a16:creationId xmlns:a16="http://schemas.microsoft.com/office/drawing/2014/main" id="{C6B14159-2809-C7C2-5045-198A58E4A562}"/>
              </a:ext>
            </a:extLst>
          </p:cNvPr>
          <p:cNvSpPr/>
          <p:nvPr/>
        </p:nvSpPr>
        <p:spPr>
          <a:xfrm>
            <a:off x="8860689" y="1676203"/>
            <a:ext cx="2339833" cy="5137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Özel hayatın gizliliği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06ACCE9F-CFEA-6225-51DD-038C7E93B728}"/>
              </a:ext>
            </a:extLst>
          </p:cNvPr>
          <p:cNvSpPr txBox="1"/>
          <p:nvPr/>
        </p:nvSpPr>
        <p:spPr>
          <a:xfrm>
            <a:off x="3549169" y="3527826"/>
            <a:ext cx="237325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 “Ey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îmân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edenler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!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Kendi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evlerinizden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başka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evlere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,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geldiğinizi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farkettirip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ev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halkına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selâm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vermeden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girmeyiniz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! Bu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sizin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için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daha</a:t>
            </a:r>
            <a:r>
              <a:rPr lang="en-US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b="1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-apple-system"/>
              </a:rPr>
              <a:t>iyidir</a:t>
            </a:r>
            <a:r>
              <a:rPr lang="tr-TR" b="1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.</a:t>
            </a:r>
          </a:p>
          <a:p>
            <a:pPr algn="ctr"/>
            <a:r>
              <a:rPr lang="en-US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Nûr</a:t>
            </a:r>
            <a:r>
              <a:rPr lang="en-US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 24</a:t>
            </a:r>
            <a:r>
              <a:rPr lang="tr-TR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. ayeti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B0F77C2A-39D2-76A7-56DE-7CFCE11332D4}"/>
              </a:ext>
            </a:extLst>
          </p:cNvPr>
          <p:cNvSpPr/>
          <p:nvPr/>
        </p:nvSpPr>
        <p:spPr>
          <a:xfrm>
            <a:off x="699382" y="2709797"/>
            <a:ext cx="2130901" cy="51011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Konuşma adabı</a:t>
            </a:r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00AC0E2E-29E3-C860-5ED8-3B1128A2C69B}"/>
              </a:ext>
            </a:extLst>
          </p:cNvPr>
          <p:cNvSpPr/>
          <p:nvPr/>
        </p:nvSpPr>
        <p:spPr>
          <a:xfrm>
            <a:off x="3597560" y="2709797"/>
            <a:ext cx="2339833" cy="5137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Özel hayatın gizliliği</a:t>
            </a:r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94141D4E-5546-0210-C027-ED180300CB92}"/>
              </a:ext>
            </a:extLst>
          </p:cNvPr>
          <p:cNvSpPr/>
          <p:nvPr/>
        </p:nvSpPr>
        <p:spPr>
          <a:xfrm>
            <a:off x="6465189" y="2709797"/>
            <a:ext cx="2681014" cy="51011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Zamanı değerlendirme</a:t>
            </a:r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89861BC5-7E86-73ED-4687-921EA0F4FE36}"/>
              </a:ext>
            </a:extLst>
          </p:cNvPr>
          <p:cNvSpPr/>
          <p:nvPr/>
        </p:nvSpPr>
        <p:spPr>
          <a:xfrm>
            <a:off x="9828285" y="2709797"/>
            <a:ext cx="1971062" cy="5137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>
                <a:solidFill>
                  <a:schemeClr val="tx1"/>
                </a:solidFill>
              </a:rPr>
              <a:t>Tevazu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A1BE9D7-AEC4-43BC-F946-E3BB64159888}"/>
              </a:ext>
            </a:extLst>
          </p:cNvPr>
          <p:cNvSpPr/>
          <p:nvPr/>
        </p:nvSpPr>
        <p:spPr>
          <a:xfrm>
            <a:off x="1238695" y="6075353"/>
            <a:ext cx="533400" cy="516251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CE670D5-DC1E-0AD3-3361-99229CB979BF}"/>
              </a:ext>
            </a:extLst>
          </p:cNvPr>
          <p:cNvSpPr/>
          <p:nvPr/>
        </p:nvSpPr>
        <p:spPr>
          <a:xfrm>
            <a:off x="4469096" y="6075353"/>
            <a:ext cx="533400" cy="516251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6EB0A44-C6CB-26BA-3A51-D48818CD5362}"/>
              </a:ext>
            </a:extLst>
          </p:cNvPr>
          <p:cNvSpPr/>
          <p:nvPr/>
        </p:nvSpPr>
        <p:spPr>
          <a:xfrm>
            <a:off x="7496165" y="6075353"/>
            <a:ext cx="533400" cy="516251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96419FD-AAF0-22A2-EFF8-BC87D1E82218}"/>
              </a:ext>
            </a:extLst>
          </p:cNvPr>
          <p:cNvSpPr/>
          <p:nvPr/>
        </p:nvSpPr>
        <p:spPr>
          <a:xfrm>
            <a:off x="10686605" y="6075353"/>
            <a:ext cx="533400" cy="516251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538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AYL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AYL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AYL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AYL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18">
            <a:extLst>
              <a:ext uri="{FF2B5EF4-FFF2-40B4-BE49-F238E27FC236}">
                <a16:creationId xmlns:a16="http://schemas.microsoft.com/office/drawing/2014/main" id="{EA08CB26-7422-E83A-EC39-52AE009D39E5}"/>
              </a:ext>
            </a:extLst>
          </p:cNvPr>
          <p:cNvSpPr txBox="1">
            <a:spLocks/>
          </p:cNvSpPr>
          <p:nvPr/>
        </p:nvSpPr>
        <p:spPr>
          <a:xfrm>
            <a:off x="2382455" y="1067521"/>
            <a:ext cx="7991631" cy="1269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Kur’an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-ı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Kerim’de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bazı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nezaket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kuralları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Google Shape;169;p18">
            <a:extLst>
              <a:ext uri="{FF2B5EF4-FFF2-40B4-BE49-F238E27FC236}">
                <a16:creationId xmlns:a16="http://schemas.microsoft.com/office/drawing/2014/main" id="{7707BA50-CF31-5C2A-B178-0632D81AD47C}"/>
              </a:ext>
            </a:extLst>
          </p:cNvPr>
          <p:cNvSpPr/>
          <p:nvPr/>
        </p:nvSpPr>
        <p:spPr>
          <a:xfrm>
            <a:off x="4871188" y="2712517"/>
            <a:ext cx="2836200" cy="283620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" name="Google Shape;200;p18">
            <a:extLst>
              <a:ext uri="{FF2B5EF4-FFF2-40B4-BE49-F238E27FC236}">
                <a16:creationId xmlns:a16="http://schemas.microsoft.com/office/drawing/2014/main" id="{D9BB38E5-B51B-B33D-604A-A6A5A519C69B}"/>
              </a:ext>
            </a:extLst>
          </p:cNvPr>
          <p:cNvCxnSpPr>
            <a:cxnSpLocks/>
            <a:stCxn id="3" idx="2"/>
          </p:cNvCxnSpPr>
          <p:nvPr/>
        </p:nvCxnSpPr>
        <p:spPr>
          <a:xfrm rot="10800000">
            <a:off x="4239688" y="4130017"/>
            <a:ext cx="631500" cy="600"/>
          </a:xfrm>
          <a:prstGeom prst="bentConnector3">
            <a:avLst>
              <a:gd name="adj1" fmla="val 50002"/>
            </a:avLst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" name="Google Shape;245;p18">
            <a:extLst>
              <a:ext uri="{FF2B5EF4-FFF2-40B4-BE49-F238E27FC236}">
                <a16:creationId xmlns:a16="http://schemas.microsoft.com/office/drawing/2014/main" id="{A2D375F2-2E2D-A8B0-2AD1-C05D5AC646C0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4239663" y="2837543"/>
            <a:ext cx="1046877" cy="290326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246;p18">
            <a:extLst>
              <a:ext uri="{FF2B5EF4-FFF2-40B4-BE49-F238E27FC236}">
                <a16:creationId xmlns:a16="http://schemas.microsoft.com/office/drawing/2014/main" id="{B7D3CB60-2D82-2724-5BE6-92EA6659D7A7}"/>
              </a:ext>
            </a:extLst>
          </p:cNvPr>
          <p:cNvCxnSpPr>
            <a:cxnSpLocks/>
            <a:endCxn id="3" idx="3"/>
          </p:cNvCxnSpPr>
          <p:nvPr/>
        </p:nvCxnSpPr>
        <p:spPr>
          <a:xfrm rot="10800000" flipH="1">
            <a:off x="4239663" y="5133393"/>
            <a:ext cx="1047000" cy="26760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247;p18">
            <a:extLst>
              <a:ext uri="{FF2B5EF4-FFF2-40B4-BE49-F238E27FC236}">
                <a16:creationId xmlns:a16="http://schemas.microsoft.com/office/drawing/2014/main" id="{69BDB9C5-3FC4-C214-DA6C-D4758FD040FC}"/>
              </a:ext>
            </a:extLst>
          </p:cNvPr>
          <p:cNvCxnSpPr>
            <a:cxnSpLocks/>
            <a:endCxn id="3" idx="5"/>
          </p:cNvCxnSpPr>
          <p:nvPr/>
        </p:nvCxnSpPr>
        <p:spPr>
          <a:xfrm rot="10800000">
            <a:off x="7292113" y="5133368"/>
            <a:ext cx="927900" cy="28200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248;p18">
            <a:extLst>
              <a:ext uri="{FF2B5EF4-FFF2-40B4-BE49-F238E27FC236}">
                <a16:creationId xmlns:a16="http://schemas.microsoft.com/office/drawing/2014/main" id="{6518C0DD-0706-15CC-71BE-60FB8FF485BB}"/>
              </a:ext>
            </a:extLst>
          </p:cNvPr>
          <p:cNvCxnSpPr>
            <a:cxnSpLocks/>
          </p:cNvCxnSpPr>
          <p:nvPr/>
        </p:nvCxnSpPr>
        <p:spPr>
          <a:xfrm flipH="1">
            <a:off x="7707313" y="4129416"/>
            <a:ext cx="512700" cy="60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249;p18">
            <a:extLst>
              <a:ext uri="{FF2B5EF4-FFF2-40B4-BE49-F238E27FC236}">
                <a16:creationId xmlns:a16="http://schemas.microsoft.com/office/drawing/2014/main" id="{BD6BFE90-DD36-79EA-8112-5F9CE1F4785D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92113" y="2837543"/>
            <a:ext cx="927900" cy="29040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" name="Dikdörtgen: Köşeleri Yuvarlatılmış 86">
            <a:extLst>
              <a:ext uri="{FF2B5EF4-FFF2-40B4-BE49-F238E27FC236}">
                <a16:creationId xmlns:a16="http://schemas.microsoft.com/office/drawing/2014/main" id="{18BA353D-447B-FB66-BF36-E29B5C84A7D1}"/>
              </a:ext>
            </a:extLst>
          </p:cNvPr>
          <p:cNvSpPr/>
          <p:nvPr/>
        </p:nvSpPr>
        <p:spPr>
          <a:xfrm>
            <a:off x="875342" y="2490575"/>
            <a:ext cx="3413778" cy="636667"/>
          </a:xfrm>
          <a:prstGeom prst="roundRect">
            <a:avLst/>
          </a:prstGeom>
          <a:solidFill>
            <a:srgbClr val="E1FF6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>
                <a:solidFill>
                  <a:schemeClr val="tx1"/>
                </a:solidFill>
              </a:rPr>
              <a:t>Rıfk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8" name="Dikdörtgen: Köşeleri Yuvarlatılmış 87">
            <a:extLst>
              <a:ext uri="{FF2B5EF4-FFF2-40B4-BE49-F238E27FC236}">
                <a16:creationId xmlns:a16="http://schemas.microsoft.com/office/drawing/2014/main" id="{CC20C944-AEBF-D33B-8074-8C332AAFEC3C}"/>
              </a:ext>
            </a:extLst>
          </p:cNvPr>
          <p:cNvSpPr/>
          <p:nvPr/>
        </p:nvSpPr>
        <p:spPr>
          <a:xfrm>
            <a:off x="875342" y="3809138"/>
            <a:ext cx="3371257" cy="636667"/>
          </a:xfrm>
          <a:prstGeom prst="roundRect">
            <a:avLst/>
          </a:prstGeom>
          <a:solidFill>
            <a:srgbClr val="E1FF6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Sözü </a:t>
            </a:r>
            <a:r>
              <a:rPr lang="en-US" dirty="0" err="1">
                <a:solidFill>
                  <a:schemeClr val="tx1"/>
                </a:solidFill>
              </a:rPr>
              <a:t>Güzel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Söylemek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Sözünde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Durmak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9" name="Dikdörtgen: Köşeleri Yuvarlatılmış 88">
            <a:extLst>
              <a:ext uri="{FF2B5EF4-FFF2-40B4-BE49-F238E27FC236}">
                <a16:creationId xmlns:a16="http://schemas.microsoft.com/office/drawing/2014/main" id="{E5C78C2D-3258-88A7-E717-1885C503090D}"/>
              </a:ext>
            </a:extLst>
          </p:cNvPr>
          <p:cNvSpPr/>
          <p:nvPr/>
        </p:nvSpPr>
        <p:spPr>
          <a:xfrm>
            <a:off x="875342" y="5127700"/>
            <a:ext cx="3371257" cy="636667"/>
          </a:xfrm>
          <a:prstGeom prst="roundRect">
            <a:avLst/>
          </a:prstGeom>
          <a:solidFill>
            <a:srgbClr val="E1FF6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İyilik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Etmek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90" name="Dikdörtgen: Köşeleri Yuvarlatılmış 89">
            <a:extLst>
              <a:ext uri="{FF2B5EF4-FFF2-40B4-BE49-F238E27FC236}">
                <a16:creationId xmlns:a16="http://schemas.microsoft.com/office/drawing/2014/main" id="{49EFA721-12E2-6297-7062-BF43A6594696}"/>
              </a:ext>
            </a:extLst>
          </p:cNvPr>
          <p:cNvSpPr/>
          <p:nvPr/>
        </p:nvSpPr>
        <p:spPr>
          <a:xfrm>
            <a:off x="8213076" y="3823455"/>
            <a:ext cx="3371257" cy="636667"/>
          </a:xfrm>
          <a:prstGeom prst="roundRect">
            <a:avLst/>
          </a:prstGeom>
          <a:solidFill>
            <a:srgbClr val="E1FF6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Başkasına </a:t>
            </a:r>
            <a:r>
              <a:rPr lang="en-US" dirty="0" err="1">
                <a:solidFill>
                  <a:schemeClr val="tx1"/>
                </a:solidFill>
              </a:rPr>
              <a:t>Ait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Alanlara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İzinsiz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Girmemek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91" name="Dikdörtgen: Köşeleri Yuvarlatılmış 90">
            <a:extLst>
              <a:ext uri="{FF2B5EF4-FFF2-40B4-BE49-F238E27FC236}">
                <a16:creationId xmlns:a16="http://schemas.microsoft.com/office/drawing/2014/main" id="{54A657A9-0B03-F6A5-0D6F-C20C936CF2C8}"/>
              </a:ext>
            </a:extLst>
          </p:cNvPr>
          <p:cNvSpPr/>
          <p:nvPr/>
        </p:nvSpPr>
        <p:spPr>
          <a:xfrm>
            <a:off x="8213076" y="5127700"/>
            <a:ext cx="3371257" cy="636667"/>
          </a:xfrm>
          <a:prstGeom prst="roundRect">
            <a:avLst/>
          </a:prstGeom>
          <a:solidFill>
            <a:srgbClr val="E1FF6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Anne </a:t>
            </a:r>
            <a:r>
              <a:rPr lang="en-US" dirty="0" err="1">
                <a:solidFill>
                  <a:schemeClr val="tx1"/>
                </a:solidFill>
              </a:rPr>
              <a:t>Babaya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Hürmet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Etmek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93" name="Dikdörtgen: Köşeleri Yuvarlatılmış 92">
            <a:extLst>
              <a:ext uri="{FF2B5EF4-FFF2-40B4-BE49-F238E27FC236}">
                <a16:creationId xmlns:a16="http://schemas.microsoft.com/office/drawing/2014/main" id="{B79C8AAD-7BFA-7519-8991-E1B656D822D6}"/>
              </a:ext>
            </a:extLst>
          </p:cNvPr>
          <p:cNvSpPr/>
          <p:nvPr/>
        </p:nvSpPr>
        <p:spPr>
          <a:xfrm>
            <a:off x="8213076" y="2519209"/>
            <a:ext cx="3371257" cy="636667"/>
          </a:xfrm>
          <a:prstGeom prst="roundRect">
            <a:avLst/>
          </a:prstGeom>
          <a:solidFill>
            <a:srgbClr val="E1FF6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Alay </a:t>
            </a:r>
            <a:r>
              <a:rPr lang="en-US" dirty="0" err="1">
                <a:solidFill>
                  <a:schemeClr val="tx1"/>
                </a:solidFill>
              </a:rPr>
              <a:t>Etmemek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Zandan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Kaçınmak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Kusurları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Örtmek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94" name="Resim 93">
            <a:extLst>
              <a:ext uri="{FF2B5EF4-FFF2-40B4-BE49-F238E27FC236}">
                <a16:creationId xmlns:a16="http://schemas.microsoft.com/office/drawing/2014/main" id="{1D424E68-B6A6-5B02-CD9B-98AE6F18DE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4" t="12853" r="15685" b="14761"/>
          <a:stretch/>
        </p:blipFill>
        <p:spPr>
          <a:xfrm>
            <a:off x="4997145" y="2837543"/>
            <a:ext cx="2575938" cy="258349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810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3027022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421697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721554" y="2564572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3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4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67291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405199A1-F1E9-574C-C57A-4318FF7A51B1}"/>
              </a:ext>
            </a:extLst>
          </p:cNvPr>
          <p:cNvSpPr/>
          <p:nvPr/>
        </p:nvSpPr>
        <p:spPr>
          <a:xfrm>
            <a:off x="1717066" y="1377443"/>
            <a:ext cx="3413778" cy="636667"/>
          </a:xfrm>
          <a:prstGeom prst="roundRect">
            <a:avLst/>
          </a:prstGeom>
          <a:solidFill>
            <a:srgbClr val="E1FF6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err="1">
                <a:solidFill>
                  <a:schemeClr val="tx1"/>
                </a:solidFill>
              </a:rPr>
              <a:t>RIfk</a:t>
            </a:r>
            <a:r>
              <a:rPr lang="tr-TR" sz="3200" dirty="0">
                <a:solidFill>
                  <a:schemeClr val="tx1"/>
                </a:solidFill>
              </a:rPr>
              <a:t> NEDİR?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4062657-BC50-5B7B-E4EB-EFE24980A077}"/>
              </a:ext>
            </a:extLst>
          </p:cNvPr>
          <p:cNvSpPr txBox="1"/>
          <p:nvPr/>
        </p:nvSpPr>
        <p:spPr>
          <a:xfrm>
            <a:off x="338479" y="2251999"/>
            <a:ext cx="6164280" cy="32618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800" dirty="0"/>
              <a:t>B</a:t>
            </a:r>
            <a:r>
              <a:rPr lang="en-US" sz="2800" dirty="0" err="1"/>
              <a:t>ir</a:t>
            </a:r>
            <a:r>
              <a:rPr lang="en-US" sz="2800" dirty="0"/>
              <a:t> </a:t>
            </a:r>
            <a:r>
              <a:rPr lang="en-US" sz="2800" dirty="0" err="1"/>
              <a:t>Müslümanda</a:t>
            </a:r>
            <a:r>
              <a:rPr lang="en-US" sz="2800" dirty="0"/>
              <a:t> </a:t>
            </a:r>
            <a:r>
              <a:rPr lang="en-US" sz="2800" dirty="0" err="1"/>
              <a:t>bulunması</a:t>
            </a:r>
            <a:r>
              <a:rPr lang="en-US" sz="2800" dirty="0"/>
              <a:t> </a:t>
            </a:r>
            <a:r>
              <a:rPr lang="en-US" sz="2800" dirty="0" err="1"/>
              <a:t>gereken</a:t>
            </a:r>
            <a:r>
              <a:rPr lang="en-US" sz="2800" dirty="0"/>
              <a:t> </a:t>
            </a:r>
            <a:r>
              <a:rPr lang="en-US" sz="2800" dirty="0" err="1"/>
              <a:t>incelik</a:t>
            </a:r>
            <a:r>
              <a:rPr lang="en-US" sz="2800" dirty="0"/>
              <a:t>, </a:t>
            </a:r>
            <a:r>
              <a:rPr lang="en-US" sz="2800" dirty="0" err="1"/>
              <a:t>naziklik</a:t>
            </a:r>
            <a:r>
              <a:rPr lang="en-US" sz="2800" dirty="0"/>
              <a:t>, </a:t>
            </a:r>
            <a:r>
              <a:rPr lang="en-US" sz="2800" dirty="0" err="1"/>
              <a:t>yumuşak</a:t>
            </a:r>
            <a:r>
              <a:rPr lang="en-US" sz="2800" dirty="0"/>
              <a:t> </a:t>
            </a:r>
            <a:r>
              <a:rPr lang="en-US" sz="2800" dirty="0" err="1"/>
              <a:t>huyluluk</a:t>
            </a:r>
            <a:r>
              <a:rPr lang="en-US" sz="2800" dirty="0"/>
              <a:t>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kibarlık</a:t>
            </a:r>
            <a:r>
              <a:rPr lang="en-US" sz="2800" dirty="0"/>
              <a:t> </a:t>
            </a:r>
            <a:r>
              <a:rPr lang="en-US" sz="2800" dirty="0" err="1"/>
              <a:t>gibi</a:t>
            </a:r>
            <a:r>
              <a:rPr lang="en-US" sz="2800" dirty="0"/>
              <a:t> </a:t>
            </a:r>
            <a:r>
              <a:rPr lang="en-US" sz="2800" dirty="0" err="1"/>
              <a:t>ahlaki</a:t>
            </a:r>
            <a:r>
              <a:rPr lang="en-US" sz="2800" dirty="0"/>
              <a:t> </a:t>
            </a:r>
            <a:r>
              <a:rPr lang="en-US" sz="2800" dirty="0" err="1"/>
              <a:t>özelli</a:t>
            </a:r>
            <a:r>
              <a:rPr lang="tr-TR" sz="2800" dirty="0" err="1"/>
              <a:t>klere</a:t>
            </a:r>
            <a:r>
              <a:rPr lang="tr-TR" sz="2800" dirty="0"/>
              <a:t> ve</a:t>
            </a:r>
            <a:r>
              <a:rPr lang="en-US" sz="2800" dirty="0"/>
              <a:t> </a:t>
            </a:r>
            <a:r>
              <a:rPr lang="tr-TR" sz="2800" dirty="0"/>
              <a:t>y</a:t>
            </a:r>
            <a:r>
              <a:rPr lang="en-US" sz="2800" dirty="0" err="1"/>
              <a:t>umuşak</a:t>
            </a:r>
            <a:r>
              <a:rPr lang="en-US" sz="2800" dirty="0"/>
              <a:t> </a:t>
            </a:r>
            <a:r>
              <a:rPr lang="en-US" sz="2800" dirty="0" err="1"/>
              <a:t>huyluluk</a:t>
            </a:r>
            <a:r>
              <a:rPr lang="tr-TR" sz="2800" dirty="0"/>
              <a:t>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hoşgörü</a:t>
            </a:r>
            <a:r>
              <a:rPr lang="tr-TR" sz="2800" dirty="0" err="1"/>
              <a:t>lü</a:t>
            </a:r>
            <a:r>
              <a:rPr lang="tr-TR" sz="2800" dirty="0"/>
              <a:t> olmaktır.</a:t>
            </a:r>
          </a:p>
        </p:txBody>
      </p:sp>
      <p:sp>
        <p:nvSpPr>
          <p:cNvPr id="50" name="Google Shape;117;p18">
            <a:extLst>
              <a:ext uri="{FF2B5EF4-FFF2-40B4-BE49-F238E27FC236}">
                <a16:creationId xmlns:a16="http://schemas.microsoft.com/office/drawing/2014/main" id="{3FF6E871-CDA3-1251-3A2B-C51DB37A6741}"/>
              </a:ext>
            </a:extLst>
          </p:cNvPr>
          <p:cNvSpPr/>
          <p:nvPr/>
        </p:nvSpPr>
        <p:spPr>
          <a:xfrm>
            <a:off x="8376631" y="1476658"/>
            <a:ext cx="1860097" cy="128490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2C0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r>
              <a:rPr lang="tr-TR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Yumuşak huylu olmak</a:t>
            </a:r>
            <a:endParaRPr kumimoji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118;p18">
            <a:extLst>
              <a:ext uri="{FF2B5EF4-FFF2-40B4-BE49-F238E27FC236}">
                <a16:creationId xmlns:a16="http://schemas.microsoft.com/office/drawing/2014/main" id="{7AC9396F-CA64-506B-2B94-23B6F6888318}"/>
              </a:ext>
            </a:extLst>
          </p:cNvPr>
          <p:cNvSpPr txBox="1"/>
          <p:nvPr/>
        </p:nvSpPr>
        <p:spPr>
          <a:xfrm>
            <a:off x="8577921" y="3217138"/>
            <a:ext cx="1457513" cy="53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500"/>
              <a:buFont typeface="Open Sans"/>
              <a:buNone/>
            </a:pPr>
            <a:r>
              <a:rPr lang="tr-TR" sz="4800" kern="0" dirty="0">
                <a:solidFill>
                  <a:srgbClr val="000000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rPr>
              <a:t>RIFK</a:t>
            </a:r>
            <a:endParaRPr sz="4800" kern="0" dirty="0">
              <a:solidFill>
                <a:srgbClr val="000000"/>
              </a:solidFill>
              <a:latin typeface="+mj-lt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3" name="Google Shape;138;p18">
            <a:extLst>
              <a:ext uri="{FF2B5EF4-FFF2-40B4-BE49-F238E27FC236}">
                <a16:creationId xmlns:a16="http://schemas.microsoft.com/office/drawing/2014/main" id="{AB8EA3BC-BF06-FE4D-9E7A-28B3D2841C0F}"/>
              </a:ext>
            </a:extLst>
          </p:cNvPr>
          <p:cNvSpPr/>
          <p:nvPr/>
        </p:nvSpPr>
        <p:spPr>
          <a:xfrm>
            <a:off x="9985041" y="2178724"/>
            <a:ext cx="1860097" cy="128490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3740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r>
              <a:rPr kumimoji="0" lang="tr-TR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Bencilik yapmamak</a:t>
            </a:r>
            <a:endParaRPr kumimoji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144;p18">
            <a:extLst>
              <a:ext uri="{FF2B5EF4-FFF2-40B4-BE49-F238E27FC236}">
                <a16:creationId xmlns:a16="http://schemas.microsoft.com/office/drawing/2014/main" id="{EC6F1EA4-E64E-1F59-9F69-58DC0573FA70}"/>
              </a:ext>
            </a:extLst>
          </p:cNvPr>
          <p:cNvSpPr/>
          <p:nvPr/>
        </p:nvSpPr>
        <p:spPr>
          <a:xfrm>
            <a:off x="6804590" y="3549570"/>
            <a:ext cx="1860097" cy="128490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78B9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r>
              <a:rPr kumimoji="0" lang="tr-TR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Hoşgörülü olmak</a:t>
            </a:r>
            <a:endParaRPr kumimoji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153;p18">
            <a:extLst>
              <a:ext uri="{FF2B5EF4-FFF2-40B4-BE49-F238E27FC236}">
                <a16:creationId xmlns:a16="http://schemas.microsoft.com/office/drawing/2014/main" id="{0891252A-A413-9B8F-A607-F80AD247CEA0}"/>
              </a:ext>
            </a:extLst>
          </p:cNvPr>
          <p:cNvSpPr/>
          <p:nvPr/>
        </p:nvSpPr>
        <p:spPr>
          <a:xfrm>
            <a:off x="8376630" y="4228950"/>
            <a:ext cx="1860097" cy="128490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677F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r>
              <a:rPr kumimoji="0" lang="tr-TR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Nazik olmak</a:t>
            </a:r>
            <a:endParaRPr kumimoji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159;p18">
            <a:extLst>
              <a:ext uri="{FF2B5EF4-FFF2-40B4-BE49-F238E27FC236}">
                <a16:creationId xmlns:a16="http://schemas.microsoft.com/office/drawing/2014/main" id="{F292E213-5940-A34D-CC39-2EFA4CFBDCA5}"/>
              </a:ext>
            </a:extLst>
          </p:cNvPr>
          <p:cNvSpPr/>
          <p:nvPr/>
        </p:nvSpPr>
        <p:spPr>
          <a:xfrm>
            <a:off x="6803133" y="2197379"/>
            <a:ext cx="1860097" cy="128490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81B39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r>
              <a:rPr kumimoji="0" lang="tr-TR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Merhametli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r>
              <a:rPr lang="tr-TR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olmak</a:t>
            </a:r>
            <a:endParaRPr kumimoji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167;p18">
            <a:extLst>
              <a:ext uri="{FF2B5EF4-FFF2-40B4-BE49-F238E27FC236}">
                <a16:creationId xmlns:a16="http://schemas.microsoft.com/office/drawing/2014/main" id="{6BA966D4-413C-0F61-01A8-3F90916AF4BA}"/>
              </a:ext>
            </a:extLst>
          </p:cNvPr>
          <p:cNvSpPr/>
          <p:nvPr/>
        </p:nvSpPr>
        <p:spPr>
          <a:xfrm>
            <a:off x="9993424" y="3547211"/>
            <a:ext cx="1860097" cy="128490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190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r>
              <a:rPr kumimoji="0" lang="tr-TR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Kibar olmak</a:t>
            </a:r>
            <a:endParaRPr kumimoji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510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0" grpId="0" animBg="1"/>
      <p:bldP spid="51" grpId="0"/>
      <p:bldP spid="53" grpId="0" animBg="1"/>
      <p:bldP spid="59" grpId="0" animBg="1"/>
      <p:bldP spid="68" grpId="0" animBg="1"/>
      <p:bldP spid="74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uran ile ilgili gÃ¶rsel sonucu">
            <a:extLst>
              <a:ext uri="{FF2B5EF4-FFF2-40B4-BE49-F238E27FC236}">
                <a16:creationId xmlns:a16="http://schemas.microsoft.com/office/drawing/2014/main" id="{705AB5F7-2A1A-3170-FCFF-78D8058C0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2618" r="2933" b="2439"/>
          <a:stretch/>
        </p:blipFill>
        <p:spPr bwMode="auto">
          <a:xfrm>
            <a:off x="222981" y="2296061"/>
            <a:ext cx="4251047" cy="335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392935EE-ED35-B657-5382-0ED99211A71F}"/>
              </a:ext>
            </a:extLst>
          </p:cNvPr>
          <p:cNvSpPr/>
          <p:nvPr/>
        </p:nvSpPr>
        <p:spPr>
          <a:xfrm>
            <a:off x="4789714" y="1219201"/>
            <a:ext cx="6912428" cy="6313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Kur’an</a:t>
            </a:r>
            <a:r>
              <a:rPr lang="en-US" sz="3200" dirty="0">
                <a:solidFill>
                  <a:schemeClr val="tx1"/>
                </a:solidFill>
              </a:rPr>
              <a:t>-ı </a:t>
            </a:r>
            <a:r>
              <a:rPr lang="en-US" sz="3200" dirty="0" err="1">
                <a:solidFill>
                  <a:schemeClr val="tx1"/>
                </a:solidFill>
              </a:rPr>
              <a:t>Kerim’de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>
                <a:solidFill>
                  <a:srgbClr val="FF0000"/>
                </a:solidFill>
              </a:rPr>
              <a:t>RIFKLA</a:t>
            </a:r>
            <a:r>
              <a:rPr lang="tr-TR" sz="3200" dirty="0">
                <a:solidFill>
                  <a:schemeClr val="tx1"/>
                </a:solidFill>
              </a:rPr>
              <a:t> ilgili ayetler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86C22F8-04E3-B25D-EF49-59F3C6131A72}"/>
              </a:ext>
            </a:extLst>
          </p:cNvPr>
          <p:cNvSpPr txBox="1"/>
          <p:nvPr/>
        </p:nvSpPr>
        <p:spPr>
          <a:xfrm>
            <a:off x="4474028" y="2188031"/>
            <a:ext cx="7543800" cy="178510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“O </a:t>
            </a:r>
            <a:r>
              <a:rPr lang="en-US" sz="2000" dirty="0" err="1"/>
              <a:t>vakit</a:t>
            </a:r>
            <a:r>
              <a:rPr lang="en-US" sz="2000" dirty="0"/>
              <a:t> </a:t>
            </a:r>
            <a:r>
              <a:rPr lang="en-US" sz="2000" dirty="0" err="1"/>
              <a:t>Allah’tan</a:t>
            </a:r>
            <a:r>
              <a:rPr lang="en-US" sz="2000" dirty="0"/>
              <a:t> </a:t>
            </a:r>
            <a:r>
              <a:rPr lang="en-US" sz="2000" dirty="0" err="1"/>
              <a:t>bir</a:t>
            </a:r>
            <a:r>
              <a:rPr lang="en-US" sz="2000" dirty="0"/>
              <a:t> </a:t>
            </a:r>
            <a:r>
              <a:rPr lang="en-US" sz="2000" dirty="0" err="1"/>
              <a:t>rahmet</a:t>
            </a:r>
            <a:r>
              <a:rPr lang="en-US" sz="2000" dirty="0"/>
              <a:t> </a:t>
            </a:r>
            <a:r>
              <a:rPr lang="en-US" sz="2000" dirty="0" err="1"/>
              <a:t>ile</a:t>
            </a:r>
            <a:r>
              <a:rPr lang="en-US" sz="2000" dirty="0"/>
              <a:t> </a:t>
            </a:r>
            <a:r>
              <a:rPr lang="en-US" sz="2000" dirty="0" err="1"/>
              <a:t>onlara</a:t>
            </a:r>
            <a:r>
              <a:rPr lang="en-US" sz="2000" dirty="0"/>
              <a:t> </a:t>
            </a:r>
            <a:r>
              <a:rPr lang="en-US" sz="2000" dirty="0" err="1"/>
              <a:t>yumuşak</a:t>
            </a:r>
            <a:r>
              <a:rPr lang="en-US" sz="2000" dirty="0"/>
              <a:t> </a:t>
            </a:r>
            <a:r>
              <a:rPr lang="en-US" sz="2000" dirty="0" err="1"/>
              <a:t>davrandın</a:t>
            </a:r>
            <a:r>
              <a:rPr lang="en-US" sz="2000" dirty="0"/>
              <a:t>! </a:t>
            </a:r>
            <a:r>
              <a:rPr lang="en-US" sz="2000" dirty="0" err="1"/>
              <a:t>Şayet</a:t>
            </a:r>
            <a:r>
              <a:rPr lang="en-US" sz="2000" dirty="0"/>
              <a:t> </a:t>
            </a:r>
            <a:r>
              <a:rPr lang="en-US" sz="2000" dirty="0" err="1"/>
              <a:t>sen</a:t>
            </a:r>
            <a:r>
              <a:rPr lang="en-US" sz="2000" dirty="0"/>
              <a:t> </a:t>
            </a:r>
            <a:r>
              <a:rPr lang="en-US" sz="2000" dirty="0" err="1"/>
              <a:t>kaba</a:t>
            </a:r>
            <a:r>
              <a:rPr lang="en-US" sz="2000" dirty="0"/>
              <a:t>, </a:t>
            </a:r>
            <a:r>
              <a:rPr lang="en-US" sz="2000" dirty="0" err="1"/>
              <a:t>katı</a:t>
            </a:r>
            <a:r>
              <a:rPr lang="en-US" sz="2000" dirty="0"/>
              <a:t> </a:t>
            </a:r>
            <a:r>
              <a:rPr lang="en-US" sz="2000" dirty="0" err="1"/>
              <a:t>yürekli</a:t>
            </a:r>
            <a:r>
              <a:rPr lang="en-US" sz="2000" dirty="0"/>
              <a:t> </a:t>
            </a:r>
            <a:r>
              <a:rPr lang="en-US" sz="2000" dirty="0" err="1"/>
              <a:t>olsaydın</a:t>
            </a:r>
            <a:r>
              <a:rPr lang="en-US" sz="2000" dirty="0"/>
              <a:t>, </a:t>
            </a:r>
            <a:r>
              <a:rPr lang="en-US" sz="2000" dirty="0" err="1"/>
              <a:t>hiç</a:t>
            </a:r>
            <a:r>
              <a:rPr lang="en-US" sz="2000" dirty="0"/>
              <a:t> </a:t>
            </a:r>
            <a:r>
              <a:rPr lang="en-US" sz="2000" dirty="0" err="1"/>
              <a:t>şüphesiz</a:t>
            </a:r>
            <a:r>
              <a:rPr lang="en-US" sz="2000" dirty="0"/>
              <a:t>, </a:t>
            </a:r>
            <a:r>
              <a:rPr lang="en-US" sz="2000" dirty="0" err="1"/>
              <a:t>etrafından</a:t>
            </a:r>
            <a:r>
              <a:rPr lang="en-US" sz="2000" dirty="0"/>
              <a:t> </a:t>
            </a:r>
            <a:r>
              <a:rPr lang="en-US" sz="2000" dirty="0" err="1"/>
              <a:t>dağılıp</a:t>
            </a:r>
            <a:r>
              <a:rPr lang="en-US" sz="2000" dirty="0"/>
              <a:t> </a:t>
            </a:r>
            <a:r>
              <a:rPr lang="en-US" sz="2000" dirty="0" err="1"/>
              <a:t>giderlerdi</a:t>
            </a:r>
            <a:r>
              <a:rPr lang="en-US" sz="2000" dirty="0"/>
              <a:t>. </a:t>
            </a:r>
            <a:r>
              <a:rPr lang="en-US" sz="2000" dirty="0" err="1"/>
              <a:t>Şu</a:t>
            </a:r>
            <a:r>
              <a:rPr lang="en-US" sz="2000" dirty="0"/>
              <a:t> </a:t>
            </a:r>
            <a:r>
              <a:rPr lang="en-US" sz="2000" dirty="0" err="1"/>
              <a:t>hâlde</a:t>
            </a:r>
            <a:r>
              <a:rPr lang="en-US" sz="2000" dirty="0"/>
              <a:t> </a:t>
            </a:r>
            <a:r>
              <a:rPr lang="en-US" sz="2000" dirty="0" err="1"/>
              <a:t>onları</a:t>
            </a:r>
            <a:r>
              <a:rPr lang="en-US" sz="2000" dirty="0"/>
              <a:t> </a:t>
            </a:r>
            <a:r>
              <a:rPr lang="en-US" sz="2000" dirty="0" err="1"/>
              <a:t>affet</a:t>
            </a:r>
            <a:r>
              <a:rPr lang="en-US" sz="2000" dirty="0"/>
              <a:t>; </a:t>
            </a:r>
            <a:r>
              <a:rPr lang="en-US" sz="2000" dirty="0" err="1"/>
              <a:t>bağışlanmaları</a:t>
            </a:r>
            <a:r>
              <a:rPr lang="en-US" sz="2000" dirty="0"/>
              <a:t> </a:t>
            </a:r>
            <a:r>
              <a:rPr lang="en-US" sz="2000" dirty="0" err="1"/>
              <a:t>için</a:t>
            </a:r>
            <a:r>
              <a:rPr lang="en-US" sz="2000" dirty="0"/>
              <a:t> dua et…”</a:t>
            </a:r>
            <a:endParaRPr lang="tr-TR" sz="2000" dirty="0"/>
          </a:p>
          <a:p>
            <a:pPr algn="r"/>
            <a:r>
              <a:rPr lang="en-US" sz="2000" dirty="0" err="1">
                <a:solidFill>
                  <a:srgbClr val="FF0000"/>
                </a:solidFill>
              </a:rPr>
              <a:t>Âl-i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İmrân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suresi</a:t>
            </a:r>
            <a:r>
              <a:rPr lang="en-US" sz="2000" dirty="0">
                <a:solidFill>
                  <a:srgbClr val="FF0000"/>
                </a:solidFill>
              </a:rPr>
              <a:t>, 159. </a:t>
            </a:r>
            <a:r>
              <a:rPr lang="en-US" sz="2000" dirty="0" err="1">
                <a:solidFill>
                  <a:srgbClr val="FF0000"/>
                </a:solidFill>
              </a:rPr>
              <a:t>ayet</a:t>
            </a:r>
            <a:r>
              <a:rPr lang="tr-TR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5488A10-6A44-6AE5-E02C-EF3239A448F4}"/>
              </a:ext>
            </a:extLst>
          </p:cNvPr>
          <p:cNvSpPr txBox="1"/>
          <p:nvPr/>
        </p:nvSpPr>
        <p:spPr>
          <a:xfrm>
            <a:off x="4474028" y="4441374"/>
            <a:ext cx="7543800" cy="143295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“</a:t>
            </a:r>
            <a:r>
              <a:rPr lang="en-US" sz="2000" dirty="0" err="1"/>
              <a:t>Firavun’a</a:t>
            </a:r>
            <a:r>
              <a:rPr lang="en-US" sz="2000" dirty="0"/>
              <a:t> </a:t>
            </a:r>
            <a:r>
              <a:rPr lang="en-US" sz="2000" dirty="0" err="1"/>
              <a:t>gidin</a:t>
            </a:r>
            <a:r>
              <a:rPr lang="en-US" sz="2000" dirty="0"/>
              <a:t>. </a:t>
            </a:r>
            <a:r>
              <a:rPr lang="en-US" sz="2000" dirty="0" err="1"/>
              <a:t>Çünkü</a:t>
            </a:r>
            <a:r>
              <a:rPr lang="en-US" sz="2000" dirty="0"/>
              <a:t> o, </a:t>
            </a:r>
            <a:r>
              <a:rPr lang="en-US" sz="2000" dirty="0" err="1"/>
              <a:t>iyiden</a:t>
            </a:r>
            <a:r>
              <a:rPr lang="en-US" sz="2000" dirty="0"/>
              <a:t> </a:t>
            </a:r>
            <a:r>
              <a:rPr lang="en-US" sz="2000" dirty="0" err="1"/>
              <a:t>iyiye</a:t>
            </a:r>
            <a:r>
              <a:rPr lang="en-US" sz="2000" dirty="0"/>
              <a:t> </a:t>
            </a:r>
            <a:r>
              <a:rPr lang="en-US" sz="2000" dirty="0" err="1"/>
              <a:t>azdı</a:t>
            </a:r>
            <a:r>
              <a:rPr lang="en-US" sz="2000" dirty="0"/>
              <a:t>. Ona </a:t>
            </a:r>
            <a:r>
              <a:rPr lang="en-US" sz="2000" dirty="0" err="1"/>
              <a:t>yumuşak</a:t>
            </a:r>
            <a:r>
              <a:rPr lang="en-US" sz="2000" dirty="0"/>
              <a:t> </a:t>
            </a:r>
            <a:r>
              <a:rPr lang="en-US" sz="2000" dirty="0" err="1"/>
              <a:t>söz</a:t>
            </a:r>
            <a:r>
              <a:rPr lang="en-US" sz="2000" dirty="0"/>
              <a:t> </a:t>
            </a:r>
            <a:r>
              <a:rPr lang="en-US" sz="2000" dirty="0" err="1"/>
              <a:t>söyleyin</a:t>
            </a:r>
            <a:r>
              <a:rPr lang="en-US" sz="2000" dirty="0"/>
              <a:t>. </a:t>
            </a:r>
            <a:r>
              <a:rPr lang="en-US" sz="2000" dirty="0" err="1"/>
              <a:t>Belki</a:t>
            </a:r>
            <a:r>
              <a:rPr lang="en-US" sz="2000" dirty="0"/>
              <a:t> o, </a:t>
            </a:r>
            <a:r>
              <a:rPr lang="en-US" sz="2000" dirty="0" err="1"/>
              <a:t>aklını</a:t>
            </a:r>
            <a:r>
              <a:rPr lang="en-US" sz="2000" dirty="0"/>
              <a:t> </a:t>
            </a:r>
            <a:r>
              <a:rPr lang="en-US" sz="2000" dirty="0" err="1"/>
              <a:t>başına</a:t>
            </a:r>
            <a:r>
              <a:rPr lang="en-US" sz="2000" dirty="0"/>
              <a:t> </a:t>
            </a:r>
            <a:r>
              <a:rPr lang="en-US" sz="2000" dirty="0" err="1"/>
              <a:t>alır</a:t>
            </a:r>
            <a:r>
              <a:rPr lang="en-US" sz="2000" dirty="0"/>
              <a:t> </a:t>
            </a:r>
            <a:r>
              <a:rPr lang="en-US" sz="2000" dirty="0" err="1"/>
              <a:t>veya</a:t>
            </a:r>
            <a:r>
              <a:rPr lang="en-US" sz="2000" dirty="0"/>
              <a:t> </a:t>
            </a:r>
            <a:r>
              <a:rPr lang="en-US" sz="2000" dirty="0" err="1"/>
              <a:t>korkar</a:t>
            </a:r>
            <a:r>
              <a:rPr lang="en-US" sz="2000" dirty="0"/>
              <a:t>.”</a:t>
            </a:r>
            <a:endParaRPr lang="tr-TR" sz="2000" dirty="0"/>
          </a:p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rgbClr val="FF0000"/>
                </a:solidFill>
              </a:rPr>
              <a:t>Tâhâ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suresi</a:t>
            </a:r>
            <a:r>
              <a:rPr lang="en-US" sz="2000" dirty="0">
                <a:solidFill>
                  <a:srgbClr val="FF0000"/>
                </a:solidFill>
              </a:rPr>
              <a:t>, 43-44. </a:t>
            </a:r>
            <a:r>
              <a:rPr lang="en-US" sz="2000" dirty="0" err="1">
                <a:solidFill>
                  <a:srgbClr val="FF0000"/>
                </a:solidFill>
              </a:rPr>
              <a:t>ayetler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  <a:endParaRPr lang="tr-TR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23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giyim, adam, insan, ayakta durma, pantolon içeren bir resim&#10;&#10;Açıklama otomatik olarak oluşturuldu">
            <a:extLst>
              <a:ext uri="{FF2B5EF4-FFF2-40B4-BE49-F238E27FC236}">
                <a16:creationId xmlns:a16="http://schemas.microsoft.com/office/drawing/2014/main" id="{6765111A-C80D-1618-0EED-1559EF488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>
          <a:xfrm>
            <a:off x="0" y="1022973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49E985FC-2CE0-BE89-B2CA-9DFC18E54986}"/>
              </a:ext>
            </a:extLst>
          </p:cNvPr>
          <p:cNvSpPr/>
          <p:nvPr/>
        </p:nvSpPr>
        <p:spPr>
          <a:xfrm>
            <a:off x="6640286" y="1116505"/>
            <a:ext cx="4027714" cy="6422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Sözü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Güzel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tr-TR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Söylemek</a:t>
            </a:r>
            <a:endParaRPr lang="en-US" sz="3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B88BF9E-5C69-1DF7-43B2-D7F97B30BD3B}"/>
              </a:ext>
            </a:extLst>
          </p:cNvPr>
          <p:cNvSpPr txBox="1"/>
          <p:nvPr/>
        </p:nvSpPr>
        <p:spPr>
          <a:xfrm>
            <a:off x="5953692" y="1965751"/>
            <a:ext cx="5835536" cy="22146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“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Kullarıma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söyle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sözün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en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güzelini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söylesinler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! Sonra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şeytan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aralarını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bozar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.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Çünkü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şeytan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insanın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apaçık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düşmanıdır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.” </a:t>
            </a:r>
            <a:endParaRPr lang="tr-TR" sz="2800" b="1" i="0" dirty="0">
              <a:solidFill>
                <a:schemeClr val="tx1">
                  <a:alpha val="80000"/>
                </a:schemeClr>
              </a:solidFill>
              <a:effectLst/>
              <a:highlight>
                <a:srgbClr val="FFFFFF"/>
              </a:highlight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800" b="0" i="0" dirty="0" err="1">
                <a:solidFill>
                  <a:srgbClr val="FF0000">
                    <a:alpha val="80000"/>
                  </a:srgbClr>
                </a:solidFill>
                <a:effectLst/>
                <a:highlight>
                  <a:srgbClr val="FFFFFF"/>
                </a:highlight>
              </a:rPr>
              <a:t>İsrâ</a:t>
            </a:r>
            <a:r>
              <a:rPr lang="en-US" sz="2800" b="0" i="0" dirty="0">
                <a:solidFill>
                  <a:srgbClr val="FF0000">
                    <a:alpha val="80000"/>
                  </a:srgb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tr-TR" sz="2800" dirty="0">
                <a:solidFill>
                  <a:srgbClr val="FF0000">
                    <a:alpha val="80000"/>
                  </a:srgbClr>
                </a:solidFill>
                <a:highlight>
                  <a:srgbClr val="FFFFFF"/>
                </a:highlight>
              </a:rPr>
              <a:t>suresi 53. ayeti</a:t>
            </a:r>
            <a:endParaRPr lang="en-US" sz="2800" dirty="0">
              <a:solidFill>
                <a:srgbClr val="FF0000">
                  <a:alpha val="80000"/>
                </a:srgbClr>
              </a:solidFill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3557549F-83CB-85A1-5A81-3E816DACAF7C}"/>
              </a:ext>
            </a:extLst>
          </p:cNvPr>
          <p:cNvSpPr/>
          <p:nvPr/>
        </p:nvSpPr>
        <p:spPr>
          <a:xfrm>
            <a:off x="5953691" y="5606143"/>
            <a:ext cx="5835537" cy="7078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Ayette hangi nezaket kuralları vardır?</a:t>
            </a:r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05864DE4-5AD0-6E39-A298-67FE8F1CB223}"/>
              </a:ext>
            </a:extLst>
          </p:cNvPr>
          <p:cNvSpPr/>
          <p:nvPr/>
        </p:nvSpPr>
        <p:spPr>
          <a:xfrm rot="16200000">
            <a:off x="8344363" y="4493952"/>
            <a:ext cx="1054192" cy="7986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702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3B9F89F7-A77B-EBA2-ECE3-28730AFC9E5D}"/>
              </a:ext>
            </a:extLst>
          </p:cNvPr>
          <p:cNvSpPr txBox="1"/>
          <p:nvPr/>
        </p:nvSpPr>
        <p:spPr>
          <a:xfrm>
            <a:off x="3766457" y="1301722"/>
            <a:ext cx="8161056" cy="21272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77500" lnSpcReduction="20000"/>
          </a:bodyPr>
          <a:lstStyle/>
          <a:p>
            <a:pPr algn="just">
              <a:lnSpc>
                <a:spcPct val="160000"/>
              </a:lnSpc>
              <a:spcAft>
                <a:spcPts val="600"/>
              </a:spcAft>
            </a:pP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“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Kullarıma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söyle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sözün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en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güzelini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söylesinler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! Sonra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şeytan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aralarını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bozar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.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Çünkü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şeytan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insanın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apaçık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US" sz="2800" b="1" i="0" dirty="0" err="1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düşmanıdır</a:t>
            </a:r>
            <a:r>
              <a:rPr lang="en-US" sz="2800" b="1" i="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FFFFF"/>
                </a:highlight>
              </a:rPr>
              <a:t>.” </a:t>
            </a:r>
            <a:endParaRPr lang="tr-TR" sz="2800" b="1" i="0" dirty="0">
              <a:solidFill>
                <a:schemeClr val="tx1">
                  <a:alpha val="80000"/>
                </a:schemeClr>
              </a:solidFill>
              <a:effectLst/>
              <a:highlight>
                <a:srgbClr val="FFFFFF"/>
              </a:highlight>
            </a:endParaRPr>
          </a:p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en-US" sz="2800" b="0" i="0" dirty="0" err="1">
                <a:solidFill>
                  <a:srgbClr val="FF0000">
                    <a:alpha val="80000"/>
                  </a:srgbClr>
                </a:solidFill>
                <a:effectLst/>
                <a:highlight>
                  <a:srgbClr val="FFFFFF"/>
                </a:highlight>
              </a:rPr>
              <a:t>İsrâ</a:t>
            </a:r>
            <a:r>
              <a:rPr lang="en-US" sz="2800" b="0" i="0" dirty="0">
                <a:solidFill>
                  <a:srgbClr val="FF0000">
                    <a:alpha val="80000"/>
                  </a:srgbClr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tr-TR" sz="2800" dirty="0">
                <a:solidFill>
                  <a:srgbClr val="FF0000">
                    <a:alpha val="80000"/>
                  </a:srgbClr>
                </a:solidFill>
                <a:highlight>
                  <a:srgbClr val="FFFFFF"/>
                </a:highlight>
              </a:rPr>
              <a:t>suresi 53. ayeti</a:t>
            </a:r>
            <a:endParaRPr lang="en-US" sz="2800" dirty="0">
              <a:solidFill>
                <a:srgbClr val="FF0000">
                  <a:alpha val="80000"/>
                </a:srgbClr>
              </a:solidFill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C92266FA-F71A-3333-3C45-1133FB09F28F}"/>
              </a:ext>
            </a:extLst>
          </p:cNvPr>
          <p:cNvSpPr/>
          <p:nvPr/>
        </p:nvSpPr>
        <p:spPr>
          <a:xfrm>
            <a:off x="3766457" y="3584730"/>
            <a:ext cx="8240486" cy="1099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spcBef>
                <a:spcPts val="1800"/>
              </a:spcBef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</a:rPr>
              <a:t>İnsanları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fazla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etkileyen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unsurların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başında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güzel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söz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gelir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İnsanlar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kaba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kırıcı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sert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sözlerden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davranışlardan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hoşlanmazlar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tr-TR" sz="2000" dirty="0">
              <a:solidFill>
                <a:schemeClr val="tx1"/>
              </a:solidFill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84EC6CB3-D165-BF61-4956-52BB50A1F451}"/>
              </a:ext>
            </a:extLst>
          </p:cNvPr>
          <p:cNvSpPr/>
          <p:nvPr/>
        </p:nvSpPr>
        <p:spPr>
          <a:xfrm>
            <a:off x="3766456" y="4978058"/>
            <a:ext cx="8240487" cy="761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Bef>
                <a:spcPts val="1800"/>
              </a:spcBef>
              <a:buFont typeface="+mj-lt"/>
              <a:buAutoNum type="arabicPeriod" startAt="2"/>
            </a:pPr>
            <a:r>
              <a:rPr lang="tr-TR" sz="2000" dirty="0">
                <a:solidFill>
                  <a:schemeClr val="tx1"/>
                </a:solidFill>
              </a:rPr>
              <a:t>Sert, çirkin ve kaba söz, sevgiyi ve saygıyı yok edeceği gibi nefretin, adavetin, hasedin ve kin gibi olumsuzlukların yeşermesine vesile olur.</a:t>
            </a:r>
          </a:p>
        </p:txBody>
      </p:sp>
      <p:sp>
        <p:nvSpPr>
          <p:cNvPr id="6" name="Ok: Sağa Bükülü 5">
            <a:extLst>
              <a:ext uri="{FF2B5EF4-FFF2-40B4-BE49-F238E27FC236}">
                <a16:creationId xmlns:a16="http://schemas.microsoft.com/office/drawing/2014/main" id="{4E0179A3-C350-E6B6-4AB2-9D64F4CC661A}"/>
              </a:ext>
            </a:extLst>
          </p:cNvPr>
          <p:cNvSpPr/>
          <p:nvPr/>
        </p:nvSpPr>
        <p:spPr>
          <a:xfrm>
            <a:off x="2582637" y="2119362"/>
            <a:ext cx="1045027" cy="2329543"/>
          </a:xfrm>
          <a:prstGeom prst="curv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7" name="Ok: Sağa Bükülü 6">
            <a:extLst>
              <a:ext uri="{FF2B5EF4-FFF2-40B4-BE49-F238E27FC236}">
                <a16:creationId xmlns:a16="http://schemas.microsoft.com/office/drawing/2014/main" id="{A79A9531-2D6D-86F6-6525-858BEEF95F9E}"/>
              </a:ext>
            </a:extLst>
          </p:cNvPr>
          <p:cNvSpPr/>
          <p:nvPr/>
        </p:nvSpPr>
        <p:spPr>
          <a:xfrm>
            <a:off x="2329545" y="2210249"/>
            <a:ext cx="1298119" cy="3464943"/>
          </a:xfrm>
          <a:prstGeom prst="curv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7A6ADBF3-74B5-49C9-B05D-A84E5FF60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86" y="1262744"/>
            <a:ext cx="3365899" cy="21737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693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EMASI" val="oKPdFYQt"/>
  <p:tag name="ISPRING_UUID" val="{D0F20164-D695-44B8-B8B8-AC813D7B86E4}"/>
  <p:tag name="ISPRING_RESOURCE_FOLDER" val="C:\Users\Monster\Desktop\Yeni Microsoft PowerPoint Sunusu (2)\"/>
  <p:tag name="ISPRING_PRESENTATION_PATH" val="C:\Users\Monster\Desktop\Yeni Microsoft PowerPoint Sunusu (2).pptx"/>
  <p:tag name="ISPRING_PROJECT_VERSION" val="9.32"/>
  <p:tag name="ISPRING_PROJECT_FOLDER_UPDATED" val="1"/>
  <p:tag name="ARTICULATE_SLIDE_COUNT" val="1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YT_SHOW_AFTER" val="0"/>
  <p:tag name="ISPRING_YT_WEB_ADDRESS" val="https://www.youtube.com/watch?v=uqh3X88SG_s&amp;?si=7tY48hgVLCOq5mF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YT_SHOW_AFTER" val="0"/>
  <p:tag name="ISPRING_YT_WEB_ADDRESS" val="https://www.youtube.com/watch?v=uqh3X88SG_s&amp;?si=7tY48hgVLCOq5mF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845</Words>
  <Application>Microsoft Office PowerPoint</Application>
  <PresentationFormat>Geniş ekran</PresentationFormat>
  <Paragraphs>102</Paragraphs>
  <Slides>15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24" baseType="lpstr">
      <vt:lpstr>-apple-system</vt:lpstr>
      <vt:lpstr>Aptos</vt:lpstr>
      <vt:lpstr>Aptos Display</vt:lpstr>
      <vt:lpstr>Arial</vt:lpstr>
      <vt:lpstr>Calibri</vt:lpstr>
      <vt:lpstr>Comfortaa</vt:lpstr>
      <vt:lpstr>Open Sans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Mustafa</dc:creator>
  <cp:lastModifiedBy>Mustafa</cp:lastModifiedBy>
  <cp:revision>29</cp:revision>
  <dcterms:created xsi:type="dcterms:W3CDTF">2024-04-18T16:02:42Z</dcterms:created>
  <dcterms:modified xsi:type="dcterms:W3CDTF">2024-04-20T20:07:07Z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82A3A874-B040-4935-829C-8560783625B8</vt:lpwstr>
  </property>
  <property fmtid="{D5CDD505-2E9C-101B-9397-08002B2CF9AE}" pid="3" name="ArticulatePath">
    <vt:lpwstr>Yeni Microsoft PowerPoint Sunusu (2)</vt:lpwstr>
  </property>
</Properties>
</file>