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1" r:id="rId3"/>
    <p:sldMasterId id="2147483676" r:id="rId4"/>
    <p:sldMasterId id="2147483690" r:id="rId5"/>
    <p:sldMasterId id="2147483710" r:id="rId6"/>
  </p:sldMasterIdLst>
  <p:notesMasterIdLst>
    <p:notesMasterId r:id="rId24"/>
  </p:notesMasterIdLst>
  <p:sldIdLst>
    <p:sldId id="258" r:id="rId7"/>
    <p:sldId id="259" r:id="rId8"/>
    <p:sldId id="30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03" r:id="rId18"/>
    <p:sldId id="268" r:id="rId19"/>
    <p:sldId id="269" r:id="rId20"/>
    <p:sldId id="270" r:id="rId21"/>
    <p:sldId id="302" r:id="rId22"/>
    <p:sldId id="28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D1FF"/>
    <a:srgbClr val="FFC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657B1-84DB-47F8-93B6-9148FDDD074D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48DA-9FE8-49EC-BBB2-9D6282F718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890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648DA-9FE8-49EC-BBB2-9D6282F718B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160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648DA-9FE8-49EC-BBB2-9D6282F718B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122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4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83F0BC-DBAD-DFF7-5AE4-CDC03FA2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CD54899-0214-9839-B120-736E105D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341FAB1-D791-6B86-033F-890F1A19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C76A4B-18D0-BCF5-61DF-14A292D5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A58A0D-746C-7D4C-2B98-02A2EA81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56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0D41BD-C98A-FB37-8C49-64533801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E35CAEE-C8BA-1991-109E-54CAABD61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11A2C9A-B6DE-C116-F95A-11B7C0DD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585468-8031-69ED-91FA-E217E468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041306-4E38-0501-AFCD-8FD57E14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6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53E8B9E-0BA9-82DD-376A-865E9795A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B03A4BB-9E21-4D69-8683-63CC1FB2D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84CA35-9240-81EB-54C6-B4BB8D9A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39CBC92-7517-1892-0739-0E60B001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D2E023-1687-C280-7278-594CDB7B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D313CC6-9DEE-C799-C5CF-A2AB65B5A2C1}"/>
              </a:ext>
            </a:extLst>
          </p:cNvPr>
          <p:cNvSpPr txBox="1"/>
          <p:nvPr userDrawn="1"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 </a:t>
            </a:r>
            <a:r>
              <a:rPr lang="en-US" dirty="0" err="1"/>
              <a:t>Geleneğimizden</a:t>
            </a:r>
            <a:r>
              <a:rPr lang="en-US" dirty="0"/>
              <a:t> </a:t>
            </a:r>
            <a:r>
              <a:rPr lang="en-US" dirty="0" err="1"/>
              <a:t>Nezaket</a:t>
            </a:r>
            <a:r>
              <a:rPr lang="en-US" dirty="0"/>
              <a:t> </a:t>
            </a:r>
            <a:r>
              <a:rPr lang="en-US" dirty="0" err="1"/>
              <a:t>Örnekleri</a:t>
            </a:r>
            <a:endParaRPr lang="tr-T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5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F21C0F-F2A5-E92C-98CE-AF2505E8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813C78D-546D-584F-8CC0-9C8DE54F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170B002-BCE4-1F89-F1C6-9AA78E2C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5BC6C2D-564D-FADA-941F-835906AB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82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CE2C1E3C-FF10-B235-13B4-D6FA4CB95E10}"/>
              </a:ext>
            </a:extLst>
          </p:cNvPr>
          <p:cNvSpPr txBox="1"/>
          <p:nvPr userDrawn="1"/>
        </p:nvSpPr>
        <p:spPr>
          <a:xfrm>
            <a:off x="11054080" y="635635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691C8-5D61-4DB0-A8A4-C2109C9A7F4E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‹#›</a:t>
            </a:fld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8F10F539-6CA3-0FCA-FA2F-BF3D0925B209}"/>
              </a:ext>
            </a:extLst>
          </p:cNvPr>
          <p:cNvGrpSpPr/>
          <p:nvPr userDrawn="1"/>
        </p:nvGrpSpPr>
        <p:grpSpPr>
          <a:xfrm>
            <a:off x="2484783" y="0"/>
            <a:ext cx="9827895" cy="1249989"/>
            <a:chOff x="2836488" y="177421"/>
            <a:chExt cx="9460148" cy="1249989"/>
          </a:xfrm>
        </p:grpSpPr>
        <p:sp>
          <p:nvSpPr>
            <p:cNvPr id="3" name="Rectangle: Top Corners Rounded 199">
              <a:extLst>
                <a:ext uri="{FF2B5EF4-FFF2-40B4-BE49-F238E27FC236}">
                  <a16:creationId xmlns:a16="http://schemas.microsoft.com/office/drawing/2014/main" id="{4CA5CBDF-4036-79A3-A99C-208FE649FDA1}"/>
                </a:ext>
              </a:extLst>
            </p:cNvPr>
            <p:cNvSpPr/>
            <p:nvPr/>
          </p:nvSpPr>
          <p:spPr>
            <a:xfrm rot="5400000">
              <a:off x="7223278" y="-3645949"/>
              <a:ext cx="958166" cy="9188551"/>
            </a:xfrm>
            <a:prstGeom prst="round2SameRect">
              <a:avLst>
                <a:gd name="adj1" fmla="val 26254"/>
                <a:gd name="adj2" fmla="val 0"/>
              </a:avLst>
            </a:prstGeom>
            <a:solidFill>
              <a:sysClr val="windowText" lastClr="000000">
                <a:alpha val="42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778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200">
              <a:extLst>
                <a:ext uri="{FF2B5EF4-FFF2-40B4-BE49-F238E27FC236}">
                  <a16:creationId xmlns:a16="http://schemas.microsoft.com/office/drawing/2014/main" id="{B06577A2-C1E8-1BD8-5499-73F2C371ED47}"/>
                </a:ext>
              </a:extLst>
            </p:cNvPr>
            <p:cNvSpPr/>
            <p:nvPr/>
          </p:nvSpPr>
          <p:spPr>
            <a:xfrm rot="5400000">
              <a:off x="6321994" y="-3036485"/>
              <a:ext cx="986972" cy="7414787"/>
            </a:xfrm>
            <a:custGeom>
              <a:avLst/>
              <a:gdLst>
                <a:gd name="connsiteX0" fmla="*/ 0 w 986972"/>
                <a:gd name="connsiteY0" fmla="*/ 2496458 h 2496458"/>
                <a:gd name="connsiteX1" fmla="*/ 0 w 986972"/>
                <a:gd name="connsiteY1" fmla="*/ 0 h 2496458"/>
                <a:gd name="connsiteX2" fmla="*/ 986972 w 986972"/>
                <a:gd name="connsiteY2" fmla="*/ 0 h 2496458"/>
                <a:gd name="connsiteX3" fmla="*/ 986971 w 986972"/>
                <a:gd name="connsiteY3" fmla="*/ 2496458 h 2496458"/>
                <a:gd name="connsiteX4" fmla="*/ 0 w 986972"/>
                <a:gd name="connsiteY4" fmla="*/ 2496458 h 249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972" h="2496458">
                  <a:moveTo>
                    <a:pt x="0" y="2496458"/>
                  </a:moveTo>
                  <a:lnTo>
                    <a:pt x="0" y="0"/>
                  </a:lnTo>
                  <a:lnTo>
                    <a:pt x="986972" y="0"/>
                  </a:lnTo>
                  <a:lnTo>
                    <a:pt x="986971" y="2496458"/>
                  </a:lnTo>
                  <a:lnTo>
                    <a:pt x="0" y="249645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201">
              <a:extLst>
                <a:ext uri="{FF2B5EF4-FFF2-40B4-BE49-F238E27FC236}">
                  <a16:creationId xmlns:a16="http://schemas.microsoft.com/office/drawing/2014/main" id="{C1717450-E009-AED5-196C-B2A5D82896A3}"/>
                </a:ext>
              </a:extLst>
            </p:cNvPr>
            <p:cNvSpPr/>
            <p:nvPr/>
          </p:nvSpPr>
          <p:spPr>
            <a:xfrm rot="5400000">
              <a:off x="10863725" y="-163881"/>
              <a:ext cx="986974" cy="1669577"/>
            </a:xfrm>
            <a:prstGeom prst="rect">
              <a:avLst/>
            </a:prstGeom>
            <a:solidFill>
              <a:srgbClr val="F693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C6705392-D041-799C-A9D9-10124D790E62}"/>
                </a:ext>
              </a:extLst>
            </p:cNvPr>
            <p:cNvSpPr/>
            <p:nvPr/>
          </p:nvSpPr>
          <p:spPr>
            <a:xfrm>
              <a:off x="10651958" y="288257"/>
              <a:ext cx="1371599" cy="762000"/>
            </a:xfrm>
            <a:prstGeom prst="roundRect">
              <a:avLst/>
            </a:prstGeom>
            <a:solidFill>
              <a:srgbClr val="0651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Sınıf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 Ünite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7FD12F3A-8E63-B38B-CF0E-EBA456A3DA99}"/>
                </a:ext>
              </a:extLst>
            </p:cNvPr>
            <p:cNvSpPr/>
            <p:nvPr/>
          </p:nvSpPr>
          <p:spPr>
            <a:xfrm>
              <a:off x="2836488" y="309247"/>
              <a:ext cx="77190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Geleneğimizden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Nezaket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Örnekleri</a:t>
              </a:r>
              <a:endPara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268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5385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76BE1B-70B3-855E-31E9-C7DFB307C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F6E6535-A14C-2772-9594-7C7450239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3AB086-6949-478E-E579-D6AD7757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0CA9B69-0EAC-B9DE-5345-A80FE00D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CE12E70-9D96-98A4-2CA9-47EEF2F5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852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D7DBE9-B35A-3A50-1A24-23F3323E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E3DBCA-512E-517C-4335-98A873840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3B984F-4129-81A8-DA42-F06D235A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6BCD19-8E3F-212F-1380-470D8F1B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98CDFE-4348-33F1-AF2E-A10ABBC9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732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C32AE3-0E0A-1ADE-015A-B13ADC42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682B4E0-3CF2-D130-45F6-2BFAF808A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E0B3259-258E-7DD2-3644-5F287DA3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ADC7652-88FE-A4F6-C09D-12D2927A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94EA31-DCAF-D83B-F804-90E0504D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8251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05C1F4-E0B9-E64B-2113-132C7864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086E24-F315-4CC1-3AA9-21C503EF3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4363297-ED27-CDC3-2AD9-8E0A7F1A2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6092B8D-F66F-57F5-BDC1-C6DE0606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6893D6C-9A42-8D14-61E2-4AC13E8B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62D2CAC-D339-B3E3-2021-38C448D7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53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8FDDFF-5BA7-4A07-77E5-E6D0C8F7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0A89675-3406-D1EF-AF78-A15FFC1C8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D2D20A8-4E2B-0812-CB89-3A6BAFD62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4471862-AE46-07F5-E37F-F64D65DDA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CAE6F6F-B44B-9B95-815E-9EFBE0E12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A330777-560B-E927-511A-F82362C8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64DDCE7-76DC-83DF-DBD8-653BA901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4573CCF-85CC-CFB9-F5D8-D9D30FCF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430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55CB6B-5CA9-D38C-12B0-13B2200C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DF3A7B-70D3-2EB9-D4AE-74BE1FB66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40F7D7-BC03-2FD1-A165-8388DB29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8B756C-0438-2125-6477-ECB25C3D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C0946A-8FFC-1972-4E38-FBF55120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087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F3F720-1DF5-D8D9-5316-1384C7B7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EC69ED9-A13E-0310-D85E-7F4F7E02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C046E9B-0410-97BB-4906-081ACE27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AEE81E7-EECB-6940-277B-EA87B39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085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D5EA4D1-D9AA-0D7E-FBBF-B6DFA4E7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669B95B-35C6-C7A5-7A24-F2DCC5CD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9B89DC-08DA-C1C7-7400-7B947F74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596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D2E4A8-7305-5267-D3AA-0EDC06AF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94FAC1-6B2C-05BA-BF10-661CBB624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9F4251E-7461-D24C-FE00-4CBADB09C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CF31A56-2FE5-93F1-F203-51C17B173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3E7B45F-1D46-C481-A792-87847171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DDE2AAA-9466-4965-4189-E5B5A403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599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00570-52DC-C497-3BA6-CD121AC0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E932F52-38A7-3CDC-354B-0C8AF587F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E4B373-D1F0-68FC-296D-5090A723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36C47A4-089A-0581-D01A-7EE8FB4A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D6A517-4A75-91BE-6180-73916CC3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54BFCBB-AAF7-B9B7-25CE-8242021C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093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F91D42-14B4-C7DD-29B9-097FBC0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EA85B88-0A16-7149-4FE1-9BD6DBBE3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4EDD7D-9B94-4F1B-A5DF-21A9FE28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8124B7-19C6-D39B-8A51-2A40FF9D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7B68839-094F-27FA-E5A9-BBF5BF02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3526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DADFE2D-B572-92FD-75DF-FCF716CE3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EE8F635-6383-8FEA-B771-612392F27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A20B58-CE68-59DD-83AF-9B72AC07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9D3AAB-C168-654F-9790-F9D2E493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65B6F9-0348-8336-309F-DA233232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165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779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35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77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914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C365E7-85A9-4C4A-9A4B-2EEB7675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9F8E022-E1BE-A32A-E87B-67FFB4857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E75A17-8482-DD7C-996F-A4F18B67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F7BCF8-DF46-9E08-B46B-CF420140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FECAC9A-CCDA-287E-DF62-7BBDC625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3119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9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698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125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24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56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72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50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20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16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78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B5F4D3-644D-A4B3-784B-D8ECD986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FBA1D5-8A8F-F7BD-C53D-AEBB76E6B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39289A-4ABF-E4D4-7D01-3914E479E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F2A7D5F-4BE8-B214-8850-024679B6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F371FE9-38EC-B102-312F-AEBB8CED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F636821-8344-FD41-3933-D9657E7D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774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351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292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600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881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036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105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87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12872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933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88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3F95C7-13B7-5E54-CE01-24F01EFE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5456E1-F520-B6AF-C3DC-F27A0B8AE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283714-B7DA-8896-3056-CB8AE3FC8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62F37B1-8AE7-B4A1-23CE-BED6EFA86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B726412-8F05-0ADC-031D-3EA78BC25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0AF2F1-8AF1-44B5-C69D-1B69EBC5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2774635-6241-76C4-F31D-0B2ABDA1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6D80DCC-A3AF-3CC7-5B8B-28C4A645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4350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734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500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754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000049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066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5533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371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D656-2F39-44F1-8568-A68F5B875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E0629-07BA-4B84-B6D5-3614971D3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4C150-750E-44F7-AF70-69949FFD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F11C9-571A-4FF3-B7CC-F3FF0AE7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84577-9082-4309-85D7-F9FD2B29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985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3A68-1279-4E0F-B013-20424434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FFAF-6131-4F36-BF41-9CCC7E025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0CDB-5191-4097-8F49-37CF15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E141C-E5A4-4E7B-A3FE-5087ADFD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8620C-8319-4D9D-B006-E048D444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71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E6FB-1A21-4ED5-8C1A-B37BAE08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76EE0-C799-462E-9F6C-BB1C7BE71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99ED-8456-49BA-ADCA-E08C7534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BCE59-8BBE-4526-8094-B3A53379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60CC4-0447-4681-ADCE-D91C527E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65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E7B0E9-E93B-ADCD-AF87-8EE27DED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12884A4-D78A-6E57-C6C9-73E37B40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21A2260-F62B-CE43-ADB9-05D1CFAB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BC9398D-5F6C-A8E9-FBB6-01F26ACD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270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15B40-699C-420F-B8C2-A746D7D9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A6559-48D5-4540-8BA4-3BE3E6CE1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68B89-DEE1-4BA5-AE38-4829B1524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F1008-F6C6-460F-84A8-5A52FAA2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974C5-4170-428E-8A0D-F4EA8EE9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28452-5BA2-4C1F-AE4E-602E9A2D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65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1F03-08F9-4354-8A7C-692EBB0E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04A7B-DDC6-4D4D-B1DD-47C0DD4E8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0B1AF-21D0-4F08-AB25-F4389E832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64D6A-78EE-4B1B-AEC0-E1AB81FD2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EF063-F582-4D9B-9B31-46A424799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DB2C9-9905-4E1B-A084-56E2D18A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AA8B8-B74B-4AE4-8B3B-66D06915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72A91-8978-4245-A6B8-0C4FF899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60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3E0D9-8629-4BB7-87AE-56614567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23B6BD-0BBE-483F-A678-3E14CD39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34841-AFA2-48D3-BF74-DE4E39A4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1EAD7-FB7C-4432-962B-80EC9970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432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60552-49AD-4A1A-B9D1-4A68ECCD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0CC6-79D8-4CB1-86EC-EC88FA6C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67387-AE5A-4CA0-ACE3-BC0111A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96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18C7-9F6A-4E4B-81EE-208F35E2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2AFEC-31BC-4A04-B6A3-0FB14DF0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8C853-82B9-4E5E-A43A-3E44E3D75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38FE6-5A57-4436-BF65-1D398D0A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7D913-A2D4-4A09-8D93-AECC5BD4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CF27-50B7-4FA6-A000-8754A995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064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55C3-04A0-4D6E-97EB-D4DB689B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5E78F-F437-410B-A745-82BC16C3F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66178-2A40-495D-AC47-255DC3185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3E104-5449-4B87-AF6A-76973661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A15A4-47B1-43A9-AA61-B245C15A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377BD-65EC-4A91-8E3E-85D0BE67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14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BB51-58EE-46AB-A14B-57D9CFF9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205D5-F40D-4A7D-9571-66BADAC6D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6574B-1A25-4A0A-A23C-2A3B55CE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934AC-4942-4767-8398-E19E5D9A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614E8-103F-4E92-BCA8-EC06E27A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72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BC4C7-D06C-4300-B2D3-128188F2A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36722-BA24-4159-93BA-F90EFA958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11C1-52B1-441B-9498-85B2C66D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96824-C379-472D-8AF7-10251CE7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67B16-D121-4E7B-8986-CDCA3B96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0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6DD211A-5261-7A6F-2DEC-041DA5EE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D206AC7-CB1A-7F61-8738-8681D015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0850731-B3B0-1AD4-978B-3B0BB987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00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278799-CC96-41F2-A93A-BEE2FD4A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D780D1-E904-FD75-8329-33DBE34CA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1297AF0-7E09-A27F-E498-D77EFA7D1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9DCD12B-FFEA-F17B-E252-5611C1C2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1B00AB-117B-E22E-178E-597530FA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12AEF9F-BCF7-DD83-B029-DD6BA92C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7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3760E4-DDD6-817D-23C8-8ABDC731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98F0A2D-9B5B-8B57-6C86-FC48464DF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4C1F5FE-379A-F779-7152-0A9504428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C946323-A218-E9CF-B136-7DCFF780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C36196-4A21-6970-EA7F-3CCFA2A9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27B8DA2-A4A0-1CA7-EB83-F7ED734A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834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ags" Target="../tags/tag8.xml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D2B8D6B-DC82-5B4E-77C8-17A4F50C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02CE9E7-6E16-3E26-407B-E959E91E2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16165A6-BB13-77A7-508C-7D1264032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A4E38-167A-4034-9C91-DDA6E9B6AF18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8E6CB1-BE13-838B-5CFF-21E718AD2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43F9D4-579D-0C5A-7FF2-28DFA3783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43E31-0375-4956-A232-208E865B1022}" type="slidenum">
              <a:rPr lang="tr-TR" smtClean="0"/>
              <a:t>‹#›</a:t>
            </a:fld>
            <a:endParaRPr lang="tr-TR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03535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9EE1889-CFCF-28AC-8EAA-DE7EF6E8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067C9E2-51E0-4EBD-CF4D-F541BFFDA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9A9AE9-AD97-733A-1FD2-BAB2AE34C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4E2226-E355-483B-B18A-466A97E78290}" type="datetimeFigureOut">
              <a:rPr lang="tr-TR" smtClean="0"/>
              <a:t>28.04.2024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8D309E-014D-BEEE-4933-2AD130DD5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1E33B8-464F-F121-89AF-E2C83FE2D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9AA5FC-E998-4F9F-A23E-1E7C0D727A03}" type="slidenum">
              <a:rPr lang="tr-TR" smtClean="0"/>
              <a:t>‹#›</a:t>
            </a:fld>
            <a:endParaRPr lang="tr-TR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2248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51F2561-7590-D70C-2727-A8E54B6D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F28A85C-ACA2-627E-5314-02DCDF0AC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5CF53C-5A72-1165-30DB-57245FC14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687A4-40BF-4979-944A-EC8BC6F1504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28.04.2024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22D29AA-6376-251C-92B3-65B920675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C95FD1-CD6D-CCD1-17E2-4FB159E81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94B0-9337-42DA-9508-29533DAFE62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905081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857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4D0D5-1337-426F-97A5-991BB5DB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4CF5-3C48-4E2A-B5EC-F07966031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5406B-802C-4409-A64F-FF6B6D185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CF468-56FA-49D2-A33C-DE4F537C3C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FBE0C-58F2-475E-80D8-CCB955C9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85D7A-1E53-4A96-A9ED-70586354B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71EB7-451A-41C1-8B20-D0BAC20F0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0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hyperlink" Target="https://wordwall.net/play/72433/608/88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4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.xml"/><Relationship Id="rId4" Type="http://schemas.openxmlformats.org/officeDocument/2006/relationships/hyperlink" Target="https://wordwall.net/play/72433/716/74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B7090A-D93F-FF5B-6702-468F78566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9504" r="2288"/>
          <a:stretch/>
        </p:blipFill>
        <p:spPr>
          <a:xfrm>
            <a:off x="4757055" y="1464612"/>
            <a:ext cx="7347858" cy="4945263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679742C-EFDF-780C-F458-DF3D57FFC580}"/>
              </a:ext>
            </a:extLst>
          </p:cNvPr>
          <p:cNvSpPr txBox="1"/>
          <p:nvPr/>
        </p:nvSpPr>
        <p:spPr>
          <a:xfrm>
            <a:off x="498021" y="3335705"/>
            <a:ext cx="40957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Büyüklerinizden gördüğünüz </a:t>
            </a:r>
            <a:r>
              <a:rPr lang="tr-TR" sz="3200" dirty="0">
                <a:solidFill>
                  <a:srgbClr val="FF0000"/>
                </a:solidFill>
              </a:rPr>
              <a:t>nezaket örnekleri </a:t>
            </a:r>
            <a:r>
              <a:rPr lang="tr-TR" sz="3200" dirty="0"/>
              <a:t>nelerdir?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8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AFC1412A-4594-4120-FA66-0A8930009226}"/>
              </a:ext>
            </a:extLst>
          </p:cNvPr>
          <p:cNvGrpSpPr/>
          <p:nvPr/>
        </p:nvGrpSpPr>
        <p:grpSpPr>
          <a:xfrm>
            <a:off x="0" y="1147436"/>
            <a:ext cx="3950410" cy="753285"/>
            <a:chOff x="6568574" y="4053921"/>
            <a:chExt cx="3950410" cy="753285"/>
          </a:xfrm>
        </p:grpSpPr>
        <p:grpSp>
          <p:nvGrpSpPr>
            <p:cNvPr id="8" name="Google Shape;198;p18">
              <a:extLst>
                <a:ext uri="{FF2B5EF4-FFF2-40B4-BE49-F238E27FC236}">
                  <a16:creationId xmlns:a16="http://schemas.microsoft.com/office/drawing/2014/main" id="{9997F8D1-CB1C-C113-919C-56B292420BEF}"/>
                </a:ext>
              </a:extLst>
            </p:cNvPr>
            <p:cNvGrpSpPr/>
            <p:nvPr/>
          </p:nvGrpSpPr>
          <p:grpSpPr>
            <a:xfrm>
              <a:off x="6568574" y="4053921"/>
              <a:ext cx="3854737" cy="753285"/>
              <a:chOff x="1736334" y="1916238"/>
              <a:chExt cx="4853032" cy="1029923"/>
            </a:xfrm>
          </p:grpSpPr>
          <p:sp>
            <p:nvSpPr>
              <p:cNvPr id="10" name="Google Shape;199;p18">
                <a:extLst>
                  <a:ext uri="{FF2B5EF4-FFF2-40B4-BE49-F238E27FC236}">
                    <a16:creationId xmlns:a16="http://schemas.microsoft.com/office/drawing/2014/main" id="{71DF17FB-1028-891F-9091-8D8BFDB9ECE1}"/>
                  </a:ext>
                </a:extLst>
              </p:cNvPr>
              <p:cNvSpPr/>
              <p:nvPr/>
            </p:nvSpPr>
            <p:spPr>
              <a:xfrm>
                <a:off x="2897091" y="1916238"/>
                <a:ext cx="3692275" cy="1029921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200;p18">
                <a:extLst>
                  <a:ext uri="{FF2B5EF4-FFF2-40B4-BE49-F238E27FC236}">
                    <a16:creationId xmlns:a16="http://schemas.microsoft.com/office/drawing/2014/main" id="{0BCFF043-092C-3F05-7077-7CA8CC47121F}"/>
                  </a:ext>
                </a:extLst>
              </p:cNvPr>
              <p:cNvSpPr/>
              <p:nvPr/>
            </p:nvSpPr>
            <p:spPr>
              <a:xfrm>
                <a:off x="1736334" y="1916241"/>
                <a:ext cx="1587845" cy="1029920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4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0340E21B-C209-C104-A6E5-83B1C8DE171C}"/>
                </a:ext>
              </a:extLst>
            </p:cNvPr>
            <p:cNvSpPr txBox="1"/>
            <p:nvPr/>
          </p:nvSpPr>
          <p:spPr>
            <a:xfrm>
              <a:off x="7734119" y="4138175"/>
              <a:ext cx="27848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Hasta Ziyareti </a:t>
              </a:r>
            </a:p>
          </p:txBody>
        </p:sp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8969B8A6-0B65-A2AD-7EDC-597B2A054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590" y="2095838"/>
            <a:ext cx="5873323" cy="3915184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0A9AEE03-A04A-6B9C-E3B7-11654C64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55FB897C-EC78-F522-F0EB-772144EB59DD}"/>
              </a:ext>
            </a:extLst>
          </p:cNvPr>
          <p:cNvGrpSpPr/>
          <p:nvPr/>
        </p:nvGrpSpPr>
        <p:grpSpPr>
          <a:xfrm>
            <a:off x="206828" y="2522745"/>
            <a:ext cx="5276610" cy="2882088"/>
            <a:chOff x="206828" y="2522745"/>
            <a:chExt cx="5276610" cy="2882088"/>
          </a:xfrm>
        </p:grpSpPr>
        <p:sp>
          <p:nvSpPr>
            <p:cNvPr id="17" name="Dikdörtgen: Köşeleri Yuvarlatılmış 16">
              <a:extLst>
                <a:ext uri="{FF2B5EF4-FFF2-40B4-BE49-F238E27FC236}">
                  <a16:creationId xmlns:a16="http://schemas.microsoft.com/office/drawing/2014/main" id="{A37D41D9-ACCC-29FB-CAFC-FBB30B553443}"/>
                </a:ext>
              </a:extLst>
            </p:cNvPr>
            <p:cNvSpPr/>
            <p:nvPr/>
          </p:nvSpPr>
          <p:spPr>
            <a:xfrm>
              <a:off x="206828" y="4225234"/>
              <a:ext cx="5007429" cy="11795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tx1"/>
                  </a:solidFill>
                </a:rPr>
                <a:t>Hasta ziyaretinde nelere dikkat etmemiz gerekiyor?</a:t>
              </a:r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2FFB53B7-0003-1E7D-E406-7DC256E08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54" t="-4122" r="14266" b="17747"/>
            <a:stretch/>
          </p:blipFill>
          <p:spPr>
            <a:xfrm rot="393525">
              <a:off x="3739754" y="2522745"/>
              <a:ext cx="1743684" cy="18125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28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257F5C7-4DF3-28BE-B255-6D47972C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78" y="1997866"/>
            <a:ext cx="5396588" cy="4196105"/>
          </a:xfrm>
          <a:prstGeom prst="rect">
            <a:avLst/>
          </a:prstGeom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7BA41D36-7C55-C6EA-C406-816AECC29AC5}"/>
              </a:ext>
            </a:extLst>
          </p:cNvPr>
          <p:cNvGrpSpPr/>
          <p:nvPr/>
        </p:nvGrpSpPr>
        <p:grpSpPr>
          <a:xfrm>
            <a:off x="5718583" y="2476726"/>
            <a:ext cx="6098337" cy="777991"/>
            <a:chOff x="5870984" y="1997865"/>
            <a:chExt cx="6098337" cy="777991"/>
          </a:xfrm>
        </p:grpSpPr>
        <p:sp>
          <p:nvSpPr>
            <p:cNvPr id="4" name="Google Shape;700;p32">
              <a:extLst>
                <a:ext uri="{FF2B5EF4-FFF2-40B4-BE49-F238E27FC236}">
                  <a16:creationId xmlns:a16="http://schemas.microsoft.com/office/drawing/2014/main" id="{0A0BC651-9086-0285-3579-79EDAABA5974}"/>
                </a:ext>
              </a:extLst>
            </p:cNvPr>
            <p:cNvSpPr/>
            <p:nvPr/>
          </p:nvSpPr>
          <p:spPr>
            <a:xfrm>
              <a:off x="5870984" y="1997865"/>
              <a:ext cx="6098337" cy="777991"/>
            </a:xfrm>
            <a:prstGeom prst="rect">
              <a:avLst/>
            </a:prstGeom>
            <a:solidFill>
              <a:srgbClr val="EEEEE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Hasta ziyaretinde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onlara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moral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verici</a:t>
              </a:r>
              <a:r>
                <a:rPr lang="tr-TR" sz="2400" kern="0" dirty="0">
                  <a:solidFill>
                    <a:srgbClr val="000000"/>
                  </a:solidFill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konuşmalar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yapılır</a:t>
              </a: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" name="Google Shape;714;p32">
              <a:extLst>
                <a:ext uri="{FF2B5EF4-FFF2-40B4-BE49-F238E27FC236}">
                  <a16:creationId xmlns:a16="http://schemas.microsoft.com/office/drawing/2014/main" id="{5DFD9C37-29E9-BA65-DC90-D1143FA6304F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rgbClr val="F86E6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1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ECA48C08-DD5B-F695-941B-AB605F283FAA}"/>
              </a:ext>
            </a:extLst>
          </p:cNvPr>
          <p:cNvGrpSpPr/>
          <p:nvPr/>
        </p:nvGrpSpPr>
        <p:grpSpPr>
          <a:xfrm>
            <a:off x="5718583" y="3808836"/>
            <a:ext cx="6098337" cy="777991"/>
            <a:chOff x="5870985" y="1997864"/>
            <a:chExt cx="6098337" cy="777991"/>
          </a:xfrm>
        </p:grpSpPr>
        <p:sp>
          <p:nvSpPr>
            <p:cNvPr id="8" name="Google Shape;700;p32">
              <a:extLst>
                <a:ext uri="{FF2B5EF4-FFF2-40B4-BE49-F238E27FC236}">
                  <a16:creationId xmlns:a16="http://schemas.microsoft.com/office/drawing/2014/main" id="{754F2D57-512E-BB70-22FC-D22C9E56363C}"/>
                </a:ext>
              </a:extLst>
            </p:cNvPr>
            <p:cNvSpPr/>
            <p:nvPr/>
          </p:nvSpPr>
          <p:spPr>
            <a:xfrm>
              <a:off x="5870985" y="1997864"/>
              <a:ext cx="6098337" cy="777991"/>
            </a:xfrm>
            <a:prstGeom prst="rect">
              <a:avLst/>
            </a:prstGeom>
            <a:solidFill>
              <a:srgbClr val="EEEEE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Hasta</a:t>
              </a:r>
              <a:r>
                <a:rPr kumimoji="0" lang="tr-T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yormamak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için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yanında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fazla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durulmaz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" name="Google Shape;714;p32">
              <a:extLst>
                <a:ext uri="{FF2B5EF4-FFF2-40B4-BE49-F238E27FC236}">
                  <a16:creationId xmlns:a16="http://schemas.microsoft.com/office/drawing/2014/main" id="{12887430-76C6-51D6-829D-9A1AE5691F96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rgbClr val="F86E6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2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B812157A-84AC-5544-66CF-7546D05E7095}"/>
              </a:ext>
            </a:extLst>
          </p:cNvPr>
          <p:cNvGrpSpPr/>
          <p:nvPr/>
        </p:nvGrpSpPr>
        <p:grpSpPr>
          <a:xfrm>
            <a:off x="5718583" y="5140945"/>
            <a:ext cx="6098337" cy="777991"/>
            <a:chOff x="5870985" y="1997864"/>
            <a:chExt cx="6098337" cy="777991"/>
          </a:xfrm>
        </p:grpSpPr>
        <p:sp>
          <p:nvSpPr>
            <p:cNvPr id="12" name="Google Shape;700;p32">
              <a:extLst>
                <a:ext uri="{FF2B5EF4-FFF2-40B4-BE49-F238E27FC236}">
                  <a16:creationId xmlns:a16="http://schemas.microsoft.com/office/drawing/2014/main" id="{2B6F4BEB-82AB-7577-48F3-9BDF88686139}"/>
                </a:ext>
              </a:extLst>
            </p:cNvPr>
            <p:cNvSpPr/>
            <p:nvPr/>
          </p:nvSpPr>
          <p:spPr>
            <a:xfrm>
              <a:off x="5870985" y="1997864"/>
              <a:ext cx="6098337" cy="777991"/>
            </a:xfrm>
            <a:prstGeom prst="rect">
              <a:avLst/>
            </a:prstGeom>
            <a:solidFill>
              <a:srgbClr val="EEEEE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Vefat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eden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kişinin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yakınlarına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taziye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ziyaretinde</a:t>
              </a: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bulunulur</a:t>
              </a: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3" name="Google Shape;714;p32">
              <a:extLst>
                <a:ext uri="{FF2B5EF4-FFF2-40B4-BE49-F238E27FC236}">
                  <a16:creationId xmlns:a16="http://schemas.microsoft.com/office/drawing/2014/main" id="{19439A04-7F9B-F508-7926-044098EC0529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rgbClr val="F86E6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2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0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27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5D916CDB-B7B3-B837-5FDF-20AB82630896}"/>
              </a:ext>
            </a:extLst>
          </p:cNvPr>
          <p:cNvGrpSpPr/>
          <p:nvPr/>
        </p:nvGrpSpPr>
        <p:grpSpPr>
          <a:xfrm>
            <a:off x="0" y="1383323"/>
            <a:ext cx="4312738" cy="739392"/>
            <a:chOff x="3992687" y="5560129"/>
            <a:chExt cx="4191573" cy="739392"/>
          </a:xfrm>
        </p:grpSpPr>
        <p:grpSp>
          <p:nvGrpSpPr>
            <p:cNvPr id="3" name="Google Shape;198;p18">
              <a:extLst>
                <a:ext uri="{FF2B5EF4-FFF2-40B4-BE49-F238E27FC236}">
                  <a16:creationId xmlns:a16="http://schemas.microsoft.com/office/drawing/2014/main" id="{02497548-02B9-2482-0067-D048016D2401}"/>
                </a:ext>
              </a:extLst>
            </p:cNvPr>
            <p:cNvGrpSpPr/>
            <p:nvPr/>
          </p:nvGrpSpPr>
          <p:grpSpPr>
            <a:xfrm>
              <a:off x="3992687" y="5560129"/>
              <a:ext cx="4030936" cy="739392"/>
              <a:chOff x="1736334" y="1951881"/>
              <a:chExt cx="3883461" cy="1010928"/>
            </a:xfrm>
          </p:grpSpPr>
          <p:sp>
            <p:nvSpPr>
              <p:cNvPr id="5" name="Google Shape;199;p18">
                <a:extLst>
                  <a:ext uri="{FF2B5EF4-FFF2-40B4-BE49-F238E27FC236}">
                    <a16:creationId xmlns:a16="http://schemas.microsoft.com/office/drawing/2014/main" id="{BD7F1B8F-0B9C-1BE3-3981-225A4D093724}"/>
                  </a:ext>
                </a:extLst>
              </p:cNvPr>
              <p:cNvSpPr/>
              <p:nvPr/>
            </p:nvSpPr>
            <p:spPr>
              <a:xfrm>
                <a:off x="2522100" y="1951881"/>
                <a:ext cx="3097695" cy="1010928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00;p18">
                <a:extLst>
                  <a:ext uri="{FF2B5EF4-FFF2-40B4-BE49-F238E27FC236}">
                    <a16:creationId xmlns:a16="http://schemas.microsoft.com/office/drawing/2014/main" id="{68309F67-1C27-9FE0-2637-973C9DC36BB5}"/>
                  </a:ext>
                </a:extLst>
              </p:cNvPr>
              <p:cNvSpPr/>
              <p:nvPr/>
            </p:nvSpPr>
            <p:spPr>
              <a:xfrm>
                <a:off x="1736334" y="1951881"/>
                <a:ext cx="1080438" cy="1010928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5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F6126E5F-639F-F19C-3546-6937DCB0F1CD}"/>
                </a:ext>
              </a:extLst>
            </p:cNvPr>
            <p:cNvSpPr txBox="1"/>
            <p:nvPr/>
          </p:nvSpPr>
          <p:spPr>
            <a:xfrm>
              <a:off x="4808292" y="5637437"/>
              <a:ext cx="3375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Trafikte Nezaket</a:t>
              </a:r>
            </a:p>
          </p:txBody>
        </p:sp>
      </p:grpSp>
      <p:pic>
        <p:nvPicPr>
          <p:cNvPr id="2050" name="Picture 2" descr="Daha Güvenli Bir Trafik İçin Gelecek Nesilleri Bilinçlendirmenin Önemi -  Mapfre Blog">
            <a:extLst>
              <a:ext uri="{FF2B5EF4-FFF2-40B4-BE49-F238E27FC236}">
                <a16:creationId xmlns:a16="http://schemas.microsoft.com/office/drawing/2014/main" id="{8D5DE218-D52A-D0CF-E76F-B755FD67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07" y="2558142"/>
            <a:ext cx="6150478" cy="358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8967693-BF7C-C6E2-5CD5-086F01E8C5CF}"/>
              </a:ext>
            </a:extLst>
          </p:cNvPr>
          <p:cNvSpPr/>
          <p:nvPr/>
        </p:nvSpPr>
        <p:spPr>
          <a:xfrm>
            <a:off x="839182" y="4777993"/>
            <a:ext cx="4560132" cy="1122810"/>
          </a:xfrm>
          <a:prstGeom prst="roundRect">
            <a:avLst>
              <a:gd name="adj" fmla="val 27656"/>
            </a:avLst>
          </a:prstGeom>
          <a:noFill/>
          <a:ln>
            <a:solidFill>
              <a:srgbClr val="35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Sizce trafik kurallarına uymamak </a:t>
            </a:r>
            <a:r>
              <a:rPr lang="tr-TR" sz="2400" b="1" dirty="0">
                <a:solidFill>
                  <a:schemeClr val="tx1"/>
                </a:solidFill>
              </a:rPr>
              <a:t>kul hakkına </a:t>
            </a:r>
            <a:r>
              <a:rPr lang="tr-TR" sz="2400" dirty="0">
                <a:solidFill>
                  <a:schemeClr val="tx1"/>
                </a:solidFill>
              </a:rPr>
              <a:t>girer mi?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0EE0B91-D6E3-BAF2-7F69-44C984986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008" y="2644756"/>
            <a:ext cx="1912370" cy="2167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1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01457B-FF78-397C-4244-3E7B8B34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7" y="2166257"/>
            <a:ext cx="5123996" cy="4328413"/>
          </a:xfrm>
          <a:prstGeom prst="rect">
            <a:avLst/>
          </a:prstGeom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0E8E087A-8C42-FA32-8C89-CAF900D031C2}"/>
              </a:ext>
            </a:extLst>
          </p:cNvPr>
          <p:cNvGrpSpPr/>
          <p:nvPr/>
        </p:nvGrpSpPr>
        <p:grpSpPr>
          <a:xfrm>
            <a:off x="5504389" y="1367614"/>
            <a:ext cx="2981784" cy="1635464"/>
            <a:chOff x="4833377" y="1281907"/>
            <a:chExt cx="2981784" cy="1635464"/>
          </a:xfrm>
        </p:grpSpPr>
        <p:sp>
          <p:nvSpPr>
            <p:cNvPr id="4" name="Google Shape;1606;p36">
              <a:extLst>
                <a:ext uri="{FF2B5EF4-FFF2-40B4-BE49-F238E27FC236}">
                  <a16:creationId xmlns:a16="http://schemas.microsoft.com/office/drawing/2014/main" id="{AC2FF863-0559-8668-1BC8-DBD05356EA21}"/>
                </a:ext>
              </a:extLst>
            </p:cNvPr>
            <p:cNvSpPr/>
            <p:nvPr/>
          </p:nvSpPr>
          <p:spPr>
            <a:xfrm>
              <a:off x="4833377" y="1719942"/>
              <a:ext cx="2981784" cy="119742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dirty="0"/>
                <a:t>Kornaya gereksiz yere basılmamalı</a:t>
              </a:r>
            </a:p>
          </p:txBody>
        </p:sp>
        <p:sp>
          <p:nvSpPr>
            <p:cNvPr id="7" name="Google Shape;1619;p36">
              <a:extLst>
                <a:ext uri="{FF2B5EF4-FFF2-40B4-BE49-F238E27FC236}">
                  <a16:creationId xmlns:a16="http://schemas.microsoft.com/office/drawing/2014/main" id="{A4DF2607-8439-B1FC-CF49-9E7E259EF4E8}"/>
                </a:ext>
              </a:extLst>
            </p:cNvPr>
            <p:cNvSpPr/>
            <p:nvPr/>
          </p:nvSpPr>
          <p:spPr>
            <a:xfrm>
              <a:off x="6070655" y="1281907"/>
              <a:ext cx="609600" cy="640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800" dirty="0">
                  <a:solidFill>
                    <a:srgbClr val="FFFFFF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280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D7DDFFC7-3069-9897-46B2-838B79C3B240}"/>
              </a:ext>
            </a:extLst>
          </p:cNvPr>
          <p:cNvGrpSpPr/>
          <p:nvPr/>
        </p:nvGrpSpPr>
        <p:grpSpPr>
          <a:xfrm>
            <a:off x="9050255" y="1377120"/>
            <a:ext cx="2981784" cy="1598392"/>
            <a:chOff x="4991432" y="1157645"/>
            <a:chExt cx="2981784" cy="1598392"/>
          </a:xfrm>
        </p:grpSpPr>
        <p:sp>
          <p:nvSpPr>
            <p:cNvPr id="12" name="Google Shape;1606;p36">
              <a:extLst>
                <a:ext uri="{FF2B5EF4-FFF2-40B4-BE49-F238E27FC236}">
                  <a16:creationId xmlns:a16="http://schemas.microsoft.com/office/drawing/2014/main" id="{5464197A-9D6F-0716-CAFC-8F2CDFF23866}"/>
                </a:ext>
              </a:extLst>
            </p:cNvPr>
            <p:cNvSpPr/>
            <p:nvPr/>
          </p:nvSpPr>
          <p:spPr>
            <a:xfrm>
              <a:off x="4991432" y="1558608"/>
              <a:ext cx="2981784" cy="119742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dirty="0"/>
                <a:t>Gerektiğinde yol verilmelidir</a:t>
              </a:r>
            </a:p>
          </p:txBody>
        </p:sp>
        <p:sp>
          <p:nvSpPr>
            <p:cNvPr id="13" name="Google Shape;1619;p36">
              <a:extLst>
                <a:ext uri="{FF2B5EF4-FFF2-40B4-BE49-F238E27FC236}">
                  <a16:creationId xmlns:a16="http://schemas.microsoft.com/office/drawing/2014/main" id="{60E3EC7E-2B36-87C2-E040-6399B36DE245}"/>
                </a:ext>
              </a:extLst>
            </p:cNvPr>
            <p:cNvSpPr/>
            <p:nvPr/>
          </p:nvSpPr>
          <p:spPr>
            <a:xfrm>
              <a:off x="6177524" y="1157645"/>
              <a:ext cx="609600" cy="640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-TR" sz="2800" dirty="0">
                  <a:solidFill>
                    <a:srgbClr val="FFFFFF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280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" name="Grup 13">
            <a:extLst>
              <a:ext uri="{FF2B5EF4-FFF2-40B4-BE49-F238E27FC236}">
                <a16:creationId xmlns:a16="http://schemas.microsoft.com/office/drawing/2014/main" id="{87327129-7E2C-5691-38E8-C83031213CFC}"/>
              </a:ext>
            </a:extLst>
          </p:cNvPr>
          <p:cNvGrpSpPr/>
          <p:nvPr/>
        </p:nvGrpSpPr>
        <p:grpSpPr>
          <a:xfrm>
            <a:off x="5504389" y="3429000"/>
            <a:ext cx="2981784" cy="1543088"/>
            <a:chOff x="4991430" y="1397273"/>
            <a:chExt cx="2646029" cy="1543088"/>
          </a:xfrm>
        </p:grpSpPr>
        <p:sp>
          <p:nvSpPr>
            <p:cNvPr id="15" name="Google Shape;1606;p36">
              <a:extLst>
                <a:ext uri="{FF2B5EF4-FFF2-40B4-BE49-F238E27FC236}">
                  <a16:creationId xmlns:a16="http://schemas.microsoft.com/office/drawing/2014/main" id="{0D01EBB7-A63B-2388-C470-F4CAD9FE7669}"/>
                </a:ext>
              </a:extLst>
            </p:cNvPr>
            <p:cNvSpPr/>
            <p:nvPr/>
          </p:nvSpPr>
          <p:spPr>
            <a:xfrm>
              <a:off x="4991430" y="1719942"/>
              <a:ext cx="2646029" cy="122041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dirty="0"/>
                <a:t>Gürültü yapmamaya dikkat edilmeli.</a:t>
              </a:r>
            </a:p>
          </p:txBody>
        </p:sp>
        <p:sp>
          <p:nvSpPr>
            <p:cNvPr id="16" name="Google Shape;1619;p36">
              <a:extLst>
                <a:ext uri="{FF2B5EF4-FFF2-40B4-BE49-F238E27FC236}">
                  <a16:creationId xmlns:a16="http://schemas.microsoft.com/office/drawing/2014/main" id="{74F1917C-6E1C-BD7F-AD1D-E89A06D501CE}"/>
                </a:ext>
              </a:extLst>
            </p:cNvPr>
            <p:cNvSpPr/>
            <p:nvPr/>
          </p:nvSpPr>
          <p:spPr>
            <a:xfrm>
              <a:off x="6060923" y="1397273"/>
              <a:ext cx="530313" cy="640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-TR" sz="2800" dirty="0">
                  <a:solidFill>
                    <a:srgbClr val="FFFFFF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280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DD132DD4-1047-5547-DD19-DAABB670E8FF}"/>
              </a:ext>
            </a:extLst>
          </p:cNvPr>
          <p:cNvGrpSpPr/>
          <p:nvPr/>
        </p:nvGrpSpPr>
        <p:grpSpPr>
          <a:xfrm>
            <a:off x="9041910" y="3526135"/>
            <a:ext cx="2981783" cy="1499510"/>
            <a:chOff x="4905290" y="1440851"/>
            <a:chExt cx="2646028" cy="1499510"/>
          </a:xfrm>
        </p:grpSpPr>
        <p:sp>
          <p:nvSpPr>
            <p:cNvPr id="18" name="Google Shape;1606;p36">
              <a:extLst>
                <a:ext uri="{FF2B5EF4-FFF2-40B4-BE49-F238E27FC236}">
                  <a16:creationId xmlns:a16="http://schemas.microsoft.com/office/drawing/2014/main" id="{CBA492D7-CB24-D3A6-EB0C-E102C399B285}"/>
                </a:ext>
              </a:extLst>
            </p:cNvPr>
            <p:cNvSpPr/>
            <p:nvPr/>
          </p:nvSpPr>
          <p:spPr>
            <a:xfrm>
              <a:off x="4905290" y="1719942"/>
              <a:ext cx="2646028" cy="122041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dirty="0"/>
                <a:t>Yaşlılara yer verilmeli</a:t>
              </a:r>
            </a:p>
          </p:txBody>
        </p:sp>
        <p:sp>
          <p:nvSpPr>
            <p:cNvPr id="19" name="Google Shape;1619;p36">
              <a:extLst>
                <a:ext uri="{FF2B5EF4-FFF2-40B4-BE49-F238E27FC236}">
                  <a16:creationId xmlns:a16="http://schemas.microsoft.com/office/drawing/2014/main" id="{F4A2B671-EF07-D173-C656-1A75F40BD44C}"/>
                </a:ext>
              </a:extLst>
            </p:cNvPr>
            <p:cNvSpPr/>
            <p:nvPr/>
          </p:nvSpPr>
          <p:spPr>
            <a:xfrm>
              <a:off x="5963146" y="1440851"/>
              <a:ext cx="530313" cy="640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-TR" sz="2800" dirty="0">
                  <a:solidFill>
                    <a:srgbClr val="FFFFFF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280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1EC8E9A5-55D3-A1D7-1223-B93C37E9D8E0}"/>
              </a:ext>
            </a:extLst>
          </p:cNvPr>
          <p:cNvGrpSpPr/>
          <p:nvPr/>
        </p:nvGrpSpPr>
        <p:grpSpPr>
          <a:xfrm>
            <a:off x="6538531" y="5090068"/>
            <a:ext cx="4332514" cy="1388701"/>
            <a:chOff x="4472064" y="1386030"/>
            <a:chExt cx="3844663" cy="1388701"/>
          </a:xfrm>
        </p:grpSpPr>
        <p:sp>
          <p:nvSpPr>
            <p:cNvPr id="21" name="Google Shape;1606;p36">
              <a:extLst>
                <a:ext uri="{FF2B5EF4-FFF2-40B4-BE49-F238E27FC236}">
                  <a16:creationId xmlns:a16="http://schemas.microsoft.com/office/drawing/2014/main" id="{EBCBCA55-BC17-BC40-4929-6C78ABCCBA7B}"/>
                </a:ext>
              </a:extLst>
            </p:cNvPr>
            <p:cNvSpPr/>
            <p:nvPr/>
          </p:nvSpPr>
          <p:spPr>
            <a:xfrm>
              <a:off x="4472064" y="1836075"/>
              <a:ext cx="3844663" cy="938656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dirty="0"/>
                <a:t>Toplu taşıma araçlarında yüksek sesle konuşulmamalıdır.</a:t>
              </a:r>
            </a:p>
          </p:txBody>
        </p:sp>
        <p:sp>
          <p:nvSpPr>
            <p:cNvPr id="22" name="Google Shape;1619;p36">
              <a:extLst>
                <a:ext uri="{FF2B5EF4-FFF2-40B4-BE49-F238E27FC236}">
                  <a16:creationId xmlns:a16="http://schemas.microsoft.com/office/drawing/2014/main" id="{B9E197E0-B77F-340A-E91D-DCADB592A7E6}"/>
                </a:ext>
              </a:extLst>
            </p:cNvPr>
            <p:cNvSpPr/>
            <p:nvPr/>
          </p:nvSpPr>
          <p:spPr>
            <a:xfrm>
              <a:off x="6200397" y="1386030"/>
              <a:ext cx="530313" cy="6401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-TR" sz="2800" dirty="0">
                  <a:solidFill>
                    <a:srgbClr val="FFFFFF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5</a:t>
              </a:r>
              <a:endParaRPr sz="280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7156ECE-551D-95F6-7762-4F3481116DF0}"/>
              </a:ext>
            </a:extLst>
          </p:cNvPr>
          <p:cNvSpPr txBox="1"/>
          <p:nvPr/>
        </p:nvSpPr>
        <p:spPr>
          <a:xfrm>
            <a:off x="143673" y="1326783"/>
            <a:ext cx="512399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5D1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/>
              <a:t>Trafikte de nezaketi elden bırakmamak gerekir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5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8ACD995E-A9E7-39FD-796A-57765CED14B8}"/>
              </a:ext>
            </a:extLst>
          </p:cNvPr>
          <p:cNvGrpSpPr/>
          <p:nvPr/>
        </p:nvGrpSpPr>
        <p:grpSpPr>
          <a:xfrm>
            <a:off x="0" y="1111180"/>
            <a:ext cx="7467601" cy="693379"/>
            <a:chOff x="4449887" y="5233557"/>
            <a:chExt cx="7467601" cy="693379"/>
          </a:xfrm>
        </p:grpSpPr>
        <p:grpSp>
          <p:nvGrpSpPr>
            <p:cNvPr id="3" name="Google Shape;198;p18">
              <a:extLst>
                <a:ext uri="{FF2B5EF4-FFF2-40B4-BE49-F238E27FC236}">
                  <a16:creationId xmlns:a16="http://schemas.microsoft.com/office/drawing/2014/main" id="{572A8198-EDD6-34F1-294E-62BDC95514AB}"/>
                </a:ext>
              </a:extLst>
            </p:cNvPr>
            <p:cNvGrpSpPr/>
            <p:nvPr/>
          </p:nvGrpSpPr>
          <p:grpSpPr>
            <a:xfrm>
              <a:off x="4449887" y="5233557"/>
              <a:ext cx="7380514" cy="693379"/>
              <a:chOff x="2176807" y="1505378"/>
              <a:chExt cx="7110494" cy="948017"/>
            </a:xfrm>
          </p:grpSpPr>
          <p:sp>
            <p:nvSpPr>
              <p:cNvPr id="5" name="Google Shape;199;p18">
                <a:extLst>
                  <a:ext uri="{FF2B5EF4-FFF2-40B4-BE49-F238E27FC236}">
                    <a16:creationId xmlns:a16="http://schemas.microsoft.com/office/drawing/2014/main" id="{948C79BF-6E42-16F5-BF7E-223651520E8C}"/>
                  </a:ext>
                </a:extLst>
              </p:cNvPr>
              <p:cNvSpPr/>
              <p:nvPr/>
            </p:nvSpPr>
            <p:spPr>
              <a:xfrm>
                <a:off x="2522099" y="1505378"/>
                <a:ext cx="6765202" cy="948017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00;p18">
                <a:extLst>
                  <a:ext uri="{FF2B5EF4-FFF2-40B4-BE49-F238E27FC236}">
                    <a16:creationId xmlns:a16="http://schemas.microsoft.com/office/drawing/2014/main" id="{201EB92C-D8EA-A479-F947-8128413931A7}"/>
                  </a:ext>
                </a:extLst>
              </p:cNvPr>
              <p:cNvSpPr/>
              <p:nvPr/>
            </p:nvSpPr>
            <p:spPr>
              <a:xfrm>
                <a:off x="2176807" y="1505378"/>
                <a:ext cx="851767" cy="948017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6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648F06C5-56C9-36D5-F5C7-5AA2DA53548F}"/>
                </a:ext>
              </a:extLst>
            </p:cNvPr>
            <p:cNvSpPr txBox="1"/>
            <p:nvPr/>
          </p:nvSpPr>
          <p:spPr>
            <a:xfrm>
              <a:off x="5029204" y="5287858"/>
              <a:ext cx="6888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Sosyal Medya ve İnternette Nezaket</a:t>
              </a:r>
            </a:p>
          </p:txBody>
        </p:sp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C4B288F5-5A66-77CD-0A0E-D6A0E32F4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3" t="9645" r="18762" b="2617"/>
          <a:stretch/>
        </p:blipFill>
        <p:spPr>
          <a:xfrm>
            <a:off x="87085" y="2373087"/>
            <a:ext cx="5427861" cy="3744684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4EDF4CEE-C98A-4B07-B158-D02736A70A8E}"/>
              </a:ext>
            </a:extLst>
          </p:cNvPr>
          <p:cNvGrpSpPr/>
          <p:nvPr/>
        </p:nvGrpSpPr>
        <p:grpSpPr>
          <a:xfrm>
            <a:off x="5827440" y="1929788"/>
            <a:ext cx="6098337" cy="777991"/>
            <a:chOff x="5870984" y="1997865"/>
            <a:chExt cx="6098337" cy="777991"/>
          </a:xfrm>
        </p:grpSpPr>
        <p:sp>
          <p:nvSpPr>
            <p:cNvPr id="9" name="Google Shape;700;p32">
              <a:extLst>
                <a:ext uri="{FF2B5EF4-FFF2-40B4-BE49-F238E27FC236}">
                  <a16:creationId xmlns:a16="http://schemas.microsoft.com/office/drawing/2014/main" id="{9DC2DD40-BEC3-8EC7-7F3B-6222C63EC608}"/>
                </a:ext>
              </a:extLst>
            </p:cNvPr>
            <p:cNvSpPr/>
            <p:nvPr/>
          </p:nvSpPr>
          <p:spPr>
            <a:xfrm>
              <a:off x="5870984" y="1997865"/>
              <a:ext cx="6098337" cy="7779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Asla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başkasının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resmini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izinsiz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yayınlamayın</a:t>
              </a: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" name="Google Shape;714;p32">
              <a:extLst>
                <a:ext uri="{FF2B5EF4-FFF2-40B4-BE49-F238E27FC236}">
                  <a16:creationId xmlns:a16="http://schemas.microsoft.com/office/drawing/2014/main" id="{92E06525-9B6A-5446-B5F7-D95EE5CFBE44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1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03693E93-E3C4-43E8-5E1D-23DDEF62C618}"/>
              </a:ext>
            </a:extLst>
          </p:cNvPr>
          <p:cNvGrpSpPr/>
          <p:nvPr/>
        </p:nvGrpSpPr>
        <p:grpSpPr>
          <a:xfrm>
            <a:off x="5827440" y="3149909"/>
            <a:ext cx="6098337" cy="777991"/>
            <a:chOff x="5870984" y="1997865"/>
            <a:chExt cx="6098337" cy="777991"/>
          </a:xfrm>
        </p:grpSpPr>
        <p:sp>
          <p:nvSpPr>
            <p:cNvPr id="12" name="Google Shape;700;p32">
              <a:extLst>
                <a:ext uri="{FF2B5EF4-FFF2-40B4-BE49-F238E27FC236}">
                  <a16:creationId xmlns:a16="http://schemas.microsoft.com/office/drawing/2014/main" id="{E1377D14-04A5-D6F4-7E54-859DAE24F663}"/>
                </a:ext>
              </a:extLst>
            </p:cNvPr>
            <p:cNvSpPr/>
            <p:nvPr/>
          </p:nvSpPr>
          <p:spPr>
            <a:xfrm>
              <a:off x="5870984" y="1997865"/>
              <a:ext cx="6098337" cy="7779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lang="tr-TR" sz="2400" kern="0" dirty="0">
                  <a:solidFill>
                    <a:srgbClr val="000000"/>
                  </a:solidFill>
                  <a:ea typeface="Montserrat Medium"/>
                  <a:cs typeface="Montserrat Medium"/>
                  <a:sym typeface="Montserrat Medium"/>
                </a:rPr>
                <a:t>S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ohbet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etmek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yerine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, cep</a:t>
              </a: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telefonuyla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ilgilenmek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nezaketsizliktir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3" name="Google Shape;714;p32">
              <a:extLst>
                <a:ext uri="{FF2B5EF4-FFF2-40B4-BE49-F238E27FC236}">
                  <a16:creationId xmlns:a16="http://schemas.microsoft.com/office/drawing/2014/main" id="{BB8143CD-E963-361A-3D43-D9AC8F35F9B9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2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4" name="Grup 13">
            <a:extLst>
              <a:ext uri="{FF2B5EF4-FFF2-40B4-BE49-F238E27FC236}">
                <a16:creationId xmlns:a16="http://schemas.microsoft.com/office/drawing/2014/main" id="{E1A80330-9B62-7585-FCC7-F0520B2939A4}"/>
              </a:ext>
            </a:extLst>
          </p:cNvPr>
          <p:cNvGrpSpPr/>
          <p:nvPr/>
        </p:nvGrpSpPr>
        <p:grpSpPr>
          <a:xfrm>
            <a:off x="5827440" y="4370030"/>
            <a:ext cx="6098337" cy="777991"/>
            <a:chOff x="5870984" y="1997865"/>
            <a:chExt cx="6098337" cy="777991"/>
          </a:xfrm>
        </p:grpSpPr>
        <p:sp>
          <p:nvSpPr>
            <p:cNvPr id="15" name="Google Shape;700;p32">
              <a:extLst>
                <a:ext uri="{FF2B5EF4-FFF2-40B4-BE49-F238E27FC236}">
                  <a16:creationId xmlns:a16="http://schemas.microsoft.com/office/drawing/2014/main" id="{F818F2F9-9340-7358-67D9-8A7F75DF0281}"/>
                </a:ext>
              </a:extLst>
            </p:cNvPr>
            <p:cNvSpPr/>
            <p:nvPr/>
          </p:nvSpPr>
          <p:spPr>
            <a:xfrm>
              <a:off x="5870984" y="1997865"/>
              <a:ext cx="6098337" cy="7779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Gerçek olamayan haberler paylaşılmaz.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" name="Google Shape;714;p32">
              <a:extLst>
                <a:ext uri="{FF2B5EF4-FFF2-40B4-BE49-F238E27FC236}">
                  <a16:creationId xmlns:a16="http://schemas.microsoft.com/office/drawing/2014/main" id="{28E05E92-36C4-2331-BC2A-2A5A092E2DB9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2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B6F7FF1A-81BE-2B4C-27BA-7F21172D2641}"/>
              </a:ext>
            </a:extLst>
          </p:cNvPr>
          <p:cNvGrpSpPr/>
          <p:nvPr/>
        </p:nvGrpSpPr>
        <p:grpSpPr>
          <a:xfrm>
            <a:off x="5827440" y="5590151"/>
            <a:ext cx="6098337" cy="777991"/>
            <a:chOff x="5870984" y="1997865"/>
            <a:chExt cx="6098337" cy="777991"/>
          </a:xfrm>
        </p:grpSpPr>
        <p:sp>
          <p:nvSpPr>
            <p:cNvPr id="18" name="Google Shape;700;p32">
              <a:extLst>
                <a:ext uri="{FF2B5EF4-FFF2-40B4-BE49-F238E27FC236}">
                  <a16:creationId xmlns:a16="http://schemas.microsoft.com/office/drawing/2014/main" id="{4BD10C4E-4CEA-4C31-C0E1-3DEE95CB286B}"/>
                </a:ext>
              </a:extLst>
            </p:cNvPr>
            <p:cNvSpPr/>
            <p:nvPr/>
          </p:nvSpPr>
          <p:spPr>
            <a:xfrm>
              <a:off x="5870984" y="1997865"/>
              <a:ext cx="6098337" cy="7779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>
                <a:buClr>
                  <a:srgbClr val="000000"/>
                </a:buClr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Sosyal medyada yalan, küfür, hakaret edici ifadeler kullanılmaz.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9" name="Google Shape;714;p32">
              <a:extLst>
                <a:ext uri="{FF2B5EF4-FFF2-40B4-BE49-F238E27FC236}">
                  <a16:creationId xmlns:a16="http://schemas.microsoft.com/office/drawing/2014/main" id="{269CB7D7-0E5B-8986-4AAA-954D0C7D8675}"/>
                </a:ext>
              </a:extLst>
            </p:cNvPr>
            <p:cNvSpPr/>
            <p:nvPr/>
          </p:nvSpPr>
          <p:spPr>
            <a:xfrm>
              <a:off x="5943238" y="2104994"/>
              <a:ext cx="525867" cy="5637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ontserrat Medium"/>
                  <a:cs typeface="Montserrat Medium"/>
                  <a:sym typeface="Montserrat Medium"/>
                </a:rPr>
                <a:t>2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67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6541" y="6096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Nezaket kuralları insanların günlük hayatta birbirlerine karşı uymaları gereken kurallardır.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12295" y="6096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92428" y="6059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37766" y="5970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28305" y="5810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67231" y="6689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96346" y="6689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78217" y="26075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Nezaket kuralları sadece çalışma hayatında geçerlidir.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4169" y="26148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44302" y="26047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089640" y="26087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268410" y="2538153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19105" y="26485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48220" y="26485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166436" y="16282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İslam’ın emrettiği tüm ahlak kuralları da nezaket kurallarını meydana getirir.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72190" y="16282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174457" y="35052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Toplum içerisinde kulaktan kulağa fısıltı ile konuşmak yanlış anlaşılmalara sebep olacağından nezakete aykırı bir davranıştır. . </a:t>
            </a:r>
          </a:p>
        </p:txBody>
      </p:sp>
      <p:sp>
        <p:nvSpPr>
          <p:cNvPr id="70" name="Dikdörtgen 69"/>
          <p:cNvSpPr/>
          <p:nvPr/>
        </p:nvSpPr>
        <p:spPr>
          <a:xfrm>
            <a:off x="80211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46133" y="55031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İzin alınmadan insanların fotoğraflarını sosyal medyada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prstClr val="black"/>
                </a:solidFill>
                <a:latin typeface="Arial"/>
                <a:ea typeface="맑은 고딕"/>
              </a:rPr>
              <a:t> 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paylaşabiliriz.</a:t>
            </a:r>
          </a:p>
        </p:txBody>
      </p:sp>
      <p:sp>
        <p:nvSpPr>
          <p:cNvPr id="77" name="Dikdörtgen 76"/>
          <p:cNvSpPr/>
          <p:nvPr/>
        </p:nvSpPr>
        <p:spPr>
          <a:xfrm>
            <a:off x="32085" y="55104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12218" y="55003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057556" y="55043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140073" y="5465837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587021" y="55441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16136" y="55441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134352" y="45238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Sosyal medyada nezaket kurallarına uymak dinimizin bir emridir.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40106" y="45238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0239" y="45201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65577" y="45113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56116" y="44952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595042" y="45831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24157" y="45831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3" name="Yuvarlatılmış Dikdörtgen 92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4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3145554"/>
            <a:ext cx="793750" cy="6254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5663545"/>
            <a:ext cx="793750" cy="6328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90155"/>
            <a:ext cx="12019073" cy="3005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lnSpc>
                <a:spcPct val="100000"/>
              </a:lnSpc>
              <a:spcBef>
                <a:spcPts val="1000"/>
              </a:spcBef>
              <a:buFont typeface="+mj-lt"/>
              <a:buAutoNum type="romanUcPeriod"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Anlaşılır bir şekilde konuşmak                                                                                           </a:t>
            </a:r>
          </a:p>
          <a:p>
            <a:pPr marL="1028700" lvl="1" indent="-571500" algn="l">
              <a:lnSpc>
                <a:spcPct val="100000"/>
              </a:lnSpc>
              <a:spcBef>
                <a:spcPts val="1000"/>
              </a:spcBef>
              <a:buFont typeface="+mj-lt"/>
              <a:buAutoNum type="romanUcPeriod"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Söz çok uzatıp başkalarına konuşma hakkı tanımamak                                                                </a:t>
            </a:r>
          </a:p>
          <a:p>
            <a:pPr marL="1028700" lvl="1" indent="-571500" algn="l">
              <a:lnSpc>
                <a:spcPct val="100000"/>
              </a:lnSpc>
              <a:spcBef>
                <a:spcPts val="1000"/>
              </a:spcBef>
              <a:buFont typeface="+mj-lt"/>
              <a:buAutoNum type="romanUcPeriod"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Kaba ve kırıcı ifadeleri kullanmamak                                                                                                    </a:t>
            </a:r>
          </a:p>
          <a:p>
            <a:pPr marL="1028700" lvl="1" indent="-571500" algn="l">
              <a:lnSpc>
                <a:spcPct val="100000"/>
              </a:lnSpc>
              <a:spcBef>
                <a:spcPts val="1000"/>
              </a:spcBef>
              <a:buFont typeface="+mj-lt"/>
              <a:buAutoNum type="romanUcPeriod"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medyada insanları incitecek davranışlardan uzak durmak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Verilen bilgilerden hangisinde konuşma ve iletişim adabına </a:t>
            </a:r>
            <a:r>
              <a:rPr kumimoji="0" lang="tr-TR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aykırı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bir durum vardır?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5696310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</a:t>
              </a:r>
              <a:endPara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III</a:t>
              </a: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3199566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IV</a:t>
              </a: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7;p18">
            <a:extLst>
              <a:ext uri="{FF2B5EF4-FFF2-40B4-BE49-F238E27FC236}">
                <a16:creationId xmlns:a16="http://schemas.microsoft.com/office/drawing/2014/main" id="{0FCDA85E-3197-88C5-72EC-2195913CAB07}"/>
              </a:ext>
            </a:extLst>
          </p:cNvPr>
          <p:cNvSpPr txBox="1">
            <a:spLocks/>
          </p:cNvSpPr>
          <p:nvPr/>
        </p:nvSpPr>
        <p:spPr>
          <a:xfrm>
            <a:off x="2493309" y="1210217"/>
            <a:ext cx="697312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tr-TR" dirty="0">
                <a:latin typeface="+mn-lt"/>
              </a:rPr>
              <a:t>Geleneğimizdeki Nezaketler </a:t>
            </a:r>
            <a:endParaRPr lang="en-US" dirty="0">
              <a:latin typeface="+mn-lt"/>
            </a:endParaRPr>
          </a:p>
        </p:txBody>
      </p:sp>
      <p:grpSp>
        <p:nvGrpSpPr>
          <p:cNvPr id="51" name="Grup 50">
            <a:extLst>
              <a:ext uri="{FF2B5EF4-FFF2-40B4-BE49-F238E27FC236}">
                <a16:creationId xmlns:a16="http://schemas.microsoft.com/office/drawing/2014/main" id="{40B05E24-A4A7-0828-2CA2-003D0CC78320}"/>
              </a:ext>
            </a:extLst>
          </p:cNvPr>
          <p:cNvGrpSpPr/>
          <p:nvPr/>
        </p:nvGrpSpPr>
        <p:grpSpPr>
          <a:xfrm>
            <a:off x="1889214" y="2079759"/>
            <a:ext cx="3592695" cy="1185841"/>
            <a:chOff x="2662100" y="2090644"/>
            <a:chExt cx="3592695" cy="1185841"/>
          </a:xfrm>
        </p:grpSpPr>
        <p:grpSp>
          <p:nvGrpSpPr>
            <p:cNvPr id="8" name="Google Shape;189;p18">
              <a:extLst>
                <a:ext uri="{FF2B5EF4-FFF2-40B4-BE49-F238E27FC236}">
                  <a16:creationId xmlns:a16="http://schemas.microsoft.com/office/drawing/2014/main" id="{8EAB9AAD-FDE7-D77F-3159-F4E949EAB891}"/>
                </a:ext>
              </a:extLst>
            </p:cNvPr>
            <p:cNvGrpSpPr/>
            <p:nvPr/>
          </p:nvGrpSpPr>
          <p:grpSpPr>
            <a:xfrm>
              <a:off x="2662100" y="2090644"/>
              <a:ext cx="3592695" cy="1185841"/>
              <a:chOff x="1736334" y="1505378"/>
              <a:chExt cx="4721638" cy="1621331"/>
            </a:xfrm>
          </p:grpSpPr>
          <p:sp>
            <p:nvSpPr>
              <p:cNvPr id="9" name="Google Shape;190;p18">
                <a:extLst>
                  <a:ext uri="{FF2B5EF4-FFF2-40B4-BE49-F238E27FC236}">
                    <a16:creationId xmlns:a16="http://schemas.microsoft.com/office/drawing/2014/main" id="{657A59C2-0EE9-4745-38E3-EC75C7C76F44}"/>
                  </a:ext>
                </a:extLst>
              </p:cNvPr>
              <p:cNvSpPr/>
              <p:nvPr/>
            </p:nvSpPr>
            <p:spPr>
              <a:xfrm>
                <a:off x="2827564" y="1505403"/>
                <a:ext cx="3630409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91;p18">
                <a:extLst>
                  <a:ext uri="{FF2B5EF4-FFF2-40B4-BE49-F238E27FC236}">
                    <a16:creationId xmlns:a16="http://schemas.microsoft.com/office/drawing/2014/main" id="{FF95B308-1177-E64D-3F78-3C8A96DA731B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587845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6FA8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6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1</a:t>
                </a:r>
                <a:endParaRPr sz="3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" name="Metin kutusu 2">
              <a:extLst>
                <a:ext uri="{FF2B5EF4-FFF2-40B4-BE49-F238E27FC236}">
                  <a16:creationId xmlns:a16="http://schemas.microsoft.com/office/drawing/2014/main" id="{1DAAF6C7-5BD9-D563-6EF2-D6F6E43CE86D}"/>
                </a:ext>
              </a:extLst>
            </p:cNvPr>
            <p:cNvSpPr txBox="1"/>
            <p:nvPr/>
          </p:nvSpPr>
          <p:spPr>
            <a:xfrm>
              <a:off x="3704753" y="2137583"/>
              <a:ext cx="2312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Ailede Nezaket</a:t>
              </a:r>
            </a:p>
          </p:txBody>
        </p:sp>
      </p:grpSp>
      <p:grpSp>
        <p:nvGrpSpPr>
          <p:cNvPr id="52" name="Grup 51">
            <a:extLst>
              <a:ext uri="{FF2B5EF4-FFF2-40B4-BE49-F238E27FC236}">
                <a16:creationId xmlns:a16="http://schemas.microsoft.com/office/drawing/2014/main" id="{7F8948DA-0408-2FD2-A22E-09227B4EBBDE}"/>
              </a:ext>
            </a:extLst>
          </p:cNvPr>
          <p:cNvGrpSpPr/>
          <p:nvPr/>
        </p:nvGrpSpPr>
        <p:grpSpPr>
          <a:xfrm>
            <a:off x="5795689" y="2079759"/>
            <a:ext cx="4583878" cy="1185841"/>
            <a:chOff x="6568575" y="2090644"/>
            <a:chExt cx="4583878" cy="1185841"/>
          </a:xfrm>
        </p:grpSpPr>
        <p:grpSp>
          <p:nvGrpSpPr>
            <p:cNvPr id="11" name="Google Shape;192;p18">
              <a:extLst>
                <a:ext uri="{FF2B5EF4-FFF2-40B4-BE49-F238E27FC236}">
                  <a16:creationId xmlns:a16="http://schemas.microsoft.com/office/drawing/2014/main" id="{44B390C3-D945-F73A-8138-7E5792E2766D}"/>
                </a:ext>
              </a:extLst>
            </p:cNvPr>
            <p:cNvGrpSpPr/>
            <p:nvPr/>
          </p:nvGrpSpPr>
          <p:grpSpPr>
            <a:xfrm>
              <a:off x="6568575" y="2090644"/>
              <a:ext cx="4583878" cy="1185841"/>
              <a:chOff x="1736334" y="1505378"/>
              <a:chExt cx="6024283" cy="1621331"/>
            </a:xfrm>
          </p:grpSpPr>
          <p:sp>
            <p:nvSpPr>
              <p:cNvPr id="12" name="Google Shape;193;p18">
                <a:extLst>
                  <a:ext uri="{FF2B5EF4-FFF2-40B4-BE49-F238E27FC236}">
                    <a16:creationId xmlns:a16="http://schemas.microsoft.com/office/drawing/2014/main" id="{1E2B1CB5-0236-25EF-7952-EC6BDD42D425}"/>
                  </a:ext>
                </a:extLst>
              </p:cNvPr>
              <p:cNvSpPr/>
              <p:nvPr/>
            </p:nvSpPr>
            <p:spPr>
              <a:xfrm>
                <a:off x="2827563" y="1505403"/>
                <a:ext cx="4933054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94;p18">
                <a:extLst>
                  <a:ext uri="{FF2B5EF4-FFF2-40B4-BE49-F238E27FC236}">
                    <a16:creationId xmlns:a16="http://schemas.microsoft.com/office/drawing/2014/main" id="{165D4994-DA44-F45C-A283-6FDC588A09E3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587845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Metin kutusu 1">
              <a:extLst>
                <a:ext uri="{FF2B5EF4-FFF2-40B4-BE49-F238E27FC236}">
                  <a16:creationId xmlns:a16="http://schemas.microsoft.com/office/drawing/2014/main" id="{7D39101A-89FE-57E8-5548-A33E3D316AB3}"/>
                </a:ext>
              </a:extLst>
            </p:cNvPr>
            <p:cNvSpPr txBox="1"/>
            <p:nvPr/>
          </p:nvSpPr>
          <p:spPr>
            <a:xfrm>
              <a:off x="7587828" y="2178064"/>
              <a:ext cx="3564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Büyüklere Saygı </a:t>
              </a:r>
            </a:p>
            <a:p>
              <a:pPr algn="ctr"/>
              <a:r>
                <a:rPr lang="tr-TR" sz="3200" dirty="0"/>
                <a:t>ve Nezaket</a:t>
              </a:r>
            </a:p>
          </p:txBody>
        </p:sp>
      </p:grpSp>
      <p:grpSp>
        <p:nvGrpSpPr>
          <p:cNvPr id="56" name="Grup 55">
            <a:extLst>
              <a:ext uri="{FF2B5EF4-FFF2-40B4-BE49-F238E27FC236}">
                <a16:creationId xmlns:a16="http://schemas.microsoft.com/office/drawing/2014/main" id="{84C55332-49F4-3FA6-D849-BE410A67BD66}"/>
              </a:ext>
            </a:extLst>
          </p:cNvPr>
          <p:cNvGrpSpPr/>
          <p:nvPr/>
        </p:nvGrpSpPr>
        <p:grpSpPr>
          <a:xfrm>
            <a:off x="1909623" y="3742516"/>
            <a:ext cx="3592695" cy="1185841"/>
            <a:chOff x="2682509" y="3753401"/>
            <a:chExt cx="3592695" cy="1185841"/>
          </a:xfrm>
        </p:grpSpPr>
        <p:grpSp>
          <p:nvGrpSpPr>
            <p:cNvPr id="14" name="Google Shape;195;p18">
              <a:extLst>
                <a:ext uri="{FF2B5EF4-FFF2-40B4-BE49-F238E27FC236}">
                  <a16:creationId xmlns:a16="http://schemas.microsoft.com/office/drawing/2014/main" id="{EE5F3580-6055-4171-20FC-277CBBB23C52}"/>
                </a:ext>
              </a:extLst>
            </p:cNvPr>
            <p:cNvGrpSpPr/>
            <p:nvPr/>
          </p:nvGrpSpPr>
          <p:grpSpPr>
            <a:xfrm>
              <a:off x="2682509" y="3753401"/>
              <a:ext cx="3592695" cy="1185841"/>
              <a:chOff x="1736334" y="1505378"/>
              <a:chExt cx="4721638" cy="1621331"/>
            </a:xfrm>
          </p:grpSpPr>
          <p:sp>
            <p:nvSpPr>
              <p:cNvPr id="15" name="Google Shape;196;p18">
                <a:extLst>
                  <a:ext uri="{FF2B5EF4-FFF2-40B4-BE49-F238E27FC236}">
                    <a16:creationId xmlns:a16="http://schemas.microsoft.com/office/drawing/2014/main" id="{0F4D791D-3D92-882C-1AA0-27F44A6F30B8}"/>
                  </a:ext>
                </a:extLst>
              </p:cNvPr>
              <p:cNvSpPr/>
              <p:nvPr/>
            </p:nvSpPr>
            <p:spPr>
              <a:xfrm>
                <a:off x="2827564" y="1505403"/>
                <a:ext cx="3630409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97;p18">
                <a:extLst>
                  <a:ext uri="{FF2B5EF4-FFF2-40B4-BE49-F238E27FC236}">
                    <a16:creationId xmlns:a16="http://schemas.microsoft.com/office/drawing/2014/main" id="{B125A45A-FD31-4727-ECD9-DE6508317A75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587845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3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B20454EA-7898-321F-B041-B17F404A2DCF}"/>
                </a:ext>
              </a:extLst>
            </p:cNvPr>
            <p:cNvSpPr txBox="1"/>
            <p:nvPr/>
          </p:nvSpPr>
          <p:spPr>
            <a:xfrm>
              <a:off x="3755028" y="3807703"/>
              <a:ext cx="23409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Misafir ve Nezaket</a:t>
              </a:r>
            </a:p>
          </p:txBody>
        </p:sp>
      </p:grpSp>
      <p:grpSp>
        <p:nvGrpSpPr>
          <p:cNvPr id="58" name="Grup 57">
            <a:extLst>
              <a:ext uri="{FF2B5EF4-FFF2-40B4-BE49-F238E27FC236}">
                <a16:creationId xmlns:a16="http://schemas.microsoft.com/office/drawing/2014/main" id="{076AA509-1FA7-D263-5690-16F53E5F083B}"/>
              </a:ext>
            </a:extLst>
          </p:cNvPr>
          <p:cNvGrpSpPr/>
          <p:nvPr/>
        </p:nvGrpSpPr>
        <p:grpSpPr>
          <a:xfrm>
            <a:off x="5795688" y="3742516"/>
            <a:ext cx="4583878" cy="1185841"/>
            <a:chOff x="6568574" y="3753401"/>
            <a:chExt cx="4583878" cy="1185841"/>
          </a:xfrm>
        </p:grpSpPr>
        <p:grpSp>
          <p:nvGrpSpPr>
            <p:cNvPr id="17" name="Google Shape;198;p18">
              <a:extLst>
                <a:ext uri="{FF2B5EF4-FFF2-40B4-BE49-F238E27FC236}">
                  <a16:creationId xmlns:a16="http://schemas.microsoft.com/office/drawing/2014/main" id="{B50EEFD6-8646-51B6-8ABA-D79D59A1518D}"/>
                </a:ext>
              </a:extLst>
            </p:cNvPr>
            <p:cNvGrpSpPr/>
            <p:nvPr/>
          </p:nvGrpSpPr>
          <p:grpSpPr>
            <a:xfrm>
              <a:off x="6568574" y="3753401"/>
              <a:ext cx="4583878" cy="1185841"/>
              <a:chOff x="1736334" y="1505353"/>
              <a:chExt cx="5771003" cy="1621331"/>
            </a:xfrm>
          </p:grpSpPr>
          <p:sp>
            <p:nvSpPr>
              <p:cNvPr id="18" name="Google Shape;199;p18">
                <a:extLst>
                  <a:ext uri="{FF2B5EF4-FFF2-40B4-BE49-F238E27FC236}">
                    <a16:creationId xmlns:a16="http://schemas.microsoft.com/office/drawing/2014/main" id="{D814B036-F2CF-F81C-037F-224F7F8C27EC}"/>
                  </a:ext>
                </a:extLst>
              </p:cNvPr>
              <p:cNvSpPr/>
              <p:nvPr/>
            </p:nvSpPr>
            <p:spPr>
              <a:xfrm>
                <a:off x="2781685" y="1505353"/>
                <a:ext cx="4725652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200;p18">
                <a:extLst>
                  <a:ext uri="{FF2B5EF4-FFF2-40B4-BE49-F238E27FC236}">
                    <a16:creationId xmlns:a16="http://schemas.microsoft.com/office/drawing/2014/main" id="{166EBFC6-8A3F-F7EE-4050-213D873248F6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587845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4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3B807BF9-2498-C6F9-5CF3-1064DDD4EE41}"/>
                </a:ext>
              </a:extLst>
            </p:cNvPr>
            <p:cNvSpPr txBox="1"/>
            <p:nvPr/>
          </p:nvSpPr>
          <p:spPr>
            <a:xfrm>
              <a:off x="7909887" y="4053924"/>
              <a:ext cx="27848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Hasta Ziyareti </a:t>
              </a:r>
            </a:p>
          </p:txBody>
        </p:sp>
      </p:grpSp>
      <p:grpSp>
        <p:nvGrpSpPr>
          <p:cNvPr id="59" name="Grup 58">
            <a:extLst>
              <a:ext uri="{FF2B5EF4-FFF2-40B4-BE49-F238E27FC236}">
                <a16:creationId xmlns:a16="http://schemas.microsoft.com/office/drawing/2014/main" id="{13651282-2187-FD9F-2417-2D7BEE2CF516}"/>
              </a:ext>
            </a:extLst>
          </p:cNvPr>
          <p:cNvGrpSpPr/>
          <p:nvPr/>
        </p:nvGrpSpPr>
        <p:grpSpPr>
          <a:xfrm>
            <a:off x="5795688" y="5291294"/>
            <a:ext cx="4650571" cy="1185822"/>
            <a:chOff x="3992687" y="5233557"/>
            <a:chExt cx="4650571" cy="1185822"/>
          </a:xfrm>
        </p:grpSpPr>
        <p:grpSp>
          <p:nvGrpSpPr>
            <p:cNvPr id="53" name="Google Shape;198;p18">
              <a:extLst>
                <a:ext uri="{FF2B5EF4-FFF2-40B4-BE49-F238E27FC236}">
                  <a16:creationId xmlns:a16="http://schemas.microsoft.com/office/drawing/2014/main" id="{A9F8B324-7F55-6913-7FFB-2FB5FDC92BA6}"/>
                </a:ext>
              </a:extLst>
            </p:cNvPr>
            <p:cNvGrpSpPr/>
            <p:nvPr/>
          </p:nvGrpSpPr>
          <p:grpSpPr>
            <a:xfrm>
              <a:off x="3992687" y="5233557"/>
              <a:ext cx="4583878" cy="1185822"/>
              <a:chOff x="1736334" y="1505378"/>
              <a:chExt cx="4416174" cy="1621306"/>
            </a:xfrm>
          </p:grpSpPr>
          <p:sp>
            <p:nvSpPr>
              <p:cNvPr id="54" name="Google Shape;199;p18">
                <a:extLst>
                  <a:ext uri="{FF2B5EF4-FFF2-40B4-BE49-F238E27FC236}">
                    <a16:creationId xmlns:a16="http://schemas.microsoft.com/office/drawing/2014/main" id="{4A7360B0-8C1E-8B3A-7EDD-20753854781F}"/>
                  </a:ext>
                </a:extLst>
              </p:cNvPr>
              <p:cNvSpPr/>
              <p:nvPr/>
            </p:nvSpPr>
            <p:spPr>
              <a:xfrm>
                <a:off x="2522099" y="1505378"/>
                <a:ext cx="3630409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00;p18">
                <a:extLst>
                  <a:ext uri="{FF2B5EF4-FFF2-40B4-BE49-F238E27FC236}">
                    <a16:creationId xmlns:a16="http://schemas.microsoft.com/office/drawing/2014/main" id="{D11BF638-0C50-60DF-B8CB-1971730D6094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292240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6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C971166F-3E35-CF70-E447-C33EBF3AD5D9}"/>
                </a:ext>
              </a:extLst>
            </p:cNvPr>
            <p:cNvSpPr txBox="1"/>
            <p:nvPr/>
          </p:nvSpPr>
          <p:spPr>
            <a:xfrm>
              <a:off x="5072746" y="5342161"/>
              <a:ext cx="35705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Sosyal Medya ve İnternette Nezaket</a:t>
              </a:r>
            </a:p>
          </p:txBody>
        </p:sp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7336C9E6-4642-D386-D47A-AC1A423569D6}"/>
              </a:ext>
            </a:extLst>
          </p:cNvPr>
          <p:cNvGrpSpPr/>
          <p:nvPr/>
        </p:nvGrpSpPr>
        <p:grpSpPr>
          <a:xfrm>
            <a:off x="1909623" y="5291294"/>
            <a:ext cx="3572289" cy="1185822"/>
            <a:chOff x="3992687" y="5233557"/>
            <a:chExt cx="3471927" cy="1185822"/>
          </a:xfrm>
        </p:grpSpPr>
        <p:grpSp>
          <p:nvGrpSpPr>
            <p:cNvPr id="21" name="Google Shape;198;p18">
              <a:extLst>
                <a:ext uri="{FF2B5EF4-FFF2-40B4-BE49-F238E27FC236}">
                  <a16:creationId xmlns:a16="http://schemas.microsoft.com/office/drawing/2014/main" id="{0D201D07-A9B7-A97F-2081-74A391C682DD}"/>
                </a:ext>
              </a:extLst>
            </p:cNvPr>
            <p:cNvGrpSpPr/>
            <p:nvPr/>
          </p:nvGrpSpPr>
          <p:grpSpPr>
            <a:xfrm>
              <a:off x="3992687" y="5233557"/>
              <a:ext cx="3471927" cy="1185822"/>
              <a:chOff x="1736334" y="1505378"/>
              <a:chExt cx="3344904" cy="1621306"/>
            </a:xfrm>
          </p:grpSpPr>
          <p:sp>
            <p:nvSpPr>
              <p:cNvPr id="23" name="Google Shape;199;p18">
                <a:extLst>
                  <a:ext uri="{FF2B5EF4-FFF2-40B4-BE49-F238E27FC236}">
                    <a16:creationId xmlns:a16="http://schemas.microsoft.com/office/drawing/2014/main" id="{C8549A1A-A3DF-E4B9-AC0D-882D814EADFA}"/>
                  </a:ext>
                </a:extLst>
              </p:cNvPr>
              <p:cNvSpPr/>
              <p:nvPr/>
            </p:nvSpPr>
            <p:spPr>
              <a:xfrm>
                <a:off x="2522100" y="1505378"/>
                <a:ext cx="2559138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00;p18">
                <a:extLst>
                  <a:ext uri="{FF2B5EF4-FFF2-40B4-BE49-F238E27FC236}">
                    <a16:creationId xmlns:a16="http://schemas.microsoft.com/office/drawing/2014/main" id="{F56842C3-98E5-2091-D05F-862EBC5BDC91}"/>
                  </a:ext>
                </a:extLst>
              </p:cNvPr>
              <p:cNvSpPr/>
              <p:nvPr/>
            </p:nvSpPr>
            <p:spPr>
              <a:xfrm>
                <a:off x="1736334" y="1505378"/>
                <a:ext cx="1292240" cy="1621306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5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Metin kutusu 21">
              <a:extLst>
                <a:ext uri="{FF2B5EF4-FFF2-40B4-BE49-F238E27FC236}">
                  <a16:creationId xmlns:a16="http://schemas.microsoft.com/office/drawing/2014/main" id="{012F778F-347F-8AE5-E8C9-1905540FBC25}"/>
                </a:ext>
              </a:extLst>
            </p:cNvPr>
            <p:cNvSpPr txBox="1"/>
            <p:nvPr/>
          </p:nvSpPr>
          <p:spPr>
            <a:xfrm>
              <a:off x="4986211" y="5310340"/>
              <a:ext cx="24293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Trafikte Nezaket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83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475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C148BD1F-604D-2411-15F2-E1B4718F061C}"/>
              </a:ext>
            </a:extLst>
          </p:cNvPr>
          <p:cNvGrpSpPr/>
          <p:nvPr/>
        </p:nvGrpSpPr>
        <p:grpSpPr>
          <a:xfrm>
            <a:off x="0" y="1187130"/>
            <a:ext cx="5780316" cy="772300"/>
            <a:chOff x="751114" y="1219787"/>
            <a:chExt cx="5780316" cy="772300"/>
          </a:xfrm>
        </p:grpSpPr>
        <p:grpSp>
          <p:nvGrpSpPr>
            <p:cNvPr id="3" name="Google Shape;189;p18">
              <a:extLst>
                <a:ext uri="{FF2B5EF4-FFF2-40B4-BE49-F238E27FC236}">
                  <a16:creationId xmlns:a16="http://schemas.microsoft.com/office/drawing/2014/main" id="{DD6CA1D9-4637-48F8-AA5A-CD7B27DEDD20}"/>
                </a:ext>
              </a:extLst>
            </p:cNvPr>
            <p:cNvGrpSpPr/>
            <p:nvPr/>
          </p:nvGrpSpPr>
          <p:grpSpPr>
            <a:xfrm>
              <a:off x="751114" y="1219787"/>
              <a:ext cx="5780316" cy="772300"/>
              <a:chOff x="2188055" y="1505378"/>
              <a:chExt cx="6404877" cy="1055920"/>
            </a:xfrm>
          </p:grpSpPr>
          <p:sp>
            <p:nvSpPr>
              <p:cNvPr id="5" name="Google Shape;190;p18">
                <a:extLst>
                  <a:ext uri="{FF2B5EF4-FFF2-40B4-BE49-F238E27FC236}">
                    <a16:creationId xmlns:a16="http://schemas.microsoft.com/office/drawing/2014/main" id="{35678A13-C782-FB0F-5D7D-564F9CF3EE8C}"/>
                  </a:ext>
                </a:extLst>
              </p:cNvPr>
              <p:cNvSpPr/>
              <p:nvPr/>
            </p:nvSpPr>
            <p:spPr>
              <a:xfrm>
                <a:off x="2827563" y="1505403"/>
                <a:ext cx="5765369" cy="1055895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91;p18">
                <a:extLst>
                  <a:ext uri="{FF2B5EF4-FFF2-40B4-BE49-F238E27FC236}">
                    <a16:creationId xmlns:a16="http://schemas.microsoft.com/office/drawing/2014/main" id="{CFC9D791-E415-D009-F415-AAE9467F9DB1}"/>
                  </a:ext>
                </a:extLst>
              </p:cNvPr>
              <p:cNvSpPr/>
              <p:nvPr/>
            </p:nvSpPr>
            <p:spPr>
              <a:xfrm>
                <a:off x="2188055" y="1505378"/>
                <a:ext cx="1136124" cy="1055894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6FA8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6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1</a:t>
                </a:r>
                <a:endParaRPr sz="3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F1ACB11C-D824-2A85-45CF-A141F5E26DFA}"/>
                </a:ext>
              </a:extLst>
            </p:cNvPr>
            <p:cNvSpPr txBox="1"/>
            <p:nvPr/>
          </p:nvSpPr>
          <p:spPr>
            <a:xfrm>
              <a:off x="1475263" y="1313539"/>
              <a:ext cx="4217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Ailede Nezaket</a:t>
              </a:r>
            </a:p>
          </p:txBody>
        </p:sp>
      </p:grpSp>
      <p:sp>
        <p:nvSpPr>
          <p:cNvPr id="8" name="Dikdörtgen 7">
            <a:extLst>
              <a:ext uri="{FF2B5EF4-FFF2-40B4-BE49-F238E27FC236}">
                <a16:creationId xmlns:a16="http://schemas.microsoft.com/office/drawing/2014/main" id="{5C1156AE-BB1E-FA56-CF94-AEF13D077D9A}"/>
              </a:ext>
            </a:extLst>
          </p:cNvPr>
          <p:cNvSpPr/>
          <p:nvPr/>
        </p:nvSpPr>
        <p:spPr>
          <a:xfrm>
            <a:off x="7978946" y="3797436"/>
            <a:ext cx="4071540" cy="910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Nezaket </a:t>
            </a:r>
            <a:r>
              <a:rPr lang="tr-TR" sz="2800" dirty="0">
                <a:solidFill>
                  <a:srgbClr val="FF0000"/>
                </a:solidFill>
              </a:rPr>
              <a:t>ailede</a:t>
            </a:r>
            <a:r>
              <a:rPr lang="tr-TR" sz="2800" dirty="0">
                <a:solidFill>
                  <a:schemeClr val="tx1"/>
                </a:solidFill>
              </a:rPr>
              <a:t> başlar.</a:t>
            </a:r>
          </a:p>
        </p:txBody>
      </p:sp>
      <p:sp>
        <p:nvSpPr>
          <p:cNvPr id="9" name="Google Shape;490;p25">
            <a:extLst>
              <a:ext uri="{FF2B5EF4-FFF2-40B4-BE49-F238E27FC236}">
                <a16:creationId xmlns:a16="http://schemas.microsoft.com/office/drawing/2014/main" id="{DDD26B65-D2F5-C559-FCCC-A4F7ABC3B2B0}"/>
              </a:ext>
            </a:extLst>
          </p:cNvPr>
          <p:cNvSpPr/>
          <p:nvPr/>
        </p:nvSpPr>
        <p:spPr>
          <a:xfrm>
            <a:off x="1208315" y="2403899"/>
            <a:ext cx="5656431" cy="10974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dirty="0">
                <a:cs typeface="Arial" panose="020B0604020202020204" pitchFamily="34" charset="0"/>
              </a:rPr>
              <a:t>Özellikle </a:t>
            </a:r>
            <a:r>
              <a:rPr lang="en-US" sz="2400" dirty="0" err="1">
                <a:cs typeface="Arial" panose="020B0604020202020204" pitchFamily="34" charset="0"/>
              </a:rPr>
              <a:t>anne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babaya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saygısızlık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yapılmamalı</a:t>
            </a:r>
            <a:endParaRPr sz="2400" kern="0" dirty="0">
              <a:solidFill>
                <a:srgbClr val="000000"/>
              </a:solidFill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0" name="Google Shape;491;p25">
            <a:extLst>
              <a:ext uri="{FF2B5EF4-FFF2-40B4-BE49-F238E27FC236}">
                <a16:creationId xmlns:a16="http://schemas.microsoft.com/office/drawing/2014/main" id="{F9D2E93C-148E-A64D-A27A-85DACB02FE12}"/>
              </a:ext>
            </a:extLst>
          </p:cNvPr>
          <p:cNvSpPr/>
          <p:nvPr/>
        </p:nvSpPr>
        <p:spPr>
          <a:xfrm>
            <a:off x="1208315" y="3701185"/>
            <a:ext cx="5656431" cy="1097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tr-TR" sz="2400" dirty="0">
                <a:cs typeface="Arial" panose="020B0604020202020204" pitchFamily="34" charset="0"/>
              </a:rPr>
              <a:t>B</a:t>
            </a:r>
            <a:r>
              <a:rPr lang="en-US" sz="2400" dirty="0" err="1">
                <a:cs typeface="Arial" panose="020B0604020202020204" pitchFamily="34" charset="0"/>
              </a:rPr>
              <a:t>üyüklerin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olduğu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ortamda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uzanmak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yatmak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bacak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bacak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üzerine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atmak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karşılanmaz</a:t>
            </a:r>
            <a:r>
              <a:rPr lang="tr-TR" sz="2400" dirty="0">
                <a:cs typeface="Arial" panose="020B0604020202020204" pitchFamily="34" charset="0"/>
              </a:rPr>
              <a:t>.</a:t>
            </a:r>
            <a:endParaRPr sz="2400" kern="0" dirty="0">
              <a:solidFill>
                <a:srgbClr val="000000"/>
              </a:solidFill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11" name="Google Shape;492;p25">
            <a:extLst>
              <a:ext uri="{FF2B5EF4-FFF2-40B4-BE49-F238E27FC236}">
                <a16:creationId xmlns:a16="http://schemas.microsoft.com/office/drawing/2014/main" id="{BE1AE7CC-298B-FEFF-4286-534D9DAD8E80}"/>
              </a:ext>
            </a:extLst>
          </p:cNvPr>
          <p:cNvSpPr/>
          <p:nvPr/>
        </p:nvSpPr>
        <p:spPr>
          <a:xfrm>
            <a:off x="1208315" y="4998470"/>
            <a:ext cx="5656431" cy="1097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tr-TR" sz="2400" dirty="0">
                <a:cs typeface="Arial" panose="020B0604020202020204" pitchFamily="34" charset="0"/>
              </a:rPr>
              <a:t>Büyüklerin olduğu ortamlarda a</a:t>
            </a:r>
            <a:r>
              <a:rPr lang="en-US" sz="2400" dirty="0" err="1">
                <a:cs typeface="Arial" panose="020B0604020202020204" pitchFamily="34" charset="0"/>
              </a:rPr>
              <a:t>rgo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kaba</a:t>
            </a:r>
            <a:r>
              <a:rPr lang="en-US" sz="2400" dirty="0">
                <a:cs typeface="Arial" panose="020B0604020202020204" pitchFamily="34" charset="0"/>
              </a:rPr>
              <a:t>, </a:t>
            </a:r>
            <a:r>
              <a:rPr lang="en-US" sz="2400" dirty="0" err="1">
                <a:cs typeface="Arial" panose="020B0604020202020204" pitchFamily="34" charset="0"/>
              </a:rPr>
              <a:t>küfür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içeren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konuşmalardan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kaçınılır</a:t>
            </a:r>
            <a:r>
              <a:rPr lang="tr-TR" sz="2400" dirty="0">
                <a:cs typeface="Arial" panose="020B0604020202020204" pitchFamily="34" charset="0"/>
              </a:rPr>
              <a:t>.</a:t>
            </a:r>
            <a:endParaRPr sz="2400" kern="0" dirty="0">
              <a:solidFill>
                <a:srgbClr val="000000"/>
              </a:solidFill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cxnSp>
        <p:nvCxnSpPr>
          <p:cNvPr id="38" name="Google Shape;527;p25">
            <a:extLst>
              <a:ext uri="{FF2B5EF4-FFF2-40B4-BE49-F238E27FC236}">
                <a16:creationId xmlns:a16="http://schemas.microsoft.com/office/drawing/2014/main" id="{310CB0D8-A808-9AEC-1C83-075343D3A3C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864746" y="2952599"/>
            <a:ext cx="1114200" cy="1297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9" name="Google Shape;528;p25">
            <a:extLst>
              <a:ext uri="{FF2B5EF4-FFF2-40B4-BE49-F238E27FC236}">
                <a16:creationId xmlns:a16="http://schemas.microsoft.com/office/drawing/2014/main" id="{E5131FE2-D432-6048-DFE9-5731E052102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864746" y="4249885"/>
            <a:ext cx="111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0" name="Google Shape;529;p25">
            <a:extLst>
              <a:ext uri="{FF2B5EF4-FFF2-40B4-BE49-F238E27FC236}">
                <a16:creationId xmlns:a16="http://schemas.microsoft.com/office/drawing/2014/main" id="{847BEF54-D3D4-F11C-900A-94CE3B076FC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864746" y="4249970"/>
            <a:ext cx="1114200" cy="1297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oval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99789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ABEE637-33A1-2035-2EA4-62180DCF004A}"/>
              </a:ext>
            </a:extLst>
          </p:cNvPr>
          <p:cNvSpPr/>
          <p:nvPr/>
        </p:nvSpPr>
        <p:spPr>
          <a:xfrm>
            <a:off x="822494" y="5168489"/>
            <a:ext cx="11047752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Resimlerde hangi</a:t>
            </a: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nezaket durumuna </a:t>
            </a:r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</a:rPr>
              <a:t>aykırı davranılmıştır?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urumları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tespit ederek altına yazınız.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Sizce durumu düzeltmek için neler yapılabilir?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topluluk iÃ§inde yÃ¼ksek sesle mÃ¼zik dinlemek ile ilgili gÃ¶rsel sonucu">
            <a:extLst>
              <a:ext uri="{FF2B5EF4-FFF2-40B4-BE49-F238E27FC236}">
                <a16:creationId xmlns:a16="http://schemas.microsoft.com/office/drawing/2014/main" id="{EE6F831E-CD13-287D-6F88-FB36E9329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/>
          <a:stretch/>
        </p:blipFill>
        <p:spPr bwMode="auto">
          <a:xfrm>
            <a:off x="942237" y="43544"/>
            <a:ext cx="5546361" cy="51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2688520-1CDA-3429-0CE8-A9877D4DB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" t="2252" r="27640" b="23097"/>
          <a:stretch/>
        </p:blipFill>
        <p:spPr>
          <a:xfrm>
            <a:off x="6794008" y="43543"/>
            <a:ext cx="5195982" cy="5124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B8EDEE-7507-7158-50F5-69EE0F50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5" y="1248623"/>
            <a:ext cx="6551660" cy="502154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40E6B7D-134A-9D41-C582-8BBA2580D930}"/>
              </a:ext>
            </a:extLst>
          </p:cNvPr>
          <p:cNvSpPr/>
          <p:nvPr/>
        </p:nvSpPr>
        <p:spPr>
          <a:xfrm>
            <a:off x="7304031" y="3122521"/>
            <a:ext cx="4572283" cy="8943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Resimde hangi nezaket kuralı vardır?</a:t>
            </a:r>
          </a:p>
        </p:txBody>
      </p:sp>
      <p:sp>
        <p:nvSpPr>
          <p:cNvPr id="5" name="Google Shape;491;p25">
            <a:extLst>
              <a:ext uri="{FF2B5EF4-FFF2-40B4-BE49-F238E27FC236}">
                <a16:creationId xmlns:a16="http://schemas.microsoft.com/office/drawing/2014/main" id="{76420D83-8716-A0F1-CE5D-6AF3529EC367}"/>
              </a:ext>
            </a:extLst>
          </p:cNvPr>
          <p:cNvSpPr/>
          <p:nvPr/>
        </p:nvSpPr>
        <p:spPr>
          <a:xfrm>
            <a:off x="6988629" y="2667000"/>
            <a:ext cx="4996541" cy="2590799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dirty="0" err="1"/>
              <a:t>Evde</a:t>
            </a:r>
            <a:r>
              <a:rPr lang="en-US" sz="2800" dirty="0"/>
              <a:t> </a:t>
            </a:r>
            <a:r>
              <a:rPr lang="en-US" sz="2800" dirty="0" err="1"/>
              <a:t>pişirilen</a:t>
            </a:r>
            <a:r>
              <a:rPr lang="en-US" sz="2800" dirty="0"/>
              <a:t> </a:t>
            </a:r>
            <a:r>
              <a:rPr lang="en-US" sz="2800" dirty="0" err="1"/>
              <a:t>yemeklerden</a:t>
            </a:r>
            <a:r>
              <a:rPr lang="en-US" sz="2800" dirty="0"/>
              <a:t> ikram </a:t>
            </a:r>
            <a:r>
              <a:rPr lang="en-US" sz="2800" dirty="0" err="1"/>
              <a:t>edilir</a:t>
            </a:r>
            <a:r>
              <a:rPr lang="en-US" sz="2800" dirty="0"/>
              <a:t>. Eve </a:t>
            </a:r>
            <a:r>
              <a:rPr lang="en-US" sz="2800" dirty="0" err="1"/>
              <a:t>gelen</a:t>
            </a:r>
            <a:r>
              <a:rPr lang="en-US" sz="2800" dirty="0"/>
              <a:t> </a:t>
            </a:r>
            <a:r>
              <a:rPr lang="en-US" sz="2800" dirty="0" err="1"/>
              <a:t>kap</a:t>
            </a:r>
            <a:r>
              <a:rPr lang="en-US" sz="2800" dirty="0"/>
              <a:t>, </a:t>
            </a:r>
            <a:r>
              <a:rPr lang="en-US" sz="2800" dirty="0" err="1"/>
              <a:t>boş</a:t>
            </a:r>
            <a:r>
              <a:rPr lang="tr-TR" sz="2800" dirty="0"/>
              <a:t> </a:t>
            </a:r>
            <a:r>
              <a:rPr lang="en-US" sz="2800" dirty="0" err="1"/>
              <a:t>gönderilmemeye</a:t>
            </a:r>
            <a:r>
              <a:rPr lang="en-US" sz="2800" dirty="0"/>
              <a:t> </a:t>
            </a:r>
            <a:r>
              <a:rPr lang="en-US" sz="2800" dirty="0" err="1"/>
              <a:t>çalışılır</a:t>
            </a:r>
            <a:r>
              <a:rPr lang="en-US" sz="2800" dirty="0"/>
              <a:t>. </a:t>
            </a:r>
            <a:endParaRPr sz="2800" kern="0" dirty="0">
              <a:solidFill>
                <a:srgbClr val="000000"/>
              </a:solidFill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0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8049EBEA-95C0-46D8-5ACA-5D4B5B0A6A77}"/>
              </a:ext>
            </a:extLst>
          </p:cNvPr>
          <p:cNvGrpSpPr/>
          <p:nvPr/>
        </p:nvGrpSpPr>
        <p:grpSpPr>
          <a:xfrm>
            <a:off x="-1" y="1067387"/>
            <a:ext cx="6096001" cy="674327"/>
            <a:chOff x="7021896" y="2090644"/>
            <a:chExt cx="5898071" cy="674327"/>
          </a:xfrm>
        </p:grpSpPr>
        <p:grpSp>
          <p:nvGrpSpPr>
            <p:cNvPr id="3" name="Google Shape;192;p18">
              <a:extLst>
                <a:ext uri="{FF2B5EF4-FFF2-40B4-BE49-F238E27FC236}">
                  <a16:creationId xmlns:a16="http://schemas.microsoft.com/office/drawing/2014/main" id="{D12EFADE-0455-5E74-F841-3B06C6EAB994}"/>
                </a:ext>
              </a:extLst>
            </p:cNvPr>
            <p:cNvGrpSpPr/>
            <p:nvPr/>
          </p:nvGrpSpPr>
          <p:grpSpPr>
            <a:xfrm>
              <a:off x="7021896" y="2090644"/>
              <a:ext cx="5898071" cy="674327"/>
              <a:chOff x="2332103" y="1505378"/>
              <a:chExt cx="7751440" cy="921968"/>
            </a:xfrm>
          </p:grpSpPr>
          <p:sp>
            <p:nvSpPr>
              <p:cNvPr id="5" name="Google Shape;193;p18">
                <a:extLst>
                  <a:ext uri="{FF2B5EF4-FFF2-40B4-BE49-F238E27FC236}">
                    <a16:creationId xmlns:a16="http://schemas.microsoft.com/office/drawing/2014/main" id="{955BA01D-2766-AD66-E0B3-3BDFD22D8A0A}"/>
                  </a:ext>
                </a:extLst>
              </p:cNvPr>
              <p:cNvSpPr/>
              <p:nvPr/>
            </p:nvSpPr>
            <p:spPr>
              <a:xfrm>
                <a:off x="2827563" y="1505403"/>
                <a:ext cx="7255980" cy="921943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94;p18">
                <a:extLst>
                  <a:ext uri="{FF2B5EF4-FFF2-40B4-BE49-F238E27FC236}">
                    <a16:creationId xmlns:a16="http://schemas.microsoft.com/office/drawing/2014/main" id="{0696C7CB-65F3-54B0-7F90-73AA23DD8945}"/>
                  </a:ext>
                </a:extLst>
              </p:cNvPr>
              <p:cNvSpPr/>
              <p:nvPr/>
            </p:nvSpPr>
            <p:spPr>
              <a:xfrm>
                <a:off x="2332103" y="1505378"/>
                <a:ext cx="992075" cy="921943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AC91DCF1-D64C-1C04-7A1B-027DD1D2F083}"/>
                </a:ext>
              </a:extLst>
            </p:cNvPr>
            <p:cNvSpPr txBox="1"/>
            <p:nvPr/>
          </p:nvSpPr>
          <p:spPr>
            <a:xfrm>
              <a:off x="7603351" y="2147529"/>
              <a:ext cx="5127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Büyüklere Saygı ve Nezaket</a:t>
              </a:r>
            </a:p>
          </p:txBody>
        </p:sp>
      </p:grpSp>
      <p:pic>
        <p:nvPicPr>
          <p:cNvPr id="1026" name="Picture 2" descr="Bayram Ziyareti - Gönüllüyüz BİZ">
            <a:extLst>
              <a:ext uri="{FF2B5EF4-FFF2-40B4-BE49-F238E27FC236}">
                <a16:creationId xmlns:a16="http://schemas.microsoft.com/office/drawing/2014/main" id="{D7AFA0E4-D87B-463E-8B52-0F3ED016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80" y="2035627"/>
            <a:ext cx="6577037" cy="46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490;p25">
            <a:extLst>
              <a:ext uri="{FF2B5EF4-FFF2-40B4-BE49-F238E27FC236}">
                <a16:creationId xmlns:a16="http://schemas.microsoft.com/office/drawing/2014/main" id="{ED60A4DD-EEC5-9E9E-35F7-5085CD4D928C}"/>
              </a:ext>
            </a:extLst>
          </p:cNvPr>
          <p:cNvSpPr/>
          <p:nvPr/>
        </p:nvSpPr>
        <p:spPr>
          <a:xfrm>
            <a:off x="780201" y="3242098"/>
            <a:ext cx="4354284" cy="197215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Bayramlarda </a:t>
            </a:r>
            <a:r>
              <a:rPr lang="en-US" sz="2400" dirty="0" err="1">
                <a:cs typeface="Arial" panose="020B0604020202020204" pitchFamily="34" charset="0"/>
              </a:rPr>
              <a:t>büyük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olan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anose="020B0604020202020204" pitchFamily="34" charset="0"/>
              </a:rPr>
              <a:t>akrabalar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ziyaret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edilir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endParaRPr lang="tr-TR" sz="2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anose="020B0604020202020204" pitchFamily="34" charset="0"/>
              </a:rPr>
              <a:t>Elleri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öpülür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endParaRPr sz="2400" kern="0" dirty="0">
              <a:solidFill>
                <a:srgbClr val="000000"/>
              </a:solidFill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89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B2BFE8CA-7C72-9BE2-74EB-CC1F96306412}"/>
              </a:ext>
            </a:extLst>
          </p:cNvPr>
          <p:cNvGrpSpPr/>
          <p:nvPr/>
        </p:nvGrpSpPr>
        <p:grpSpPr>
          <a:xfrm>
            <a:off x="0" y="1097288"/>
            <a:ext cx="4735287" cy="869503"/>
            <a:chOff x="3084809" y="3753402"/>
            <a:chExt cx="4605293" cy="869503"/>
          </a:xfrm>
        </p:grpSpPr>
        <p:grpSp>
          <p:nvGrpSpPr>
            <p:cNvPr id="3" name="Google Shape;195;p18">
              <a:extLst>
                <a:ext uri="{FF2B5EF4-FFF2-40B4-BE49-F238E27FC236}">
                  <a16:creationId xmlns:a16="http://schemas.microsoft.com/office/drawing/2014/main" id="{E80ABD8F-76E9-4CA7-DFAD-E2581A4A2363}"/>
                </a:ext>
              </a:extLst>
            </p:cNvPr>
            <p:cNvGrpSpPr/>
            <p:nvPr/>
          </p:nvGrpSpPr>
          <p:grpSpPr>
            <a:xfrm>
              <a:off x="3084809" y="3753402"/>
              <a:ext cx="4256786" cy="869503"/>
              <a:chOff x="2265050" y="1505379"/>
              <a:chExt cx="5594408" cy="1188820"/>
            </a:xfrm>
          </p:grpSpPr>
          <p:sp>
            <p:nvSpPr>
              <p:cNvPr id="5" name="Google Shape;196;p18">
                <a:extLst>
                  <a:ext uri="{FF2B5EF4-FFF2-40B4-BE49-F238E27FC236}">
                    <a16:creationId xmlns:a16="http://schemas.microsoft.com/office/drawing/2014/main" id="{C993FE6F-F232-5A2A-E094-92469D243950}"/>
                  </a:ext>
                </a:extLst>
              </p:cNvPr>
              <p:cNvSpPr/>
              <p:nvPr/>
            </p:nvSpPr>
            <p:spPr>
              <a:xfrm>
                <a:off x="2827564" y="1505404"/>
                <a:ext cx="5031894" cy="1188795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97;p18">
                <a:extLst>
                  <a:ext uri="{FF2B5EF4-FFF2-40B4-BE49-F238E27FC236}">
                    <a16:creationId xmlns:a16="http://schemas.microsoft.com/office/drawing/2014/main" id="{5F92FE86-FED1-A5A3-2D38-17C3406CC901}"/>
                  </a:ext>
                </a:extLst>
              </p:cNvPr>
              <p:cNvSpPr/>
              <p:nvPr/>
            </p:nvSpPr>
            <p:spPr>
              <a:xfrm>
                <a:off x="2265050" y="1505379"/>
                <a:ext cx="1059128" cy="1188797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3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F8269B76-F8AD-8655-547D-9D511882CDBE}"/>
                </a:ext>
              </a:extLst>
            </p:cNvPr>
            <p:cNvSpPr txBox="1"/>
            <p:nvPr/>
          </p:nvSpPr>
          <p:spPr>
            <a:xfrm>
              <a:off x="3428621" y="3895757"/>
              <a:ext cx="4261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Misafir ve Nezaket</a:t>
              </a:r>
            </a:p>
          </p:txBody>
        </p:sp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F4AAB203-93FE-8A73-8C1A-4F731851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02" y="2029550"/>
            <a:ext cx="6904398" cy="382810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F57B291-FED1-E2F6-0F61-DDE05B6276A1}"/>
              </a:ext>
            </a:extLst>
          </p:cNvPr>
          <p:cNvSpPr txBox="1"/>
          <p:nvPr/>
        </p:nvSpPr>
        <p:spPr>
          <a:xfrm>
            <a:off x="665024" y="6023021"/>
            <a:ext cx="106598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Geleneğimizde misafirperverlikle ilgili hangi adetler vardır?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1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26645E4B-E5FA-6D0B-1A2B-98F993D4CEC6}"/>
              </a:ext>
            </a:extLst>
          </p:cNvPr>
          <p:cNvGrpSpPr/>
          <p:nvPr/>
        </p:nvGrpSpPr>
        <p:grpSpPr>
          <a:xfrm>
            <a:off x="0" y="1097288"/>
            <a:ext cx="4735287" cy="869503"/>
            <a:chOff x="3084809" y="3753402"/>
            <a:chExt cx="4605293" cy="869503"/>
          </a:xfrm>
        </p:grpSpPr>
        <p:grpSp>
          <p:nvGrpSpPr>
            <p:cNvPr id="3" name="Google Shape;195;p18">
              <a:extLst>
                <a:ext uri="{FF2B5EF4-FFF2-40B4-BE49-F238E27FC236}">
                  <a16:creationId xmlns:a16="http://schemas.microsoft.com/office/drawing/2014/main" id="{6085543C-7B7C-B5AE-EC47-75CB3BEA98C0}"/>
                </a:ext>
              </a:extLst>
            </p:cNvPr>
            <p:cNvGrpSpPr/>
            <p:nvPr/>
          </p:nvGrpSpPr>
          <p:grpSpPr>
            <a:xfrm>
              <a:off x="3084809" y="3753402"/>
              <a:ext cx="4256786" cy="869503"/>
              <a:chOff x="2265050" y="1505379"/>
              <a:chExt cx="5594408" cy="1188820"/>
            </a:xfrm>
          </p:grpSpPr>
          <p:sp>
            <p:nvSpPr>
              <p:cNvPr id="5" name="Google Shape;196;p18">
                <a:extLst>
                  <a:ext uri="{FF2B5EF4-FFF2-40B4-BE49-F238E27FC236}">
                    <a16:creationId xmlns:a16="http://schemas.microsoft.com/office/drawing/2014/main" id="{A45F2D56-11B7-0C0C-BC8E-429F9492366B}"/>
                  </a:ext>
                </a:extLst>
              </p:cNvPr>
              <p:cNvSpPr/>
              <p:nvPr/>
            </p:nvSpPr>
            <p:spPr>
              <a:xfrm>
                <a:off x="2827564" y="1505404"/>
                <a:ext cx="5031894" cy="1188795"/>
              </a:xfrm>
              <a:custGeom>
                <a:avLst/>
                <a:gdLst/>
                <a:ahLst/>
                <a:cxnLst/>
                <a:rect l="l" t="t" r="r" b="b"/>
                <a:pathLst>
                  <a:path w="1822037" h="727043" extrusionOk="0">
                    <a:moveTo>
                      <a:pt x="0" y="0"/>
                    </a:moveTo>
                    <a:lnTo>
                      <a:pt x="1822037" y="0"/>
                    </a:lnTo>
                    <a:lnTo>
                      <a:pt x="1822037" y="727043"/>
                    </a:lnTo>
                    <a:lnTo>
                      <a:pt x="0" y="72704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97;p18">
                <a:extLst>
                  <a:ext uri="{FF2B5EF4-FFF2-40B4-BE49-F238E27FC236}">
                    <a16:creationId xmlns:a16="http://schemas.microsoft.com/office/drawing/2014/main" id="{7FBDE56E-6D29-815B-D118-83143502F301}"/>
                  </a:ext>
                </a:extLst>
              </p:cNvPr>
              <p:cNvSpPr/>
              <p:nvPr/>
            </p:nvSpPr>
            <p:spPr>
              <a:xfrm>
                <a:off x="2265050" y="1505379"/>
                <a:ext cx="1059128" cy="1188797"/>
              </a:xfrm>
              <a:custGeom>
                <a:avLst/>
                <a:gdLst/>
                <a:ahLst/>
                <a:cxnLst/>
                <a:rect l="l" t="t" r="r" b="b"/>
                <a:pathLst>
                  <a:path w="997077" h="727043" extrusionOk="0">
                    <a:moveTo>
                      <a:pt x="997077" y="363474"/>
                    </a:moveTo>
                    <a:lnTo>
                      <a:pt x="727043" y="0"/>
                    </a:lnTo>
                    <a:lnTo>
                      <a:pt x="727043" y="0"/>
                    </a:lnTo>
                    <a:lnTo>
                      <a:pt x="0" y="0"/>
                    </a:lnTo>
                    <a:lnTo>
                      <a:pt x="0" y="727043"/>
                    </a:lnTo>
                    <a:lnTo>
                      <a:pt x="727043" y="727043"/>
                    </a:lnTo>
                    <a:lnTo>
                      <a:pt x="727043" y="727043"/>
                    </a:lnTo>
                    <a:lnTo>
                      <a:pt x="997077" y="363474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tr-TR" sz="3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3</a:t>
                </a:r>
                <a:endParaRPr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2B202250-E1AB-9DE2-1DF0-FDB9241EF7C1}"/>
                </a:ext>
              </a:extLst>
            </p:cNvPr>
            <p:cNvSpPr txBox="1"/>
            <p:nvPr/>
          </p:nvSpPr>
          <p:spPr>
            <a:xfrm>
              <a:off x="3428621" y="3895757"/>
              <a:ext cx="4261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dirty="0"/>
                <a:t>Misafir ve Nezaket</a:t>
              </a:r>
            </a:p>
          </p:txBody>
        </p:sp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4210E44F-530E-6881-22EC-EA279B485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92" y="2495722"/>
            <a:ext cx="4551108" cy="3095925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0EBC95C-602E-ABE8-8A1B-18056D3F04A3}"/>
              </a:ext>
            </a:extLst>
          </p:cNvPr>
          <p:cNvSpPr/>
          <p:nvPr/>
        </p:nvSpPr>
        <p:spPr>
          <a:xfrm>
            <a:off x="212383" y="2056684"/>
            <a:ext cx="7298760" cy="3974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Herkes</a:t>
            </a:r>
            <a:r>
              <a:rPr lang="en-US" sz="2000" dirty="0">
                <a:solidFill>
                  <a:schemeClr val="tx1"/>
                </a:solidFill>
              </a:rPr>
              <a:t> “</a:t>
            </a:r>
            <a:r>
              <a:rPr lang="en-US" sz="2000" dirty="0" err="1">
                <a:solidFill>
                  <a:schemeClr val="tx1"/>
                </a:solidFill>
              </a:rPr>
              <a:t>Hoş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geldiniz</a:t>
            </a:r>
            <a:r>
              <a:rPr lang="en-US" sz="2000" dirty="0">
                <a:solidFill>
                  <a:schemeClr val="tx1"/>
                </a:solidFill>
              </a:rPr>
              <a:t>.” </a:t>
            </a:r>
            <a:r>
              <a:rPr lang="en-US" sz="2000" dirty="0" err="1">
                <a:solidFill>
                  <a:schemeClr val="tx1"/>
                </a:solidFill>
              </a:rPr>
              <a:t>diyerek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misafir</a:t>
            </a:r>
            <a:r>
              <a:rPr lang="tr-TR" sz="2000" dirty="0">
                <a:solidFill>
                  <a:schemeClr val="tx1"/>
                </a:solidFill>
              </a:rPr>
              <a:t>e kapıda karşılar.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Misafirlere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ikramlar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hazırlanır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özenle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sunulur</a:t>
            </a:r>
            <a:r>
              <a:rPr lang="tr-TR" sz="20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misafir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yine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bütün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ahalisiyle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birlikte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kapıda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uğurlanır</a:t>
            </a:r>
            <a:r>
              <a:rPr lang="tr-TR" sz="200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Misafirliğe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gidilecek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olan</a:t>
            </a:r>
            <a:r>
              <a:rPr lang="en-US" sz="2000" dirty="0">
                <a:solidFill>
                  <a:schemeClr val="tx1"/>
                </a:solidFill>
              </a:rPr>
              <a:t> eve </a:t>
            </a:r>
            <a:r>
              <a:rPr lang="en-US" sz="2000" dirty="0" err="1">
                <a:solidFill>
                  <a:schemeClr val="tx1"/>
                </a:solidFill>
              </a:rPr>
              <a:t>mümkünse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haber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verilir</a:t>
            </a:r>
            <a:r>
              <a:rPr lang="tr-TR" sz="20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Misafir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olunan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evde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özel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eşyalar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karıştırılmaz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edebe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uygun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şekilde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oturulur</a:t>
            </a:r>
            <a:r>
              <a:rPr lang="tr-TR" sz="20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yrılırken</a:t>
            </a:r>
            <a:r>
              <a:rPr lang="en-US" sz="2000" dirty="0">
                <a:solidFill>
                  <a:schemeClr val="tx1"/>
                </a:solidFill>
              </a:rPr>
              <a:t> “</a:t>
            </a:r>
            <a:r>
              <a:rPr lang="en-US" sz="2000" dirty="0" err="1">
                <a:solidFill>
                  <a:schemeClr val="tx1"/>
                </a:solidFill>
              </a:rPr>
              <a:t>Siz</a:t>
            </a:r>
            <a:r>
              <a:rPr lang="en-US" sz="2000" dirty="0">
                <a:solidFill>
                  <a:schemeClr val="tx1"/>
                </a:solidFill>
              </a:rPr>
              <a:t> de bize </a:t>
            </a:r>
            <a:r>
              <a:rPr lang="en-US" sz="2000" dirty="0" err="1">
                <a:solidFill>
                  <a:schemeClr val="tx1"/>
                </a:solidFill>
              </a:rPr>
              <a:t>buyrun</a:t>
            </a:r>
            <a:r>
              <a:rPr lang="en-US" sz="2000" dirty="0">
                <a:solidFill>
                  <a:schemeClr val="tx1"/>
                </a:solidFill>
              </a:rPr>
              <a:t>.” </a:t>
            </a:r>
            <a:r>
              <a:rPr lang="en-US" sz="2000" dirty="0" err="1">
                <a:solidFill>
                  <a:schemeClr val="tx1"/>
                </a:solidFill>
              </a:rPr>
              <a:t>şeklinde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davette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bulunulur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tr-TR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Davete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icabet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etmek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nezakettendir</a:t>
            </a:r>
            <a:r>
              <a:rPr lang="tr-TR" sz="2000" dirty="0">
                <a:solidFill>
                  <a:schemeClr val="tx1"/>
                </a:solidFill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EMASI" val="Qzq8Q3n3"/>
  <p:tag name="ARTICULATE_DESIGN_ID_1_OFFICE TEMASI" val="FPYdYBIQ"/>
  <p:tag name="ARTICULATE_DESIGN_ID_ÖZEL TASARIM" val="Gttgef4x"/>
  <p:tag name="ARTICULATE_PROJECT_OPEN" val="0"/>
  <p:tag name="ISPRING_UUID" val="{6A7CB351-F196-419D-A088-92D85C4F2844}"/>
  <p:tag name="ISPRING_RESOURCE_FOLDER" val="C:\Users\Monster\Desktop\4. 4. Geleneğimizden Nezaket Örnekleri\"/>
  <p:tag name="ISPRING_PRESENTATION_PATH" val="C:\Users\Monster\Desktop\4. 4. Geleneğimizden Nezaket Örnekleri.pptx"/>
  <p:tag name="ISPRING_PROJECT_VERSION" val="9.32"/>
  <p:tag name="ISPRING_PROJECT_FOLDER_UPDATED" val="1"/>
  <p:tag name="ARTICULATE_SLIDE_COUNT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485</Words>
  <Application>Microsoft Office PowerPoint</Application>
  <PresentationFormat>Geniş ekran</PresentationFormat>
  <Paragraphs>122</Paragraphs>
  <Slides>17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6</vt:i4>
      </vt:variant>
      <vt:variant>
        <vt:lpstr>Slayt Başlıkları</vt:lpstr>
      </vt:variant>
      <vt:variant>
        <vt:i4>17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Comfortaa</vt:lpstr>
      <vt:lpstr>Fira Sans Extra Condensed Medium</vt:lpstr>
      <vt:lpstr>Montserrat Medium</vt:lpstr>
      <vt:lpstr>Permanent Marker</vt:lpstr>
      <vt:lpstr>Wingdings</vt:lpstr>
      <vt:lpstr>Office Teması</vt:lpstr>
      <vt:lpstr>Özel Tasarım</vt:lpstr>
      <vt:lpstr>1_Office Teması</vt:lpstr>
      <vt:lpstr>JAY DESIGN</vt:lpstr>
      <vt:lpstr>SKETCH LESSON</vt:lpstr>
      <vt:lpstr>4_Office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</dc:creator>
  <cp:lastModifiedBy>Mustafa</cp:lastModifiedBy>
  <cp:revision>25</cp:revision>
  <dcterms:created xsi:type="dcterms:W3CDTF">2024-04-21T14:55:52Z</dcterms:created>
  <dcterms:modified xsi:type="dcterms:W3CDTF">2024-04-28T10:58:55Z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3DEE28DD-C2C1-492F-BC59-2681B15CDFD5</vt:lpwstr>
  </property>
  <property fmtid="{D5CDD505-2E9C-101B-9397-08002B2CF9AE}" pid="3" name="ArticulatePath">
    <vt:lpwstr>4. 4. Geleneğimizden Nezaket Örnekleri</vt:lpwstr>
  </property>
</Properties>
</file>