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696" r:id="rId4"/>
    <p:sldMasterId id="2147483708" r:id="rId5"/>
    <p:sldMasterId id="2147483720" r:id="rId6"/>
  </p:sldMasterIdLst>
  <p:notesMasterIdLst>
    <p:notesMasterId r:id="rId25"/>
  </p:notesMasterIdLst>
  <p:sldIdLst>
    <p:sldId id="258" r:id="rId7"/>
    <p:sldId id="257" r:id="rId8"/>
    <p:sldId id="259" r:id="rId9"/>
    <p:sldId id="262" r:id="rId10"/>
    <p:sldId id="263" r:id="rId11"/>
    <p:sldId id="261" r:id="rId12"/>
    <p:sldId id="265" r:id="rId13"/>
    <p:sldId id="268" r:id="rId14"/>
    <p:sldId id="266" r:id="rId15"/>
    <p:sldId id="282" r:id="rId16"/>
    <p:sldId id="276" r:id="rId17"/>
    <p:sldId id="271" r:id="rId18"/>
    <p:sldId id="272" r:id="rId19"/>
    <p:sldId id="283" r:id="rId20"/>
    <p:sldId id="269" r:id="rId21"/>
    <p:sldId id="281" r:id="rId22"/>
    <p:sldId id="280" r:id="rId23"/>
    <p:sldId id="279" r:id="rId24"/>
  </p:sldIdLst>
  <p:sldSz cx="12192000" cy="6858000"/>
  <p:notesSz cx="6858000" cy="9144000"/>
  <p:custDataLst>
    <p:tags r:id="rId2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9749B-A03B-4243-B298-74DE8096FF69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777C-B6D2-49B0-AC38-B8700673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63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57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23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1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43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22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4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03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2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6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6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33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91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6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7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060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9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22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49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9313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85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357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5217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8474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97342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8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287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17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2095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32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2116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85981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53769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9510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824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416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5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5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2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0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1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1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8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993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1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83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4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0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81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024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233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7428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000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946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02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611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808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48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886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652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73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899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1993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627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633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1924309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206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22056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41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47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1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C4AB-584E-427D-847A-EB53B15BF21F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7C81-6C7D-4BA4-8BEC-ED2851C729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16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BACCD8"/>
            </a:gs>
            <a:gs pos="83000">
              <a:srgbClr val="B1C4D2"/>
            </a:gs>
            <a:gs pos="100000">
              <a:srgbClr val="95AF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93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5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746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GFhD9KJ--HF3G7Vmjpfboz1nLHRC9C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32/726/28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40249" y="1810633"/>
            <a:ext cx="4497049" cy="38106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000" dirty="0"/>
              <a:t>Ailede</a:t>
            </a:r>
            <a:r>
              <a:rPr lang="tr-TR" sz="3600" dirty="0"/>
              <a:t> eşler birbirine nasıl davranmalıdır?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9784" y="185243"/>
            <a:ext cx="11407514" cy="81915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5.4.2. Bir </a:t>
            </a:r>
            <a:r>
              <a:rPr lang="tr-TR" sz="4000" dirty="0">
                <a:solidFill>
                  <a:schemeClr val="bg1"/>
                </a:solidFill>
              </a:rPr>
              <a:t>Eş Olarak Hz. Muhammed (s.a.v.)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9" y="1633929"/>
            <a:ext cx="6415884" cy="41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5"/>
          <p:cNvGrpSpPr/>
          <p:nvPr/>
        </p:nvGrpSpPr>
        <p:grpSpPr>
          <a:xfrm>
            <a:off x="5575254" y="1519267"/>
            <a:ext cx="5046981" cy="3184328"/>
            <a:chOff x="238100" y="603575"/>
            <a:chExt cx="7144650" cy="4507825"/>
          </a:xfrm>
        </p:grpSpPr>
        <p:sp>
          <p:nvSpPr>
            <p:cNvPr id="1031" name="Google Shape;1031;p35">
              <a:hlinkClick r:id="" action="ppaction://hlinkshowjump?jump=nextslide"/>
            </p:cNvPr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666267" y="2652950"/>
            <a:ext cx="329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841251" y="4001400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841251" y="2265867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5954219" y="4837561"/>
            <a:ext cx="5018582" cy="93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</a:pP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https://drive.google.com/open?id=1GFhD9KJ--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HF3G7Vmjpfboz1nLHRC9CaL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pic>
        <p:nvPicPr>
          <p:cNvPr id="2050" name="Picture 2" descr="https://lh3.googleusercontent.com/8P_KIzdtWNClKZx5kKR8CyG6uqb1KMd9SSSrVDA4AI-ioBsmS0NhuGLUaHLHdOLepGaVM3gKA9HSO_yaqL0oJoPXuJPLssEKYStDNBtiHnqxQZw5c9tez65zWzzlFunMvRFIkkCNR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393" y="0"/>
            <a:ext cx="1455607" cy="145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tr-TR"/>
          </a:p>
        </p:txBody>
      </p:sp>
      <p:pic>
        <p:nvPicPr>
          <p:cNvPr id="3" name="Eş Olarak Hz. Muahmmed (sav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328"/>
            <a:ext cx="12191999" cy="69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50039" y="368543"/>
            <a:ext cx="5091922" cy="6936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Örnek olay tamamlama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421" y="1251284"/>
            <a:ext cx="11694695" cy="4459705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3200" dirty="0"/>
              <a:t>Allah </a:t>
            </a:r>
            <a:r>
              <a:rPr lang="tr-TR" sz="3200" dirty="0" err="1"/>
              <a:t>Rasulü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 eşlerinin görüşlerine değer verir, onlarla istişare ederdi. Bunun </a:t>
            </a:r>
            <a:r>
              <a:rPr lang="tr-TR" sz="3200" dirty="0" smtClean="0"/>
              <a:t>güzel örneklerinden </a:t>
            </a:r>
            <a:r>
              <a:rPr lang="tr-TR" sz="3200" dirty="0"/>
              <a:t>birisi şudur: Hz. Hatice, kızı </a:t>
            </a:r>
            <a:r>
              <a:rPr lang="tr-TR" sz="3200" dirty="0" err="1"/>
              <a:t>Zeyneb’i</a:t>
            </a:r>
            <a:r>
              <a:rPr lang="tr-TR" sz="3200" dirty="0"/>
              <a:t> (</a:t>
            </a:r>
            <a:r>
              <a:rPr lang="tr-TR" sz="3200" dirty="0" err="1"/>
              <a:t>r.a</a:t>
            </a:r>
            <a:r>
              <a:rPr lang="tr-TR" sz="3200" dirty="0"/>
              <a:t>.) kardeşinin oğluyla evlendirmek </a:t>
            </a:r>
            <a:r>
              <a:rPr lang="tr-TR" sz="3200" dirty="0" smtClean="0"/>
              <a:t>istiyordu. Bu </a:t>
            </a:r>
            <a:r>
              <a:rPr lang="tr-TR" sz="3200" dirty="0"/>
              <a:t>düşüncesini Allah </a:t>
            </a:r>
            <a:r>
              <a:rPr lang="tr-TR" sz="3200" dirty="0" err="1"/>
              <a:t>Resulü’ne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 açtığında Hz. Peygamber</a:t>
            </a:r>
            <a:r>
              <a:rPr lang="tr-TR" sz="3200" dirty="0" smtClean="0"/>
              <a:t>, «____________________ ……..  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160420" y="5871411"/>
            <a:ext cx="11694695" cy="8341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Sizce, Peygamberimiz eşi Hz. Hatice’ye nasıl cevap vermiştir?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416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2836190" y="4780634"/>
            <a:ext cx="9147263" cy="17029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 smtClean="0"/>
              <a:t>Bu olay Peygamberimizin aile içinde hangi davranışlara değer verdiğini göstermektedir?</a:t>
            </a:r>
            <a:endParaRPr lang="tr-TR" sz="3600" dirty="0"/>
          </a:p>
        </p:txBody>
      </p:sp>
      <p:sp>
        <p:nvSpPr>
          <p:cNvPr id="5" name="Sağa Bükülü Ok 4"/>
          <p:cNvSpPr/>
          <p:nvPr/>
        </p:nvSpPr>
        <p:spPr>
          <a:xfrm>
            <a:off x="573437" y="1454393"/>
            <a:ext cx="1983783" cy="4977403"/>
          </a:xfrm>
          <a:prstGeom prst="curvedRightArrow">
            <a:avLst>
              <a:gd name="adj1" fmla="val 12420"/>
              <a:gd name="adj2" fmla="val 5000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62269" y="140273"/>
            <a:ext cx="3332747" cy="66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dirty="0"/>
              <a:t>ÖRNEK OLAY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844" y="974361"/>
            <a:ext cx="11743610" cy="325286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600" dirty="0" smtClean="0"/>
              <a:t>Allah </a:t>
            </a:r>
            <a:r>
              <a:rPr lang="tr-TR" sz="3600" dirty="0" err="1"/>
              <a:t>Rasulü</a:t>
            </a:r>
            <a:r>
              <a:rPr lang="tr-TR" sz="3600" dirty="0"/>
              <a:t> (s.a.v.) eşlerinin görüşlerine değer verir, onlarla istişare ederdi. Bunun güzel örneklerinden birisi şudur: Hz. Hatice, kızı </a:t>
            </a:r>
            <a:r>
              <a:rPr lang="tr-TR" sz="3600" dirty="0" err="1"/>
              <a:t>Zeyneb’i</a:t>
            </a:r>
            <a:r>
              <a:rPr lang="tr-TR" sz="3600" dirty="0"/>
              <a:t> (</a:t>
            </a:r>
            <a:r>
              <a:rPr lang="tr-TR" sz="3600" dirty="0" err="1"/>
              <a:t>r.a</a:t>
            </a:r>
            <a:r>
              <a:rPr lang="tr-TR" sz="3600" dirty="0"/>
              <a:t>.) kardeşinin oğluyla evlendirmek istiyordu. Bu düşüncesini Allah </a:t>
            </a:r>
            <a:r>
              <a:rPr lang="tr-TR" sz="3600" dirty="0" err="1"/>
              <a:t>Resulü’ne</a:t>
            </a:r>
            <a:r>
              <a:rPr lang="tr-TR" sz="3600" dirty="0"/>
              <a:t> (s.a.v.) açtığında Hz. Peygamber, </a:t>
            </a:r>
            <a:r>
              <a:rPr lang="tr-TR" sz="3600" b="1" dirty="0"/>
              <a:t>onun görüşünü kabul ederek kızını, eşinin uygun gördüğü kişiyle </a:t>
            </a:r>
            <a:r>
              <a:rPr lang="tr-TR" sz="3600" b="1" dirty="0" smtClean="0"/>
              <a:t>evlendirmiştir.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2214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1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7325" y="2307617"/>
            <a:ext cx="11523948" cy="854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800" dirty="0">
                <a:solidFill>
                  <a:schemeClr val="tx1"/>
                </a:solidFill>
              </a:rPr>
              <a:t>Kendisi de evine </a:t>
            </a:r>
            <a:r>
              <a:rPr lang="tr-TR" sz="2800" dirty="0" smtClean="0">
                <a:solidFill>
                  <a:schemeClr val="tx1"/>
                </a:solidFill>
              </a:rPr>
              <a:t>ve eşlerinin </a:t>
            </a:r>
            <a:r>
              <a:rPr lang="tr-TR" sz="2800" dirty="0">
                <a:solidFill>
                  <a:schemeClr val="tx1"/>
                </a:solidFill>
              </a:rPr>
              <a:t>yanına gittiğinde, güler yüzle </a:t>
            </a:r>
            <a:r>
              <a:rPr lang="tr-TR" sz="2800" dirty="0" smtClean="0">
                <a:solidFill>
                  <a:schemeClr val="tx1"/>
                </a:solidFill>
              </a:rPr>
              <a:t>onlara Allah’ın </a:t>
            </a: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dirty="0" err="1">
                <a:solidFill>
                  <a:schemeClr val="tx1"/>
                </a:solidFill>
              </a:rPr>
              <a:t>c.c</a:t>
            </a:r>
            <a:r>
              <a:rPr lang="tr-TR" sz="2800" dirty="0">
                <a:solidFill>
                  <a:schemeClr val="tx1"/>
                </a:solidFill>
              </a:rPr>
              <a:t>.) selâmını </a:t>
            </a:r>
            <a:r>
              <a:rPr lang="tr-TR" sz="2800" dirty="0" smtClean="0">
                <a:solidFill>
                  <a:schemeClr val="tx1"/>
                </a:solidFill>
              </a:rPr>
              <a:t>verirdi.</a:t>
            </a:r>
            <a:endParaRPr lang="tr-TR" sz="6600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67326" y="2398426"/>
            <a:ext cx="752005" cy="715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0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67324" y="3515999"/>
            <a:ext cx="11523949" cy="7944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3200" dirty="0" smtClean="0">
                <a:solidFill>
                  <a:schemeClr val="tx1"/>
                </a:solidFill>
              </a:rPr>
              <a:t>İnsanların en hayırlısının eşine iyi davranan olduğunu söylemiştir.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67326" y="3551004"/>
            <a:ext cx="719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0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67326" y="4503276"/>
            <a:ext cx="11215140" cy="7944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2800" dirty="0" smtClean="0">
                <a:solidFill>
                  <a:schemeClr val="tx1"/>
                </a:solidFill>
              </a:rPr>
              <a:t>  Peygamberimizin çarşı ve pazardaki işlerini eşi yapardı</a:t>
            </a:r>
            <a:r>
              <a:rPr lang="tr-TR" sz="3600" dirty="0" smtClean="0">
                <a:solidFill>
                  <a:schemeClr val="tx1"/>
                </a:solidFill>
              </a:rPr>
              <a:t>.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67327" y="4526385"/>
            <a:ext cx="67705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X</a:t>
            </a:r>
            <a:endParaRPr lang="tr-TR" sz="4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62042" y="5517150"/>
            <a:ext cx="9639604" cy="6548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>
                <a:solidFill>
                  <a:schemeClr val="tx1"/>
                </a:solidFill>
              </a:rPr>
              <a:t>       </a:t>
            </a:r>
            <a:r>
              <a:rPr lang="tr-TR" sz="2800" dirty="0" smtClean="0">
                <a:solidFill>
                  <a:schemeClr val="tx1"/>
                </a:solidFill>
              </a:rPr>
              <a:t>Önemli konuları eşine danışırdı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294810" y="5562091"/>
            <a:ext cx="6021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3200" b="1" dirty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</a:p>
        </p:txBody>
      </p:sp>
      <p:sp>
        <p:nvSpPr>
          <p:cNvPr id="23" name="Komut Düğmesi: İleri veya Sonraki 22">
            <a:hlinkClick r:id="" action="ppaction://hlinkshowjump?jump=nextslide" highlightClick="1"/>
          </p:cNvPr>
          <p:cNvSpPr/>
          <p:nvPr/>
        </p:nvSpPr>
        <p:spPr>
          <a:xfrm>
            <a:off x="11163091" y="6190937"/>
            <a:ext cx="628183" cy="554635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Komut Düğmesi: Geri veya Önceki 23">
            <a:hlinkClick r:id="" action="ppaction://hlinkshowjump?jump=previousslide" highlightClick="1"/>
          </p:cNvPr>
          <p:cNvSpPr/>
          <p:nvPr/>
        </p:nvSpPr>
        <p:spPr>
          <a:xfrm>
            <a:off x="10312147" y="6190937"/>
            <a:ext cx="635428" cy="554635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267326" y="1242064"/>
            <a:ext cx="11523947" cy="7944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800" dirty="0" smtClean="0">
                <a:solidFill>
                  <a:schemeClr val="tx1"/>
                </a:solidFill>
              </a:rPr>
              <a:t>Ev işlerinde onlara yardım ederdi.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267326" y="1285360"/>
            <a:ext cx="7555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0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554636" y="245913"/>
            <a:ext cx="10598046" cy="7891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 smtClean="0"/>
              <a:t>Peygamberimizin eşlerine karşı davranışları işaretleyelim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56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94246" y="4049652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94246" y="547334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94246" y="4761497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94246" y="3337809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849785" y="3324770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Eşinin görüşüne değer vermesi</a:t>
              </a: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849785" y="4759488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Ev işlerinde eşine yardım etmesi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9B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849785" y="5476847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Eşine karşı sevgisini göstermesi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849785" y="4042129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Bazı özel işlerini eşine yaptırması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62476" y="806659"/>
            <a:ext cx="11919284" cy="23562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tr-TR" sz="3200" b="1" dirty="0">
                <a:solidFill>
                  <a:prstClr val="black"/>
                </a:solidFill>
              </a:rPr>
              <a:t>Aşağıdakilerden hangisi Hz. </a:t>
            </a:r>
            <a:r>
              <a:rPr lang="tr-TR" sz="3200" b="1" dirty="0" smtClean="0">
                <a:solidFill>
                  <a:prstClr val="black"/>
                </a:solidFill>
              </a:rPr>
              <a:t>Peygamber’in </a:t>
            </a:r>
            <a:r>
              <a:rPr lang="tr-TR" sz="3200" b="1" dirty="0">
                <a:solidFill>
                  <a:prstClr val="black"/>
                </a:solidFill>
              </a:rPr>
              <a:t>eşine karşı tutum ve davranışlarına örnek </a:t>
            </a:r>
            <a:r>
              <a:rPr lang="tr-TR" sz="3200" b="1" u="sng" dirty="0">
                <a:solidFill>
                  <a:prstClr val="black"/>
                </a:solidFill>
              </a:rPr>
              <a:t>gösterilemez?</a:t>
            </a:r>
          </a:p>
        </p:txBody>
      </p:sp>
    </p:spTree>
    <p:extLst>
      <p:ext uri="{BB962C8B-B14F-4D97-AF65-F5344CB8AC3E}">
        <p14:creationId xmlns:p14="http://schemas.microsoft.com/office/powerpoint/2010/main" val="10692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541" y="6096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Sevgili Peygamberimiz her zaman güler yüzlü olmuş ve bazen de eşleriyle şakalaşmıştır.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2295" y="6096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592428" y="6059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37766" y="5970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28305" y="5810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67231" y="6689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96346" y="6689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78217" y="26075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tr-TR" sz="2400" dirty="0" smtClean="0">
                <a:solidFill>
                  <a:prstClr val="black"/>
                </a:solidFill>
              </a:rPr>
              <a:t>   Peygamberimizin </a:t>
            </a:r>
            <a:r>
              <a:rPr lang="tr-TR" sz="2400" dirty="0">
                <a:solidFill>
                  <a:prstClr val="black"/>
                </a:solidFill>
              </a:rPr>
              <a:t>çarşı ve pazardaki işlerini eşi yapardı.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4169" y="26148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44302" y="26047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089640" y="26087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268410" y="253815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19105" y="26485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48220" y="26485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166436" y="16282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Hz. Muhammed (s.a.v.) ev işlerinde eşlerine yardım </a:t>
            </a:r>
            <a:r>
              <a:rPr lang="tr-TR" sz="2400" dirty="0" smtClean="0">
                <a:solidFill>
                  <a:prstClr val="black"/>
                </a:solidFill>
              </a:rPr>
              <a:t>etmiştir.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72190" y="16282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174457" y="35052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Allah </a:t>
            </a:r>
            <a:r>
              <a:rPr lang="tr-TR" sz="2400" dirty="0" err="1">
                <a:solidFill>
                  <a:prstClr val="black"/>
                </a:solidFill>
              </a:rPr>
              <a:t>Rasulü</a:t>
            </a:r>
            <a:r>
              <a:rPr lang="tr-TR" sz="2400" dirty="0">
                <a:solidFill>
                  <a:prstClr val="black"/>
                </a:solidFill>
              </a:rPr>
              <a:t> (s.a.v.) eşlerinin görüşlerine değer verir, onlarla istişare ederdi.</a:t>
            </a:r>
          </a:p>
        </p:txBody>
      </p:sp>
      <p:sp>
        <p:nvSpPr>
          <p:cNvPr id="70" name="Dikdörtgen 69"/>
          <p:cNvSpPr/>
          <p:nvPr/>
        </p:nvSpPr>
        <p:spPr>
          <a:xfrm>
            <a:off x="80211" y="35052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46133" y="55031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tr-TR" sz="2400" dirty="0" smtClean="0">
                <a:solidFill>
                  <a:prstClr val="black"/>
                </a:solidFill>
              </a:rPr>
              <a:t>   Peygamberimizin </a:t>
            </a:r>
            <a:r>
              <a:rPr lang="tr-TR" sz="2400" dirty="0">
                <a:solidFill>
                  <a:prstClr val="black"/>
                </a:solidFill>
              </a:rPr>
              <a:t>ilk eşi ve yedi çocuğunun annesi Hz. Hatice’dir.</a:t>
            </a:r>
          </a:p>
        </p:txBody>
      </p:sp>
      <p:sp>
        <p:nvSpPr>
          <p:cNvPr id="77" name="Dikdörtgen 76"/>
          <p:cNvSpPr/>
          <p:nvPr/>
        </p:nvSpPr>
        <p:spPr>
          <a:xfrm>
            <a:off x="32085" y="55104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12218" y="55003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057556" y="55043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140073" y="5465837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587021" y="55441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16136" y="55441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134352" y="45238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Peygamberimizin bir hadisine göre müminlerin en hayırlısı eşlerine karşı en iyi davrananıdır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40106" y="45238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0239" y="45201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65577" y="45113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56116" y="44952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595042" y="45831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24157" y="45831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3" name="Yuvarlatılmış Dikdörtgen 92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</p:spTree>
    <p:extLst>
      <p:ext uri="{BB962C8B-B14F-4D97-AF65-F5344CB8AC3E}">
        <p14:creationId xmlns:p14="http://schemas.microsoft.com/office/powerpoint/2010/main" val="341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6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9784" y="182880"/>
            <a:ext cx="11587396" cy="4733895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dirty="0"/>
              <a:t>Hz. </a:t>
            </a:r>
            <a:r>
              <a:rPr lang="tr-TR" sz="3200" dirty="0" err="1"/>
              <a:t>Aişe</a:t>
            </a:r>
            <a:r>
              <a:rPr lang="tr-TR" sz="3200" dirty="0"/>
              <a:t> (</a:t>
            </a:r>
            <a:r>
              <a:rPr lang="tr-TR" sz="3200" dirty="0" err="1"/>
              <a:t>r.a</a:t>
            </a:r>
            <a:r>
              <a:rPr lang="tr-TR" sz="3200" dirty="0"/>
              <a:t>.), Allah </a:t>
            </a:r>
            <a:r>
              <a:rPr lang="tr-TR" sz="3200" dirty="0" err="1"/>
              <a:t>Resulü’nün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 güzel davranışlarından birisini şöyle anlatıyor</a:t>
            </a:r>
            <a:r>
              <a:rPr lang="tr-TR" sz="3200" dirty="0" smtClean="0"/>
              <a:t>: “</a:t>
            </a:r>
            <a:r>
              <a:rPr lang="tr-TR" sz="3200" dirty="0" err="1"/>
              <a:t>Resulullah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 ile bir yolculuğa çıkmıştım. Peygamber Efendimiz bir yerde </a:t>
            </a:r>
            <a:r>
              <a:rPr lang="tr-TR" sz="3200" dirty="0" smtClean="0"/>
              <a:t>ashabına ilerlemesini </a:t>
            </a:r>
            <a:r>
              <a:rPr lang="tr-TR" sz="3200" dirty="0"/>
              <a:t>söyledi. İkimiz arkada kalınca bana “Gel seninle yarışalım” dedi. </a:t>
            </a:r>
            <a:r>
              <a:rPr lang="tr-TR" sz="3200" dirty="0" smtClean="0"/>
              <a:t>Koşmaya başladık </a:t>
            </a:r>
            <a:r>
              <a:rPr lang="tr-TR" sz="3200" dirty="0"/>
              <a:t>ve ben onu geçtim. Aradan birkaç yıl geçmiş ben de biraz kilo almıştım. Yine </a:t>
            </a:r>
            <a:r>
              <a:rPr lang="tr-TR" sz="3200" dirty="0" smtClean="0"/>
              <a:t>bir yolculuğa </a:t>
            </a:r>
            <a:r>
              <a:rPr lang="tr-TR" sz="3200" dirty="0"/>
              <a:t>çıktık. Peygamber Efendimiz, ashabına ilerlemesini söyledi ve biz geride </a:t>
            </a:r>
            <a:r>
              <a:rPr lang="tr-TR" sz="3200" dirty="0" smtClean="0"/>
              <a:t>kalınca yine </a:t>
            </a:r>
            <a:r>
              <a:rPr lang="tr-TR" sz="3200" dirty="0"/>
              <a:t>yarış yaptık. Bu defa Allah Resulü beni geçti. “İşte, şimdi ödeştik.” dedi.</a:t>
            </a:r>
          </a:p>
          <a:p>
            <a:pPr marL="0" indent="0" algn="r">
              <a:buNone/>
            </a:pPr>
            <a:r>
              <a:rPr lang="tr-TR" dirty="0"/>
              <a:t>(Ebu </a:t>
            </a:r>
            <a:r>
              <a:rPr lang="tr-TR" dirty="0" err="1"/>
              <a:t>Dâvûd</a:t>
            </a:r>
            <a:r>
              <a:rPr lang="tr-TR" dirty="0"/>
              <a:t>, </a:t>
            </a:r>
            <a:r>
              <a:rPr lang="tr-TR" dirty="0" err="1"/>
              <a:t>Cihad</a:t>
            </a:r>
            <a:r>
              <a:rPr lang="tr-TR" dirty="0"/>
              <a:t>, 61.)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29784" y="5306291"/>
            <a:ext cx="11587396" cy="965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Örnek olaya göre Peygamberimiz eşine nasıl davranmıştır?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2473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6100" y="671383"/>
            <a:ext cx="10711336" cy="26414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Hz. </a:t>
            </a:r>
            <a:r>
              <a:rPr lang="tr-TR" sz="3600" dirty="0" err="1"/>
              <a:t>Aişe</a:t>
            </a:r>
            <a:r>
              <a:rPr lang="tr-TR" sz="3600" dirty="0"/>
              <a:t> (</a:t>
            </a:r>
            <a:r>
              <a:rPr lang="tr-TR" sz="3600" dirty="0" err="1"/>
              <a:t>r.a</a:t>
            </a:r>
            <a:r>
              <a:rPr lang="tr-TR" sz="3600" dirty="0"/>
              <a:t>.) </a:t>
            </a:r>
            <a:r>
              <a:rPr lang="tr-TR" sz="3600" dirty="0" smtClean="0"/>
              <a:t>Peygamberimizin evdeki </a:t>
            </a:r>
            <a:r>
              <a:rPr lang="tr-TR" sz="3600" dirty="0"/>
              <a:t>halini </a:t>
            </a:r>
            <a:r>
              <a:rPr lang="tr-TR" sz="3600" dirty="0" smtClean="0"/>
              <a:t>şöyle anlatmaktadır:</a:t>
            </a:r>
          </a:p>
          <a:p>
            <a:pPr marL="0" indent="0">
              <a:buNone/>
            </a:pPr>
            <a:r>
              <a:rPr lang="tr-TR" sz="3600" b="1" i="1" dirty="0" smtClean="0"/>
              <a:t>“</a:t>
            </a:r>
            <a:r>
              <a:rPr lang="tr-TR" sz="3600" b="1" i="1" dirty="0"/>
              <a:t>O, normal (sizin gibi) bir insandı. Elbisesini </a:t>
            </a:r>
            <a:r>
              <a:rPr lang="tr-TR" sz="3600" b="1" i="1" dirty="0" smtClean="0"/>
              <a:t>temizler, koyunlarını </a:t>
            </a:r>
            <a:r>
              <a:rPr lang="tr-TR" sz="3600" b="1" i="1" dirty="0"/>
              <a:t>sağardı</a:t>
            </a:r>
            <a:r>
              <a:rPr lang="tr-TR" sz="3600" b="1" i="1" dirty="0" smtClean="0"/>
              <a:t>.”</a:t>
            </a:r>
            <a:endParaRPr lang="tr-TR" sz="3600" b="1" dirty="0"/>
          </a:p>
        </p:txBody>
      </p:sp>
      <p:sp>
        <p:nvSpPr>
          <p:cNvPr id="4" name="Yukarı Bükülü Ok 3"/>
          <p:cNvSpPr/>
          <p:nvPr/>
        </p:nvSpPr>
        <p:spPr>
          <a:xfrm rot="18487309">
            <a:off x="9357915" y="3431068"/>
            <a:ext cx="2667051" cy="1339475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4360" y="3972393"/>
            <a:ext cx="9293903" cy="161893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 smtClean="0"/>
              <a:t>Hz. </a:t>
            </a:r>
            <a:r>
              <a:rPr lang="tr-TR" sz="3600" dirty="0" err="1" smtClean="0"/>
              <a:t>Aişe’nin</a:t>
            </a:r>
            <a:r>
              <a:rPr lang="tr-TR" sz="3600" dirty="0" smtClean="0"/>
              <a:t> yukarıdaki sözü Peygamberimizin hangi özelliğini anlatmaktadır?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70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10744" y="4770377"/>
            <a:ext cx="7257142" cy="1702994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/>
              <a:t>Hadise göre bir Müslüman nelere dikkat etmesi gerekir?</a:t>
            </a:r>
          </a:p>
        </p:txBody>
      </p:sp>
      <p:sp>
        <p:nvSpPr>
          <p:cNvPr id="4" name="Sağa Bükülü Ok 3"/>
          <p:cNvSpPr/>
          <p:nvPr/>
        </p:nvSpPr>
        <p:spPr>
          <a:xfrm>
            <a:off x="1006533" y="1289154"/>
            <a:ext cx="2845939" cy="5184217"/>
          </a:xfrm>
          <a:prstGeom prst="curvedRightArrow">
            <a:avLst>
              <a:gd name="adj1" fmla="val 12420"/>
              <a:gd name="adj2" fmla="val 5000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3751" y="224853"/>
            <a:ext cx="9664135" cy="296805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600" i="1" dirty="0"/>
              <a:t>“Müminlerin iman bakımından en olgun olanları, ahlakı en iyi olanlarıdır. Sizin en hayırlılarınız da hanımlarına karşı en iyi davrananınızdır.”</a:t>
            </a:r>
          </a:p>
          <a:p>
            <a:pPr marL="0" indent="0" algn="r">
              <a:buNone/>
            </a:pPr>
            <a:r>
              <a:rPr lang="tr-TR" sz="3600" i="1" dirty="0"/>
              <a:t>Hz. Muhammed (sav)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6455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0559" y="366879"/>
            <a:ext cx="11557415" cy="785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Cümlelerdeki boşluğa hangi kelime gelmelidir?</a:t>
            </a:r>
            <a:endParaRPr lang="tr-TR" sz="40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826877" y="5068213"/>
            <a:ext cx="2840532" cy="573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davranışları </a:t>
            </a:r>
            <a:endParaRPr lang="tr-TR" sz="36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8523958" y="5042869"/>
            <a:ext cx="2995317" cy="573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namazı</a:t>
            </a:r>
            <a:endParaRPr lang="tr-TR" sz="3600" dirty="0"/>
          </a:p>
        </p:txBody>
      </p:sp>
      <p:sp>
        <p:nvSpPr>
          <p:cNvPr id="12" name="Asr"/>
          <p:cNvSpPr/>
          <p:nvPr/>
        </p:nvSpPr>
        <p:spPr>
          <a:xfrm>
            <a:off x="4525412" y="5068212"/>
            <a:ext cx="2699847" cy="573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i="1" dirty="0"/>
              <a:t>ahlakı en iyi</a:t>
            </a:r>
            <a:endParaRPr lang="tr-TR" sz="3600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826877" y="5076368"/>
            <a:ext cx="2840532" cy="5733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Davranışları</a:t>
            </a:r>
            <a:endParaRPr lang="tr-TR" sz="36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8523959" y="5042869"/>
            <a:ext cx="2995316" cy="5733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n</a:t>
            </a:r>
            <a:r>
              <a:rPr lang="tr-TR" sz="3600" dirty="0" smtClean="0"/>
              <a:t>amazı </a:t>
            </a:r>
            <a:endParaRPr lang="tr-TR" sz="3600" dirty="0"/>
          </a:p>
        </p:txBody>
      </p:sp>
      <p:sp>
        <p:nvSpPr>
          <p:cNvPr id="17" name="Dikdörtgen 16"/>
          <p:cNvSpPr/>
          <p:nvPr/>
        </p:nvSpPr>
        <p:spPr>
          <a:xfrm>
            <a:off x="179882" y="1535106"/>
            <a:ext cx="11698092" cy="292027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i="1" dirty="0"/>
              <a:t>“Müminlerin iman bakımından en olgun olanları, </a:t>
            </a:r>
            <a:r>
              <a:rPr lang="tr-TR" sz="4000" i="1" dirty="0" smtClean="0"/>
              <a:t>__________________ olanlarıdır</a:t>
            </a:r>
            <a:r>
              <a:rPr lang="tr-TR" sz="4000" i="1" dirty="0"/>
              <a:t>. Sizin en hayırlılarınız da hanımlarına karşı en iyi davrananınızdır.”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477353" y="2598539"/>
            <a:ext cx="4048059" cy="6405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sp>
        <p:nvSpPr>
          <p:cNvPr id="13" name="Yuvarlatılmış Dikdörtgen 12"/>
          <p:cNvSpPr/>
          <p:nvPr/>
        </p:nvSpPr>
        <p:spPr>
          <a:xfrm>
            <a:off x="477353" y="2612322"/>
            <a:ext cx="4048059" cy="640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i="1" dirty="0"/>
              <a:t>ahlakı en iyi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6109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823" y="119600"/>
            <a:ext cx="11750112" cy="175432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600" i="1" dirty="0"/>
              <a:t>“Müminlerin iman bakımından en olgun olanları, ahlakı en iyi olanlarıdır. Sizin en hayırlılarınız da hanımlarına karşı en iyi davrananınızdır.”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53343" y="1917222"/>
            <a:ext cx="11750112" cy="719528"/>
          </a:xfrm>
          <a:solidFill>
            <a:srgbClr val="CCCCFF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tr-TR" sz="3600" dirty="0" smtClean="0"/>
              <a:t>Bu söze  göre aşağıdakilerden hangilerine ulaşılır? İşaretleyelim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269823" y="2782377"/>
            <a:ext cx="11745902" cy="854439"/>
          </a:xfrm>
          <a:prstGeom prst="rect">
            <a:avLst/>
          </a:prstGeom>
          <a:solidFill>
            <a:srgbClr val="39B6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/>
              <a:t>        </a:t>
            </a:r>
            <a:r>
              <a:rPr lang="tr-TR" sz="2800" dirty="0" smtClean="0"/>
              <a:t>İman ve ahlak arasında sıkı bir bağ vardır. 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9200" y="2800214"/>
            <a:ext cx="7700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0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6865" y="5914553"/>
            <a:ext cx="11783070" cy="794479"/>
          </a:xfrm>
          <a:prstGeom prst="rect">
            <a:avLst/>
          </a:prstGeom>
          <a:solidFill>
            <a:srgbClr val="39B6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3200" dirty="0" smtClean="0"/>
              <a:t>   Hadiste sadece ahlaktan bahsedilmektedir. 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295095" y="5957849"/>
            <a:ext cx="719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X</a:t>
            </a:r>
            <a:endParaRPr lang="tr-TR" sz="4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36864" y="4870495"/>
            <a:ext cx="11783071" cy="854439"/>
          </a:xfrm>
          <a:prstGeom prst="rect">
            <a:avLst/>
          </a:prstGeom>
          <a:solidFill>
            <a:srgbClr val="39B6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     Müslümanların en iyileri ahlakı güzel olan ve hanımlarına iyi davranandır.</a:t>
            </a:r>
            <a:endParaRPr lang="tr-TR" sz="2800" dirty="0"/>
          </a:p>
        </p:txBody>
      </p:sp>
      <p:sp>
        <p:nvSpPr>
          <p:cNvPr id="11" name="Dikdörtgen 10"/>
          <p:cNvSpPr/>
          <p:nvPr/>
        </p:nvSpPr>
        <p:spPr>
          <a:xfrm>
            <a:off x="295095" y="4943771"/>
            <a:ext cx="7700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0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51238" y="3845370"/>
            <a:ext cx="11783071" cy="854439"/>
          </a:xfrm>
          <a:prstGeom prst="rect">
            <a:avLst/>
          </a:prstGeom>
          <a:solidFill>
            <a:srgbClr val="39B6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2800" dirty="0" smtClean="0"/>
              <a:t>    İmanımızın iyi olması için ahlakımızın da iyi olması gerekir.</a:t>
            </a:r>
            <a:endParaRPr lang="tr-TR" sz="2800" dirty="0"/>
          </a:p>
        </p:txBody>
      </p:sp>
      <p:sp>
        <p:nvSpPr>
          <p:cNvPr id="13" name="Dikdörtgen 12"/>
          <p:cNvSpPr/>
          <p:nvPr/>
        </p:nvSpPr>
        <p:spPr>
          <a:xfrm>
            <a:off x="269823" y="3860294"/>
            <a:ext cx="7700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0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70582" y="185243"/>
            <a:ext cx="8402611" cy="834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 smtClean="0"/>
              <a:t>Peygamberimizin eşlerine karşı davranışları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843" y="1211028"/>
            <a:ext cx="11617377" cy="418543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000" dirty="0"/>
              <a:t>Hz. Peygamber (</a:t>
            </a:r>
            <a:r>
              <a:rPr lang="tr-TR" sz="3000" dirty="0" err="1"/>
              <a:t>s.a.v</a:t>
            </a:r>
            <a:r>
              <a:rPr lang="tr-TR" sz="3000" dirty="0"/>
              <a:t>.) eşlerini sever ve onlara olan </a:t>
            </a:r>
            <a:r>
              <a:rPr lang="tr-TR" sz="3000" dirty="0" smtClean="0"/>
              <a:t>________ </a:t>
            </a:r>
            <a:r>
              <a:rPr lang="tr-TR" sz="3000" dirty="0"/>
              <a:t>açığa vurmaktan, ifade </a:t>
            </a:r>
            <a:r>
              <a:rPr lang="tr-TR" sz="3000" dirty="0" smtClean="0"/>
              <a:t>etmekten çekinmezdi.</a:t>
            </a:r>
            <a:r>
              <a:rPr lang="tr-TR" sz="3000" dirty="0"/>
              <a:t> Hz. Muhammed (</a:t>
            </a:r>
            <a:r>
              <a:rPr lang="tr-TR" sz="3000" dirty="0" err="1"/>
              <a:t>s.a.v</a:t>
            </a:r>
            <a:r>
              <a:rPr lang="tr-TR" sz="3000" dirty="0"/>
              <a:t>.) eşleriyle ilgilenir, onlara </a:t>
            </a:r>
            <a:r>
              <a:rPr lang="tr-TR" sz="3000" dirty="0" smtClean="0"/>
              <a:t>_______ </a:t>
            </a:r>
            <a:r>
              <a:rPr lang="tr-TR" sz="3000" dirty="0"/>
              <a:t>ayırırdı. Eşleriyle konuşur, </a:t>
            </a:r>
            <a:r>
              <a:rPr lang="tr-TR" sz="3000" dirty="0" smtClean="0"/>
              <a:t>sohbet eder</a:t>
            </a:r>
            <a:r>
              <a:rPr lang="tr-TR" sz="3000" dirty="0"/>
              <a:t>, onların hâl ve </a:t>
            </a:r>
            <a:r>
              <a:rPr lang="tr-TR" sz="3000" dirty="0" smtClean="0"/>
              <a:t>________ </a:t>
            </a:r>
            <a:r>
              <a:rPr lang="tr-TR" sz="3000" dirty="0"/>
              <a:t>sorardı</a:t>
            </a:r>
            <a:r>
              <a:rPr lang="tr-TR" sz="3000" dirty="0" smtClean="0"/>
              <a:t>.</a:t>
            </a:r>
            <a:r>
              <a:rPr lang="tr-TR" sz="3000" dirty="0"/>
              <a:t> Hz. Peygamber ihtiyaçlarını kendisi giderir ve </a:t>
            </a:r>
            <a:r>
              <a:rPr lang="tr-TR" sz="3000" dirty="0" smtClean="0"/>
              <a:t>ev işlerinde eşlerine __________.  Aile içinde önemli önem ve bazı </a:t>
            </a:r>
            <a:r>
              <a:rPr lang="tr-TR" sz="3000" dirty="0"/>
              <a:t>ciddi meseleleri de </a:t>
            </a:r>
            <a:r>
              <a:rPr lang="tr-TR" sz="3000" dirty="0" smtClean="0"/>
              <a:t>eşlerine  __________ onların fikirlerini de alırdı. </a:t>
            </a:r>
            <a:endParaRPr lang="tr-TR" sz="3000" dirty="0"/>
          </a:p>
        </p:txBody>
      </p:sp>
      <p:sp>
        <p:nvSpPr>
          <p:cNvPr id="4" name="Dikdörtgen 3"/>
          <p:cNvSpPr/>
          <p:nvPr/>
        </p:nvSpPr>
        <p:spPr>
          <a:xfrm>
            <a:off x="284813" y="5558175"/>
            <a:ext cx="11512446" cy="9175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Yukarıdaki parçadaki boşlukları uygun bir şekilde dolduralım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9794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6328" y="148540"/>
            <a:ext cx="9953469" cy="75575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dirty="0"/>
              <a:t>Peygamberimizin eşlerine karşı davranışları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11042" y="1097335"/>
            <a:ext cx="9109910" cy="1113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C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Hz. Peygamber (</a:t>
            </a:r>
            <a:r>
              <a:rPr lang="tr-TR" sz="2400" dirty="0" err="1">
                <a:solidFill>
                  <a:schemeClr val="tx1"/>
                </a:solidFill>
              </a:rPr>
              <a:t>s.a.v</a:t>
            </a:r>
            <a:r>
              <a:rPr lang="tr-TR" sz="2400" dirty="0">
                <a:solidFill>
                  <a:schemeClr val="tx1"/>
                </a:solidFill>
              </a:rPr>
              <a:t>.) eşlerini sever ve onlara olan sevgisini açığa vurmaktan, ifade etmekten çekinmezdi. </a:t>
            </a:r>
          </a:p>
        </p:txBody>
      </p:sp>
      <p:sp>
        <p:nvSpPr>
          <p:cNvPr id="5" name="10-Noktalı Yıldız 4"/>
          <p:cNvSpPr/>
          <p:nvPr/>
        </p:nvSpPr>
        <p:spPr>
          <a:xfrm>
            <a:off x="235974" y="958646"/>
            <a:ext cx="958645" cy="1312607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1</a:t>
            </a:r>
            <a:endParaRPr lang="tr-TR" sz="4800" dirty="0"/>
          </a:p>
        </p:txBody>
      </p:sp>
      <p:sp>
        <p:nvSpPr>
          <p:cNvPr id="6" name="Dikdörtgen 5"/>
          <p:cNvSpPr/>
          <p:nvPr/>
        </p:nvSpPr>
        <p:spPr>
          <a:xfrm>
            <a:off x="1466738" y="2471356"/>
            <a:ext cx="9699279" cy="1091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C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2400" dirty="0" smtClean="0">
                <a:solidFill>
                  <a:schemeClr val="tx1"/>
                </a:solidFill>
              </a:rPr>
              <a:t>Hz. Muhammed (</a:t>
            </a:r>
            <a:r>
              <a:rPr lang="tr-TR" sz="2400" dirty="0" err="1" smtClean="0">
                <a:solidFill>
                  <a:schemeClr val="tx1"/>
                </a:solidFill>
              </a:rPr>
              <a:t>s.a.v</a:t>
            </a:r>
            <a:r>
              <a:rPr lang="tr-TR" sz="2400" dirty="0" smtClean="0">
                <a:solidFill>
                  <a:schemeClr val="tx1"/>
                </a:solidFill>
              </a:rPr>
              <a:t>.) eşleriyle ilgilenir, onlara zaman ayırırdı. Eşleriyle konuşur, sohbet eder, onların hâl ve hatırını sorardı.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10-Noktalı Yıldız 6"/>
          <p:cNvSpPr/>
          <p:nvPr/>
        </p:nvSpPr>
        <p:spPr>
          <a:xfrm>
            <a:off x="822162" y="2271253"/>
            <a:ext cx="1053905" cy="1491278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tr-T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880849" y="3943858"/>
            <a:ext cx="8961382" cy="1111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C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Hz. Peygamber ihtiyaçlarını kendisi giderir ve ev işlerinde eşlerine yardım ederdi.  </a:t>
            </a:r>
          </a:p>
        </p:txBody>
      </p:sp>
      <p:sp>
        <p:nvSpPr>
          <p:cNvPr id="9" name="10-Noktalı Yıldız 8"/>
          <p:cNvSpPr/>
          <p:nvPr/>
        </p:nvSpPr>
        <p:spPr>
          <a:xfrm>
            <a:off x="2401526" y="3943858"/>
            <a:ext cx="958645" cy="1312607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tr-T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133235" y="5256466"/>
            <a:ext cx="7916196" cy="1413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C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tr-TR" sz="2400" dirty="0" smtClean="0">
                <a:solidFill>
                  <a:schemeClr val="tx1"/>
                </a:solidFill>
              </a:rPr>
              <a:t>Aile </a:t>
            </a:r>
            <a:r>
              <a:rPr lang="tr-TR" sz="2400" dirty="0">
                <a:solidFill>
                  <a:schemeClr val="tx1"/>
                </a:solidFill>
              </a:rPr>
              <a:t>içinde önemli önem ve bazı ciddi meseleleri de eşlerine  danışır onların fikirlerini de alırdı. </a:t>
            </a:r>
          </a:p>
        </p:txBody>
      </p:sp>
      <p:sp>
        <p:nvSpPr>
          <p:cNvPr id="11" name="10-Noktalı Yıldız 10"/>
          <p:cNvSpPr/>
          <p:nvPr/>
        </p:nvSpPr>
        <p:spPr>
          <a:xfrm>
            <a:off x="3492709" y="5055007"/>
            <a:ext cx="1034321" cy="1802993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tr-T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4588" y="80284"/>
            <a:ext cx="7690219" cy="810357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200" dirty="0"/>
              <a:t>Peygamberimizin eşlerine karşı davranışları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4588" y="1058779"/>
            <a:ext cx="8678779" cy="564682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dirty="0"/>
              <a:t>Hz. Peygamber (</a:t>
            </a:r>
            <a:r>
              <a:rPr lang="tr-TR" dirty="0" err="1"/>
              <a:t>s.a.v</a:t>
            </a:r>
            <a:r>
              <a:rPr lang="tr-TR" dirty="0"/>
              <a:t>.) eşlerini sever ve onlara olan </a:t>
            </a:r>
            <a:r>
              <a:rPr lang="tr-TR" dirty="0" smtClean="0"/>
              <a:t>__________ </a:t>
            </a:r>
            <a:r>
              <a:rPr lang="tr-TR" dirty="0"/>
              <a:t>açığa vurmaktan, ifade etmekten çekinmezdi.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dirty="0"/>
              <a:t>Hz. Muhammed (</a:t>
            </a:r>
            <a:r>
              <a:rPr lang="tr-TR" dirty="0" err="1"/>
              <a:t>s.a.v</a:t>
            </a:r>
            <a:r>
              <a:rPr lang="tr-TR" dirty="0"/>
              <a:t>.) eşleriyle </a:t>
            </a:r>
            <a:r>
              <a:rPr lang="tr-TR" dirty="0" smtClean="0"/>
              <a:t>____________, </a:t>
            </a:r>
            <a:r>
              <a:rPr lang="tr-TR" dirty="0"/>
              <a:t>onlara zaman ayırırdı. Eşleriyle konuşur, sohbet eder, onların hâl ve </a:t>
            </a:r>
            <a:r>
              <a:rPr lang="tr-TR" dirty="0" smtClean="0"/>
              <a:t>___________ </a:t>
            </a:r>
            <a:r>
              <a:rPr lang="tr-TR" dirty="0"/>
              <a:t>sorardı.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dirty="0"/>
              <a:t>Hz. Peygamber ihtiyaçlarını kendisi giderir ve </a:t>
            </a:r>
            <a:r>
              <a:rPr lang="tr-TR" dirty="0" smtClean="0"/>
              <a:t>______________  eşlerine </a:t>
            </a:r>
            <a:r>
              <a:rPr lang="tr-TR" dirty="0"/>
              <a:t>yardım ederdi. 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tr-TR" dirty="0"/>
              <a:t>Aile içinde önemli önem ve bazı ciddi meseleleri de eşlerine  </a:t>
            </a:r>
            <a:r>
              <a:rPr lang="tr-TR" dirty="0" smtClean="0"/>
              <a:t>____________ onların </a:t>
            </a:r>
            <a:r>
              <a:rPr lang="tr-TR" dirty="0"/>
              <a:t>fikirlerini de alırdı. </a:t>
            </a:r>
            <a:endParaRPr lang="tr-TR" sz="3200" dirty="0"/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320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9228175" y="4926009"/>
            <a:ext cx="2778945" cy="584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sevgisini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228175" y="3276742"/>
            <a:ext cx="2778945" cy="584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ev işlerinde</a:t>
            </a:r>
          </a:p>
        </p:txBody>
      </p:sp>
      <p:sp>
        <p:nvSpPr>
          <p:cNvPr id="7" name="Dikdörtgen 6"/>
          <p:cNvSpPr/>
          <p:nvPr/>
        </p:nvSpPr>
        <p:spPr>
          <a:xfrm>
            <a:off x="9219872" y="4101375"/>
            <a:ext cx="2787248" cy="584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hatırını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9228175" y="1627476"/>
            <a:ext cx="2778945" cy="584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danışır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49507" y="1615919"/>
            <a:ext cx="1690733" cy="467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sevgisini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228175" y="2452109"/>
            <a:ext cx="2778945" cy="584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ilgilenir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755595" y="4637448"/>
            <a:ext cx="2287407" cy="4992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ev işlerinde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261935" y="3390782"/>
            <a:ext cx="1636125" cy="467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hatırını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906124" y="2190650"/>
            <a:ext cx="1588957" cy="567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ilgilenir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049311" y="5832030"/>
            <a:ext cx="1730062" cy="524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danışır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8364511" y="80284"/>
            <a:ext cx="3642609" cy="810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Boşlukları verilen kelimelerle </a:t>
            </a:r>
            <a:r>
              <a:rPr lang="tr-TR" sz="2800" dirty="0" smtClean="0">
                <a:solidFill>
                  <a:schemeClr val="tx1"/>
                </a:solidFill>
              </a:rPr>
              <a:t>doldurunuz.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7" name="Komut Düğmesi: İleri veya Sonraki 16">
            <a:hlinkClick r:id="" action="ppaction://hlinkshowjump?jump=nextslide" highlightClick="1"/>
          </p:cNvPr>
          <p:cNvSpPr/>
          <p:nvPr/>
        </p:nvSpPr>
        <p:spPr>
          <a:xfrm>
            <a:off x="11163091" y="6190937"/>
            <a:ext cx="628183" cy="554635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Komut Düğmesi: Geri veya Önceki 17">
            <a:hlinkClick r:id="" action="ppaction://hlinkshowjump?jump=previousslide" highlightClick="1"/>
          </p:cNvPr>
          <p:cNvSpPr/>
          <p:nvPr/>
        </p:nvSpPr>
        <p:spPr>
          <a:xfrm>
            <a:off x="10312147" y="6190937"/>
            <a:ext cx="635428" cy="554635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2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34733&quot;&gt;&lt;property id=&quot;20148&quot; value=&quot;5&quot;/&gt;&lt;property id=&quot;20300&quot; value=&quot;Slide 1 - &amp;quot;HZ. MUHAMMED VE AİLE HAYATI&amp;quot;&quot;/&gt;&lt;property id=&quot;20307&quot; value=&quot;256&quot;/&gt;&lt;/object&gt;&lt;object type=&quot;3&quot; unique_id=&quot;34734&quot;&gt;&lt;property id=&quot;20148&quot; value=&quot;5&quot;/&gt;&lt;property id=&quot;20300&quot; value=&quot;Slide 3&quot;/&gt;&lt;property id=&quot;20307&quot; value=&quot;257&quot;/&gt;&lt;/object&gt;&lt;object type=&quot;3&quot; unique_id=&quot;34755&quot;&gt;&lt;property id=&quot;20148&quot; value=&quot;5&quot;/&gt;&lt;property id=&quot;20300&quot; value=&quot;Slide 2 - &amp;quot;5.4.2. Bir Eş Olarak Hz. Muhammed (s.a.v.)&amp;quot;&quot;/&gt;&lt;property id=&quot;20307&quot; value=&quot;258&quot;/&gt;&lt;/object&gt;&lt;object type=&quot;3&quot; unique_id=&quot;34756&quot;&gt;&lt;property id=&quot;20148&quot; value=&quot;5&quot;/&gt;&lt;property id=&quot;20300&quot; value=&quot;Slide 4 - &amp;quot;Hz. Aişe’nin yukarıdaki sözü Peygamberimizin hangi özelliğini anlatmaktadır?&amp;quot;&quot;/&gt;&lt;property id=&quot;20307&quot; value=&quot;259&quot;/&gt;&lt;/object&gt;&lt;object type=&quot;3&quot; unique_id=&quot;45666&quot;&gt;&lt;property id=&quot;20148&quot; value=&quot;5&quot;/&gt;&lt;property id=&quot;20300&quot; value=&quot;Slide 5 - &amp;quot;Hadise göre bir Müslüman nelere dikkat etmesi gerekir?&amp;quot;&quot;/&gt;&lt;property id=&quot;20307&quot; value=&quot;262&quot;/&gt;&lt;/object&gt;&lt;object type=&quot;3&quot; unique_id=&quot;45667&quot;&gt;&lt;property id=&quot;20148&quot; value=&quot;5&quot;/&gt;&lt;property id=&quot;20300&quot; value=&quot;Slide 6&quot;/&gt;&lt;property id=&quot;20307&quot; value=&quot;263&quot;/&gt;&lt;/object&gt;&lt;object type=&quot;3&quot; unique_id=&quot;45668&quot;&gt;&lt;property id=&quot;20148&quot; value=&quot;5&quot;/&gt;&lt;property id=&quot;20300&quot; value=&quot;Slide 7 - &amp;quot;Bu söze  göre aşağıdakilerden hangilerine ulaşılır? İşaretleyelim&amp;quot;&quot;/&gt;&lt;property id=&quot;20307&quot; value=&quot;261&quot;/&gt;&lt;/object&gt;&lt;object type=&quot;3&quot; unique_id=&quot;45669&quot;&gt;&lt;property id=&quot;20148&quot; value=&quot;5&quot;/&gt;&lt;property id=&quot;20300&quot; value=&quot;Slide 8 - &amp;quot;Peygamberimizin eşlerine karşı davranışları &amp;quot;&quot;/&gt;&lt;property id=&quot;20307&quot; value=&quot;265&quot;/&gt;&lt;/object&gt;&lt;object type=&quot;3&quot; unique_id=&quot;45670&quot;&gt;&lt;property id=&quot;20148&quot; value=&quot;5&quot;/&gt;&lt;property id=&quot;20300&quot; value=&quot;Slide 9 - &amp;quot;Peygamberimizin eşlerine karşı davranışları &amp;quot;&quot;/&gt;&lt;property id=&quot;20307&quot; value=&quot;268&quot;/&gt;&lt;/object&gt;&lt;object type=&quot;3&quot; unique_id=&quot;45671&quot;&gt;&lt;property id=&quot;20148&quot; value=&quot;5&quot;/&gt;&lt;property id=&quot;20300&quot; value=&quot;Slide 10 - &amp;quot;Peygamberimizin eşlerine karşı davranışları &amp;quot;&quot;/&gt;&lt;property id=&quot;20307&quot; value=&quot;266&quot;/&gt;&lt;/object&gt;&lt;object type=&quot;3&quot; unique_id=&quot;45672&quot;&gt;&lt;property id=&quot;20148&quot; value=&quot;5&quot;/&gt;&lt;property id=&quot;20300&quot; value=&quot;Slide 11 - &amp;quot;Örnek olay tamamlama &amp;quot;&quot;/&gt;&lt;property id=&quot;20307&quot; value=&quot;271&quot;/&gt;&lt;/object&gt;&lt;object type=&quot;3&quot; unique_id=&quot;45673&quot;&gt;&lt;property id=&quot;20148&quot; value=&quot;5&quot;/&gt;&lt;property id=&quot;20300&quot; value=&quot;Slide 12 - &amp;quot;ÖRNEK OLAY &amp;quot;&quot;/&gt;&lt;property id=&quot;20307&quot; value=&quot;272&quot;/&gt;&lt;/object&gt;&lt;object type=&quot;3&quot; unique_id=&quot;45674&quot;&gt;&lt;property id=&quot;20148&quot; value=&quot;5&quot;/&gt;&lt;property id=&quot;20300&quot; value=&quot;Slide 13&quot;/&gt;&lt;property id=&quot;20307&quot; value=&quot;269&quot;/&gt;&lt;/object&gt;&lt;object type=&quot;3&quot; unique_id=&quot;45675&quot;&gt;&lt;property id=&quot;20148&quot; value=&quot;5&quot;/&gt;&lt;property id=&quot;20300&quot; value=&quot;Slide 14 - &amp;quot;Değerlendirme&amp;quot;&quot;/&gt;&lt;property id=&quot;20307&quot; value=&quot;273&quot;/&gt;&lt;/object&gt;&lt;object type=&quot;3&quot; unique_id=&quot;45676&quot;&gt;&lt;property id=&quot;20148&quot; value=&quot;5&quot;/&gt;&lt;property id=&quot;20300&quot; value=&quot;Slide 15 - &amp;quot;Doğru-Yanlış&amp;quot;&quot;/&gt;&lt;property id=&quot;20307&quot; value=&quot;27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966</Words>
  <Application>Microsoft Office PowerPoint</Application>
  <PresentationFormat>Geniş ekran</PresentationFormat>
  <Paragraphs>131</Paragraphs>
  <Slides>18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18</vt:i4>
      </vt:variant>
    </vt:vector>
  </HeadingPairs>
  <TitlesOfParts>
    <vt:vector size="34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Open Sans</vt:lpstr>
      <vt:lpstr>Permanent Marker</vt:lpstr>
      <vt:lpstr>Wingdings</vt:lpstr>
      <vt:lpstr>Office Teması</vt:lpstr>
      <vt:lpstr>5_Office Teması</vt:lpstr>
      <vt:lpstr>Contents Slide Master</vt:lpstr>
      <vt:lpstr>JAY DESIGN</vt:lpstr>
      <vt:lpstr>1_JAY DESIGN</vt:lpstr>
      <vt:lpstr>SKETCH LESSON</vt:lpstr>
      <vt:lpstr>5.4.2. Bir Eş Olarak Hz. Muhammed (s.a.v.)</vt:lpstr>
      <vt:lpstr>PowerPoint Sunusu</vt:lpstr>
      <vt:lpstr>Hz. Aişe’nin yukarıdaki sözü Peygamberimizin hangi özelliğini anlatmaktadır?</vt:lpstr>
      <vt:lpstr>Hadise göre bir Müslüman nelere dikkat etmesi gerekir?</vt:lpstr>
      <vt:lpstr>PowerPoint Sunusu</vt:lpstr>
      <vt:lpstr>Bu söze  göre aşağıdakilerden hangilerine ulaşılır? İşaretleyelim</vt:lpstr>
      <vt:lpstr>Peygamberimizin eşlerine karşı davranışları </vt:lpstr>
      <vt:lpstr>Peygamberimizin eşlerine karşı davranışları </vt:lpstr>
      <vt:lpstr>Peygamberimizin eşlerine karşı davranışları </vt:lpstr>
      <vt:lpstr>PowerPoint Sunusu</vt:lpstr>
      <vt:lpstr>PowerPoint Sunusu</vt:lpstr>
      <vt:lpstr>Örnek olay tamamlama </vt:lpstr>
      <vt:lpstr>ÖRNEK OLAY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HZ. MUHAMMED VE AİLE HAYATI</dc:title>
  <dc:creator>Windows Kullanıcısı</dc:creator>
  <cp:lastModifiedBy>Mustafa Yıldırım</cp:lastModifiedBy>
  <cp:revision>36</cp:revision>
  <dcterms:created xsi:type="dcterms:W3CDTF">2019-03-06T16:25:09Z</dcterms:created>
  <dcterms:modified xsi:type="dcterms:W3CDTF">2021-02-14T14:27:28Z</dcterms:modified>
</cp:coreProperties>
</file>