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3" r:id="rId5"/>
    <p:sldMasterId id="2147483748" r:id="rId6"/>
    <p:sldMasterId id="2147483768" r:id="rId7"/>
  </p:sldMasterIdLst>
  <p:notesMasterIdLst>
    <p:notesMasterId r:id="rId22"/>
  </p:notesMasterIdLst>
  <p:sldIdLst>
    <p:sldId id="258" r:id="rId8"/>
    <p:sldId id="259" r:id="rId9"/>
    <p:sldId id="261" r:id="rId10"/>
    <p:sldId id="270" r:id="rId11"/>
    <p:sldId id="278" r:id="rId12"/>
    <p:sldId id="260" r:id="rId13"/>
    <p:sldId id="279" r:id="rId14"/>
    <p:sldId id="276" r:id="rId15"/>
    <p:sldId id="275" r:id="rId16"/>
    <p:sldId id="263" r:id="rId17"/>
    <p:sldId id="271" r:id="rId18"/>
    <p:sldId id="272" r:id="rId19"/>
    <p:sldId id="277" r:id="rId20"/>
    <p:sldId id="274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1856-8872-4890-84FA-5112AF591604}" type="datetimeFigureOut">
              <a:rPr lang="tr-TR" smtClean="0"/>
              <a:t>26.03.2022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6304-85B9-46FE-A5A1-BFCBFAB181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9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81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3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1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4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3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72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8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34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6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1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5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8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2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43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9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6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0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2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4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4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0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8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62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4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794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63573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4548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00474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686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35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902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236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27419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560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505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9487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81182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82543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74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7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59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835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607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26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50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230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712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005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812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5869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91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30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437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098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09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719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529586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877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53011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94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1435-38DE-4ACA-82C8-825D8F6DC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329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CFDD-1F85-45DF-92CA-46248156ADE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2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18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EBA3B-F145-4833-9F8B-900C8FE821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434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A2F4-8E66-476D-B207-AC8607D6A99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74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5121-8B16-46FB-AB78-D40F83CBF96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26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21E65-20EB-464C-BDF4-42C25BFB73D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067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14799-51F7-4FEF-8064-AD701F101A2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555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103A-B8C2-45DF-9C3F-278F5EA5636C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8914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5F768-2E9A-4A98-ABCF-F797DF280E5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941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1CA3C-8886-4152-BC03-3DB86A80EAC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EC1E6-50B0-43DB-9FF4-C63643D9212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042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59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7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286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DE07-31AC-44D6-8E31-0C13EF9AA65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3781/692/4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hyperlink" Target="https://www.youtube.com/watch?v=yyR7xY3UgY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3782/017/39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404572" y="237623"/>
            <a:ext cx="9615958" cy="923330"/>
            <a:chOff x="1740772" y="147451"/>
            <a:chExt cx="9615958" cy="923330"/>
          </a:xfrm>
        </p:grpSpPr>
        <p:grpSp>
          <p:nvGrpSpPr>
            <p:cNvPr id="9" name="Grup 8"/>
            <p:cNvGrpSpPr/>
            <p:nvPr/>
          </p:nvGrpSpPr>
          <p:grpSpPr>
            <a:xfrm>
              <a:off x="2133599" y="199861"/>
              <a:ext cx="9223131" cy="815926"/>
              <a:chOff x="2019293" y="199861"/>
              <a:chExt cx="9337438" cy="815926"/>
            </a:xfrm>
          </p:grpSpPr>
          <p:sp>
            <p:nvSpPr>
              <p:cNvPr id="5" name="Freeform: Shape 17">
                <a:extLst>
                  <a:ext uri="{FF2B5EF4-FFF2-40B4-BE49-F238E27FC236}">
                    <a16:creationId xmlns:a16="http://schemas.microsoft.com/office/drawing/2014/main" id="{8AC2D4E0-03DC-4925-A0E2-6A090E204125}"/>
                  </a:ext>
                </a:extLst>
              </p:cNvPr>
              <p:cNvSpPr/>
              <p:nvPr/>
            </p:nvSpPr>
            <p:spPr>
              <a:xfrm>
                <a:off x="2019293" y="199861"/>
                <a:ext cx="9337438" cy="815926"/>
              </a:xfrm>
              <a:custGeom>
                <a:avLst/>
                <a:gdLst>
                  <a:gd name="connsiteX0" fmla="*/ 562091 w 5422374"/>
                  <a:gd name="connsiteY0" fmla="*/ 0 h 815926"/>
                  <a:gd name="connsiteX1" fmla="*/ 5014411 w 5422374"/>
                  <a:gd name="connsiteY1" fmla="*/ 0 h 815926"/>
                  <a:gd name="connsiteX2" fmla="*/ 5422374 w 5422374"/>
                  <a:gd name="connsiteY2" fmla="*/ 407963 h 815926"/>
                  <a:gd name="connsiteX3" fmla="*/ 5014411 w 5422374"/>
                  <a:gd name="connsiteY3" fmla="*/ 815926 h 815926"/>
                  <a:gd name="connsiteX4" fmla="*/ 0 w 5422374"/>
                  <a:gd name="connsiteY4" fmla="*/ 815926 h 815926"/>
                  <a:gd name="connsiteX5" fmla="*/ 562091 w 5422374"/>
                  <a:gd name="connsiteY5" fmla="*/ 0 h 81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374" h="815926">
                    <a:moveTo>
                      <a:pt x="562091" y="0"/>
                    </a:moveTo>
                    <a:lnTo>
                      <a:pt x="5014411" y="0"/>
                    </a:lnTo>
                    <a:cubicBezTo>
                      <a:pt x="5239723" y="0"/>
                      <a:pt x="5422374" y="182651"/>
                      <a:pt x="5422374" y="407963"/>
                    </a:cubicBezTo>
                    <a:cubicBezTo>
                      <a:pt x="5422374" y="633275"/>
                      <a:pt x="5239723" y="815926"/>
                      <a:pt x="5014411" y="815926"/>
                    </a:cubicBezTo>
                    <a:lnTo>
                      <a:pt x="0" y="815926"/>
                    </a:lnTo>
                    <a:lnTo>
                      <a:pt x="562091" y="0"/>
                    </a:lnTo>
                    <a:close/>
                  </a:path>
                </a:pathLst>
              </a:custGeom>
              <a:solidFill>
                <a:srgbClr val="F0F7F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32">
                <a:extLst>
                  <a:ext uri="{FF2B5EF4-FFF2-40B4-BE49-F238E27FC236}">
                    <a16:creationId xmlns:a16="http://schemas.microsoft.com/office/drawing/2014/main" id="{E65AD708-B1BC-4445-AE5C-BE8DEFFA0B62}"/>
                  </a:ext>
                </a:extLst>
              </p:cNvPr>
              <p:cNvSpPr txBox="1"/>
              <p:nvPr/>
            </p:nvSpPr>
            <p:spPr>
              <a:xfrm>
                <a:off x="2783251" y="315436"/>
                <a:ext cx="8266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Hz.</a:t>
                </a:r>
                <a:r>
                  <a:rPr kumimoji="0" lang="tr-TR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Hasan (</a:t>
                </a:r>
                <a:r>
                  <a:rPr kumimoji="0" lang="tr-TR" sz="36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</a:t>
                </a:r>
                <a:r>
                  <a:rPr kumimoji="0" lang="tr-TR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ve Hz. Hüseyin (</a:t>
                </a:r>
                <a:r>
                  <a:rPr kumimoji="0" lang="tr-TR" sz="36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</a:t>
                </a:r>
                <a:r>
                  <a:rPr kumimoji="0" lang="tr-TR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3179993C-AEC5-4F68-B43B-C327177FD478}"/>
                </a:ext>
              </a:extLst>
            </p:cNvPr>
            <p:cNvSpPr/>
            <p:nvPr/>
          </p:nvSpPr>
          <p:spPr>
            <a:xfrm>
              <a:off x="1740772" y="200749"/>
              <a:ext cx="1378739" cy="815926"/>
            </a:xfrm>
            <a:custGeom>
              <a:avLst/>
              <a:gdLst>
                <a:gd name="connsiteX0" fmla="*/ 407963 w 1378739"/>
                <a:gd name="connsiteY0" fmla="*/ 0 h 815926"/>
                <a:gd name="connsiteX1" fmla="*/ 1378739 w 1378739"/>
                <a:gd name="connsiteY1" fmla="*/ 0 h 815926"/>
                <a:gd name="connsiteX2" fmla="*/ 816648 w 1378739"/>
                <a:gd name="connsiteY2" fmla="*/ 815926 h 815926"/>
                <a:gd name="connsiteX3" fmla="*/ 407963 w 1378739"/>
                <a:gd name="connsiteY3" fmla="*/ 815926 h 815926"/>
                <a:gd name="connsiteX4" fmla="*/ 0 w 1378739"/>
                <a:gd name="connsiteY4" fmla="*/ 407963 h 815926"/>
                <a:gd name="connsiteX5" fmla="*/ 407963 w 1378739"/>
                <a:gd name="connsiteY5" fmla="*/ 0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739" h="815926">
                  <a:moveTo>
                    <a:pt x="407963" y="0"/>
                  </a:moveTo>
                  <a:lnTo>
                    <a:pt x="1378739" y="0"/>
                  </a:lnTo>
                  <a:lnTo>
                    <a:pt x="816648" y="815926"/>
                  </a:lnTo>
                  <a:lnTo>
                    <a:pt x="407963" y="815926"/>
                  </a:lnTo>
                  <a:cubicBezTo>
                    <a:pt x="182651" y="815926"/>
                    <a:pt x="0" y="633275"/>
                    <a:pt x="0" y="407963"/>
                  </a:cubicBezTo>
                  <a:cubicBezTo>
                    <a:pt x="0" y="182651"/>
                    <a:pt x="182651" y="0"/>
                    <a:pt x="407963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83279524-ECE9-4AE2-BC31-3DB6DF3862ED}"/>
                </a:ext>
              </a:extLst>
            </p:cNvPr>
            <p:cNvSpPr txBox="1"/>
            <p:nvPr/>
          </p:nvSpPr>
          <p:spPr>
            <a:xfrm>
              <a:off x="2015687" y="147451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6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34519" y="3038178"/>
            <a:ext cx="5605186" cy="2076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B797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Peygamberimizin torunlarının hangilerinin isimlerini biliyorsunuz?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16" y="1689499"/>
            <a:ext cx="5134707" cy="47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72">
            <a:extLst>
              <a:ext uri="{FF2B5EF4-FFF2-40B4-BE49-F238E27FC236}">
                <a16:creationId xmlns:a16="http://schemas.microsoft.com/office/drawing/2014/main" id="{284CBF33-0F96-4C13-AD04-4B75E2AA12AE}"/>
              </a:ext>
            </a:extLst>
          </p:cNvPr>
          <p:cNvSpPr/>
          <p:nvPr/>
        </p:nvSpPr>
        <p:spPr>
          <a:xfrm>
            <a:off x="264414" y="1874998"/>
            <a:ext cx="7425386" cy="3268525"/>
          </a:xfrm>
          <a:custGeom>
            <a:avLst/>
            <a:gdLst>
              <a:gd name="connsiteX0" fmla="*/ 0 w 8004412"/>
              <a:gd name="connsiteY0" fmla="*/ 565966 h 3268525"/>
              <a:gd name="connsiteX1" fmla="*/ 123389 w 8004412"/>
              <a:gd name="connsiteY1" fmla="*/ 565966 h 3268525"/>
              <a:gd name="connsiteX2" fmla="*/ 120769 w 8004412"/>
              <a:gd name="connsiteY2" fmla="*/ 591950 h 3268525"/>
              <a:gd name="connsiteX3" fmla="*/ 120769 w 8004412"/>
              <a:gd name="connsiteY3" fmla="*/ 2676576 h 3268525"/>
              <a:gd name="connsiteX4" fmla="*/ 591950 w 8004412"/>
              <a:gd name="connsiteY4" fmla="*/ 3147757 h 3268525"/>
              <a:gd name="connsiteX5" fmla="*/ 6707306 w 8004412"/>
              <a:gd name="connsiteY5" fmla="*/ 3147757 h 3268525"/>
              <a:gd name="connsiteX6" fmla="*/ 6707306 w 8004412"/>
              <a:gd name="connsiteY6" fmla="*/ 3268525 h 3268525"/>
              <a:gd name="connsiteX7" fmla="*/ 544765 w 8004412"/>
              <a:gd name="connsiteY7" fmla="*/ 3268525 h 3268525"/>
              <a:gd name="connsiteX8" fmla="*/ 0 w 8004412"/>
              <a:gd name="connsiteY8" fmla="*/ 2723760 h 3268525"/>
              <a:gd name="connsiteX9" fmla="*/ 1297106 w 8004412"/>
              <a:gd name="connsiteY9" fmla="*/ 0 h 3268525"/>
              <a:gd name="connsiteX10" fmla="*/ 7459647 w 8004412"/>
              <a:gd name="connsiteY10" fmla="*/ 0 h 3268525"/>
              <a:gd name="connsiteX11" fmla="*/ 8004412 w 8004412"/>
              <a:gd name="connsiteY11" fmla="*/ 544765 h 3268525"/>
              <a:gd name="connsiteX12" fmla="*/ 8004412 w 8004412"/>
              <a:gd name="connsiteY12" fmla="*/ 2702559 h 3268525"/>
              <a:gd name="connsiteX13" fmla="*/ 7881024 w 8004412"/>
              <a:gd name="connsiteY13" fmla="*/ 2702559 h 3268525"/>
              <a:gd name="connsiteX14" fmla="*/ 7883643 w 8004412"/>
              <a:gd name="connsiteY14" fmla="*/ 2676576 h 3268525"/>
              <a:gd name="connsiteX15" fmla="*/ 7883643 w 8004412"/>
              <a:gd name="connsiteY15" fmla="*/ 591950 h 3268525"/>
              <a:gd name="connsiteX16" fmla="*/ 7412462 w 8004412"/>
              <a:gd name="connsiteY16" fmla="*/ 120769 h 3268525"/>
              <a:gd name="connsiteX17" fmla="*/ 1297106 w 8004412"/>
              <a:gd name="connsiteY17" fmla="*/ 120769 h 32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4412" h="3268525">
                <a:moveTo>
                  <a:pt x="0" y="565966"/>
                </a:moveTo>
                <a:lnTo>
                  <a:pt x="123389" y="565966"/>
                </a:lnTo>
                <a:lnTo>
                  <a:pt x="120769" y="591950"/>
                </a:lnTo>
                <a:lnTo>
                  <a:pt x="120769" y="2676576"/>
                </a:lnTo>
                <a:cubicBezTo>
                  <a:pt x="120769" y="2936802"/>
                  <a:pt x="331724" y="3147757"/>
                  <a:pt x="591950" y="3147757"/>
                </a:cubicBezTo>
                <a:lnTo>
                  <a:pt x="6707306" y="3147757"/>
                </a:lnTo>
                <a:lnTo>
                  <a:pt x="6707306" y="3268525"/>
                </a:lnTo>
                <a:lnTo>
                  <a:pt x="544765" y="3268525"/>
                </a:lnTo>
                <a:cubicBezTo>
                  <a:pt x="243900" y="3268525"/>
                  <a:pt x="0" y="3024625"/>
                  <a:pt x="0" y="2723760"/>
                </a:cubicBezTo>
                <a:close/>
                <a:moveTo>
                  <a:pt x="1297106" y="0"/>
                </a:moveTo>
                <a:lnTo>
                  <a:pt x="7459647" y="0"/>
                </a:lnTo>
                <a:cubicBezTo>
                  <a:pt x="7760512" y="0"/>
                  <a:pt x="8004412" y="243900"/>
                  <a:pt x="8004412" y="544765"/>
                </a:cubicBezTo>
                <a:lnTo>
                  <a:pt x="8004412" y="2702559"/>
                </a:lnTo>
                <a:lnTo>
                  <a:pt x="7881024" y="2702559"/>
                </a:lnTo>
                <a:lnTo>
                  <a:pt x="7883643" y="2676576"/>
                </a:lnTo>
                <a:lnTo>
                  <a:pt x="7883643" y="591950"/>
                </a:lnTo>
                <a:cubicBezTo>
                  <a:pt x="7883643" y="331724"/>
                  <a:pt x="7672688" y="120769"/>
                  <a:pt x="7412462" y="120769"/>
                </a:cubicBezTo>
                <a:lnTo>
                  <a:pt x="1297106" y="12076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457200" rIns="640080" rtlCol="0" anchor="t"/>
          <a:lstStyle/>
          <a:p>
            <a:pPr lvl="0" algn="just"/>
            <a:r>
              <a:rPr lang="tr-TR" sz="2800" dirty="0">
                <a:solidFill>
                  <a:schemeClr val="tx1"/>
                </a:solidFill>
              </a:rPr>
              <a:t>Hz. Hasan’a (</a:t>
            </a:r>
            <a:r>
              <a:rPr lang="tr-TR" sz="2800" dirty="0" err="1">
                <a:solidFill>
                  <a:schemeClr val="tx1"/>
                </a:solidFill>
              </a:rPr>
              <a:t>r.a</a:t>
            </a:r>
            <a:r>
              <a:rPr lang="tr-TR" sz="2800" dirty="0">
                <a:solidFill>
                  <a:schemeClr val="tx1"/>
                </a:solidFill>
              </a:rPr>
              <a:t>.) “Güzel ahlak nedir?” diye sorulduğunda o; </a:t>
            </a:r>
            <a:r>
              <a:rPr lang="tr-TR" sz="2800" i="1" dirty="0">
                <a:solidFill>
                  <a:schemeClr val="tx1"/>
                </a:solidFill>
              </a:rPr>
              <a:t>“Doğru söz, isteyene vermek, sıla-i rahim, komşu hakkında utanmak, arkadaş hakkında riayet, misafire ikram ve nihayet bunların başında hayâdır.”</a:t>
            </a:r>
            <a:r>
              <a:rPr lang="tr-TR" sz="2800" dirty="0">
                <a:solidFill>
                  <a:schemeClr val="tx1"/>
                </a:solidFill>
              </a:rPr>
              <a:t> şeklinde cevap vermiştir.</a:t>
            </a:r>
            <a:endParaRPr kumimoji="0" lang="en-US" sz="3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Freeform: Shape 73">
            <a:extLst>
              <a:ext uri="{FF2B5EF4-FFF2-40B4-BE49-F238E27FC236}">
                <a16:creationId xmlns:a16="http://schemas.microsoft.com/office/drawing/2014/main" id="{C0D20BC1-9E0B-4FD0-9940-9B719731DAFC}"/>
              </a:ext>
            </a:extLst>
          </p:cNvPr>
          <p:cNvSpPr/>
          <p:nvPr/>
        </p:nvSpPr>
        <p:spPr>
          <a:xfrm>
            <a:off x="405482" y="1544158"/>
            <a:ext cx="1005227" cy="761102"/>
          </a:xfrm>
          <a:custGeom>
            <a:avLst/>
            <a:gdLst>
              <a:gd name="connsiteX0" fmla="*/ 933203 w 1005227"/>
              <a:gd name="connsiteY0" fmla="*/ 0 h 761102"/>
              <a:gd name="connsiteX1" fmla="*/ 973261 w 1005227"/>
              <a:gd name="connsiteY1" fmla="*/ 2225 h 761102"/>
              <a:gd name="connsiteX2" fmla="*/ 997000 w 1005227"/>
              <a:gd name="connsiteY2" fmla="*/ 9643 h 761102"/>
              <a:gd name="connsiteX3" fmla="*/ 1005160 w 1005227"/>
              <a:gd name="connsiteY3" fmla="*/ 23738 h 761102"/>
              <a:gd name="connsiteX4" fmla="*/ 998483 w 1005227"/>
              <a:gd name="connsiteY4" fmla="*/ 44509 h 761102"/>
              <a:gd name="connsiteX5" fmla="*/ 804128 w 1005227"/>
              <a:gd name="connsiteY5" fmla="*/ 452507 h 761102"/>
              <a:gd name="connsiteX6" fmla="*/ 804128 w 1005227"/>
              <a:gd name="connsiteY6" fmla="*/ 639445 h 761102"/>
              <a:gd name="connsiteX7" fmla="*/ 795968 w 1005227"/>
              <a:gd name="connsiteY7" fmla="*/ 701757 h 761102"/>
              <a:gd name="connsiteX8" fmla="*/ 770746 w 1005227"/>
              <a:gd name="connsiteY8" fmla="*/ 738848 h 761102"/>
              <a:gd name="connsiteX9" fmla="*/ 727721 w 1005227"/>
              <a:gd name="connsiteY9" fmla="*/ 756651 h 761102"/>
              <a:gd name="connsiteX10" fmla="*/ 666150 w 1005227"/>
              <a:gd name="connsiteY10" fmla="*/ 761102 h 761102"/>
              <a:gd name="connsiteX11" fmla="*/ 605321 w 1005227"/>
              <a:gd name="connsiteY11" fmla="*/ 756651 h 761102"/>
              <a:gd name="connsiteX12" fmla="*/ 563779 w 1005227"/>
              <a:gd name="connsiteY12" fmla="*/ 738848 h 761102"/>
              <a:gd name="connsiteX13" fmla="*/ 539300 w 1005227"/>
              <a:gd name="connsiteY13" fmla="*/ 701757 h 761102"/>
              <a:gd name="connsiteX14" fmla="*/ 531140 w 1005227"/>
              <a:gd name="connsiteY14" fmla="*/ 639445 h 761102"/>
              <a:gd name="connsiteX15" fmla="*/ 535590 w 1005227"/>
              <a:gd name="connsiteY15" fmla="*/ 557103 h 761102"/>
              <a:gd name="connsiteX16" fmla="*/ 549685 w 1005227"/>
              <a:gd name="connsiteY16" fmla="*/ 485147 h 761102"/>
              <a:gd name="connsiteX17" fmla="*/ 576390 w 1005227"/>
              <a:gd name="connsiteY17" fmla="*/ 417642 h 761102"/>
              <a:gd name="connsiteX18" fmla="*/ 617190 w 1005227"/>
              <a:gd name="connsiteY18" fmla="*/ 347169 h 761102"/>
              <a:gd name="connsiteX19" fmla="*/ 817480 w 1005227"/>
              <a:gd name="connsiteY19" fmla="*/ 43025 h 761102"/>
              <a:gd name="connsiteX20" fmla="*/ 833800 w 1005227"/>
              <a:gd name="connsiteY20" fmla="*/ 23738 h 761102"/>
              <a:gd name="connsiteX21" fmla="*/ 856055 w 1005227"/>
              <a:gd name="connsiteY21" fmla="*/ 11127 h 761102"/>
              <a:gd name="connsiteX22" fmla="*/ 887953 w 1005227"/>
              <a:gd name="connsiteY22" fmla="*/ 2967 h 761102"/>
              <a:gd name="connsiteX23" fmla="*/ 933203 w 1005227"/>
              <a:gd name="connsiteY23" fmla="*/ 0 h 761102"/>
              <a:gd name="connsiteX24" fmla="*/ 402064 w 1005227"/>
              <a:gd name="connsiteY24" fmla="*/ 0 h 761102"/>
              <a:gd name="connsiteX25" fmla="*/ 441380 w 1005227"/>
              <a:gd name="connsiteY25" fmla="*/ 2225 h 761102"/>
              <a:gd name="connsiteX26" fmla="*/ 465118 w 1005227"/>
              <a:gd name="connsiteY26" fmla="*/ 9643 h 761102"/>
              <a:gd name="connsiteX27" fmla="*/ 473278 w 1005227"/>
              <a:gd name="connsiteY27" fmla="*/ 23738 h 761102"/>
              <a:gd name="connsiteX28" fmla="*/ 467343 w 1005227"/>
              <a:gd name="connsiteY28" fmla="*/ 44509 h 761102"/>
              <a:gd name="connsiteX29" fmla="*/ 272988 w 1005227"/>
              <a:gd name="connsiteY29" fmla="*/ 452507 h 761102"/>
              <a:gd name="connsiteX30" fmla="*/ 272988 w 1005227"/>
              <a:gd name="connsiteY30" fmla="*/ 639445 h 761102"/>
              <a:gd name="connsiteX31" fmla="*/ 264828 w 1005227"/>
              <a:gd name="connsiteY31" fmla="*/ 701757 h 761102"/>
              <a:gd name="connsiteX32" fmla="*/ 239606 w 1005227"/>
              <a:gd name="connsiteY32" fmla="*/ 738848 h 761102"/>
              <a:gd name="connsiteX33" fmla="*/ 196581 w 1005227"/>
              <a:gd name="connsiteY33" fmla="*/ 756651 h 761102"/>
              <a:gd name="connsiteX34" fmla="*/ 135010 w 1005227"/>
              <a:gd name="connsiteY34" fmla="*/ 761102 h 761102"/>
              <a:gd name="connsiteX35" fmla="*/ 74181 w 1005227"/>
              <a:gd name="connsiteY35" fmla="*/ 756651 h 761102"/>
              <a:gd name="connsiteX36" fmla="*/ 32640 w 1005227"/>
              <a:gd name="connsiteY36" fmla="*/ 738848 h 761102"/>
              <a:gd name="connsiteX37" fmla="*/ 8160 w 1005227"/>
              <a:gd name="connsiteY37" fmla="*/ 701757 h 761102"/>
              <a:gd name="connsiteX38" fmla="*/ 0 w 1005227"/>
              <a:gd name="connsiteY38" fmla="*/ 639445 h 761102"/>
              <a:gd name="connsiteX39" fmla="*/ 4451 w 1005227"/>
              <a:gd name="connsiteY39" fmla="*/ 557103 h 761102"/>
              <a:gd name="connsiteX40" fmla="*/ 18545 w 1005227"/>
              <a:gd name="connsiteY40" fmla="*/ 485147 h 761102"/>
              <a:gd name="connsiteX41" fmla="*/ 45251 w 1005227"/>
              <a:gd name="connsiteY41" fmla="*/ 417642 h 761102"/>
              <a:gd name="connsiteX42" fmla="*/ 86050 w 1005227"/>
              <a:gd name="connsiteY42" fmla="*/ 347169 h 761102"/>
              <a:gd name="connsiteX43" fmla="*/ 286341 w 1005227"/>
              <a:gd name="connsiteY43" fmla="*/ 43025 h 761102"/>
              <a:gd name="connsiteX44" fmla="*/ 302661 w 1005227"/>
              <a:gd name="connsiteY44" fmla="*/ 23738 h 761102"/>
              <a:gd name="connsiteX45" fmla="*/ 324915 w 1005227"/>
              <a:gd name="connsiteY45" fmla="*/ 11127 h 761102"/>
              <a:gd name="connsiteX46" fmla="*/ 356813 w 1005227"/>
              <a:gd name="connsiteY46" fmla="*/ 2967 h 761102"/>
              <a:gd name="connsiteX47" fmla="*/ 402064 w 1005227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27" h="761102">
                <a:moveTo>
                  <a:pt x="933203" y="0"/>
                </a:moveTo>
                <a:cubicBezTo>
                  <a:pt x="949029" y="0"/>
                  <a:pt x="962381" y="741"/>
                  <a:pt x="973261" y="2225"/>
                </a:cubicBezTo>
                <a:cubicBezTo>
                  <a:pt x="984141" y="3709"/>
                  <a:pt x="992054" y="6181"/>
                  <a:pt x="997000" y="9643"/>
                </a:cubicBezTo>
                <a:cubicBezTo>
                  <a:pt x="1001945" y="13105"/>
                  <a:pt x="1004665" y="17803"/>
                  <a:pt x="1005160" y="23738"/>
                </a:cubicBezTo>
                <a:cubicBezTo>
                  <a:pt x="1005654" y="29672"/>
                  <a:pt x="1003429" y="36596"/>
                  <a:pt x="998483" y="44509"/>
                </a:cubicBezTo>
                <a:lnTo>
                  <a:pt x="804128" y="452507"/>
                </a:lnTo>
                <a:lnTo>
                  <a:pt x="804128" y="639445"/>
                </a:lnTo>
                <a:cubicBezTo>
                  <a:pt x="804128" y="665161"/>
                  <a:pt x="801408" y="685932"/>
                  <a:pt x="795968" y="701757"/>
                </a:cubicBezTo>
                <a:cubicBezTo>
                  <a:pt x="790528" y="717582"/>
                  <a:pt x="782120" y="729946"/>
                  <a:pt x="770746" y="738848"/>
                </a:cubicBezTo>
                <a:cubicBezTo>
                  <a:pt x="759371" y="747749"/>
                  <a:pt x="745030" y="753684"/>
                  <a:pt x="727721" y="756651"/>
                </a:cubicBezTo>
                <a:cubicBezTo>
                  <a:pt x="710412" y="759618"/>
                  <a:pt x="689888" y="761102"/>
                  <a:pt x="666150" y="761102"/>
                </a:cubicBezTo>
                <a:cubicBezTo>
                  <a:pt x="642412" y="761102"/>
                  <a:pt x="622136" y="759618"/>
                  <a:pt x="605321" y="756651"/>
                </a:cubicBezTo>
                <a:cubicBezTo>
                  <a:pt x="588507" y="753684"/>
                  <a:pt x="574659" y="747749"/>
                  <a:pt x="563779" y="738848"/>
                </a:cubicBezTo>
                <a:cubicBezTo>
                  <a:pt x="552899" y="729946"/>
                  <a:pt x="544739" y="717582"/>
                  <a:pt x="539300" y="701757"/>
                </a:cubicBezTo>
                <a:cubicBezTo>
                  <a:pt x="533860" y="685932"/>
                  <a:pt x="531140" y="665161"/>
                  <a:pt x="531140" y="639445"/>
                </a:cubicBezTo>
                <a:cubicBezTo>
                  <a:pt x="531140" y="609772"/>
                  <a:pt x="532623" y="582325"/>
                  <a:pt x="535590" y="557103"/>
                </a:cubicBezTo>
                <a:cubicBezTo>
                  <a:pt x="538558" y="531881"/>
                  <a:pt x="543256" y="507896"/>
                  <a:pt x="549685" y="485147"/>
                </a:cubicBezTo>
                <a:cubicBezTo>
                  <a:pt x="556114" y="462398"/>
                  <a:pt x="565016" y="439896"/>
                  <a:pt x="576390" y="417642"/>
                </a:cubicBezTo>
                <a:cubicBezTo>
                  <a:pt x="587765" y="395387"/>
                  <a:pt x="601365" y="371896"/>
                  <a:pt x="617190" y="347169"/>
                </a:cubicBezTo>
                <a:lnTo>
                  <a:pt x="817480" y="43025"/>
                </a:lnTo>
                <a:cubicBezTo>
                  <a:pt x="822426" y="35112"/>
                  <a:pt x="827866" y="28683"/>
                  <a:pt x="833800" y="23738"/>
                </a:cubicBezTo>
                <a:cubicBezTo>
                  <a:pt x="839735" y="18792"/>
                  <a:pt x="847153" y="14589"/>
                  <a:pt x="856055" y="11127"/>
                </a:cubicBezTo>
                <a:cubicBezTo>
                  <a:pt x="864956" y="7665"/>
                  <a:pt x="875589" y="4945"/>
                  <a:pt x="887953" y="2967"/>
                </a:cubicBezTo>
                <a:cubicBezTo>
                  <a:pt x="900316" y="989"/>
                  <a:pt x="915400" y="0"/>
                  <a:pt x="933203" y="0"/>
                </a:cubicBezTo>
                <a:close/>
                <a:moveTo>
                  <a:pt x="402064" y="0"/>
                </a:moveTo>
                <a:cubicBezTo>
                  <a:pt x="417889" y="0"/>
                  <a:pt x="430995" y="741"/>
                  <a:pt x="441380" y="2225"/>
                </a:cubicBezTo>
                <a:cubicBezTo>
                  <a:pt x="451765" y="3709"/>
                  <a:pt x="459678" y="6181"/>
                  <a:pt x="465118" y="9643"/>
                </a:cubicBezTo>
                <a:cubicBezTo>
                  <a:pt x="470558" y="13105"/>
                  <a:pt x="473278" y="17803"/>
                  <a:pt x="473278" y="23738"/>
                </a:cubicBezTo>
                <a:cubicBezTo>
                  <a:pt x="473278" y="29672"/>
                  <a:pt x="471300" y="36596"/>
                  <a:pt x="467343" y="44509"/>
                </a:cubicBezTo>
                <a:lnTo>
                  <a:pt x="272988" y="452507"/>
                </a:lnTo>
                <a:lnTo>
                  <a:pt x="272988" y="639445"/>
                </a:lnTo>
                <a:cubicBezTo>
                  <a:pt x="272988" y="665161"/>
                  <a:pt x="270268" y="685932"/>
                  <a:pt x="264828" y="701757"/>
                </a:cubicBezTo>
                <a:cubicBezTo>
                  <a:pt x="259388" y="717582"/>
                  <a:pt x="250981" y="729946"/>
                  <a:pt x="239606" y="738848"/>
                </a:cubicBezTo>
                <a:cubicBezTo>
                  <a:pt x="228232" y="747749"/>
                  <a:pt x="213890" y="753684"/>
                  <a:pt x="196581" y="756651"/>
                </a:cubicBezTo>
                <a:cubicBezTo>
                  <a:pt x="179272" y="759618"/>
                  <a:pt x="158748" y="761102"/>
                  <a:pt x="135010" y="761102"/>
                </a:cubicBezTo>
                <a:cubicBezTo>
                  <a:pt x="111272" y="761102"/>
                  <a:pt x="90996" y="759618"/>
                  <a:pt x="74181" y="756651"/>
                </a:cubicBezTo>
                <a:cubicBezTo>
                  <a:pt x="57367" y="753684"/>
                  <a:pt x="43520" y="747749"/>
                  <a:pt x="32640" y="738848"/>
                </a:cubicBezTo>
                <a:cubicBezTo>
                  <a:pt x="21760" y="729946"/>
                  <a:pt x="13600" y="717582"/>
                  <a:pt x="8160" y="701757"/>
                </a:cubicBezTo>
                <a:cubicBezTo>
                  <a:pt x="2720" y="685932"/>
                  <a:pt x="0" y="665161"/>
                  <a:pt x="0" y="639445"/>
                </a:cubicBezTo>
                <a:cubicBezTo>
                  <a:pt x="0" y="609772"/>
                  <a:pt x="1483" y="582325"/>
                  <a:pt x="4451" y="557103"/>
                </a:cubicBezTo>
                <a:cubicBezTo>
                  <a:pt x="7418" y="531881"/>
                  <a:pt x="12116" y="507896"/>
                  <a:pt x="18545" y="485147"/>
                </a:cubicBezTo>
                <a:cubicBezTo>
                  <a:pt x="24974" y="462398"/>
                  <a:pt x="33876" y="439896"/>
                  <a:pt x="45251" y="417642"/>
                </a:cubicBezTo>
                <a:cubicBezTo>
                  <a:pt x="56625" y="395387"/>
                  <a:pt x="70225" y="371896"/>
                  <a:pt x="86050" y="347169"/>
                </a:cubicBezTo>
                <a:lnTo>
                  <a:pt x="286341" y="43025"/>
                </a:lnTo>
                <a:cubicBezTo>
                  <a:pt x="291286" y="35112"/>
                  <a:pt x="296726" y="28683"/>
                  <a:pt x="302661" y="23738"/>
                </a:cubicBezTo>
                <a:cubicBezTo>
                  <a:pt x="308595" y="18792"/>
                  <a:pt x="316013" y="14589"/>
                  <a:pt x="324915" y="11127"/>
                </a:cubicBezTo>
                <a:cubicBezTo>
                  <a:pt x="333817" y="7665"/>
                  <a:pt x="344449" y="4945"/>
                  <a:pt x="356813" y="2967"/>
                </a:cubicBezTo>
                <a:cubicBezTo>
                  <a:pt x="369177" y="989"/>
                  <a:pt x="384260" y="0"/>
                  <a:pt x="4020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6" name="Freeform: Shape 74">
            <a:extLst>
              <a:ext uri="{FF2B5EF4-FFF2-40B4-BE49-F238E27FC236}">
                <a16:creationId xmlns:a16="http://schemas.microsoft.com/office/drawing/2014/main" id="{F7C6F0DE-60CF-4656-AD38-C336D665F873}"/>
              </a:ext>
            </a:extLst>
          </p:cNvPr>
          <p:cNvSpPr/>
          <p:nvPr/>
        </p:nvSpPr>
        <p:spPr>
          <a:xfrm>
            <a:off x="6555091" y="4602465"/>
            <a:ext cx="1005242" cy="761102"/>
          </a:xfrm>
          <a:custGeom>
            <a:avLst/>
            <a:gdLst>
              <a:gd name="connsiteX0" fmla="*/ 870232 w 1005242"/>
              <a:gd name="connsiteY0" fmla="*/ 0 h 761102"/>
              <a:gd name="connsiteX1" fmla="*/ 930319 w 1005242"/>
              <a:gd name="connsiteY1" fmla="*/ 4451 h 761102"/>
              <a:gd name="connsiteX2" fmla="*/ 972602 w 1005242"/>
              <a:gd name="connsiteY2" fmla="*/ 21512 h 761102"/>
              <a:gd name="connsiteX3" fmla="*/ 997082 w 1005242"/>
              <a:gd name="connsiteY3" fmla="*/ 57861 h 761102"/>
              <a:gd name="connsiteX4" fmla="*/ 1005242 w 1005242"/>
              <a:gd name="connsiteY4" fmla="*/ 120174 h 761102"/>
              <a:gd name="connsiteX5" fmla="*/ 1000792 w 1005242"/>
              <a:gd name="connsiteY5" fmla="*/ 203999 h 761102"/>
              <a:gd name="connsiteX6" fmla="*/ 986697 w 1005242"/>
              <a:gd name="connsiteY6" fmla="*/ 275955 h 761102"/>
              <a:gd name="connsiteX7" fmla="*/ 959992 w 1005242"/>
              <a:gd name="connsiteY7" fmla="*/ 343460 h 761102"/>
              <a:gd name="connsiteX8" fmla="*/ 919192 w 1005242"/>
              <a:gd name="connsiteY8" fmla="*/ 412449 h 761102"/>
              <a:gd name="connsiteX9" fmla="*/ 717418 w 1005242"/>
              <a:gd name="connsiteY9" fmla="*/ 716593 h 761102"/>
              <a:gd name="connsiteX10" fmla="*/ 701840 w 1005242"/>
              <a:gd name="connsiteY10" fmla="*/ 736622 h 761102"/>
              <a:gd name="connsiteX11" fmla="*/ 678844 w 1005242"/>
              <a:gd name="connsiteY11" fmla="*/ 749975 h 761102"/>
              <a:gd name="connsiteX12" fmla="*/ 647688 w 1005242"/>
              <a:gd name="connsiteY12" fmla="*/ 758135 h 761102"/>
              <a:gd name="connsiteX13" fmla="*/ 603179 w 1005242"/>
              <a:gd name="connsiteY13" fmla="*/ 761102 h 761102"/>
              <a:gd name="connsiteX14" fmla="*/ 563863 w 1005242"/>
              <a:gd name="connsiteY14" fmla="*/ 758877 h 761102"/>
              <a:gd name="connsiteX15" fmla="*/ 540124 w 1005242"/>
              <a:gd name="connsiteY15" fmla="*/ 750717 h 761102"/>
              <a:gd name="connsiteX16" fmla="*/ 531965 w 1005242"/>
              <a:gd name="connsiteY16" fmla="*/ 735880 h 761102"/>
              <a:gd name="connsiteX17" fmla="*/ 536415 w 1005242"/>
              <a:gd name="connsiteY17" fmla="*/ 713626 h 761102"/>
              <a:gd name="connsiteX18" fmla="*/ 732255 w 1005242"/>
              <a:gd name="connsiteY18" fmla="*/ 308595 h 761102"/>
              <a:gd name="connsiteX19" fmla="*/ 732255 w 1005242"/>
              <a:gd name="connsiteY19" fmla="*/ 120174 h 761102"/>
              <a:gd name="connsiteX20" fmla="*/ 739673 w 1005242"/>
              <a:gd name="connsiteY20" fmla="*/ 57861 h 761102"/>
              <a:gd name="connsiteX21" fmla="*/ 764153 w 1005242"/>
              <a:gd name="connsiteY21" fmla="*/ 21512 h 761102"/>
              <a:gd name="connsiteX22" fmla="*/ 807178 w 1005242"/>
              <a:gd name="connsiteY22" fmla="*/ 4451 h 761102"/>
              <a:gd name="connsiteX23" fmla="*/ 870232 w 1005242"/>
              <a:gd name="connsiteY23" fmla="*/ 0 h 761102"/>
              <a:gd name="connsiteX24" fmla="*/ 339093 w 1005242"/>
              <a:gd name="connsiteY24" fmla="*/ 0 h 761102"/>
              <a:gd name="connsiteX25" fmla="*/ 399921 w 1005242"/>
              <a:gd name="connsiteY25" fmla="*/ 4451 h 761102"/>
              <a:gd name="connsiteX26" fmla="*/ 441463 w 1005242"/>
              <a:gd name="connsiteY26" fmla="*/ 21512 h 761102"/>
              <a:gd name="connsiteX27" fmla="*/ 465943 w 1005242"/>
              <a:gd name="connsiteY27" fmla="*/ 57861 h 761102"/>
              <a:gd name="connsiteX28" fmla="*/ 474103 w 1005242"/>
              <a:gd name="connsiteY28" fmla="*/ 120174 h 761102"/>
              <a:gd name="connsiteX29" fmla="*/ 469652 w 1005242"/>
              <a:gd name="connsiteY29" fmla="*/ 203999 h 761102"/>
              <a:gd name="connsiteX30" fmla="*/ 455558 w 1005242"/>
              <a:gd name="connsiteY30" fmla="*/ 275955 h 761102"/>
              <a:gd name="connsiteX31" fmla="*/ 428852 w 1005242"/>
              <a:gd name="connsiteY31" fmla="*/ 343460 h 761102"/>
              <a:gd name="connsiteX32" fmla="*/ 388052 w 1005242"/>
              <a:gd name="connsiteY32" fmla="*/ 412449 h 761102"/>
              <a:gd name="connsiteX33" fmla="*/ 186279 w 1005242"/>
              <a:gd name="connsiteY33" fmla="*/ 716593 h 761102"/>
              <a:gd name="connsiteX34" fmla="*/ 170701 w 1005242"/>
              <a:gd name="connsiteY34" fmla="*/ 736622 h 761102"/>
              <a:gd name="connsiteX35" fmla="*/ 147704 w 1005242"/>
              <a:gd name="connsiteY35" fmla="*/ 749975 h 761102"/>
              <a:gd name="connsiteX36" fmla="*/ 116548 w 1005242"/>
              <a:gd name="connsiteY36" fmla="*/ 758135 h 761102"/>
              <a:gd name="connsiteX37" fmla="*/ 72039 w 1005242"/>
              <a:gd name="connsiteY37" fmla="*/ 761102 h 761102"/>
              <a:gd name="connsiteX38" fmla="*/ 31981 w 1005242"/>
              <a:gd name="connsiteY38" fmla="*/ 758877 h 761102"/>
              <a:gd name="connsiteX39" fmla="*/ 8243 w 1005242"/>
              <a:gd name="connsiteY39" fmla="*/ 750717 h 761102"/>
              <a:gd name="connsiteX40" fmla="*/ 83 w 1005242"/>
              <a:gd name="connsiteY40" fmla="*/ 735880 h 761102"/>
              <a:gd name="connsiteX41" fmla="*/ 5276 w 1005242"/>
              <a:gd name="connsiteY41" fmla="*/ 713626 h 761102"/>
              <a:gd name="connsiteX42" fmla="*/ 201115 w 1005242"/>
              <a:gd name="connsiteY42" fmla="*/ 308595 h 761102"/>
              <a:gd name="connsiteX43" fmla="*/ 201115 w 1005242"/>
              <a:gd name="connsiteY43" fmla="*/ 120174 h 761102"/>
              <a:gd name="connsiteX44" fmla="*/ 208533 w 1005242"/>
              <a:gd name="connsiteY44" fmla="*/ 57861 h 761102"/>
              <a:gd name="connsiteX45" fmla="*/ 233013 w 1005242"/>
              <a:gd name="connsiteY45" fmla="*/ 21512 h 761102"/>
              <a:gd name="connsiteX46" fmla="*/ 276038 w 1005242"/>
              <a:gd name="connsiteY46" fmla="*/ 4451 h 761102"/>
              <a:gd name="connsiteX47" fmla="*/ 339093 w 1005242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42" h="761102">
                <a:moveTo>
                  <a:pt x="870232" y="0"/>
                </a:moveTo>
                <a:cubicBezTo>
                  <a:pt x="892981" y="0"/>
                  <a:pt x="913010" y="1483"/>
                  <a:pt x="930319" y="4451"/>
                </a:cubicBezTo>
                <a:cubicBezTo>
                  <a:pt x="947628" y="7418"/>
                  <a:pt x="961723" y="13105"/>
                  <a:pt x="972602" y="21512"/>
                </a:cubicBezTo>
                <a:cubicBezTo>
                  <a:pt x="983483" y="29919"/>
                  <a:pt x="991643" y="42036"/>
                  <a:pt x="997082" y="57861"/>
                </a:cubicBezTo>
                <a:cubicBezTo>
                  <a:pt x="1002523" y="73687"/>
                  <a:pt x="1005242" y="94458"/>
                  <a:pt x="1005242" y="120174"/>
                </a:cubicBezTo>
                <a:cubicBezTo>
                  <a:pt x="1005242" y="150835"/>
                  <a:pt x="1003759" y="178777"/>
                  <a:pt x="1000792" y="203999"/>
                </a:cubicBezTo>
                <a:cubicBezTo>
                  <a:pt x="997824" y="229221"/>
                  <a:pt x="993126" y="253206"/>
                  <a:pt x="986697" y="275955"/>
                </a:cubicBezTo>
                <a:cubicBezTo>
                  <a:pt x="980268" y="298704"/>
                  <a:pt x="971366" y="321206"/>
                  <a:pt x="959992" y="343460"/>
                </a:cubicBezTo>
                <a:cubicBezTo>
                  <a:pt x="948618" y="365715"/>
                  <a:pt x="935018" y="388711"/>
                  <a:pt x="919192" y="412449"/>
                </a:cubicBezTo>
                <a:lnTo>
                  <a:pt x="717418" y="716593"/>
                </a:lnTo>
                <a:cubicBezTo>
                  <a:pt x="713462" y="724506"/>
                  <a:pt x="708269" y="731182"/>
                  <a:pt x="701840" y="736622"/>
                </a:cubicBezTo>
                <a:cubicBezTo>
                  <a:pt x="695411" y="742062"/>
                  <a:pt x="687746" y="746513"/>
                  <a:pt x="678844" y="749975"/>
                </a:cubicBezTo>
                <a:cubicBezTo>
                  <a:pt x="669942" y="753437"/>
                  <a:pt x="659557" y="756157"/>
                  <a:pt x="647688" y="758135"/>
                </a:cubicBezTo>
                <a:cubicBezTo>
                  <a:pt x="635819" y="760113"/>
                  <a:pt x="620982" y="761102"/>
                  <a:pt x="603179" y="761102"/>
                </a:cubicBezTo>
                <a:cubicBezTo>
                  <a:pt x="587354" y="761102"/>
                  <a:pt x="574248" y="760360"/>
                  <a:pt x="563863" y="758877"/>
                </a:cubicBezTo>
                <a:cubicBezTo>
                  <a:pt x="553477" y="757393"/>
                  <a:pt x="545565" y="754673"/>
                  <a:pt x="540124" y="750717"/>
                </a:cubicBezTo>
                <a:cubicBezTo>
                  <a:pt x="534685" y="746760"/>
                  <a:pt x="531965" y="741815"/>
                  <a:pt x="531965" y="735880"/>
                </a:cubicBezTo>
                <a:cubicBezTo>
                  <a:pt x="531965" y="729946"/>
                  <a:pt x="533448" y="722528"/>
                  <a:pt x="536415" y="713626"/>
                </a:cubicBezTo>
                <a:lnTo>
                  <a:pt x="732255" y="308595"/>
                </a:lnTo>
                <a:lnTo>
                  <a:pt x="732255" y="120174"/>
                </a:lnTo>
                <a:cubicBezTo>
                  <a:pt x="732255" y="94458"/>
                  <a:pt x="734728" y="73687"/>
                  <a:pt x="739673" y="57861"/>
                </a:cubicBezTo>
                <a:cubicBezTo>
                  <a:pt x="744618" y="42036"/>
                  <a:pt x="752778" y="29919"/>
                  <a:pt x="764153" y="21512"/>
                </a:cubicBezTo>
                <a:cubicBezTo>
                  <a:pt x="775527" y="13105"/>
                  <a:pt x="789869" y="7418"/>
                  <a:pt x="807178" y="4451"/>
                </a:cubicBezTo>
                <a:cubicBezTo>
                  <a:pt x="824487" y="1483"/>
                  <a:pt x="845505" y="0"/>
                  <a:pt x="870232" y="0"/>
                </a:cubicBezTo>
                <a:close/>
                <a:moveTo>
                  <a:pt x="339093" y="0"/>
                </a:moveTo>
                <a:cubicBezTo>
                  <a:pt x="362831" y="0"/>
                  <a:pt x="383107" y="1483"/>
                  <a:pt x="399921" y="4451"/>
                </a:cubicBezTo>
                <a:cubicBezTo>
                  <a:pt x="416736" y="7418"/>
                  <a:pt x="430583" y="13105"/>
                  <a:pt x="441463" y="21512"/>
                </a:cubicBezTo>
                <a:cubicBezTo>
                  <a:pt x="452343" y="29919"/>
                  <a:pt x="460503" y="42036"/>
                  <a:pt x="465943" y="57861"/>
                </a:cubicBezTo>
                <a:cubicBezTo>
                  <a:pt x="471383" y="73687"/>
                  <a:pt x="474103" y="94458"/>
                  <a:pt x="474103" y="120174"/>
                </a:cubicBezTo>
                <a:cubicBezTo>
                  <a:pt x="474103" y="150835"/>
                  <a:pt x="472619" y="178777"/>
                  <a:pt x="469652" y="203999"/>
                </a:cubicBezTo>
                <a:cubicBezTo>
                  <a:pt x="466685" y="229221"/>
                  <a:pt x="461987" y="253206"/>
                  <a:pt x="455558" y="275955"/>
                </a:cubicBezTo>
                <a:cubicBezTo>
                  <a:pt x="449129" y="298704"/>
                  <a:pt x="440227" y="321206"/>
                  <a:pt x="428852" y="343460"/>
                </a:cubicBezTo>
                <a:cubicBezTo>
                  <a:pt x="417478" y="365715"/>
                  <a:pt x="403878" y="388711"/>
                  <a:pt x="388052" y="412449"/>
                </a:cubicBezTo>
                <a:lnTo>
                  <a:pt x="186279" y="716593"/>
                </a:lnTo>
                <a:cubicBezTo>
                  <a:pt x="182322" y="724506"/>
                  <a:pt x="177130" y="731182"/>
                  <a:pt x="170701" y="736622"/>
                </a:cubicBezTo>
                <a:cubicBezTo>
                  <a:pt x="164272" y="742062"/>
                  <a:pt x="156606" y="746513"/>
                  <a:pt x="147704" y="749975"/>
                </a:cubicBezTo>
                <a:cubicBezTo>
                  <a:pt x="138803" y="753437"/>
                  <a:pt x="128417" y="756157"/>
                  <a:pt x="116548" y="758135"/>
                </a:cubicBezTo>
                <a:cubicBezTo>
                  <a:pt x="104679" y="760113"/>
                  <a:pt x="89843" y="761102"/>
                  <a:pt x="72039" y="761102"/>
                </a:cubicBezTo>
                <a:cubicBezTo>
                  <a:pt x="56214" y="761102"/>
                  <a:pt x="42861" y="760360"/>
                  <a:pt x="31981" y="758877"/>
                </a:cubicBezTo>
                <a:cubicBezTo>
                  <a:pt x="21101" y="757393"/>
                  <a:pt x="13189" y="754673"/>
                  <a:pt x="8243" y="750717"/>
                </a:cubicBezTo>
                <a:cubicBezTo>
                  <a:pt x="3298" y="746760"/>
                  <a:pt x="578" y="741815"/>
                  <a:pt x="83" y="735880"/>
                </a:cubicBezTo>
                <a:cubicBezTo>
                  <a:pt x="-411" y="729946"/>
                  <a:pt x="1320" y="722528"/>
                  <a:pt x="5276" y="713626"/>
                </a:cubicBezTo>
                <a:lnTo>
                  <a:pt x="201115" y="308595"/>
                </a:lnTo>
                <a:lnTo>
                  <a:pt x="201115" y="120174"/>
                </a:lnTo>
                <a:cubicBezTo>
                  <a:pt x="201115" y="94458"/>
                  <a:pt x="203588" y="73687"/>
                  <a:pt x="208533" y="57861"/>
                </a:cubicBezTo>
                <a:cubicBezTo>
                  <a:pt x="213479" y="42036"/>
                  <a:pt x="221639" y="29919"/>
                  <a:pt x="233013" y="21512"/>
                </a:cubicBezTo>
                <a:cubicBezTo>
                  <a:pt x="244388" y="13105"/>
                  <a:pt x="258729" y="7418"/>
                  <a:pt x="276038" y="4451"/>
                </a:cubicBezTo>
                <a:cubicBezTo>
                  <a:pt x="293348" y="1483"/>
                  <a:pt x="314366" y="0"/>
                  <a:pt x="3390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pSp>
        <p:nvGrpSpPr>
          <p:cNvPr id="7" name="Group 72">
            <a:extLst>
              <a:ext uri="{FF2B5EF4-FFF2-40B4-BE49-F238E27FC236}">
                <a16:creationId xmlns:a16="http://schemas.microsoft.com/office/drawing/2014/main" id="{F3FADD30-987F-4979-9C65-27B0F8629139}"/>
              </a:ext>
            </a:extLst>
          </p:cNvPr>
          <p:cNvGrpSpPr/>
          <p:nvPr/>
        </p:nvGrpSpPr>
        <p:grpSpPr>
          <a:xfrm>
            <a:off x="7830868" y="471406"/>
            <a:ext cx="4308350" cy="4892161"/>
            <a:chOff x="4130040" y="681037"/>
            <a:chExt cx="4494743" cy="5103813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82078BCB-63BB-4A12-9B50-5B9DD83F9ED9}"/>
                </a:ext>
              </a:extLst>
            </p:cNvPr>
            <p:cNvSpPr/>
            <p:nvPr/>
          </p:nvSpPr>
          <p:spPr>
            <a:xfrm>
              <a:off x="4775013" y="681037"/>
              <a:ext cx="2634635" cy="290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extrusionOk="0">
                  <a:moveTo>
                    <a:pt x="10800" y="0"/>
                  </a:moveTo>
                  <a:cubicBezTo>
                    <a:pt x="4833" y="0"/>
                    <a:pt x="0" y="4387"/>
                    <a:pt x="0" y="9803"/>
                  </a:cubicBezTo>
                  <a:lnTo>
                    <a:pt x="0" y="21600"/>
                  </a:lnTo>
                  <a:lnTo>
                    <a:pt x="21590" y="21600"/>
                  </a:lnTo>
                  <a:lnTo>
                    <a:pt x="21590" y="9803"/>
                  </a:lnTo>
                  <a:cubicBezTo>
                    <a:pt x="21600" y="4387"/>
                    <a:pt x="16767" y="0"/>
                    <a:pt x="1080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000">
                <a:solidFill>
                  <a:schemeClr val="bg1"/>
                </a:solidFill>
              </a:endParaRPr>
            </a:p>
          </p:txBody>
        </p:sp>
        <p:grpSp>
          <p:nvGrpSpPr>
            <p:cNvPr id="9" name="Group 71">
              <a:extLst>
                <a:ext uri="{FF2B5EF4-FFF2-40B4-BE49-F238E27FC236}">
                  <a16:creationId xmlns:a16="http://schemas.microsoft.com/office/drawing/2014/main" id="{5FE0D48F-EAB7-4D36-8498-03A86D118F11}"/>
                </a:ext>
              </a:extLst>
            </p:cNvPr>
            <p:cNvGrpSpPr/>
            <p:nvPr/>
          </p:nvGrpSpPr>
          <p:grpSpPr>
            <a:xfrm>
              <a:off x="4130040" y="4162470"/>
              <a:ext cx="3931920" cy="1622380"/>
              <a:chOff x="4130040" y="4162470"/>
              <a:chExt cx="3931920" cy="1622380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573F26A4-A9F3-4A0C-AEAE-84F7A50FEC3F}"/>
                  </a:ext>
                </a:extLst>
              </p:cNvPr>
              <p:cNvSpPr/>
              <p:nvPr/>
            </p:nvSpPr>
            <p:spPr>
              <a:xfrm>
                <a:off x="4317492" y="4880299"/>
                <a:ext cx="3557016" cy="19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75" y="0"/>
                    </a:moveTo>
                    <a:lnTo>
                      <a:pt x="122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1328BE19-EC9B-4824-B390-ECBA4E0B4473}"/>
                  </a:ext>
                </a:extLst>
              </p:cNvPr>
              <p:cNvSpPr/>
              <p:nvPr/>
            </p:nvSpPr>
            <p:spPr>
              <a:xfrm>
                <a:off x="4130040" y="5588084"/>
                <a:ext cx="3931920" cy="196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2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57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25E1C53F-0C0A-4A49-8F7F-72BA29C0CC0A}"/>
                  </a:ext>
                </a:extLst>
              </p:cNvPr>
              <p:cNvSpPr/>
              <p:nvPr/>
            </p:nvSpPr>
            <p:spPr>
              <a:xfrm>
                <a:off x="4518660" y="4162470"/>
                <a:ext cx="3154680" cy="20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5" y="0"/>
                    </a:moveTo>
                    <a:lnTo>
                      <a:pt x="136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83F5E713-CEE4-4A35-8A9B-25D2C72B782D}"/>
                </a:ext>
              </a:extLst>
            </p:cNvPr>
            <p:cNvSpPr/>
            <p:nvPr/>
          </p:nvSpPr>
          <p:spPr>
            <a:xfrm>
              <a:off x="4912519" y="802054"/>
              <a:ext cx="2358846" cy="264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10789" y="0"/>
                  </a:moveTo>
                  <a:cubicBezTo>
                    <a:pt x="16736" y="0"/>
                    <a:pt x="21589" y="4354"/>
                    <a:pt x="21589" y="9712"/>
                  </a:cubicBezTo>
                  <a:lnTo>
                    <a:pt x="21589" y="21600"/>
                  </a:lnTo>
                  <a:lnTo>
                    <a:pt x="0" y="21600"/>
                  </a:lnTo>
                  <a:lnTo>
                    <a:pt x="0" y="9712"/>
                  </a:lnTo>
                  <a:cubicBezTo>
                    <a:pt x="-11" y="4354"/>
                    <a:pt x="4842" y="0"/>
                    <a:pt x="10789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tr-TR" sz="3200" b="1" dirty="0" smtClean="0">
                  <a:solidFill>
                    <a:schemeClr val="tx2"/>
                  </a:solidFill>
                </a:rPr>
                <a:t>GÜZEL</a:t>
              </a: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tr-TR" sz="3200" b="1" dirty="0" smtClean="0">
                  <a:solidFill>
                    <a:schemeClr val="tx2"/>
                  </a:solidFill>
                </a:rPr>
                <a:t>AHLAK</a:t>
              </a:r>
              <a:endParaRPr sz="3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1" name="Group 58">
              <a:extLst>
                <a:ext uri="{FF2B5EF4-FFF2-40B4-BE49-F238E27FC236}">
                  <a16:creationId xmlns:a16="http://schemas.microsoft.com/office/drawing/2014/main" id="{039669B9-7CE1-4683-91AA-E97C56E03E1C}"/>
                </a:ext>
              </a:extLst>
            </p:cNvPr>
            <p:cNvGrpSpPr/>
            <p:nvPr/>
          </p:nvGrpSpPr>
          <p:grpSpPr>
            <a:xfrm>
              <a:off x="7271365" y="803406"/>
              <a:ext cx="1353418" cy="2971151"/>
              <a:chOff x="7271365" y="803406"/>
              <a:chExt cx="1353418" cy="2971151"/>
            </a:xfrm>
          </p:grpSpPr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51EE812C-E913-4B17-82BC-A66A3894B941}"/>
                  </a:ext>
                </a:extLst>
              </p:cNvPr>
              <p:cNvSpPr/>
              <p:nvPr/>
            </p:nvSpPr>
            <p:spPr>
              <a:xfrm>
                <a:off x="7271365" y="803407"/>
                <a:ext cx="1353418" cy="297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43"/>
                    </a:moveTo>
                    <a:lnTo>
                      <a:pt x="19647" y="21600"/>
                    </a:lnTo>
                    <a:lnTo>
                      <a:pt x="21600" y="21600"/>
                    </a:lnTo>
                    <a:lnTo>
                      <a:pt x="21600" y="10444"/>
                    </a:lnTo>
                    <a:cubicBezTo>
                      <a:pt x="21600" y="8674"/>
                      <a:pt x="21131" y="6912"/>
                      <a:pt x="20116" y="5186"/>
                    </a:cubicBezTo>
                    <a:cubicBezTo>
                      <a:pt x="18690" y="2740"/>
                      <a:pt x="15995" y="0"/>
                      <a:pt x="11073" y="0"/>
                    </a:cubicBezTo>
                    <a:lnTo>
                      <a:pt x="0" y="1924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1575D00C-2F97-4C67-B5CC-634E9A3C89B7}"/>
                  </a:ext>
                </a:extLst>
              </p:cNvPr>
              <p:cNvSpPr/>
              <p:nvPr/>
            </p:nvSpPr>
            <p:spPr>
              <a:xfrm>
                <a:off x="7271365" y="803406"/>
                <a:ext cx="1231048" cy="297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7" extrusionOk="0">
                    <a:moveTo>
                      <a:pt x="10714" y="78"/>
                    </a:moveTo>
                    <a:lnTo>
                      <a:pt x="10714" y="78"/>
                    </a:lnTo>
                    <a:cubicBezTo>
                      <a:pt x="4810" y="769"/>
                      <a:pt x="0" y="4856"/>
                      <a:pt x="0" y="9211"/>
                    </a:cubicBezTo>
                    <a:lnTo>
                      <a:pt x="0" y="18697"/>
                    </a:lnTo>
                    <a:lnTo>
                      <a:pt x="21600" y="20987"/>
                    </a:lnTo>
                    <a:lnTo>
                      <a:pt x="21493" y="8882"/>
                    </a:lnTo>
                    <a:cubicBezTo>
                      <a:pt x="21471" y="3327"/>
                      <a:pt x="16640" y="-613"/>
                      <a:pt x="10714" y="7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9B1CA14C-3939-487A-9B1C-6612BF8FCCC1}"/>
                  </a:ext>
                </a:extLst>
              </p:cNvPr>
              <p:cNvSpPr/>
              <p:nvPr/>
            </p:nvSpPr>
            <p:spPr>
              <a:xfrm>
                <a:off x="8287039" y="2333035"/>
                <a:ext cx="93003" cy="391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1" y="0"/>
                      <a:pt x="0" y="1553"/>
                      <a:pt x="0" y="3442"/>
                    </a:cubicBezTo>
                    <a:lnTo>
                      <a:pt x="0" y="18158"/>
                    </a:lnTo>
                    <a:cubicBezTo>
                      <a:pt x="0" y="20048"/>
                      <a:pt x="4831" y="21600"/>
                      <a:pt x="10800" y="21600"/>
                    </a:cubicBezTo>
                    <a:cubicBezTo>
                      <a:pt x="16769" y="21600"/>
                      <a:pt x="21600" y="20047"/>
                      <a:pt x="21600" y="18158"/>
                    </a:cubicBezTo>
                    <a:lnTo>
                      <a:pt x="21600" y="3442"/>
                    </a:lnTo>
                    <a:cubicBezTo>
                      <a:pt x="21600" y="1553"/>
                      <a:pt x="16769" y="0"/>
                      <a:pt x="108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2FFFB0B1-5766-4AC5-A7ED-26430FD33453}"/>
                  </a:ext>
                </a:extLst>
              </p:cNvPr>
              <p:cNvSpPr/>
              <p:nvPr/>
            </p:nvSpPr>
            <p:spPr>
              <a:xfrm>
                <a:off x="8164668" y="2443167"/>
                <a:ext cx="184779" cy="56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68" y="0"/>
                    </a:moveTo>
                    <a:lnTo>
                      <a:pt x="2432" y="0"/>
                    </a:lnTo>
                    <a:cubicBezTo>
                      <a:pt x="1144" y="0"/>
                      <a:pt x="0" y="4696"/>
                      <a:pt x="0" y="10800"/>
                    </a:cubicBezTo>
                    <a:cubicBezTo>
                      <a:pt x="0" y="16434"/>
                      <a:pt x="1144" y="21600"/>
                      <a:pt x="2432" y="21600"/>
                    </a:cubicBezTo>
                    <a:lnTo>
                      <a:pt x="19168" y="21600"/>
                    </a:lnTo>
                    <a:cubicBezTo>
                      <a:pt x="20456" y="21600"/>
                      <a:pt x="21600" y="16904"/>
                      <a:pt x="21600" y="10800"/>
                    </a:cubicBezTo>
                    <a:cubicBezTo>
                      <a:pt x="21600" y="4696"/>
                      <a:pt x="20599" y="0"/>
                      <a:pt x="19168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71D9821E-D35B-405D-BDB4-3E2C02137CB4}"/>
                  </a:ext>
                </a:extLst>
              </p:cNvPr>
              <p:cNvSpPr/>
              <p:nvPr/>
            </p:nvSpPr>
            <p:spPr>
              <a:xfrm>
                <a:off x="8311513" y="2577775"/>
                <a:ext cx="39477" cy="94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118" extrusionOk="0">
                    <a:moveTo>
                      <a:pt x="16363" y="12095"/>
                    </a:moveTo>
                    <a:cubicBezTo>
                      <a:pt x="15708" y="11549"/>
                      <a:pt x="16363" y="10728"/>
                      <a:pt x="17672" y="10455"/>
                    </a:cubicBezTo>
                    <a:cubicBezTo>
                      <a:pt x="20290" y="9088"/>
                      <a:pt x="21600" y="7174"/>
                      <a:pt x="20945" y="4987"/>
                    </a:cubicBezTo>
                    <a:cubicBezTo>
                      <a:pt x="20290" y="2526"/>
                      <a:pt x="16363" y="338"/>
                      <a:pt x="11782" y="65"/>
                    </a:cubicBezTo>
                    <a:cubicBezTo>
                      <a:pt x="5237" y="-482"/>
                      <a:pt x="0" y="2526"/>
                      <a:pt x="0" y="5807"/>
                    </a:cubicBezTo>
                    <a:cubicBezTo>
                      <a:pt x="0" y="7720"/>
                      <a:pt x="1309" y="9088"/>
                      <a:pt x="3928" y="10181"/>
                    </a:cubicBezTo>
                    <a:cubicBezTo>
                      <a:pt x="4583" y="10728"/>
                      <a:pt x="5237" y="11275"/>
                      <a:pt x="5237" y="11822"/>
                    </a:cubicBezTo>
                    <a:lnTo>
                      <a:pt x="1309" y="19204"/>
                    </a:lnTo>
                    <a:cubicBezTo>
                      <a:pt x="654" y="20025"/>
                      <a:pt x="1964" y="21118"/>
                      <a:pt x="3926" y="21118"/>
                    </a:cubicBezTo>
                    <a:lnTo>
                      <a:pt x="11127" y="21118"/>
                    </a:lnTo>
                    <a:lnTo>
                      <a:pt x="18327" y="21118"/>
                    </a:lnTo>
                    <a:cubicBezTo>
                      <a:pt x="20291" y="21118"/>
                      <a:pt x="21600" y="20298"/>
                      <a:pt x="20945" y="19204"/>
                    </a:cubicBezTo>
                    <a:lnTo>
                      <a:pt x="16363" y="1209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6EECD6A8-1571-4024-9F16-8B4045A31E01}"/>
                  </a:ext>
                </a:extLst>
              </p:cNvPr>
              <p:cNvSpPr/>
              <p:nvPr/>
            </p:nvSpPr>
            <p:spPr>
              <a:xfrm>
                <a:off x="8544017" y="2577776"/>
                <a:ext cx="44055" cy="7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00" y="0"/>
                      <a:pt x="0" y="2400"/>
                      <a:pt x="0" y="5143"/>
                    </a:cubicBezTo>
                    <a:lnTo>
                      <a:pt x="0" y="16457"/>
                    </a:lnTo>
                    <a:cubicBezTo>
                      <a:pt x="0" y="19200"/>
                      <a:pt x="4800" y="21600"/>
                      <a:pt x="10800" y="21600"/>
                    </a:cubicBezTo>
                    <a:cubicBezTo>
                      <a:pt x="16800" y="21600"/>
                      <a:pt x="21600" y="19200"/>
                      <a:pt x="21600" y="16457"/>
                    </a:cubicBezTo>
                    <a:lnTo>
                      <a:pt x="21600" y="5143"/>
                    </a:lnTo>
                    <a:cubicBezTo>
                      <a:pt x="21599" y="2400"/>
                      <a:pt x="16800" y="0"/>
                      <a:pt x="1080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Hz. Hüseyin (</a:t>
            </a:r>
            <a:r>
              <a:rPr lang="tr-TR" sz="2400" dirty="0" err="1">
                <a:solidFill>
                  <a:prstClr val="black"/>
                </a:solidFill>
              </a:rPr>
              <a:t>ra</a:t>
            </a:r>
            <a:r>
              <a:rPr lang="tr-TR" sz="2400" dirty="0">
                <a:solidFill>
                  <a:prstClr val="black"/>
                </a:solidFill>
              </a:rPr>
              <a:t>) Peygamberimizin ehli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beytindendirler.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173979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Peygamberimizin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Hz. Hüseyin’den başka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torunları yoktur</a:t>
            </a:r>
            <a:r>
              <a:rPr lang="tr-TR" sz="24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</a:t>
            </a:r>
            <a:r>
              <a:rPr lang="tr-TR" sz="2400" dirty="0" smtClean="0">
                <a:solidFill>
                  <a:prstClr val="black"/>
                </a:solidFill>
              </a:rPr>
              <a:t>Hüseyin </a:t>
            </a:r>
            <a:r>
              <a:rPr lang="tr-TR" sz="2400" dirty="0">
                <a:solidFill>
                  <a:prstClr val="black"/>
                </a:solidFill>
              </a:rPr>
              <a:t>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smtClean="0">
                <a:solidFill>
                  <a:prstClr val="black"/>
                </a:solidFill>
              </a:rPr>
              <a:t>.) </a:t>
            </a:r>
            <a:r>
              <a:rPr lang="tr-TR" sz="2400" dirty="0" smtClean="0">
                <a:solidFill>
                  <a:prstClr val="black"/>
                </a:solidFill>
              </a:rPr>
              <a:t>Kerbela denilen yerde şehit edilmiştir.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ve Hz. Hüseyin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İslam ahlakıyla yetişmiş ve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güzel </a:t>
            </a:r>
            <a:r>
              <a:rPr lang="tr-TR" sz="2400" dirty="0">
                <a:solidFill>
                  <a:prstClr val="black"/>
                </a:solidFill>
              </a:rPr>
              <a:t>davranışlarıyla herkese örnek </a:t>
            </a:r>
            <a:r>
              <a:rPr lang="tr-TR" sz="2400" dirty="0" smtClean="0">
                <a:solidFill>
                  <a:prstClr val="black"/>
                </a:solidFill>
              </a:rPr>
              <a:t>olmuşlar.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ve Hüseyin (</a:t>
            </a:r>
            <a:r>
              <a:rPr lang="tr-TR" sz="2400" dirty="0" err="1">
                <a:solidFill>
                  <a:prstClr val="black"/>
                </a:solidFill>
              </a:rPr>
              <a:t>ra</a:t>
            </a:r>
            <a:r>
              <a:rPr lang="tr-TR" sz="2400" dirty="0">
                <a:solidFill>
                  <a:prstClr val="black"/>
                </a:solidFill>
              </a:rPr>
              <a:t>) Peygamberimizden önce vefat </a:t>
            </a:r>
            <a:r>
              <a:rPr lang="tr-TR" sz="2400" dirty="0" smtClean="0">
                <a:solidFill>
                  <a:prstClr val="black"/>
                </a:solidFill>
              </a:rPr>
              <a:t>etmişler.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Peygamber torunlarına iyilik ve güzellik anlamlarına </a:t>
            </a:r>
            <a:r>
              <a:rPr lang="tr-TR" sz="2400" dirty="0" smtClean="0">
                <a:solidFill>
                  <a:prstClr val="black"/>
                </a:solidFill>
              </a:rPr>
              <a:t>gelen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smtClean="0">
                <a:solidFill>
                  <a:prstClr val="black"/>
                </a:solidFill>
              </a:rPr>
              <a:t>Hasan </a:t>
            </a:r>
            <a:r>
              <a:rPr lang="tr-TR" sz="2400" dirty="0">
                <a:solidFill>
                  <a:prstClr val="black"/>
                </a:solidFill>
              </a:rPr>
              <a:t>ve Hüseyin isimlerini vermiştir.</a:t>
            </a: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58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0" y="4903278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0" y="561512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0" y="4191435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0" y="3479592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736489" y="3504653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Ehl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-i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Beyt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- Şerif</a:t>
              </a: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725459" y="4217477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Seyyid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- Şerif</a:t>
              </a: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736489" y="5656730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Ehli-i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Beyt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- </a:t>
              </a:r>
              <a:r>
                <a:rPr lang="tr-TR" sz="2800" dirty="0" err="1" smtClean="0">
                  <a:solidFill>
                    <a:prstClr val="black"/>
                  </a:solidFill>
                  <a:latin typeface="Calibri" panose="020F0502020204030204"/>
                </a:rPr>
                <a:t>Seyyid</a:t>
              </a:r>
              <a:endParaRPr lang="tr-T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725459" y="4943907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Şerif -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Seyyid</a:t>
              </a:r>
              <a:endParaRPr lang="tr-T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32496" y="222042"/>
            <a:ext cx="11919284" cy="31763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lnSpc>
                <a:spcPct val="150000"/>
              </a:lnSpc>
              <a:defRPr/>
            </a:pPr>
            <a:r>
              <a:rPr lang="tr-TR" sz="2400" dirty="0">
                <a:solidFill>
                  <a:prstClr val="black"/>
                </a:solidFill>
              </a:rPr>
              <a:t>Hz. Hasan’ın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soyundan gelenlere, İslam kültüründe “___________” denilmiştir.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400" dirty="0">
                <a:solidFill>
                  <a:prstClr val="black"/>
                </a:solidFill>
              </a:rPr>
              <a:t>Hz. Hüseyin’in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soyundan gelenlere “_____________” denir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</a:p>
          <a:p>
            <a:pPr lvl="1"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tr-TR" sz="2800" b="1" dirty="0">
                <a:solidFill>
                  <a:prstClr val="black"/>
                </a:solidFill>
              </a:rPr>
              <a:t>Yukarıdaki verilen cümlelerdeki boşluklara sırasıyla hangi kelimeler getirilmelidir?</a:t>
            </a: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5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0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Hasan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24781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Fatma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602746" y="245763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324781" y="153374"/>
            <a:ext cx="11687109" cy="1008354"/>
          </a:xfrm>
          <a:solidFill>
            <a:srgbClr val="C00000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Aşağıdaki isimlerden hangileri Peygamberimizin torunlarının ismidir? işaretleyelim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Hüseyin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391477" y="3641971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02746" y="518862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Kasım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69442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Ümame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6361905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10351" y="3873491"/>
            <a:ext cx="5189379" cy="786062"/>
            <a:chOff x="946484" y="753981"/>
            <a:chExt cx="5189379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1"/>
              <a:ext cx="430706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Rukiye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677047" y="373430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6573174" y="2514890"/>
            <a:ext cx="5293251" cy="786062"/>
            <a:chOff x="946484" y="753981"/>
            <a:chExt cx="5293251" cy="786062"/>
          </a:xfrm>
        </p:grpSpPr>
        <p:sp>
          <p:nvSpPr>
            <p:cNvPr id="60" name="Serbest Form 5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Abbas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Dikdörtgen 61"/>
          <p:cNvSpPr/>
          <p:nvPr/>
        </p:nvSpPr>
        <p:spPr>
          <a:xfrm>
            <a:off x="6573174" y="2391046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67" name="Grup 66"/>
          <p:cNvGrpSpPr/>
          <p:nvPr/>
        </p:nvGrpSpPr>
        <p:grpSpPr>
          <a:xfrm>
            <a:off x="6573174" y="5188621"/>
            <a:ext cx="5226555" cy="786062"/>
            <a:chOff x="946484" y="753981"/>
            <a:chExt cx="5226555" cy="786062"/>
          </a:xfrm>
        </p:grpSpPr>
        <p:sp>
          <p:nvSpPr>
            <p:cNvPr id="68" name="Serbest Form 6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Dikdörtgen 68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Abdulmuttalip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Dikdörtgen 69"/>
          <p:cNvSpPr/>
          <p:nvPr/>
        </p:nvSpPr>
        <p:spPr>
          <a:xfrm>
            <a:off x="6639870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523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62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CB6E20-7AEE-4447-AC01-FAA587D3E457}"/>
              </a:ext>
            </a:extLst>
          </p:cNvPr>
          <p:cNvGrpSpPr/>
          <p:nvPr/>
        </p:nvGrpSpPr>
        <p:grpSpPr>
          <a:xfrm rot="19922326">
            <a:off x="-2265279" y="3226566"/>
            <a:ext cx="6990889" cy="2972235"/>
            <a:chOff x="-1357369" y="2173947"/>
            <a:chExt cx="6301237" cy="2972235"/>
          </a:xfrm>
          <a:solidFill>
            <a:schemeClr val="tx1">
              <a:alpha val="3000"/>
            </a:schemeClr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F60279-602F-4BC1-ACEA-FD1268E8BB3F}"/>
                </a:ext>
              </a:extLst>
            </p:cNvPr>
            <p:cNvSpPr/>
            <p:nvPr/>
          </p:nvSpPr>
          <p:spPr>
            <a:xfrm>
              <a:off x="-1357369" y="2173947"/>
              <a:ext cx="5367200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2675571-A218-43F9-9B70-00CBD383F1FE}"/>
                </a:ext>
              </a:extLst>
            </p:cNvPr>
            <p:cNvSpPr/>
            <p:nvPr/>
          </p:nvSpPr>
          <p:spPr>
            <a:xfrm>
              <a:off x="-1034284" y="3193091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1D2DFAF-6777-498A-A529-3444151F87BD}"/>
                </a:ext>
              </a:extLst>
            </p:cNvPr>
            <p:cNvSpPr/>
            <p:nvPr/>
          </p:nvSpPr>
          <p:spPr>
            <a:xfrm>
              <a:off x="-746398" y="4212235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032C77-E389-48E6-934A-4F16A69880A2}"/>
              </a:ext>
            </a:extLst>
          </p:cNvPr>
          <p:cNvGrpSpPr/>
          <p:nvPr/>
        </p:nvGrpSpPr>
        <p:grpSpPr>
          <a:xfrm>
            <a:off x="4651381" y="1989000"/>
            <a:ext cx="2981705" cy="2880000"/>
            <a:chOff x="4666129" y="1733660"/>
            <a:chExt cx="2981705" cy="2880000"/>
          </a:xfrm>
          <a:effectLst>
            <a:reflection blurRad="203200" stA="52000" endA="300" endPos="25000" dir="5400000" sy="-100000" algn="bl" rotWithShape="0"/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659F83-10BE-40F2-A0FD-EC9475DDD823}"/>
                </a:ext>
              </a:extLst>
            </p:cNvPr>
            <p:cNvGrpSpPr/>
            <p:nvPr/>
          </p:nvGrpSpPr>
          <p:grpSpPr>
            <a:xfrm>
              <a:off x="4670748" y="1733660"/>
              <a:ext cx="2880000" cy="2880000"/>
              <a:chOff x="3974288" y="1306312"/>
              <a:chExt cx="4243398" cy="424434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ADFD02-A754-402F-974A-A84C41350A2A}"/>
                  </a:ext>
                </a:extLst>
              </p:cNvPr>
              <p:cNvSpPr/>
              <p:nvPr/>
            </p:nvSpPr>
            <p:spPr>
              <a:xfrm>
                <a:off x="6096000" y="1306312"/>
                <a:ext cx="2121686" cy="2122688"/>
              </a:xfrm>
              <a:custGeom>
                <a:avLst/>
                <a:gdLst>
                  <a:gd name="connsiteX0" fmla="*/ 0 w 2121686"/>
                  <a:gd name="connsiteY0" fmla="*/ 0 h 2122688"/>
                  <a:gd name="connsiteX1" fmla="*/ 216469 w 2121686"/>
                  <a:gd name="connsiteY1" fmla="*/ 10931 h 2122688"/>
                  <a:gd name="connsiteX2" fmla="*/ 2121686 w 2121686"/>
                  <a:gd name="connsiteY2" fmla="*/ 2122174 h 2122688"/>
                  <a:gd name="connsiteX3" fmla="*/ 2121660 w 2121686"/>
                  <a:gd name="connsiteY3" fmla="*/ 2122688 h 2122688"/>
                  <a:gd name="connsiteX4" fmla="*/ 0 w 2121686"/>
                  <a:gd name="connsiteY4" fmla="*/ 2122688 h 212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86" h="2122688">
                    <a:moveTo>
                      <a:pt x="0" y="0"/>
                    </a:moveTo>
                    <a:lnTo>
                      <a:pt x="216469" y="10931"/>
                    </a:lnTo>
                    <a:cubicBezTo>
                      <a:pt x="1286601" y="119609"/>
                      <a:pt x="2121686" y="1023369"/>
                      <a:pt x="2121686" y="2122174"/>
                    </a:cubicBezTo>
                    <a:lnTo>
                      <a:pt x="2121660" y="2122688"/>
                    </a:lnTo>
                    <a:lnTo>
                      <a:pt x="0" y="212268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00129D-1887-4E5D-877F-0EE31EEFE73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121660" cy="2121660"/>
              </a:xfrm>
              <a:custGeom>
                <a:avLst/>
                <a:gdLst>
                  <a:gd name="connsiteX0" fmla="*/ 0 w 2121660"/>
                  <a:gd name="connsiteY0" fmla="*/ 0 h 2121660"/>
                  <a:gd name="connsiteX1" fmla="*/ 2121660 w 2121660"/>
                  <a:gd name="connsiteY1" fmla="*/ 0 h 2121660"/>
                  <a:gd name="connsiteX2" fmla="*/ 2110730 w 2121660"/>
                  <a:gd name="connsiteY2" fmla="*/ 216469 h 2121660"/>
                  <a:gd name="connsiteX3" fmla="*/ 216469 w 2121660"/>
                  <a:gd name="connsiteY3" fmla="*/ 2110730 h 2121660"/>
                  <a:gd name="connsiteX4" fmla="*/ 0 w 2121660"/>
                  <a:gd name="connsiteY4" fmla="*/ 2121660 h 21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60" h="2121660">
                    <a:moveTo>
                      <a:pt x="0" y="0"/>
                    </a:moveTo>
                    <a:lnTo>
                      <a:pt x="2121660" y="0"/>
                    </a:lnTo>
                    <a:lnTo>
                      <a:pt x="2110730" y="216469"/>
                    </a:lnTo>
                    <a:cubicBezTo>
                      <a:pt x="2009297" y="1215259"/>
                      <a:pt x="1215259" y="2009297"/>
                      <a:pt x="216469" y="2110730"/>
                    </a:cubicBezTo>
                    <a:lnTo>
                      <a:pt x="0" y="212166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CAD60F6-B7D9-4C18-9C36-24E1E887F905}"/>
                  </a:ext>
                </a:extLst>
              </p:cNvPr>
              <p:cNvSpPr/>
              <p:nvPr/>
            </p:nvSpPr>
            <p:spPr>
              <a:xfrm flipH="1">
                <a:off x="3974288" y="1306312"/>
                <a:ext cx="2121686" cy="2122688"/>
              </a:xfrm>
              <a:custGeom>
                <a:avLst/>
                <a:gdLst>
                  <a:gd name="connsiteX0" fmla="*/ 0 w 2121686"/>
                  <a:gd name="connsiteY0" fmla="*/ 0 h 2122688"/>
                  <a:gd name="connsiteX1" fmla="*/ 216469 w 2121686"/>
                  <a:gd name="connsiteY1" fmla="*/ 10931 h 2122688"/>
                  <a:gd name="connsiteX2" fmla="*/ 2121686 w 2121686"/>
                  <a:gd name="connsiteY2" fmla="*/ 2122174 h 2122688"/>
                  <a:gd name="connsiteX3" fmla="*/ 2121660 w 2121686"/>
                  <a:gd name="connsiteY3" fmla="*/ 2122688 h 2122688"/>
                  <a:gd name="connsiteX4" fmla="*/ 0 w 2121686"/>
                  <a:gd name="connsiteY4" fmla="*/ 2122688 h 212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86" h="2122688">
                    <a:moveTo>
                      <a:pt x="0" y="0"/>
                    </a:moveTo>
                    <a:lnTo>
                      <a:pt x="216469" y="10931"/>
                    </a:lnTo>
                    <a:cubicBezTo>
                      <a:pt x="1286601" y="119609"/>
                      <a:pt x="2121686" y="1023369"/>
                      <a:pt x="2121686" y="2122174"/>
                    </a:cubicBezTo>
                    <a:lnTo>
                      <a:pt x="2121660" y="2122688"/>
                    </a:lnTo>
                    <a:lnTo>
                      <a:pt x="0" y="2122688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5E6FE74-BD86-4378-8F89-E41804035538}"/>
                  </a:ext>
                </a:extLst>
              </p:cNvPr>
              <p:cNvSpPr/>
              <p:nvPr/>
            </p:nvSpPr>
            <p:spPr>
              <a:xfrm flipH="1">
                <a:off x="3974314" y="3429000"/>
                <a:ext cx="2121660" cy="2121660"/>
              </a:xfrm>
              <a:custGeom>
                <a:avLst/>
                <a:gdLst>
                  <a:gd name="connsiteX0" fmla="*/ 0 w 2121660"/>
                  <a:gd name="connsiteY0" fmla="*/ 0 h 2121660"/>
                  <a:gd name="connsiteX1" fmla="*/ 2121660 w 2121660"/>
                  <a:gd name="connsiteY1" fmla="*/ 0 h 2121660"/>
                  <a:gd name="connsiteX2" fmla="*/ 2110730 w 2121660"/>
                  <a:gd name="connsiteY2" fmla="*/ 216469 h 2121660"/>
                  <a:gd name="connsiteX3" fmla="*/ 216469 w 2121660"/>
                  <a:gd name="connsiteY3" fmla="*/ 2110730 h 2121660"/>
                  <a:gd name="connsiteX4" fmla="*/ 0 w 2121660"/>
                  <a:gd name="connsiteY4" fmla="*/ 2121660 h 21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60" h="2121660">
                    <a:moveTo>
                      <a:pt x="0" y="0"/>
                    </a:moveTo>
                    <a:lnTo>
                      <a:pt x="2121660" y="0"/>
                    </a:lnTo>
                    <a:lnTo>
                      <a:pt x="2110730" y="216469"/>
                    </a:lnTo>
                    <a:cubicBezTo>
                      <a:pt x="2009297" y="1215259"/>
                      <a:pt x="1215259" y="2009297"/>
                      <a:pt x="216469" y="2110730"/>
                    </a:cubicBezTo>
                    <a:lnTo>
                      <a:pt x="0" y="21216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558F8F-21D1-4DE2-A6AC-81A7B4825725}"/>
                </a:ext>
              </a:extLst>
            </p:cNvPr>
            <p:cNvSpPr/>
            <p:nvPr/>
          </p:nvSpPr>
          <p:spPr>
            <a:xfrm>
              <a:off x="4789947" y="1853208"/>
              <a:ext cx="2641602" cy="26416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0" dist="38100" dir="2700000" sx="112000" sy="11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10913D-989F-4A61-95E4-D48E0839219A}"/>
                </a:ext>
              </a:extLst>
            </p:cNvPr>
            <p:cNvSpPr txBox="1"/>
            <p:nvPr/>
          </p:nvSpPr>
          <p:spPr>
            <a:xfrm>
              <a:off x="4666129" y="2555714"/>
              <a:ext cx="2981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200" b="1" spc="300" dirty="0" smtClean="0"/>
                <a:t>Hz. Hasan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200" b="1" spc="300" dirty="0" smtClean="0"/>
                <a:t>Hz. Hüseyin</a:t>
              </a:r>
              <a:endParaRPr kumimoji="0" lang="en-IN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D904D6-E70D-46AD-B74C-36164513C364}"/>
                </a:ext>
              </a:extLst>
            </p:cNvPr>
            <p:cNvSpPr/>
            <p:nvPr/>
          </p:nvSpPr>
          <p:spPr>
            <a:xfrm>
              <a:off x="6091987" y="1853208"/>
              <a:ext cx="1339544" cy="2313498"/>
            </a:xfrm>
            <a:custGeom>
              <a:avLst/>
              <a:gdLst>
                <a:gd name="connsiteX0" fmla="*/ 18743 w 1339544"/>
                <a:gd name="connsiteY0" fmla="*/ 0 h 2313498"/>
                <a:gd name="connsiteX1" fmla="*/ 1339544 w 1339544"/>
                <a:gd name="connsiteY1" fmla="*/ 1320801 h 2313498"/>
                <a:gd name="connsiteX2" fmla="*/ 952690 w 1339544"/>
                <a:gd name="connsiteY2" fmla="*/ 2254749 h 2313498"/>
                <a:gd name="connsiteX3" fmla="*/ 888049 w 1339544"/>
                <a:gd name="connsiteY3" fmla="*/ 2313498 h 2313498"/>
                <a:gd name="connsiteX4" fmla="*/ 0 w 1339544"/>
                <a:gd name="connsiteY4" fmla="*/ 947 h 231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544" h="2313498">
                  <a:moveTo>
                    <a:pt x="18743" y="0"/>
                  </a:moveTo>
                  <a:cubicBezTo>
                    <a:pt x="748201" y="0"/>
                    <a:pt x="1339544" y="591343"/>
                    <a:pt x="1339544" y="1320801"/>
                  </a:cubicBezTo>
                  <a:cubicBezTo>
                    <a:pt x="1339544" y="1685530"/>
                    <a:pt x="1191708" y="2015731"/>
                    <a:pt x="952690" y="2254749"/>
                  </a:cubicBezTo>
                  <a:lnTo>
                    <a:pt x="888049" y="2313498"/>
                  </a:lnTo>
                  <a:lnTo>
                    <a:pt x="0" y="94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7D06E0-119F-4F6B-9D58-E48427492B28}"/>
              </a:ext>
            </a:extLst>
          </p:cNvPr>
          <p:cNvGrpSpPr/>
          <p:nvPr/>
        </p:nvGrpSpPr>
        <p:grpSpPr>
          <a:xfrm>
            <a:off x="2876854" y="73206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7734A9C-CCE9-4E30-9923-4EA3F334C2FD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DE2ED88-5757-4B3B-903A-9F7DF8B93D4F}"/>
                </a:ext>
              </a:extLst>
            </p:cNvPr>
            <p:cNvSpPr/>
            <p:nvPr/>
          </p:nvSpPr>
          <p:spPr>
            <a:xfrm>
              <a:off x="1431762" y="1015857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00FF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I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97D791-EB01-42A1-9F78-B079089CC8C5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47F79F-689A-47FF-926B-C7459581622F}"/>
              </a:ext>
            </a:extLst>
          </p:cNvPr>
          <p:cNvGrpSpPr/>
          <p:nvPr/>
        </p:nvGrpSpPr>
        <p:grpSpPr>
          <a:xfrm>
            <a:off x="2876854" y="464381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28DDEBE-3977-4116-832B-7BF09AA0F6EE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97AD2E4-F715-4ACF-BA2F-121FCBE3ED1C}"/>
                </a:ext>
              </a:extLst>
            </p:cNvPr>
            <p:cNvSpPr/>
            <p:nvPr/>
          </p:nvSpPr>
          <p:spPr>
            <a:xfrm>
              <a:off x="1431762" y="1015857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17B0C4-BB80-4EF4-9F18-46878136A0FF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17DCDF3-7FA3-4FE4-BB54-EAC658DB99F8}"/>
              </a:ext>
            </a:extLst>
          </p:cNvPr>
          <p:cNvGrpSpPr/>
          <p:nvPr/>
        </p:nvGrpSpPr>
        <p:grpSpPr>
          <a:xfrm>
            <a:off x="7874725" y="73206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E915BF-CE4C-48A7-BD84-FCD350D164C9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48229A4-732F-411C-ABC1-16716604A499}"/>
                </a:ext>
              </a:extLst>
            </p:cNvPr>
            <p:cNvSpPr/>
            <p:nvPr/>
          </p:nvSpPr>
          <p:spPr>
            <a:xfrm>
              <a:off x="1446332" y="1006001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FF3BFF"/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CA2D3B2-0F1A-42D5-A1CA-FD24EA0DFF6E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8626BA-9202-4736-9613-3EE6A52EC9C3}"/>
              </a:ext>
            </a:extLst>
          </p:cNvPr>
          <p:cNvGrpSpPr/>
          <p:nvPr/>
        </p:nvGrpSpPr>
        <p:grpSpPr>
          <a:xfrm>
            <a:off x="7874725" y="464381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EB2551E-2E89-42D1-8414-B64823A6FC11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2FE6F95-890C-4754-B9A9-12E5034F6140}"/>
                </a:ext>
              </a:extLst>
            </p:cNvPr>
            <p:cNvSpPr/>
            <p:nvPr/>
          </p:nvSpPr>
          <p:spPr>
            <a:xfrm>
              <a:off x="1431762" y="1015857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FF9933"/>
                </a:gs>
                <a:gs pos="100000">
                  <a:srgbClr val="CC33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I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2A5C3E3-88C9-4073-AA9B-1216C1E3A193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C428C37F-BE6B-49B8-BC6F-C0091800762A}"/>
              </a:ext>
            </a:extLst>
          </p:cNvPr>
          <p:cNvCxnSpPr>
            <a:stCxn id="23" idx="1"/>
            <a:endCxn id="53" idx="6"/>
          </p:cNvCxnSpPr>
          <p:nvPr/>
        </p:nvCxnSpPr>
        <p:spPr>
          <a:xfrm rot="16200000" flipV="1">
            <a:off x="4249373" y="1582721"/>
            <a:ext cx="1022277" cy="803085"/>
          </a:xfrm>
          <a:prstGeom prst="bentConnector2">
            <a:avLst/>
          </a:prstGeom>
          <a:ln>
            <a:solidFill>
              <a:srgbClr val="00D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BD89B096-0BFB-4991-A287-9C6048EAA655}"/>
              </a:ext>
            </a:extLst>
          </p:cNvPr>
          <p:cNvCxnSpPr>
            <a:cxnSpLocks/>
            <a:stCxn id="23" idx="7"/>
            <a:endCxn id="76" idx="2"/>
          </p:cNvCxnSpPr>
          <p:nvPr/>
        </p:nvCxnSpPr>
        <p:spPr>
          <a:xfrm rot="5400000" flipH="1" flipV="1">
            <a:off x="6941198" y="1561875"/>
            <a:ext cx="1022277" cy="844778"/>
          </a:xfrm>
          <a:prstGeom prst="bentConnector2">
            <a:avLst/>
          </a:prstGeom>
          <a:ln>
            <a:solidFill>
              <a:srgbClr val="EB3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7CAA364-1DC3-4365-B0F0-D099D5F60B16}"/>
              </a:ext>
            </a:extLst>
          </p:cNvPr>
          <p:cNvCxnSpPr>
            <a:cxnSpLocks/>
            <a:stCxn id="71" idx="2"/>
            <a:endCxn id="23" idx="5"/>
          </p:cNvCxnSpPr>
          <p:nvPr/>
        </p:nvCxnSpPr>
        <p:spPr>
          <a:xfrm rot="10800000">
            <a:off x="7029947" y="4363297"/>
            <a:ext cx="844778" cy="1021579"/>
          </a:xfrm>
          <a:prstGeom prst="bentConnector2">
            <a:avLst/>
          </a:prstGeom>
          <a:ln>
            <a:solidFill>
              <a:srgbClr val="F98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FB2E1458-E991-4C20-98EE-AC1FFF809B04}"/>
              </a:ext>
            </a:extLst>
          </p:cNvPr>
          <p:cNvCxnSpPr>
            <a:cxnSpLocks/>
            <a:stCxn id="62" idx="6"/>
            <a:endCxn id="23" idx="3"/>
          </p:cNvCxnSpPr>
          <p:nvPr/>
        </p:nvCxnSpPr>
        <p:spPr>
          <a:xfrm flipV="1">
            <a:off x="4358968" y="4363296"/>
            <a:ext cx="803085" cy="1021579"/>
          </a:xfrm>
          <a:prstGeom prst="bentConnector2">
            <a:avLst/>
          </a:prstGeom>
          <a:ln>
            <a:solidFill>
              <a:srgbClr val="5D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7B530E0-5644-480B-9C31-2A1E01743565}"/>
              </a:ext>
            </a:extLst>
          </p:cNvPr>
          <p:cNvGrpSpPr/>
          <p:nvPr/>
        </p:nvGrpSpPr>
        <p:grpSpPr>
          <a:xfrm>
            <a:off x="205875" y="297851"/>
            <a:ext cx="2656116" cy="2047736"/>
            <a:chOff x="158681" y="536288"/>
            <a:chExt cx="2656116" cy="204773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204DEF-7ABF-42E8-9C5F-A95A346F14AD}"/>
                </a:ext>
              </a:extLst>
            </p:cNvPr>
            <p:cNvSpPr txBox="1"/>
            <p:nvPr/>
          </p:nvSpPr>
          <p:spPr>
            <a:xfrm>
              <a:off x="707804" y="536288"/>
              <a:ext cx="1615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600" dirty="0" smtClean="0">
                  <a:solidFill>
                    <a:srgbClr val="0080DF"/>
                  </a:solidFill>
                  <a:latin typeface="Century Gothic" panose="020B0502020202020204" pitchFamily="34" charset="0"/>
                </a:rPr>
                <a:t>Torun</a:t>
              </a:r>
              <a:endPara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80D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F851F61-D9D5-49B1-8266-CB1A7CB6736E}"/>
                </a:ext>
              </a:extLst>
            </p:cNvPr>
            <p:cNvSpPr txBox="1"/>
            <p:nvPr/>
          </p:nvSpPr>
          <p:spPr>
            <a:xfrm>
              <a:off x="158681" y="1199029"/>
              <a:ext cx="26561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r-TR" sz="2800" dirty="0" smtClean="0"/>
                <a:t>Peygamberimizin (sav) torunlarıdırlar.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DE9C3F-B6F0-4A7F-9F45-97ADAE1C28BD}"/>
              </a:ext>
            </a:extLst>
          </p:cNvPr>
          <p:cNvGrpSpPr/>
          <p:nvPr/>
        </p:nvGrpSpPr>
        <p:grpSpPr>
          <a:xfrm>
            <a:off x="40856" y="4281294"/>
            <a:ext cx="3203952" cy="1519079"/>
            <a:chOff x="24427" y="701245"/>
            <a:chExt cx="3203952" cy="151907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F99EE3A-AD60-4356-8E74-EE83006B19BE}"/>
                </a:ext>
              </a:extLst>
            </p:cNvPr>
            <p:cNvSpPr txBox="1"/>
            <p:nvPr/>
          </p:nvSpPr>
          <p:spPr>
            <a:xfrm>
              <a:off x="24427" y="701245"/>
              <a:ext cx="3203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B917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Hz. Ali</a:t>
              </a:r>
              <a:endPara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2EB91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092905-3548-4F71-98E5-A0626C79E9CD}"/>
                </a:ext>
              </a:extLst>
            </p:cNvPr>
            <p:cNvSpPr txBox="1"/>
            <p:nvPr/>
          </p:nvSpPr>
          <p:spPr>
            <a:xfrm>
              <a:off x="215068" y="1389327"/>
              <a:ext cx="2644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Babaları Hz.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Ali’dir.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58266F4-5D95-4A11-93BE-9ED7F0A34B00}"/>
              </a:ext>
            </a:extLst>
          </p:cNvPr>
          <p:cNvGrpSpPr/>
          <p:nvPr/>
        </p:nvGrpSpPr>
        <p:grpSpPr>
          <a:xfrm>
            <a:off x="9423658" y="232499"/>
            <a:ext cx="3976830" cy="1926057"/>
            <a:chOff x="640437" y="399592"/>
            <a:chExt cx="3976830" cy="192605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40344D3-1BCD-4ABB-B7FE-80F031A9CB8D}"/>
                </a:ext>
              </a:extLst>
            </p:cNvPr>
            <p:cNvSpPr txBox="1"/>
            <p:nvPr/>
          </p:nvSpPr>
          <p:spPr>
            <a:xfrm>
              <a:off x="765066" y="399592"/>
              <a:ext cx="385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24C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Hz. Fatma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srgbClr val="C224C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DD5FB0-C73C-4F98-A0C1-4388CF248187}"/>
                </a:ext>
              </a:extLst>
            </p:cNvPr>
            <p:cNvSpPr txBox="1"/>
            <p:nvPr/>
          </p:nvSpPr>
          <p:spPr>
            <a:xfrm>
              <a:off x="640437" y="1125320"/>
              <a:ext cx="2851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Anneleri Peygamberimizin kızı Hz.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Fatma'dır.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536308-59EF-4E95-8AFD-CEC1BDD84062}"/>
              </a:ext>
            </a:extLst>
          </p:cNvPr>
          <p:cNvGrpSpPr/>
          <p:nvPr/>
        </p:nvGrpSpPr>
        <p:grpSpPr>
          <a:xfrm>
            <a:off x="9311477" y="4521975"/>
            <a:ext cx="3076240" cy="1548078"/>
            <a:chOff x="560575" y="844896"/>
            <a:chExt cx="3188252" cy="154807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0224AD-DE65-4BF8-A606-894F16960D10}"/>
                </a:ext>
              </a:extLst>
            </p:cNvPr>
            <p:cNvSpPr txBox="1"/>
            <p:nvPr/>
          </p:nvSpPr>
          <p:spPr>
            <a:xfrm>
              <a:off x="763409" y="844896"/>
              <a:ext cx="2609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25F1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Ehl</a:t>
              </a:r>
              <a:r>
                <a:rPr kumimoji="0" lang="tr-T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25F1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-i </a:t>
              </a:r>
              <a:r>
                <a:rPr kumimoji="0" lang="tr-TR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25F1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Beyt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srgbClr val="E25F1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07CEE3C-D8AC-475E-BC2A-B2F62DD309CA}"/>
                </a:ext>
              </a:extLst>
            </p:cNvPr>
            <p:cNvSpPr txBox="1"/>
            <p:nvPr/>
          </p:nvSpPr>
          <p:spPr>
            <a:xfrm>
              <a:off x="560575" y="1561977"/>
              <a:ext cx="3188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</a:rPr>
                <a:t>Peygamberimizin ailesindendirler.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850F5D-0BA0-4CC2-9E84-FC268DBD3525}"/>
              </a:ext>
            </a:extLst>
          </p:cNvPr>
          <p:cNvGrpSpPr/>
          <p:nvPr/>
        </p:nvGrpSpPr>
        <p:grpSpPr>
          <a:xfrm rot="9016554">
            <a:off x="7435793" y="728064"/>
            <a:ext cx="6990889" cy="2972235"/>
            <a:chOff x="-1357369" y="2173947"/>
            <a:chExt cx="6301237" cy="2972235"/>
          </a:xfrm>
          <a:solidFill>
            <a:schemeClr val="tx1">
              <a:alpha val="2000"/>
            </a:schemeClr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D8E5DDE-1C18-4676-8AFD-4F98A48A9AD1}"/>
                </a:ext>
              </a:extLst>
            </p:cNvPr>
            <p:cNvSpPr/>
            <p:nvPr/>
          </p:nvSpPr>
          <p:spPr>
            <a:xfrm>
              <a:off x="-1357369" y="2173947"/>
              <a:ext cx="5367200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: Rounded Corners 74" hidden="1">
              <a:extLst>
                <a:ext uri="{FF2B5EF4-FFF2-40B4-BE49-F238E27FC236}">
                  <a16:creationId xmlns:a16="http://schemas.microsoft.com/office/drawing/2014/main" id="{DAB0E17B-B3BA-4F41-93CF-43D80E4C1DE8}"/>
                </a:ext>
              </a:extLst>
            </p:cNvPr>
            <p:cNvSpPr/>
            <p:nvPr/>
          </p:nvSpPr>
          <p:spPr>
            <a:xfrm>
              <a:off x="-746398" y="4212235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7AD0151-174F-4E65-8B4C-E40590873C52}"/>
                </a:ext>
              </a:extLst>
            </p:cNvPr>
            <p:cNvSpPr/>
            <p:nvPr/>
          </p:nvSpPr>
          <p:spPr>
            <a:xfrm>
              <a:off x="-1034284" y="3193091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8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5971309" y="185720"/>
            <a:ext cx="5735782" cy="144980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Ehl-i Beyt</a:t>
            </a:r>
            <a:b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Peygamber’in ailesi)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5098942" y="1905000"/>
            <a:ext cx="6971137" cy="4693900"/>
          </a:xfrm>
          <a:prstGeom prst="rect">
            <a:avLst/>
          </a:prstGeom>
          <a:solidFill>
            <a:srgbClr val="89DDF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Ehli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(ev halkı) Muhammed'in ve ailesi için kullanılır.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Peygamber’in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(s.a.v.) kızı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Fâtıma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.), damadı Hz. Ali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ve torunları Hz. Hasan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ile Hz. Hüseyin’den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oluşmaktadır.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NurNet.Org – Ehl-i beyti severiz, ehl-i beyti sevenleri de severiz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2" y="1789652"/>
            <a:ext cx="4271002" cy="4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370272" y="352664"/>
            <a:ext cx="4271001" cy="1115918"/>
          </a:xfrm>
          <a:prstGeom prst="roundRect">
            <a:avLst/>
          </a:prstGeom>
          <a:solidFill>
            <a:srgbClr val="02ACC4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</a:t>
            </a: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tr-T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Beyt</a:t>
            </a:r>
            <a:endParaRPr kumimoji="0" lang="tr-TR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18856"/>
              </p:ext>
            </p:extLst>
          </p:nvPr>
        </p:nvGraphicFramePr>
        <p:xfrm>
          <a:off x="5347854" y="391886"/>
          <a:ext cx="6677891" cy="371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597">
                  <a:extLst>
                    <a:ext uri="{9D8B030D-6E8A-4147-A177-3AD203B41FA5}">
                      <a16:colId xmlns:a16="http://schemas.microsoft.com/office/drawing/2014/main" val="1163756544"/>
                    </a:ext>
                  </a:extLst>
                </a:gridCol>
                <a:gridCol w="1561560">
                  <a:extLst>
                    <a:ext uri="{9D8B030D-6E8A-4147-A177-3AD203B41FA5}">
                      <a16:colId xmlns:a16="http://schemas.microsoft.com/office/drawing/2014/main" val="4145732601"/>
                    </a:ext>
                  </a:extLst>
                </a:gridCol>
                <a:gridCol w="1637734">
                  <a:extLst>
                    <a:ext uri="{9D8B030D-6E8A-4147-A177-3AD203B41FA5}">
                      <a16:colId xmlns:a16="http://schemas.microsoft.com/office/drawing/2014/main" val="4047771347"/>
                    </a:ext>
                  </a:extLst>
                </a:gridCol>
              </a:tblGrid>
              <a:tr h="610028"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Sorular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Cevaplar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583843"/>
                  </a:ext>
                </a:extLst>
              </a:tr>
              <a:tr h="45258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Hz. Hasan </a:t>
                      </a:r>
                      <a:endParaRPr lang="tr-T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Hz. Hüseyin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10784"/>
                  </a:ext>
                </a:extLst>
              </a:tr>
              <a:tr h="45258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r-TR" sz="2400" dirty="0" smtClean="0"/>
                        <a:t>Nerede doğdu?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72256"/>
                  </a:ext>
                </a:extLst>
              </a:tr>
              <a:tr h="45258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tr-TR" sz="2400" dirty="0" smtClean="0"/>
                        <a:t>Kaç yılında doğdu?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48989"/>
                  </a:ext>
                </a:extLst>
              </a:tr>
              <a:tr h="45258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tr-TR" sz="2400" dirty="0" smtClean="0"/>
                        <a:t>Nerede vefat</a:t>
                      </a:r>
                      <a:r>
                        <a:rPr lang="tr-TR" sz="2400" baseline="0" dirty="0" smtClean="0"/>
                        <a:t> etti?</a:t>
                      </a:r>
                      <a:endParaRPr lang="tr-TR" sz="2400" dirty="0"/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311318"/>
                  </a:ext>
                </a:extLst>
              </a:tr>
              <a:tr h="452585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tr-TR" sz="2400" dirty="0" smtClean="0"/>
                        <a:t>Kaç yılında vefat etti</a:t>
                      </a:r>
                    </a:p>
                  </a:txBody>
                  <a:tcPr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34776"/>
                  </a:ext>
                </a:extLst>
              </a:tr>
              <a:tr h="804316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tr-TR" sz="2400" dirty="0" smtClean="0"/>
                        <a:t>Annesi ve babası</a:t>
                      </a:r>
                      <a:r>
                        <a:rPr lang="tr-TR" sz="2400" baseline="0" dirty="0" smtClean="0"/>
                        <a:t> kimdir?</a:t>
                      </a:r>
                      <a:endParaRPr lang="tr-TR" sz="2400" dirty="0"/>
                    </a:p>
                  </a:txBody>
                  <a:tcPr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0368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0" y="321284"/>
            <a:ext cx="5140036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BDBD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/>
              <a:t>Hz. Hasan ve Hüseyin</a:t>
            </a:r>
          </a:p>
          <a:p>
            <a:pPr algn="just"/>
            <a:r>
              <a:rPr lang="tr-TR" sz="2400" dirty="0" smtClean="0"/>
              <a:t>Hz. Hasan ve Hüseyin Peygamberimizin  torunlarıdır. Anneleri Peygamberimizin kızı </a:t>
            </a:r>
            <a:r>
              <a:rPr lang="tr-TR" sz="2400" dirty="0"/>
              <a:t>Hz. Fatıma (</a:t>
            </a:r>
            <a:r>
              <a:rPr lang="tr-TR" sz="2400" dirty="0" err="1"/>
              <a:t>r.a</a:t>
            </a:r>
            <a:r>
              <a:rPr lang="tr-TR" sz="2400" dirty="0" smtClean="0"/>
              <a:t>.), babaları Hz</a:t>
            </a:r>
            <a:r>
              <a:rPr lang="tr-TR" sz="2400" dirty="0"/>
              <a:t>. </a:t>
            </a:r>
            <a:r>
              <a:rPr lang="tr-TR" sz="2400" dirty="0" smtClean="0"/>
              <a:t>Ali’dir. Hz</a:t>
            </a:r>
            <a:r>
              <a:rPr lang="tr-TR" sz="2400" dirty="0"/>
              <a:t>. Hasan (</a:t>
            </a:r>
            <a:r>
              <a:rPr lang="tr-TR" sz="2400" dirty="0" err="1"/>
              <a:t>r.a</a:t>
            </a:r>
            <a:r>
              <a:rPr lang="tr-TR" sz="2400" dirty="0" smtClean="0"/>
              <a:t>.) 623 </a:t>
            </a:r>
            <a:r>
              <a:rPr lang="tr-TR" sz="2400" dirty="0"/>
              <a:t>yılında Medine’de </a:t>
            </a:r>
            <a:r>
              <a:rPr lang="tr-TR" sz="2400" dirty="0" smtClean="0"/>
              <a:t>dünyaya gelmiştir. Peygamberimiz ona iyilik anlamına gelen Hasan adını vermiştir. Hz. Hasan </a:t>
            </a:r>
            <a:r>
              <a:rPr lang="tr-TR" sz="2400" dirty="0"/>
              <a:t>669 </a:t>
            </a:r>
            <a:r>
              <a:rPr lang="tr-TR" sz="2400" dirty="0" smtClean="0"/>
              <a:t>tarihinde Medine’de </a:t>
            </a:r>
            <a:r>
              <a:rPr lang="tr-TR" sz="2400" dirty="0"/>
              <a:t>vefat </a:t>
            </a:r>
            <a:r>
              <a:rPr lang="tr-TR" sz="2400" dirty="0" smtClean="0"/>
              <a:t>etti. </a:t>
            </a:r>
          </a:p>
          <a:p>
            <a:pPr algn="just"/>
            <a:r>
              <a:rPr lang="tr-TR" sz="2400" dirty="0" smtClean="0"/>
              <a:t>Hz. Hüseyin ise </a:t>
            </a:r>
            <a:r>
              <a:rPr lang="tr-TR" sz="2400" dirty="0"/>
              <a:t>626 yılında </a:t>
            </a:r>
            <a:r>
              <a:rPr lang="tr-TR" sz="2400" dirty="0" smtClean="0"/>
              <a:t>Medine’de doğmuştur.</a:t>
            </a:r>
            <a:r>
              <a:rPr lang="tr-TR" sz="2400" dirty="0"/>
              <a:t> </a:t>
            </a:r>
            <a:r>
              <a:rPr lang="tr-TR" sz="2400" dirty="0" smtClean="0"/>
              <a:t>Hz</a:t>
            </a:r>
            <a:r>
              <a:rPr lang="tr-TR" sz="2400" dirty="0"/>
              <a:t>. Hüseyin (</a:t>
            </a:r>
            <a:r>
              <a:rPr lang="tr-TR" sz="2400" dirty="0" err="1"/>
              <a:t>r.a</a:t>
            </a:r>
            <a:r>
              <a:rPr lang="tr-TR" sz="2400" dirty="0"/>
              <a:t>.) de, yine böyle bir mücadele sonucu </a:t>
            </a:r>
            <a:r>
              <a:rPr lang="tr-TR" sz="2400" dirty="0" err="1"/>
              <a:t>Kerbelâ</a:t>
            </a:r>
            <a:r>
              <a:rPr lang="tr-TR" sz="2400" dirty="0"/>
              <a:t> denilen yerde </a:t>
            </a:r>
            <a:r>
              <a:rPr lang="tr-TR" sz="2400" dirty="0" smtClean="0"/>
              <a:t>680 yılında </a:t>
            </a:r>
            <a:r>
              <a:rPr lang="tr-TR" sz="2400" dirty="0"/>
              <a:t>şehit edilmiştir.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47854" y="4639515"/>
            <a:ext cx="6511637" cy="94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Parçaya göre tablodaki soruları cevaplayınız.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7" name="Google Shape;839;p38"/>
          <p:cNvSpPr/>
          <p:nvPr/>
        </p:nvSpPr>
        <p:spPr>
          <a:xfrm rot="14599462">
            <a:off x="4263275" y="4853624"/>
            <a:ext cx="1185023" cy="1144469"/>
          </a:xfrm>
          <a:custGeom>
            <a:avLst/>
            <a:gdLst/>
            <a:ahLst/>
            <a:cxnLst/>
            <a:rect l="l" t="t" r="r" b="b"/>
            <a:pathLst>
              <a:path w="7549" h="6851" extrusionOk="0">
                <a:moveTo>
                  <a:pt x="4509" y="1"/>
                </a:moveTo>
                <a:cubicBezTo>
                  <a:pt x="4224" y="1"/>
                  <a:pt x="4192" y="413"/>
                  <a:pt x="4445" y="508"/>
                </a:cubicBezTo>
                <a:cubicBezTo>
                  <a:pt x="4794" y="634"/>
                  <a:pt x="5110" y="729"/>
                  <a:pt x="5395" y="793"/>
                </a:cubicBezTo>
                <a:cubicBezTo>
                  <a:pt x="2957" y="1964"/>
                  <a:pt x="898" y="4023"/>
                  <a:pt x="43" y="6651"/>
                </a:cubicBezTo>
                <a:cubicBezTo>
                  <a:pt x="1" y="6758"/>
                  <a:pt x="102" y="6851"/>
                  <a:pt x="202" y="6851"/>
                </a:cubicBezTo>
                <a:cubicBezTo>
                  <a:pt x="250" y="6851"/>
                  <a:pt x="298" y="6829"/>
                  <a:pt x="328" y="6778"/>
                </a:cubicBezTo>
                <a:cubicBezTo>
                  <a:pt x="1595" y="4023"/>
                  <a:pt x="3590" y="1901"/>
                  <a:pt x="6472" y="856"/>
                </a:cubicBezTo>
                <a:cubicBezTo>
                  <a:pt x="6504" y="856"/>
                  <a:pt x="6504" y="856"/>
                  <a:pt x="6536" y="824"/>
                </a:cubicBezTo>
                <a:cubicBezTo>
                  <a:pt x="6599" y="856"/>
                  <a:pt x="6662" y="888"/>
                  <a:pt x="6694" y="888"/>
                </a:cubicBezTo>
                <a:cubicBezTo>
                  <a:pt x="6124" y="1426"/>
                  <a:pt x="5680" y="2028"/>
                  <a:pt x="5332" y="2788"/>
                </a:cubicBezTo>
                <a:cubicBezTo>
                  <a:pt x="5247" y="3002"/>
                  <a:pt x="5421" y="3187"/>
                  <a:pt x="5582" y="3187"/>
                </a:cubicBezTo>
                <a:cubicBezTo>
                  <a:pt x="5660" y="3187"/>
                  <a:pt x="5734" y="3144"/>
                  <a:pt x="5775" y="3041"/>
                </a:cubicBezTo>
                <a:cubicBezTo>
                  <a:pt x="6156" y="2218"/>
                  <a:pt x="6662" y="1553"/>
                  <a:pt x="7391" y="983"/>
                </a:cubicBezTo>
                <a:cubicBezTo>
                  <a:pt x="7549" y="856"/>
                  <a:pt x="7422" y="634"/>
                  <a:pt x="7264" y="571"/>
                </a:cubicBezTo>
                <a:cubicBezTo>
                  <a:pt x="6377" y="191"/>
                  <a:pt x="5490" y="33"/>
                  <a:pt x="45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826004" y="1465943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Medine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8826004" y="1927608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623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826004" y="2320280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Medine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826004" y="2850938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669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826004" y="3279877"/>
            <a:ext cx="168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Hz. Fatıma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Hz. Ali  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411361" y="1433336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Medine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0411361" y="1920081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626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0411361" y="2301913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Kerbala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0411361" y="2806644"/>
            <a:ext cx="1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680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0411361" y="3269712"/>
            <a:ext cx="168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Hz. Fatıma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Hz. Ali  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282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 47"/>
          <p:cNvGrpSpPr/>
          <p:nvPr/>
        </p:nvGrpSpPr>
        <p:grpSpPr>
          <a:xfrm>
            <a:off x="3148351" y="1596833"/>
            <a:ext cx="7719517" cy="1644650"/>
            <a:chOff x="3148351" y="1596833"/>
            <a:chExt cx="7719517" cy="1644650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CDA09C8B-6E05-4C69-B51B-77876E916377}"/>
                </a:ext>
              </a:extLst>
            </p:cNvPr>
            <p:cNvSpPr/>
            <p:nvPr/>
          </p:nvSpPr>
          <p:spPr>
            <a:xfrm>
              <a:off x="4215149" y="2456622"/>
              <a:ext cx="6652719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7D9581B-25AD-4726-B812-006327932F82}"/>
                </a:ext>
              </a:extLst>
            </p:cNvPr>
            <p:cNvSpPr/>
            <p:nvPr/>
          </p:nvSpPr>
          <p:spPr>
            <a:xfrm>
              <a:off x="3148351" y="1596833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6D9605F-74B5-4526-8532-36FD3149CDCC}"/>
                </a:ext>
              </a:extLst>
            </p:cNvPr>
            <p:cNvSpPr/>
            <p:nvPr/>
          </p:nvSpPr>
          <p:spPr>
            <a:xfrm>
              <a:off x="3725408" y="2055302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1F73033-918D-49EE-A00F-A22988EA8923}"/>
                </a:ext>
              </a:extLst>
            </p:cNvPr>
            <p:cNvSpPr/>
            <p:nvPr/>
          </p:nvSpPr>
          <p:spPr>
            <a:xfrm>
              <a:off x="3542051" y="2041333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4949273" y="2525886"/>
              <a:ext cx="5918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OpenSans"/>
                  <a:ea typeface="Calibri" panose="020F0502020204030204" pitchFamily="34" charset="0"/>
                  <a:cs typeface="OpenSans"/>
                </a:rPr>
                <a:t>Hz. Peygamber torunlarına </a:t>
              </a:r>
              <a:r>
                <a:rPr lang="tr-TR" b="1" dirty="0">
                  <a:solidFill>
                    <a:schemeClr val="bg1"/>
                  </a:solidFill>
                  <a:latin typeface="OpenSans"/>
                  <a:ea typeface="Calibri" panose="020F0502020204030204" pitchFamily="34" charset="0"/>
                  <a:cs typeface="OpenSans"/>
                </a:rPr>
                <a:t>iyilik ve güzellik </a:t>
              </a:r>
              <a:r>
                <a:rPr lang="tr-TR" dirty="0">
                  <a:solidFill>
                    <a:schemeClr val="bg1"/>
                  </a:solidFill>
                  <a:latin typeface="OpenSans"/>
                  <a:ea typeface="Calibri" panose="020F0502020204030204" pitchFamily="34" charset="0"/>
                  <a:cs typeface="OpenSans"/>
                </a:rPr>
                <a:t>anlamlarına gelen Hasan ve Hüseyin isimlerini vermiştir.</a:t>
              </a:r>
              <a:endParaRPr lang="tr-T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 46"/>
          <p:cNvGrpSpPr/>
          <p:nvPr/>
        </p:nvGrpSpPr>
        <p:grpSpPr>
          <a:xfrm>
            <a:off x="4617671" y="62466"/>
            <a:ext cx="7427978" cy="1644650"/>
            <a:chOff x="4617671" y="62466"/>
            <a:chExt cx="7427978" cy="164465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1D7427A-7A07-447B-B011-D8BF9788E39A}"/>
                </a:ext>
              </a:extLst>
            </p:cNvPr>
            <p:cNvSpPr/>
            <p:nvPr/>
          </p:nvSpPr>
          <p:spPr>
            <a:xfrm>
              <a:off x="5538119" y="904578"/>
              <a:ext cx="6507530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092AA84-F59E-4005-8837-C44FB0FA73EF}"/>
                </a:ext>
              </a:extLst>
            </p:cNvPr>
            <p:cNvSpPr/>
            <p:nvPr/>
          </p:nvSpPr>
          <p:spPr>
            <a:xfrm>
              <a:off x="4617671" y="62466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FC5FE9F3-BBC6-40CB-AD5B-19C96752194E}"/>
                </a:ext>
              </a:extLst>
            </p:cNvPr>
            <p:cNvSpPr/>
            <p:nvPr/>
          </p:nvSpPr>
          <p:spPr>
            <a:xfrm>
              <a:off x="5194728" y="520935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082336EF-8E31-40DE-B397-D5117590BB4A}"/>
                </a:ext>
              </a:extLst>
            </p:cNvPr>
            <p:cNvSpPr/>
            <p:nvPr/>
          </p:nvSpPr>
          <p:spPr>
            <a:xfrm>
              <a:off x="5011371" y="506966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Dikdörtgen 43"/>
            <p:cNvSpPr/>
            <p:nvPr/>
          </p:nvSpPr>
          <p:spPr>
            <a:xfrm>
              <a:off x="6418593" y="924694"/>
              <a:ext cx="5627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Hz. Hasan (</a:t>
              </a:r>
              <a:r>
                <a:rPr lang="tr-TR" sz="2000" dirty="0" err="1">
                  <a:solidFill>
                    <a:schemeClr val="bg1"/>
                  </a:solidFill>
                  <a:latin typeface="Helvetica Neue"/>
                </a:rPr>
                <a:t>r.a</a:t>
              </a:r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.) ve Hz. Hüseyin (</a:t>
              </a:r>
              <a:r>
                <a:rPr lang="tr-TR" sz="2000" dirty="0" err="1">
                  <a:solidFill>
                    <a:schemeClr val="bg1"/>
                  </a:solidFill>
                  <a:latin typeface="Helvetica Neue"/>
                </a:rPr>
                <a:t>r.a</a:t>
              </a:r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.), </a:t>
              </a:r>
              <a:r>
                <a:rPr lang="tr-TR" sz="2000" dirty="0" smtClean="0">
                  <a:solidFill>
                    <a:schemeClr val="bg1"/>
                  </a:solidFill>
                  <a:latin typeface="Helvetica Neue"/>
                </a:rPr>
                <a:t>Peygamberimizin torunlarıdır</a:t>
              </a:r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.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 48"/>
          <p:cNvGrpSpPr/>
          <p:nvPr/>
        </p:nvGrpSpPr>
        <p:grpSpPr>
          <a:xfrm>
            <a:off x="1551690" y="3259056"/>
            <a:ext cx="8161936" cy="1644650"/>
            <a:chOff x="1551690" y="3259056"/>
            <a:chExt cx="8161936" cy="164465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EE6EB396-A15D-4254-A3A3-71ACE4DC591F}"/>
                </a:ext>
              </a:extLst>
            </p:cNvPr>
            <p:cNvSpPr/>
            <p:nvPr/>
          </p:nvSpPr>
          <p:spPr>
            <a:xfrm>
              <a:off x="2618489" y="4118845"/>
              <a:ext cx="7095137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7131BBD-C6DD-45FC-9444-81741B07937F}"/>
                </a:ext>
              </a:extLst>
            </p:cNvPr>
            <p:cNvSpPr/>
            <p:nvPr/>
          </p:nvSpPr>
          <p:spPr>
            <a:xfrm>
              <a:off x="1551690" y="3259056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8A5C5EA-DA00-4987-99FF-57C18726A8CA}"/>
                </a:ext>
              </a:extLst>
            </p:cNvPr>
            <p:cNvSpPr/>
            <p:nvPr/>
          </p:nvSpPr>
          <p:spPr>
            <a:xfrm>
              <a:off x="2128747" y="3717525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FE9AFF7F-934D-4655-99C2-8487E9035CAD}"/>
                </a:ext>
              </a:extLst>
            </p:cNvPr>
            <p:cNvSpPr/>
            <p:nvPr/>
          </p:nvSpPr>
          <p:spPr>
            <a:xfrm>
              <a:off x="1945390" y="3703556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3352612" y="4188109"/>
              <a:ext cx="62202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Hz. Hasan’ın (</a:t>
              </a:r>
              <a:r>
                <a:rPr lang="tr-TR" dirty="0" err="1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r.a</a:t>
              </a:r>
              <a:r>
                <a:rPr lang="tr-TR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.) soyundan gelenlere, İslam kültüründe “ŞERİF” denilmiştir</a:t>
              </a:r>
              <a:r>
                <a:rPr lang="tr-TR" dirty="0">
                  <a:latin typeface="Helveticaaci"/>
                  <a:ea typeface="Calibri" panose="020F0502020204030204" pitchFamily="34" charset="0"/>
                  <a:cs typeface="Helveticaaci"/>
                </a:rPr>
                <a:t>.</a:t>
              </a:r>
              <a:endParaRPr lang="tr-TR" dirty="0"/>
            </a:p>
          </p:txBody>
        </p:sp>
      </p:grpSp>
      <p:grpSp>
        <p:nvGrpSpPr>
          <p:cNvPr id="50" name="Grup 49"/>
          <p:cNvGrpSpPr/>
          <p:nvPr/>
        </p:nvGrpSpPr>
        <p:grpSpPr>
          <a:xfrm>
            <a:off x="0" y="4710407"/>
            <a:ext cx="8589363" cy="1644650"/>
            <a:chOff x="0" y="4710407"/>
            <a:chExt cx="8589363" cy="1644650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DBE44A0E-464F-4C6E-BEFF-B25E84EAB068}"/>
                </a:ext>
              </a:extLst>
            </p:cNvPr>
            <p:cNvSpPr/>
            <p:nvPr/>
          </p:nvSpPr>
          <p:spPr>
            <a:xfrm>
              <a:off x="1066798" y="5570196"/>
              <a:ext cx="7522565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B4A979D-3B8B-4256-AB7C-2D00E04AC610}"/>
                </a:ext>
              </a:extLst>
            </p:cNvPr>
            <p:cNvSpPr/>
            <p:nvPr/>
          </p:nvSpPr>
          <p:spPr>
            <a:xfrm>
              <a:off x="0" y="4710407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61FD651-880C-4E24-BE25-6E87F49784BD}"/>
                </a:ext>
              </a:extLst>
            </p:cNvPr>
            <p:cNvSpPr/>
            <p:nvPr/>
          </p:nvSpPr>
          <p:spPr>
            <a:xfrm>
              <a:off x="577057" y="5168876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FC71D4D-392C-4B37-B7C1-DF9A601C09D2}"/>
                </a:ext>
              </a:extLst>
            </p:cNvPr>
            <p:cNvSpPr/>
            <p:nvPr/>
          </p:nvSpPr>
          <p:spPr>
            <a:xfrm>
              <a:off x="393700" y="5154907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1881047" y="5715150"/>
              <a:ext cx="6611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Hz. Hüseyin’in (</a:t>
              </a:r>
              <a:r>
                <a:rPr lang="tr-TR" sz="2000" dirty="0" err="1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r.a</a:t>
              </a:r>
              <a:r>
                <a:rPr lang="tr-TR" sz="2000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.) soyundan gelenlere “SEYYİD” denir.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3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791;p25"/>
          <p:cNvGraphicFramePr/>
          <p:nvPr>
            <p:extLst>
              <p:ext uri="{D42A27DB-BD31-4B8C-83A1-F6EECF244321}">
                <p14:modId xmlns:p14="http://schemas.microsoft.com/office/powerpoint/2010/main" val="2961565919"/>
              </p:ext>
            </p:extLst>
          </p:nvPr>
        </p:nvGraphicFramePr>
        <p:xfrm>
          <a:off x="144380" y="846219"/>
          <a:ext cx="11855115" cy="56989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A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tr-TR" sz="24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7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A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79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A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79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4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A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36466"/>
                  </a:ext>
                </a:extLst>
              </a:tr>
              <a:tr h="6784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79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59686"/>
                  </a:ext>
                </a:extLst>
              </a:tr>
            </a:tbl>
          </a:graphicData>
        </a:graphic>
      </p:graphicFrame>
      <p:sp>
        <p:nvSpPr>
          <p:cNvPr id="11" name="Google Shape;798;p25"/>
          <p:cNvSpPr txBox="1">
            <a:spLocks/>
          </p:cNvSpPr>
          <p:nvPr/>
        </p:nvSpPr>
        <p:spPr>
          <a:xfrm>
            <a:off x="1163053" y="176463"/>
            <a:ext cx="9585158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Fira Sans Extra Condensed"/>
              </a:rPr>
              <a:t>Karışık verilen cümleleri uygun bir şekilde düzeltelim. 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Fira Sans Extra Condensed"/>
            </a:endParaRPr>
          </a:p>
        </p:txBody>
      </p:sp>
      <p:sp>
        <p:nvSpPr>
          <p:cNvPr id="43" name="Google Shape;830;p25"/>
          <p:cNvSpPr/>
          <p:nvPr/>
        </p:nvSpPr>
        <p:spPr>
          <a:xfrm>
            <a:off x="206909" y="995497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360" y="2473"/>
                </a:moveTo>
                <a:cubicBezTo>
                  <a:pt x="9847" y="2473"/>
                  <a:pt x="10263" y="3115"/>
                  <a:pt x="9805" y="3573"/>
                </a:cubicBezTo>
                <a:lnTo>
                  <a:pt x="8043" y="5311"/>
                </a:lnTo>
                <a:lnTo>
                  <a:pt x="9805" y="7050"/>
                </a:lnTo>
                <a:cubicBezTo>
                  <a:pt x="10263" y="7508"/>
                  <a:pt x="9833" y="8149"/>
                  <a:pt x="9339" y="8149"/>
                </a:cubicBezTo>
                <a:cubicBezTo>
                  <a:pt x="9191" y="8149"/>
                  <a:pt x="9038" y="8092"/>
                  <a:pt x="8900" y="7955"/>
                </a:cubicBezTo>
                <a:lnTo>
                  <a:pt x="7162" y="6192"/>
                </a:lnTo>
                <a:lnTo>
                  <a:pt x="5376" y="7955"/>
                </a:lnTo>
                <a:cubicBezTo>
                  <a:pt x="5239" y="8092"/>
                  <a:pt x="5085" y="8149"/>
                  <a:pt x="4937" y="8149"/>
                </a:cubicBezTo>
                <a:cubicBezTo>
                  <a:pt x="4443" y="8149"/>
                  <a:pt x="4013" y="7508"/>
                  <a:pt x="4471" y="7050"/>
                </a:cubicBezTo>
                <a:lnTo>
                  <a:pt x="6233" y="5311"/>
                </a:lnTo>
                <a:lnTo>
                  <a:pt x="4495" y="3573"/>
                </a:lnTo>
                <a:cubicBezTo>
                  <a:pt x="4037" y="3115"/>
                  <a:pt x="4453" y="2473"/>
                  <a:pt x="4940" y="2473"/>
                </a:cubicBezTo>
                <a:cubicBezTo>
                  <a:pt x="5086" y="2473"/>
                  <a:pt x="5239" y="2531"/>
                  <a:pt x="5376" y="2668"/>
                </a:cubicBezTo>
                <a:lnTo>
                  <a:pt x="7162" y="4406"/>
                </a:lnTo>
                <a:lnTo>
                  <a:pt x="8924" y="2668"/>
                </a:lnTo>
                <a:cubicBezTo>
                  <a:pt x="9061" y="2531"/>
                  <a:pt x="9214" y="2473"/>
                  <a:pt x="9360" y="2473"/>
                </a:cubicBezTo>
                <a:close/>
                <a:moveTo>
                  <a:pt x="7132" y="1"/>
                </a:moveTo>
                <a:cubicBezTo>
                  <a:pt x="2389" y="1"/>
                  <a:pt x="1" y="5747"/>
                  <a:pt x="3375" y="9098"/>
                </a:cubicBezTo>
                <a:cubicBezTo>
                  <a:pt x="4460" y="10190"/>
                  <a:pt x="5796" y="10679"/>
                  <a:pt x="7108" y="10679"/>
                </a:cubicBezTo>
                <a:cubicBezTo>
                  <a:pt x="9856" y="10679"/>
                  <a:pt x="12496" y="8535"/>
                  <a:pt x="12496" y="5311"/>
                </a:cubicBezTo>
                <a:cubicBezTo>
                  <a:pt x="12473" y="2382"/>
                  <a:pt x="10091" y="1"/>
                  <a:pt x="7162" y="1"/>
                </a:cubicBezTo>
                <a:cubicBezTo>
                  <a:pt x="7152" y="1"/>
                  <a:pt x="7142" y="1"/>
                  <a:pt x="71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831;p25"/>
          <p:cNvSpPr/>
          <p:nvPr/>
        </p:nvSpPr>
        <p:spPr>
          <a:xfrm>
            <a:off x="206909" y="1780013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1066799" y="1784502"/>
            <a:ext cx="814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Hasan ve Hüseyin Peygamberimizin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torunlarıdır.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38463" y="966355"/>
            <a:ext cx="8337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tr-TR" sz="2800" dirty="0">
                <a:solidFill>
                  <a:prstClr val="black"/>
                </a:solidFill>
              </a:rPr>
              <a:t>Peygamberimizin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dirty="0">
                <a:solidFill>
                  <a:prstClr val="black"/>
                </a:solidFill>
              </a:rPr>
              <a:t>Hüseyin </a:t>
            </a:r>
            <a:r>
              <a:rPr lang="tr-TR" sz="2800" dirty="0" smtClean="0">
                <a:solidFill>
                  <a:prstClr val="black"/>
                </a:solidFill>
              </a:rPr>
              <a:t>torunlarıdır.</a:t>
            </a:r>
            <a:r>
              <a:rPr lang="tr-TR" sz="2800" dirty="0">
                <a:solidFill>
                  <a:prstClr val="black"/>
                </a:solidFill>
              </a:rPr>
              <a:t> Hz. Hasan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1114925" y="3260377"/>
            <a:ext cx="6249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tr-TR" sz="2800" dirty="0">
                <a:solidFill>
                  <a:prstClr val="black"/>
                </a:solidFill>
              </a:rPr>
              <a:t>Hz. Hüseyin </a:t>
            </a:r>
            <a:r>
              <a:rPr lang="tr-TR" sz="2800" b="1" dirty="0">
                <a:solidFill>
                  <a:srgbClr val="FF0000"/>
                </a:solidFill>
              </a:rPr>
              <a:t>Kerbela’da</a:t>
            </a:r>
            <a:r>
              <a:rPr lang="tr-TR" sz="2800" dirty="0">
                <a:solidFill>
                  <a:prstClr val="black"/>
                </a:solidFill>
              </a:rPr>
              <a:t> şehit edilmiştir.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938463" y="2530461"/>
            <a:ext cx="9475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2"/>
              <a:defRPr/>
            </a:pPr>
            <a:r>
              <a:rPr lang="tr-TR" sz="2800" dirty="0">
                <a:solidFill>
                  <a:prstClr val="black"/>
                </a:solidFill>
              </a:rPr>
              <a:t>şehit Kerbela’da 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edilmiştir. </a:t>
            </a:r>
            <a:r>
              <a:rPr lang="tr-TR" sz="2800" dirty="0">
                <a:solidFill>
                  <a:prstClr val="black"/>
                </a:solidFill>
              </a:rPr>
              <a:t>Hz. Hüseyin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1034716" y="4613792"/>
            <a:ext cx="895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tr-TR" sz="2800" dirty="0">
                <a:solidFill>
                  <a:prstClr val="black"/>
                </a:solidFill>
              </a:rPr>
              <a:t>Hz. Hasan’ın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.) soyundan </a:t>
            </a:r>
            <a:r>
              <a:rPr lang="tr-TR" sz="2800" dirty="0" smtClean="0">
                <a:solidFill>
                  <a:prstClr val="black"/>
                </a:solidFill>
              </a:rPr>
              <a:t>gelenlere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“</a:t>
            </a:r>
            <a:r>
              <a:rPr lang="tr-TR" sz="2800" b="1" dirty="0" smtClean="0">
                <a:solidFill>
                  <a:srgbClr val="FF0000"/>
                </a:solidFill>
              </a:rPr>
              <a:t>ŞERİF</a:t>
            </a:r>
            <a:r>
              <a:rPr lang="tr-TR" sz="2800" dirty="0">
                <a:solidFill>
                  <a:prstClr val="black"/>
                </a:solidFill>
              </a:rPr>
              <a:t>” </a:t>
            </a:r>
            <a:r>
              <a:rPr lang="tr-TR" sz="2800" dirty="0" smtClean="0">
                <a:solidFill>
                  <a:prstClr val="black"/>
                </a:solidFill>
              </a:rPr>
              <a:t>denilmiştir.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938463" y="3932002"/>
            <a:ext cx="10507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3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soyundan Hz</a:t>
            </a:r>
            <a:r>
              <a:rPr lang="tr-TR" sz="2800" dirty="0">
                <a:solidFill>
                  <a:prstClr val="black"/>
                </a:solidFill>
              </a:rPr>
              <a:t>. Hasan’ın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.)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>
                <a:solidFill>
                  <a:prstClr val="black"/>
                </a:solidFill>
              </a:rPr>
              <a:t>“ŞERİF” denilmiştir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>
                <a:solidFill>
                  <a:prstClr val="black"/>
                </a:solidFill>
              </a:rPr>
              <a:t>gelenlere</a:t>
            </a:r>
          </a:p>
        </p:txBody>
      </p:sp>
      <p:sp>
        <p:nvSpPr>
          <p:cNvPr id="60" name="Dikdörtgen 59"/>
          <p:cNvSpPr/>
          <p:nvPr/>
        </p:nvSpPr>
        <p:spPr>
          <a:xfrm>
            <a:off x="938463" y="5293440"/>
            <a:ext cx="10988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  <a:defRPr/>
            </a:pPr>
            <a:r>
              <a:rPr lang="tr-TR" sz="2800" dirty="0">
                <a:solidFill>
                  <a:prstClr val="black"/>
                </a:solidFill>
              </a:rPr>
              <a:t>anneleri </a:t>
            </a:r>
            <a:r>
              <a:rPr lang="tr-TR" sz="2800" dirty="0" smtClean="0">
                <a:solidFill>
                  <a:prstClr val="black"/>
                </a:solidFill>
              </a:rPr>
              <a:t>Hüseyin’in Peygamberimizin </a:t>
            </a:r>
            <a:r>
              <a:rPr lang="tr-TR" sz="2800" dirty="0">
                <a:solidFill>
                  <a:prstClr val="black"/>
                </a:solidFill>
              </a:rPr>
              <a:t>kızı Hz. Hasan ve </a:t>
            </a:r>
            <a:r>
              <a:rPr lang="tr-TR" sz="2800" dirty="0" smtClean="0">
                <a:solidFill>
                  <a:prstClr val="black"/>
                </a:solidFill>
              </a:rPr>
              <a:t>Hz</a:t>
            </a:r>
            <a:r>
              <a:rPr lang="tr-TR" sz="2800" dirty="0">
                <a:solidFill>
                  <a:prstClr val="black"/>
                </a:solidFill>
              </a:rPr>
              <a:t>. Fatma'dır.</a:t>
            </a:r>
          </a:p>
        </p:txBody>
      </p:sp>
      <p:sp>
        <p:nvSpPr>
          <p:cNvPr id="61" name="Dikdörtgen 60"/>
          <p:cNvSpPr/>
          <p:nvPr/>
        </p:nvSpPr>
        <p:spPr>
          <a:xfrm>
            <a:off x="1034715" y="5975230"/>
            <a:ext cx="10988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Hz. Hasan ve Hüseyin’in anneleri </a:t>
            </a:r>
            <a:r>
              <a:rPr lang="tr-TR" sz="2800" dirty="0">
                <a:solidFill>
                  <a:prstClr val="black"/>
                </a:solidFill>
              </a:rPr>
              <a:t>Peygamberimizin kızı Hz. </a:t>
            </a:r>
            <a:r>
              <a:rPr lang="tr-TR" sz="2800" dirty="0">
                <a:solidFill>
                  <a:srgbClr val="FF0000"/>
                </a:solidFill>
              </a:rPr>
              <a:t>Fatma</a:t>
            </a:r>
            <a:r>
              <a:rPr lang="tr-TR" sz="2800" dirty="0">
                <a:solidFill>
                  <a:prstClr val="black"/>
                </a:solidFill>
              </a:rPr>
              <a:t>'dır.</a:t>
            </a:r>
          </a:p>
        </p:txBody>
      </p:sp>
      <p:sp>
        <p:nvSpPr>
          <p:cNvPr id="62" name="Google Shape;830;p25"/>
          <p:cNvSpPr/>
          <p:nvPr/>
        </p:nvSpPr>
        <p:spPr>
          <a:xfrm>
            <a:off x="206909" y="2559215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360" y="2473"/>
                </a:moveTo>
                <a:cubicBezTo>
                  <a:pt x="9847" y="2473"/>
                  <a:pt x="10263" y="3115"/>
                  <a:pt x="9805" y="3573"/>
                </a:cubicBezTo>
                <a:lnTo>
                  <a:pt x="8043" y="5311"/>
                </a:lnTo>
                <a:lnTo>
                  <a:pt x="9805" y="7050"/>
                </a:lnTo>
                <a:cubicBezTo>
                  <a:pt x="10263" y="7508"/>
                  <a:pt x="9833" y="8149"/>
                  <a:pt x="9339" y="8149"/>
                </a:cubicBezTo>
                <a:cubicBezTo>
                  <a:pt x="9191" y="8149"/>
                  <a:pt x="9038" y="8092"/>
                  <a:pt x="8900" y="7955"/>
                </a:cubicBezTo>
                <a:lnTo>
                  <a:pt x="7162" y="6192"/>
                </a:lnTo>
                <a:lnTo>
                  <a:pt x="5376" y="7955"/>
                </a:lnTo>
                <a:cubicBezTo>
                  <a:pt x="5239" y="8092"/>
                  <a:pt x="5085" y="8149"/>
                  <a:pt x="4937" y="8149"/>
                </a:cubicBezTo>
                <a:cubicBezTo>
                  <a:pt x="4443" y="8149"/>
                  <a:pt x="4013" y="7508"/>
                  <a:pt x="4471" y="7050"/>
                </a:cubicBezTo>
                <a:lnTo>
                  <a:pt x="6233" y="5311"/>
                </a:lnTo>
                <a:lnTo>
                  <a:pt x="4495" y="3573"/>
                </a:lnTo>
                <a:cubicBezTo>
                  <a:pt x="4037" y="3115"/>
                  <a:pt x="4453" y="2473"/>
                  <a:pt x="4940" y="2473"/>
                </a:cubicBezTo>
                <a:cubicBezTo>
                  <a:pt x="5086" y="2473"/>
                  <a:pt x="5239" y="2531"/>
                  <a:pt x="5376" y="2668"/>
                </a:cubicBezTo>
                <a:lnTo>
                  <a:pt x="7162" y="4406"/>
                </a:lnTo>
                <a:lnTo>
                  <a:pt x="8924" y="2668"/>
                </a:lnTo>
                <a:cubicBezTo>
                  <a:pt x="9061" y="2531"/>
                  <a:pt x="9214" y="2473"/>
                  <a:pt x="9360" y="2473"/>
                </a:cubicBezTo>
                <a:close/>
                <a:moveTo>
                  <a:pt x="7132" y="1"/>
                </a:moveTo>
                <a:cubicBezTo>
                  <a:pt x="2389" y="1"/>
                  <a:pt x="1" y="5747"/>
                  <a:pt x="3375" y="9098"/>
                </a:cubicBezTo>
                <a:cubicBezTo>
                  <a:pt x="4460" y="10190"/>
                  <a:pt x="5796" y="10679"/>
                  <a:pt x="7108" y="10679"/>
                </a:cubicBezTo>
                <a:cubicBezTo>
                  <a:pt x="9856" y="10679"/>
                  <a:pt x="12496" y="8535"/>
                  <a:pt x="12496" y="5311"/>
                </a:cubicBezTo>
                <a:cubicBezTo>
                  <a:pt x="12473" y="2382"/>
                  <a:pt x="10091" y="1"/>
                  <a:pt x="7162" y="1"/>
                </a:cubicBezTo>
                <a:cubicBezTo>
                  <a:pt x="7152" y="1"/>
                  <a:pt x="7142" y="1"/>
                  <a:pt x="71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831;p25"/>
          <p:cNvSpPr/>
          <p:nvPr/>
        </p:nvSpPr>
        <p:spPr>
          <a:xfrm>
            <a:off x="206909" y="3231437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830;p25"/>
          <p:cNvSpPr/>
          <p:nvPr/>
        </p:nvSpPr>
        <p:spPr>
          <a:xfrm>
            <a:off x="206909" y="3946470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360" y="2473"/>
                </a:moveTo>
                <a:cubicBezTo>
                  <a:pt x="9847" y="2473"/>
                  <a:pt x="10263" y="3115"/>
                  <a:pt x="9805" y="3573"/>
                </a:cubicBezTo>
                <a:lnTo>
                  <a:pt x="8043" y="5311"/>
                </a:lnTo>
                <a:lnTo>
                  <a:pt x="9805" y="7050"/>
                </a:lnTo>
                <a:cubicBezTo>
                  <a:pt x="10263" y="7508"/>
                  <a:pt x="9833" y="8149"/>
                  <a:pt x="9339" y="8149"/>
                </a:cubicBezTo>
                <a:cubicBezTo>
                  <a:pt x="9191" y="8149"/>
                  <a:pt x="9038" y="8092"/>
                  <a:pt x="8900" y="7955"/>
                </a:cubicBezTo>
                <a:lnTo>
                  <a:pt x="7162" y="6192"/>
                </a:lnTo>
                <a:lnTo>
                  <a:pt x="5376" y="7955"/>
                </a:lnTo>
                <a:cubicBezTo>
                  <a:pt x="5239" y="8092"/>
                  <a:pt x="5085" y="8149"/>
                  <a:pt x="4937" y="8149"/>
                </a:cubicBezTo>
                <a:cubicBezTo>
                  <a:pt x="4443" y="8149"/>
                  <a:pt x="4013" y="7508"/>
                  <a:pt x="4471" y="7050"/>
                </a:cubicBezTo>
                <a:lnTo>
                  <a:pt x="6233" y="5311"/>
                </a:lnTo>
                <a:lnTo>
                  <a:pt x="4495" y="3573"/>
                </a:lnTo>
                <a:cubicBezTo>
                  <a:pt x="4037" y="3115"/>
                  <a:pt x="4453" y="2473"/>
                  <a:pt x="4940" y="2473"/>
                </a:cubicBezTo>
                <a:cubicBezTo>
                  <a:pt x="5086" y="2473"/>
                  <a:pt x="5239" y="2531"/>
                  <a:pt x="5376" y="2668"/>
                </a:cubicBezTo>
                <a:lnTo>
                  <a:pt x="7162" y="4406"/>
                </a:lnTo>
                <a:lnTo>
                  <a:pt x="8924" y="2668"/>
                </a:lnTo>
                <a:cubicBezTo>
                  <a:pt x="9061" y="2531"/>
                  <a:pt x="9214" y="2473"/>
                  <a:pt x="9360" y="2473"/>
                </a:cubicBezTo>
                <a:close/>
                <a:moveTo>
                  <a:pt x="7132" y="1"/>
                </a:moveTo>
                <a:cubicBezTo>
                  <a:pt x="2389" y="1"/>
                  <a:pt x="1" y="5747"/>
                  <a:pt x="3375" y="9098"/>
                </a:cubicBezTo>
                <a:cubicBezTo>
                  <a:pt x="4460" y="10190"/>
                  <a:pt x="5796" y="10679"/>
                  <a:pt x="7108" y="10679"/>
                </a:cubicBezTo>
                <a:cubicBezTo>
                  <a:pt x="9856" y="10679"/>
                  <a:pt x="12496" y="8535"/>
                  <a:pt x="12496" y="5311"/>
                </a:cubicBezTo>
                <a:cubicBezTo>
                  <a:pt x="12473" y="2382"/>
                  <a:pt x="10091" y="1"/>
                  <a:pt x="7162" y="1"/>
                </a:cubicBezTo>
                <a:cubicBezTo>
                  <a:pt x="7152" y="1"/>
                  <a:pt x="7142" y="1"/>
                  <a:pt x="71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831;p25"/>
          <p:cNvSpPr/>
          <p:nvPr/>
        </p:nvSpPr>
        <p:spPr>
          <a:xfrm>
            <a:off x="206909" y="5909697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830;p25"/>
          <p:cNvSpPr/>
          <p:nvPr/>
        </p:nvSpPr>
        <p:spPr>
          <a:xfrm>
            <a:off x="206909" y="5285598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360" y="2473"/>
                </a:moveTo>
                <a:cubicBezTo>
                  <a:pt x="9847" y="2473"/>
                  <a:pt x="10263" y="3115"/>
                  <a:pt x="9805" y="3573"/>
                </a:cubicBezTo>
                <a:lnTo>
                  <a:pt x="8043" y="5311"/>
                </a:lnTo>
                <a:lnTo>
                  <a:pt x="9805" y="7050"/>
                </a:lnTo>
                <a:cubicBezTo>
                  <a:pt x="10263" y="7508"/>
                  <a:pt x="9833" y="8149"/>
                  <a:pt x="9339" y="8149"/>
                </a:cubicBezTo>
                <a:cubicBezTo>
                  <a:pt x="9191" y="8149"/>
                  <a:pt x="9038" y="8092"/>
                  <a:pt x="8900" y="7955"/>
                </a:cubicBezTo>
                <a:lnTo>
                  <a:pt x="7162" y="6192"/>
                </a:lnTo>
                <a:lnTo>
                  <a:pt x="5376" y="7955"/>
                </a:lnTo>
                <a:cubicBezTo>
                  <a:pt x="5239" y="8092"/>
                  <a:pt x="5085" y="8149"/>
                  <a:pt x="4937" y="8149"/>
                </a:cubicBezTo>
                <a:cubicBezTo>
                  <a:pt x="4443" y="8149"/>
                  <a:pt x="4013" y="7508"/>
                  <a:pt x="4471" y="7050"/>
                </a:cubicBezTo>
                <a:lnTo>
                  <a:pt x="6233" y="5311"/>
                </a:lnTo>
                <a:lnTo>
                  <a:pt x="4495" y="3573"/>
                </a:lnTo>
                <a:cubicBezTo>
                  <a:pt x="4037" y="3115"/>
                  <a:pt x="4453" y="2473"/>
                  <a:pt x="4940" y="2473"/>
                </a:cubicBezTo>
                <a:cubicBezTo>
                  <a:pt x="5086" y="2473"/>
                  <a:pt x="5239" y="2531"/>
                  <a:pt x="5376" y="2668"/>
                </a:cubicBezTo>
                <a:lnTo>
                  <a:pt x="7162" y="4406"/>
                </a:lnTo>
                <a:lnTo>
                  <a:pt x="8924" y="2668"/>
                </a:lnTo>
                <a:cubicBezTo>
                  <a:pt x="9061" y="2531"/>
                  <a:pt x="9214" y="2473"/>
                  <a:pt x="9360" y="2473"/>
                </a:cubicBezTo>
                <a:close/>
                <a:moveTo>
                  <a:pt x="7132" y="1"/>
                </a:moveTo>
                <a:cubicBezTo>
                  <a:pt x="2389" y="1"/>
                  <a:pt x="1" y="5747"/>
                  <a:pt x="3375" y="9098"/>
                </a:cubicBezTo>
                <a:cubicBezTo>
                  <a:pt x="4460" y="10190"/>
                  <a:pt x="5796" y="10679"/>
                  <a:pt x="7108" y="10679"/>
                </a:cubicBezTo>
                <a:cubicBezTo>
                  <a:pt x="9856" y="10679"/>
                  <a:pt x="12496" y="8535"/>
                  <a:pt x="12496" y="5311"/>
                </a:cubicBezTo>
                <a:cubicBezTo>
                  <a:pt x="12473" y="2382"/>
                  <a:pt x="10091" y="1"/>
                  <a:pt x="7162" y="1"/>
                </a:cubicBezTo>
                <a:cubicBezTo>
                  <a:pt x="7152" y="1"/>
                  <a:pt x="7142" y="1"/>
                  <a:pt x="71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831;p25"/>
          <p:cNvSpPr/>
          <p:nvPr/>
        </p:nvSpPr>
        <p:spPr>
          <a:xfrm>
            <a:off x="206909" y="4570565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3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5006715" y="5377206"/>
            <a:ext cx="664452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www.youtube.com/watch?v=yyR7xY3UgYA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>
              <a:hlinkClick r:id="rId4"/>
            </p:cNvPr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9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726</Words>
  <Application>Microsoft Office PowerPoint</Application>
  <PresentationFormat>Geniş ekran</PresentationFormat>
  <Paragraphs>147</Paragraphs>
  <Slides>14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7</vt:i4>
      </vt:variant>
      <vt:variant>
        <vt:lpstr>Slayt Başlıkları</vt:lpstr>
      </vt:variant>
      <vt:variant>
        <vt:i4>14</vt:i4>
      </vt:variant>
    </vt:vector>
  </HeadingPairs>
  <TitlesOfParts>
    <vt:vector size="39" baseType="lpstr">
      <vt:lpstr>맑은 고딕</vt:lpstr>
      <vt:lpstr>Arial</vt:lpstr>
      <vt:lpstr>Arial Nova</vt:lpstr>
      <vt:lpstr>Arial Unicode MS</vt:lpstr>
      <vt:lpstr>Bahnschrift SemiCondensed</vt:lpstr>
      <vt:lpstr>Calibri</vt:lpstr>
      <vt:lpstr>Calibri Light</vt:lpstr>
      <vt:lpstr>Century Gothic</vt:lpstr>
      <vt:lpstr>Comfortaa</vt:lpstr>
      <vt:lpstr>Fira Sans Extra Condensed</vt:lpstr>
      <vt:lpstr>Helvetica Neue</vt:lpstr>
      <vt:lpstr>Helveticaaci</vt:lpstr>
      <vt:lpstr>Open Sans</vt:lpstr>
      <vt:lpstr>OpenSans</vt:lpstr>
      <vt:lpstr>Permanent Marker</vt:lpstr>
      <vt:lpstr>Roboto</vt:lpstr>
      <vt:lpstr>Rockwell Extra Bold</vt:lpstr>
      <vt:lpstr>Wingdings</vt:lpstr>
      <vt:lpstr>1_Office Teması</vt:lpstr>
      <vt:lpstr>Office Theme</vt:lpstr>
      <vt:lpstr>JAY DESIGN</vt:lpstr>
      <vt:lpstr>1_JAY DESIGN</vt:lpstr>
      <vt:lpstr>Contents Slide Master</vt:lpstr>
      <vt:lpstr>SKETCH LESSON</vt:lpstr>
      <vt:lpstr>2_Office Teması</vt:lpstr>
      <vt:lpstr>PowerPoint Sunusu</vt:lpstr>
      <vt:lpstr>Aşağıdaki isimlerden hangileri Peygamberimizin torunlarının ismidir? işaretleyelim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34</cp:revision>
  <dcterms:created xsi:type="dcterms:W3CDTF">2020-08-25T22:58:13Z</dcterms:created>
  <dcterms:modified xsi:type="dcterms:W3CDTF">2022-03-26T19:23:56Z</dcterms:modified>
</cp:coreProperties>
</file>