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8" r:id="rId5"/>
  </p:sldMasterIdLst>
  <p:notesMasterIdLst>
    <p:notesMasterId r:id="rId19"/>
  </p:notesMasterIdLst>
  <p:sldIdLst>
    <p:sldId id="257" r:id="rId6"/>
    <p:sldId id="256" r:id="rId7"/>
    <p:sldId id="258" r:id="rId8"/>
    <p:sldId id="261" r:id="rId9"/>
    <p:sldId id="260" r:id="rId10"/>
    <p:sldId id="262" r:id="rId11"/>
    <p:sldId id="267" r:id="rId12"/>
    <p:sldId id="268" r:id="rId13"/>
    <p:sldId id="265" r:id="rId14"/>
    <p:sldId id="259" r:id="rId15"/>
    <p:sldId id="264" r:id="rId16"/>
    <p:sldId id="263" r:id="rId17"/>
    <p:sldId id="266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7529E-2794-43D9-9849-6F94C0E76421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6FB99-D277-4F7D-BC22-8A5192D4F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52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6039a3cf85_1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6039a3cf85_1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678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0FB7D-A000-42F1-B4B3-3CF3784CE8A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918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24AE6-9B82-4092-8D17-DEF4F8BA63B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49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24AE6-9B82-4092-8D17-DEF4F8BA63B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16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FF30-D7B0-4745-878F-2B631507DB55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172B-9945-4A25-9770-690E014FA1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909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FF30-D7B0-4745-878F-2B631507DB55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172B-9945-4A25-9770-690E014FA1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699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FF30-D7B0-4745-878F-2B631507DB55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172B-9945-4A25-9770-690E014FA1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4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29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1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70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6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04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8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5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FF30-D7B0-4745-878F-2B631507DB55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172B-9945-4A25-9770-690E014FA1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348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78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02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5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02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69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05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14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0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1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27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FF30-D7B0-4745-878F-2B631507DB55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172B-9945-4A25-9770-690E014FA1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712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2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4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35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8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1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79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09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3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17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73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FF30-D7B0-4745-878F-2B631507DB55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172B-9945-4A25-9770-690E014FA1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7657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9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9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66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16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3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57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46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1679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1252700" y="1968500"/>
            <a:ext cx="8085200" cy="4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07413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95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FF30-D7B0-4745-878F-2B631507DB55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172B-9945-4A25-9770-690E014FA1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019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6787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46969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7585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4145000" y="2940400"/>
            <a:ext cx="3902000" cy="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6432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07739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1993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3335000" y="9346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3335000" y="28142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3335000" y="46938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141825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4416800" y="1603533"/>
            <a:ext cx="3358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1790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89362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3111900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6818067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3246884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6953051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158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FF30-D7B0-4745-878F-2B631507DB55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172B-9945-4A25-9770-690E014FA1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1873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57714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41233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1252700" y="1197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1252700" y="4710800"/>
            <a:ext cx="41380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0117511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4795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62928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18637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8709784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37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FF30-D7B0-4745-878F-2B631507DB55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172B-9945-4A25-9770-690E014FA1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043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FF30-D7B0-4745-878F-2B631507DB55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172B-9945-4A25-9770-690E014FA1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228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FF30-D7B0-4745-878F-2B631507DB55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172B-9945-4A25-9770-690E014FA1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90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AFF30-D7B0-4745-878F-2B631507DB55}" type="datetimeFigureOut">
              <a:rPr lang="tr-TR" smtClean="0"/>
              <a:t>2.06.2021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B172B-9945-4A25-9770-690E014FA1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889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54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F9011-040D-4591-8CBE-B95930CA69F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48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02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99110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7218/223/60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onQunY2Fo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4" Type="http://schemas.openxmlformats.org/officeDocument/2006/relationships/hyperlink" Target="https://www.youtube.com/watch?v=TvI95KdgVm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video" Target="http://www.youtube.com/embed/TvI95KdgVmE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7217/798/19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1214203" y="3297837"/>
            <a:ext cx="5516380" cy="1933731"/>
          </a:xfrm>
          <a:prstGeom prst="rect">
            <a:avLst/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>
              <a:defRPr/>
            </a:pPr>
            <a:r>
              <a:rPr lang="tr-TR" sz="3600" kern="0" dirty="0">
                <a:solidFill>
                  <a:prstClr val="black"/>
                </a:solidFill>
                <a:ea typeface="맑은 고딕"/>
              </a:rPr>
              <a:t>Hz. Süleyman (a.s.) hakkında neler biliyorsunuz?</a:t>
            </a:r>
            <a:endParaRPr kumimoji="0" lang="tr-TR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287" y="965627"/>
            <a:ext cx="5106982" cy="5581780"/>
          </a:xfrm>
          <a:prstGeom prst="rect">
            <a:avLst/>
          </a:prstGeom>
        </p:spPr>
      </p:pic>
      <p:grpSp>
        <p:nvGrpSpPr>
          <p:cNvPr id="12" name="Grup 11"/>
          <p:cNvGrpSpPr/>
          <p:nvPr/>
        </p:nvGrpSpPr>
        <p:grpSpPr>
          <a:xfrm>
            <a:off x="239843" y="139774"/>
            <a:ext cx="8979107" cy="899407"/>
            <a:chOff x="3744931" y="2294680"/>
            <a:chExt cx="8158392" cy="863746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88E969E6-E8B2-4EC5-9475-1BF3515AF0EA}"/>
                </a:ext>
              </a:extLst>
            </p:cNvPr>
            <p:cNvSpPr/>
            <p:nvPr/>
          </p:nvSpPr>
          <p:spPr>
            <a:xfrm>
              <a:off x="3921992" y="2303228"/>
              <a:ext cx="6888049" cy="808311"/>
            </a:xfrm>
            <a:prstGeom prst="roundRect">
              <a:avLst>
                <a:gd name="adj" fmla="val 5329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2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4" name="Isosceles Triangle 3">
              <a:extLst>
                <a:ext uri="{FF2B5EF4-FFF2-40B4-BE49-F238E27FC236}">
                  <a16:creationId xmlns:a16="http://schemas.microsoft.com/office/drawing/2014/main" id="{8F009E9F-6701-47D6-9B14-F71C446E2EE3}"/>
                </a:ext>
              </a:extLst>
            </p:cNvPr>
            <p:cNvSpPr/>
            <p:nvPr/>
          </p:nvSpPr>
          <p:spPr>
            <a:xfrm rot="5400000">
              <a:off x="3871479" y="2168132"/>
              <a:ext cx="863746" cy="1116842"/>
            </a:xfrm>
            <a:custGeom>
              <a:avLst/>
              <a:gdLst/>
              <a:ahLst/>
              <a:cxnLst/>
              <a:rect l="l" t="t" r="r" b="b"/>
              <a:pathLst>
                <a:path w="1886866" h="2016224">
                  <a:moveTo>
                    <a:pt x="943433" y="0"/>
                  </a:moveTo>
                  <a:lnTo>
                    <a:pt x="1886866" y="1584176"/>
                  </a:lnTo>
                  <a:cubicBezTo>
                    <a:pt x="1683465" y="1844743"/>
                    <a:pt x="1336825" y="2016224"/>
                    <a:pt x="943433" y="2016224"/>
                  </a:cubicBezTo>
                  <a:cubicBezTo>
                    <a:pt x="550041" y="2016224"/>
                    <a:pt x="203402" y="1844743"/>
                    <a:pt x="0" y="1584176"/>
                  </a:cubicBezTo>
                  <a:close/>
                </a:path>
              </a:pathLst>
            </a:custGeom>
            <a:gradFill>
              <a:gsLst>
                <a:gs pos="0">
                  <a:srgbClr val="FBA200"/>
                </a:gs>
                <a:gs pos="100000">
                  <a:srgbClr val="FBA200">
                    <a:lumMod val="90000"/>
                    <a:lumOff val="10000"/>
                  </a:srgbClr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outerShdw blurRad="63500" algn="ctr" rotWithShape="0">
                <a:srgbClr val="000000">
                  <a:alpha val="2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9F48CF9D-C83B-49F5-9A52-C70D47936E26}"/>
                </a:ext>
              </a:extLst>
            </p:cNvPr>
            <p:cNvSpPr/>
            <p:nvPr/>
          </p:nvSpPr>
          <p:spPr>
            <a:xfrm>
              <a:off x="4935572" y="2298849"/>
              <a:ext cx="6967751" cy="812884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6" name="TextBox 1939">
              <a:extLst>
                <a:ext uri="{FF2B5EF4-FFF2-40B4-BE49-F238E27FC236}">
                  <a16:creationId xmlns:a16="http://schemas.microsoft.com/office/drawing/2014/main" id="{69715C08-35F0-432F-8AF4-A31775E16183}"/>
                </a:ext>
              </a:extLst>
            </p:cNvPr>
            <p:cNvSpPr txBox="1"/>
            <p:nvPr/>
          </p:nvSpPr>
          <p:spPr>
            <a:xfrm>
              <a:off x="3868268" y="2318801"/>
              <a:ext cx="475945" cy="79804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맑은 고딕"/>
                  <a:cs typeface="Arial" pitchFamily="34" charset="0"/>
                </a:rPr>
                <a:t>5</a:t>
              </a:r>
              <a:endPara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Arial" pitchFamily="34" charset="0"/>
              </a:endParaRPr>
            </a:p>
          </p:txBody>
        </p:sp>
      </p:grpSp>
      <p:sp>
        <p:nvSpPr>
          <p:cNvPr id="17" name="Dikdörtgen 16"/>
          <p:cNvSpPr/>
          <p:nvPr/>
        </p:nvSpPr>
        <p:spPr>
          <a:xfrm>
            <a:off x="1513517" y="291273"/>
            <a:ext cx="7780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/>
              <a:t>Bir Peygamber Tanıyorum: Hz. Süleyman (a.s.)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82994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6541" y="609600"/>
            <a:ext cx="9386637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>
              <a:defRPr/>
            </a:pPr>
            <a:r>
              <a:rPr lang="tr-TR" sz="2400" dirty="0">
                <a:solidFill>
                  <a:prstClr val="black"/>
                </a:solidFill>
              </a:rPr>
              <a:t>Hz. Süleyman (as) </a:t>
            </a:r>
            <a:r>
              <a:rPr lang="tr-TR" sz="2400" dirty="0" smtClean="0">
                <a:solidFill>
                  <a:prstClr val="black"/>
                </a:solidFill>
              </a:rPr>
              <a:t>hem hükümdar hem de peygamberdir.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12295" y="609600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1</a:t>
            </a:r>
          </a:p>
        </p:txBody>
      </p:sp>
      <p:sp>
        <p:nvSpPr>
          <p:cNvPr id="8" name="Dikdörtgen 7"/>
          <p:cNvSpPr/>
          <p:nvPr/>
        </p:nvSpPr>
        <p:spPr>
          <a:xfrm>
            <a:off x="9592428" y="605904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9" name="X 1"/>
          <p:cNvSpPr/>
          <p:nvPr/>
        </p:nvSpPr>
        <p:spPr>
          <a:xfrm>
            <a:off x="11137766" y="59704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0" name="Onay 1"/>
          <p:cNvSpPr/>
          <p:nvPr/>
        </p:nvSpPr>
        <p:spPr>
          <a:xfrm>
            <a:off x="11228305" y="581015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1" name="D 1"/>
          <p:cNvSpPr/>
          <p:nvPr/>
        </p:nvSpPr>
        <p:spPr>
          <a:xfrm>
            <a:off x="9667231" y="668926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2" name="Y 1"/>
          <p:cNvSpPr/>
          <p:nvPr/>
        </p:nvSpPr>
        <p:spPr>
          <a:xfrm>
            <a:off x="10496346" y="668926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378217" y="2607502"/>
            <a:ext cx="931545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defRPr/>
            </a:pPr>
            <a:r>
              <a:rPr lang="tr-TR" sz="2400" dirty="0" smtClean="0">
                <a:solidFill>
                  <a:prstClr val="black"/>
                </a:solidFill>
              </a:rPr>
              <a:t>   Hz</a:t>
            </a:r>
            <a:r>
              <a:rPr lang="tr-TR" sz="2400" dirty="0">
                <a:solidFill>
                  <a:prstClr val="black"/>
                </a:solidFill>
              </a:rPr>
              <a:t>. Süleyman’ın (a.s</a:t>
            </a:r>
            <a:r>
              <a:rPr lang="tr-TR" sz="2400" dirty="0" smtClean="0">
                <a:solidFill>
                  <a:prstClr val="black"/>
                </a:solidFill>
              </a:rPr>
              <a:t>.) </a:t>
            </a:r>
            <a:r>
              <a:rPr lang="tr-TR" sz="2400" dirty="0">
                <a:solidFill>
                  <a:prstClr val="black"/>
                </a:solidFill>
              </a:rPr>
              <a:t>adı Kur’an-ı </a:t>
            </a:r>
            <a:r>
              <a:rPr lang="tr-TR" sz="2400" dirty="0" smtClean="0">
                <a:solidFill>
                  <a:prstClr val="black"/>
                </a:solidFill>
              </a:rPr>
              <a:t>Kerim’de bir defa geçmiştir.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64169" y="2614864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3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9544302" y="2604752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29" name="X 4"/>
          <p:cNvSpPr/>
          <p:nvPr/>
        </p:nvSpPr>
        <p:spPr>
          <a:xfrm>
            <a:off x="11089640" y="260872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0" name="Onay 3"/>
          <p:cNvSpPr/>
          <p:nvPr/>
        </p:nvSpPr>
        <p:spPr>
          <a:xfrm>
            <a:off x="11268410" y="2538153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1" name="D 3"/>
          <p:cNvSpPr/>
          <p:nvPr/>
        </p:nvSpPr>
        <p:spPr>
          <a:xfrm>
            <a:off x="9619105" y="2648522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2" name="Y 3"/>
          <p:cNvSpPr/>
          <p:nvPr/>
        </p:nvSpPr>
        <p:spPr>
          <a:xfrm>
            <a:off x="10448220" y="2648522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48" name="Dikdörtgen 47"/>
          <p:cNvSpPr/>
          <p:nvPr/>
        </p:nvSpPr>
        <p:spPr>
          <a:xfrm>
            <a:off x="166436" y="1628273"/>
            <a:ext cx="9386637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>
              <a:defRPr/>
            </a:pPr>
            <a:r>
              <a:rPr lang="tr-TR" sz="2400" dirty="0">
                <a:solidFill>
                  <a:prstClr val="black"/>
                </a:solidFill>
              </a:rPr>
              <a:t>Hz. Süleyman’ın (a.s.) atları çok sevdiği ve onların bakımıyla bizzat ilgilendiği Kur’an-ı Kerim’de </a:t>
            </a:r>
            <a:r>
              <a:rPr lang="tr-TR" sz="2400" dirty="0" smtClean="0">
                <a:solidFill>
                  <a:prstClr val="black"/>
                </a:solidFill>
              </a:rPr>
              <a:t>anlatılmıştır.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9" name="Dikdörtgen 48"/>
          <p:cNvSpPr/>
          <p:nvPr/>
        </p:nvSpPr>
        <p:spPr>
          <a:xfrm>
            <a:off x="72190" y="1628273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2</a:t>
            </a:r>
          </a:p>
        </p:txBody>
      </p:sp>
      <p:sp>
        <p:nvSpPr>
          <p:cNvPr id="50" name="Dikdörtgen 49"/>
          <p:cNvSpPr/>
          <p:nvPr/>
        </p:nvSpPr>
        <p:spPr>
          <a:xfrm>
            <a:off x="9552323" y="1624577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1" name="X 1"/>
          <p:cNvSpPr/>
          <p:nvPr/>
        </p:nvSpPr>
        <p:spPr>
          <a:xfrm>
            <a:off x="11097661" y="161572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2" name="Onay 1"/>
          <p:cNvSpPr/>
          <p:nvPr/>
        </p:nvSpPr>
        <p:spPr>
          <a:xfrm>
            <a:off x="11188200" y="1599688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3" name="D 1"/>
          <p:cNvSpPr/>
          <p:nvPr/>
        </p:nvSpPr>
        <p:spPr>
          <a:xfrm>
            <a:off x="9627126" y="1687599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4" name="Y 1"/>
          <p:cNvSpPr/>
          <p:nvPr/>
        </p:nvSpPr>
        <p:spPr>
          <a:xfrm>
            <a:off x="10456241" y="1687599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69" name="Dikdörtgen 68"/>
          <p:cNvSpPr/>
          <p:nvPr/>
        </p:nvSpPr>
        <p:spPr>
          <a:xfrm>
            <a:off x="174457" y="3505200"/>
            <a:ext cx="9386637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>
              <a:defRPr/>
            </a:pPr>
            <a:r>
              <a:rPr lang="tr-TR" sz="2400" dirty="0">
                <a:solidFill>
                  <a:prstClr val="black"/>
                </a:solidFill>
              </a:rPr>
              <a:t>Hz. Süleyman’a (a.s.) </a:t>
            </a:r>
            <a:r>
              <a:rPr lang="tr-TR" sz="2400" dirty="0" smtClean="0">
                <a:solidFill>
                  <a:prstClr val="black"/>
                </a:solidFill>
              </a:rPr>
              <a:t>davalarda adaletle hüküm vermiştir.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70" name="Dikdörtgen 69"/>
          <p:cNvSpPr/>
          <p:nvPr/>
        </p:nvSpPr>
        <p:spPr>
          <a:xfrm>
            <a:off x="80211" y="3505200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4</a:t>
            </a:r>
          </a:p>
        </p:txBody>
      </p:sp>
      <p:sp>
        <p:nvSpPr>
          <p:cNvPr id="71" name="Dikdörtgen 70"/>
          <p:cNvSpPr/>
          <p:nvPr/>
        </p:nvSpPr>
        <p:spPr>
          <a:xfrm>
            <a:off x="9560344" y="3501504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2" name="X 1"/>
          <p:cNvSpPr/>
          <p:nvPr/>
        </p:nvSpPr>
        <p:spPr>
          <a:xfrm>
            <a:off x="11105682" y="349264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3" name="Onay 1"/>
          <p:cNvSpPr/>
          <p:nvPr/>
        </p:nvSpPr>
        <p:spPr>
          <a:xfrm>
            <a:off x="11196221" y="3476615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4" name="D 1"/>
          <p:cNvSpPr/>
          <p:nvPr/>
        </p:nvSpPr>
        <p:spPr>
          <a:xfrm>
            <a:off x="9635147" y="3564526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5" name="Y 1"/>
          <p:cNvSpPr/>
          <p:nvPr/>
        </p:nvSpPr>
        <p:spPr>
          <a:xfrm>
            <a:off x="10464262" y="3564526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76" name="Dikdörtgen 75"/>
          <p:cNvSpPr/>
          <p:nvPr/>
        </p:nvSpPr>
        <p:spPr>
          <a:xfrm>
            <a:off x="346133" y="5503102"/>
            <a:ext cx="931545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defRPr/>
            </a:pPr>
            <a:r>
              <a:rPr lang="tr-TR" sz="2400" dirty="0" smtClean="0">
                <a:solidFill>
                  <a:prstClr val="black"/>
                </a:solidFill>
                <a:latin typeface="Arial"/>
                <a:ea typeface="맑은 고딕"/>
              </a:rPr>
              <a:t>  </a:t>
            </a:r>
            <a:r>
              <a:rPr lang="tr-TR" sz="2400" dirty="0" smtClean="0">
                <a:solidFill>
                  <a:prstClr val="black"/>
                </a:solidFill>
              </a:rPr>
              <a:t>Hz</a:t>
            </a:r>
            <a:r>
              <a:rPr lang="tr-TR" sz="2400" dirty="0">
                <a:solidFill>
                  <a:prstClr val="black"/>
                </a:solidFill>
              </a:rPr>
              <a:t>. </a:t>
            </a:r>
            <a:r>
              <a:rPr lang="tr-TR" sz="2400" dirty="0" smtClean="0">
                <a:solidFill>
                  <a:prstClr val="black"/>
                </a:solidFill>
              </a:rPr>
              <a:t>Süleyman (as) dışında </a:t>
            </a:r>
            <a:r>
              <a:rPr lang="tr-TR" sz="2400" dirty="0" smtClean="0">
                <a:solidFill>
                  <a:prstClr val="black"/>
                </a:solidFill>
                <a:latin typeface="Arial"/>
                <a:ea typeface="맑은 고딕"/>
              </a:rPr>
              <a:t>hükümdar peygamber yoktur.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77" name="Dikdörtgen 76"/>
          <p:cNvSpPr/>
          <p:nvPr/>
        </p:nvSpPr>
        <p:spPr>
          <a:xfrm>
            <a:off x="32085" y="5510464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6</a:t>
            </a:r>
          </a:p>
        </p:txBody>
      </p:sp>
      <p:sp>
        <p:nvSpPr>
          <p:cNvPr id="78" name="Dikdörtgen 77"/>
          <p:cNvSpPr/>
          <p:nvPr/>
        </p:nvSpPr>
        <p:spPr>
          <a:xfrm>
            <a:off x="9512218" y="5500352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9" name="X 4"/>
          <p:cNvSpPr/>
          <p:nvPr/>
        </p:nvSpPr>
        <p:spPr>
          <a:xfrm>
            <a:off x="11057556" y="550432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0" name="Onay 3"/>
          <p:cNvSpPr/>
          <p:nvPr/>
        </p:nvSpPr>
        <p:spPr>
          <a:xfrm>
            <a:off x="11140073" y="5465837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1" name="D 3"/>
          <p:cNvSpPr/>
          <p:nvPr/>
        </p:nvSpPr>
        <p:spPr>
          <a:xfrm>
            <a:off x="9587021" y="5544122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2" name="Y 3"/>
          <p:cNvSpPr/>
          <p:nvPr/>
        </p:nvSpPr>
        <p:spPr>
          <a:xfrm>
            <a:off x="10416136" y="5544122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83" name="Dikdörtgen 82"/>
          <p:cNvSpPr/>
          <p:nvPr/>
        </p:nvSpPr>
        <p:spPr>
          <a:xfrm>
            <a:off x="134352" y="4523873"/>
            <a:ext cx="9386637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>
              <a:defRPr/>
            </a:pPr>
            <a:r>
              <a:rPr lang="tr-TR" sz="2400" dirty="0">
                <a:solidFill>
                  <a:prstClr val="black"/>
                </a:solidFill>
              </a:rPr>
              <a:t>Hz. </a:t>
            </a:r>
            <a:r>
              <a:rPr lang="tr-TR" sz="2400" dirty="0" smtClean="0">
                <a:solidFill>
                  <a:prstClr val="black"/>
                </a:solidFill>
              </a:rPr>
              <a:t>Süleyman’ın </a:t>
            </a:r>
            <a:r>
              <a:rPr lang="tr-TR" sz="2400" dirty="0">
                <a:solidFill>
                  <a:prstClr val="black"/>
                </a:solidFill>
              </a:rPr>
              <a:t>(a.s.) </a:t>
            </a:r>
            <a:r>
              <a:rPr lang="tr-TR" sz="2400" dirty="0" smtClean="0">
                <a:solidFill>
                  <a:prstClr val="black"/>
                </a:solidFill>
              </a:rPr>
              <a:t>hükümdarlığı </a:t>
            </a:r>
            <a:r>
              <a:rPr lang="tr-TR" sz="2400" dirty="0">
                <a:solidFill>
                  <a:prstClr val="black"/>
                </a:solidFill>
              </a:rPr>
              <a:t>Filistin, Ürdün ve Suriye’yi </a:t>
            </a:r>
            <a:r>
              <a:rPr lang="tr-TR" sz="2400" dirty="0" smtClean="0">
                <a:solidFill>
                  <a:prstClr val="black"/>
                </a:solidFill>
              </a:rPr>
              <a:t>içine alan </a:t>
            </a:r>
            <a:r>
              <a:rPr lang="tr-TR" sz="2400" dirty="0">
                <a:solidFill>
                  <a:prstClr val="black"/>
                </a:solidFill>
              </a:rPr>
              <a:t>bölgeyi </a:t>
            </a:r>
            <a:r>
              <a:rPr lang="tr-TR" sz="2400" dirty="0" smtClean="0">
                <a:solidFill>
                  <a:prstClr val="black"/>
                </a:solidFill>
              </a:rPr>
              <a:t>kapsamıştır.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84" name="Dikdörtgen 83"/>
          <p:cNvSpPr/>
          <p:nvPr/>
        </p:nvSpPr>
        <p:spPr>
          <a:xfrm>
            <a:off x="40106" y="4523873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5</a:t>
            </a:r>
          </a:p>
        </p:txBody>
      </p:sp>
      <p:sp>
        <p:nvSpPr>
          <p:cNvPr id="85" name="Dikdörtgen 84"/>
          <p:cNvSpPr/>
          <p:nvPr/>
        </p:nvSpPr>
        <p:spPr>
          <a:xfrm>
            <a:off x="9520239" y="4520177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6" name="X 1"/>
          <p:cNvSpPr/>
          <p:nvPr/>
        </p:nvSpPr>
        <p:spPr>
          <a:xfrm>
            <a:off x="11065577" y="451132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7" name="Onay 1"/>
          <p:cNvSpPr/>
          <p:nvPr/>
        </p:nvSpPr>
        <p:spPr>
          <a:xfrm>
            <a:off x="11156116" y="4495288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8" name="D 1"/>
          <p:cNvSpPr/>
          <p:nvPr/>
        </p:nvSpPr>
        <p:spPr>
          <a:xfrm>
            <a:off x="9595042" y="4583199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9" name="Y 1"/>
          <p:cNvSpPr/>
          <p:nvPr/>
        </p:nvSpPr>
        <p:spPr>
          <a:xfrm>
            <a:off x="10424157" y="4583199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91" name="Komut Düğmesi: Geri veya Önceki 90">
            <a:hlinkClick r:id="" action="ppaction://hlinkshowjump?jump=previousslide" highlightClick="1"/>
          </p:cNvPr>
          <p:cNvSpPr/>
          <p:nvPr/>
        </p:nvSpPr>
        <p:spPr>
          <a:xfrm>
            <a:off x="10972800" y="6384758"/>
            <a:ext cx="625642" cy="47324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92" name="Komut Düğmesi: İleri veya Sonraki 91">
            <a:hlinkClick r:id="" action="ppaction://hlinkshowjump?jump=nextslide" highlightClick="1"/>
          </p:cNvPr>
          <p:cNvSpPr/>
          <p:nvPr/>
        </p:nvSpPr>
        <p:spPr>
          <a:xfrm>
            <a:off x="11630526" y="6384758"/>
            <a:ext cx="545431" cy="47324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93" name="Yuvarlatılmış Dikdörtgen 92"/>
          <p:cNvSpPr/>
          <p:nvPr/>
        </p:nvSpPr>
        <p:spPr>
          <a:xfrm>
            <a:off x="8726905" y="0"/>
            <a:ext cx="3465095" cy="545432"/>
          </a:xfrm>
          <a:prstGeom prst="round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Doğru Yanlış Soruları</a:t>
            </a:r>
          </a:p>
        </p:txBody>
      </p:sp>
    </p:spTree>
    <p:extLst>
      <p:ext uri="{BB962C8B-B14F-4D97-AF65-F5344CB8AC3E}">
        <p14:creationId xmlns:p14="http://schemas.microsoft.com/office/powerpoint/2010/main" val="230827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9" grpId="0" animBg="1"/>
      <p:bldP spid="30" grpId="0" animBg="1"/>
      <p:bldP spid="31" grpId="0" animBg="1"/>
      <p:bldP spid="51" grpId="0" animBg="1"/>
      <p:bldP spid="52" grpId="0" animBg="1"/>
      <p:bldP spid="54" grpId="0" animBg="1"/>
      <p:bldP spid="72" grpId="0" animBg="1"/>
      <p:bldP spid="73" grpId="0" animBg="1"/>
      <p:bldP spid="75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Yuvarlatılmış Dikdörtgen 1"/>
          <p:cNvSpPr/>
          <p:nvPr/>
        </p:nvSpPr>
        <p:spPr>
          <a:xfrm>
            <a:off x="110198" y="407963"/>
            <a:ext cx="11971605" cy="5795889"/>
          </a:xfrm>
          <a:prstGeom prst="roundRect">
            <a:avLst>
              <a:gd name="adj" fmla="val 943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1" algn="just">
              <a:spcAft>
                <a:spcPts val="600"/>
              </a:spcAft>
            </a:pPr>
            <a:r>
              <a:rPr lang="tr-TR" sz="2400" dirty="0">
                <a:solidFill>
                  <a:srgbClr val="000000"/>
                </a:solidFill>
              </a:rPr>
              <a:t>Hz. Süleyman’ın Allah’a duası:</a:t>
            </a:r>
          </a:p>
          <a:p>
            <a:pPr lvl="1" algn="just">
              <a:spcAft>
                <a:spcPts val="600"/>
              </a:spcAft>
            </a:pPr>
            <a:r>
              <a:rPr lang="tr-TR" sz="2400" dirty="0">
                <a:solidFill>
                  <a:srgbClr val="000000"/>
                </a:solidFill>
              </a:rPr>
              <a:t>“…Ey Rabbim! Beni; bana ve ana-babama verdiğin nimetlere şükretmeye ve hoşnut olacağın iyi işler yapmaya sevk et </a:t>
            </a:r>
            <a:r>
              <a:rPr lang="tr-TR" sz="2400" dirty="0" smtClean="0">
                <a:solidFill>
                  <a:srgbClr val="000000"/>
                </a:solidFill>
              </a:rPr>
              <a:t>ve beni </a:t>
            </a:r>
            <a:r>
              <a:rPr lang="tr-TR" sz="2400" dirty="0">
                <a:solidFill>
                  <a:srgbClr val="000000"/>
                </a:solidFill>
              </a:rPr>
              <a:t>rahmetinle iyi kullarının arasına kat!”</a:t>
            </a:r>
          </a:p>
          <a:p>
            <a:pPr lvl="1" algn="r">
              <a:spcAft>
                <a:spcPts val="600"/>
              </a:spcAft>
            </a:pPr>
            <a:r>
              <a:rPr lang="tr-TR" sz="2400" dirty="0">
                <a:solidFill>
                  <a:srgbClr val="000000"/>
                </a:solidFill>
              </a:rPr>
              <a:t>(</a:t>
            </a:r>
            <a:r>
              <a:rPr lang="tr-TR" sz="2400" dirty="0" err="1">
                <a:solidFill>
                  <a:srgbClr val="000000"/>
                </a:solidFill>
              </a:rPr>
              <a:t>Neml</a:t>
            </a:r>
            <a:r>
              <a:rPr lang="tr-TR" sz="2400" dirty="0">
                <a:solidFill>
                  <a:srgbClr val="000000"/>
                </a:solidFill>
              </a:rPr>
              <a:t> suresi, 19. ayet</a:t>
            </a:r>
            <a:r>
              <a:rPr lang="tr-TR" sz="2400" dirty="0" smtClean="0">
                <a:solidFill>
                  <a:srgbClr val="000000"/>
                </a:solidFill>
              </a:rPr>
              <a:t>)</a:t>
            </a:r>
          </a:p>
          <a:p>
            <a:pPr lvl="1" algn="r">
              <a:spcAft>
                <a:spcPts val="600"/>
              </a:spcAft>
            </a:pPr>
            <a:endParaRPr lang="tr-TR" sz="2400" dirty="0">
              <a:solidFill>
                <a:srgbClr val="000000"/>
              </a:solidFill>
            </a:endParaRPr>
          </a:p>
          <a:p>
            <a:pPr lvl="1" algn="just">
              <a:spcAft>
                <a:spcPts val="2400"/>
              </a:spcAft>
            </a:pPr>
            <a:r>
              <a:rPr lang="tr-TR" sz="2400" b="1" dirty="0">
                <a:solidFill>
                  <a:srgbClr val="000000"/>
                </a:solidFill>
              </a:rPr>
              <a:t>Bu ayetten hareketle Hz. Süleyman ile ilgili aşağıdakilerden hangisine ulaşılabilir?</a:t>
            </a:r>
          </a:p>
          <a:p>
            <a:pPr lvl="1" algn="just">
              <a:spcAft>
                <a:spcPts val="600"/>
              </a:spcAft>
            </a:pPr>
            <a:r>
              <a:rPr lang="tr-TR" sz="2400" dirty="0">
                <a:solidFill>
                  <a:srgbClr val="000000"/>
                </a:solidFill>
              </a:rPr>
              <a:t>A) Özü sözü bir olan güvenilir bir insandır.</a:t>
            </a:r>
          </a:p>
          <a:p>
            <a:pPr lvl="1" algn="just">
              <a:spcAft>
                <a:spcPts val="600"/>
              </a:spcAft>
            </a:pPr>
            <a:r>
              <a:rPr lang="tr-TR" sz="2400" dirty="0">
                <a:solidFill>
                  <a:srgbClr val="000000"/>
                </a:solidFill>
              </a:rPr>
              <a:t>B) Allah’ın mesajlarını bildirmekle görevlidir.</a:t>
            </a:r>
          </a:p>
          <a:p>
            <a:pPr lvl="1" algn="just">
              <a:spcAft>
                <a:spcPts val="600"/>
              </a:spcAft>
            </a:pPr>
            <a:r>
              <a:rPr lang="tr-TR" sz="2400" dirty="0">
                <a:solidFill>
                  <a:srgbClr val="000000"/>
                </a:solidFill>
              </a:rPr>
              <a:t>C) Allah’ın, kendisinden razı olmasını istemektedir.</a:t>
            </a:r>
          </a:p>
          <a:p>
            <a:pPr lvl="1" algn="just">
              <a:spcAft>
                <a:spcPts val="600"/>
              </a:spcAft>
            </a:pPr>
            <a:r>
              <a:rPr lang="tr-TR" sz="2400" dirty="0">
                <a:solidFill>
                  <a:srgbClr val="000000"/>
                </a:solidFill>
              </a:rPr>
              <a:t>D) Hz. Davud’un soyundan gelen bir peygamberdir.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4593235" y="6280763"/>
            <a:ext cx="3005530" cy="464695"/>
          </a:xfrm>
          <a:prstGeom prst="roundRect">
            <a:avLst/>
          </a:prstGeom>
          <a:solidFill>
            <a:srgbClr val="06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Doğru cevap için tıklayınız</a:t>
            </a:r>
          </a:p>
        </p:txBody>
      </p:sp>
      <p:sp>
        <p:nvSpPr>
          <p:cNvPr id="7" name="Oval 6"/>
          <p:cNvSpPr/>
          <p:nvPr/>
        </p:nvSpPr>
        <p:spPr>
          <a:xfrm>
            <a:off x="548224" y="4881967"/>
            <a:ext cx="490162" cy="4952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9407470" y="-42204"/>
            <a:ext cx="2784529" cy="379828"/>
          </a:xfrm>
          <a:prstGeom prst="roundRect">
            <a:avLst>
              <a:gd name="adj" fmla="val 12148"/>
            </a:avLst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1600" dirty="0" smtClean="0">
                <a:solidFill>
                  <a:prstClr val="white"/>
                </a:solidFill>
                <a:latin typeface="Arial"/>
                <a:ea typeface="맑은 고딕"/>
              </a:rPr>
              <a:t>MEB, Beceri temelli Sorular</a:t>
            </a: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0" y="-42204"/>
            <a:ext cx="1424065" cy="381600"/>
          </a:xfrm>
          <a:prstGeom prst="roundRect">
            <a:avLst>
              <a:gd name="adj" fmla="val 12148"/>
            </a:avLst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Soru - 1 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83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Yuvarlatılmış Dikdörtgen 1"/>
          <p:cNvSpPr/>
          <p:nvPr/>
        </p:nvSpPr>
        <p:spPr>
          <a:xfrm>
            <a:off x="110198" y="407963"/>
            <a:ext cx="11971605" cy="5795889"/>
          </a:xfrm>
          <a:prstGeom prst="roundRect">
            <a:avLst>
              <a:gd name="adj" fmla="val 943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1" algn="just">
              <a:spcAft>
                <a:spcPts val="2400"/>
              </a:spcAft>
            </a:pPr>
            <a:r>
              <a:rPr lang="tr-TR" sz="2400" b="1" dirty="0">
                <a:solidFill>
                  <a:srgbClr val="000000"/>
                </a:solidFill>
              </a:rPr>
              <a:t>Hz. Süleyman (a.s.) ile ilgili olarak verilen bilgilerden hangisi </a:t>
            </a:r>
            <a:r>
              <a:rPr lang="tr-TR" sz="2400" b="1" u="sng" dirty="0">
                <a:solidFill>
                  <a:srgbClr val="000000"/>
                </a:solidFill>
              </a:rPr>
              <a:t>yanlıştır?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</a:rPr>
              <a:t>A) Kendisine kuşlarla ve karıncalarla konuşma yeteneği verilmiştir.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</a:rPr>
              <a:t>B) Rüzgârın emrine verildiği peygamberdir.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</a:rPr>
              <a:t>C) Başına gelen hastalığa sabretmesiyle tanınan peygamberdir.</a:t>
            </a:r>
          </a:p>
          <a:p>
            <a:pPr lvl="1" algn="just">
              <a:lnSpc>
                <a:spcPct val="150000"/>
              </a:lnSpc>
            </a:pPr>
            <a:r>
              <a:rPr lang="tr-TR" sz="2400" dirty="0">
                <a:solidFill>
                  <a:srgbClr val="000000"/>
                </a:solidFill>
              </a:rPr>
              <a:t>D) Atlar ona sevdirilmiş ve o da bizzat atlarla ilgilenmiştir.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4593235" y="6280763"/>
            <a:ext cx="3005530" cy="464695"/>
          </a:xfrm>
          <a:prstGeom prst="roundRect">
            <a:avLst/>
          </a:prstGeom>
          <a:solidFill>
            <a:srgbClr val="06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Doğru cevap için tıklayınız</a:t>
            </a:r>
          </a:p>
        </p:txBody>
      </p:sp>
      <p:sp>
        <p:nvSpPr>
          <p:cNvPr id="7" name="Oval 6"/>
          <p:cNvSpPr/>
          <p:nvPr/>
        </p:nvSpPr>
        <p:spPr>
          <a:xfrm>
            <a:off x="548224" y="3905574"/>
            <a:ext cx="490162" cy="4952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9284678" y="-42204"/>
            <a:ext cx="2907322" cy="379828"/>
          </a:xfrm>
          <a:prstGeom prst="roundRect">
            <a:avLst>
              <a:gd name="adj" fmla="val 12148"/>
            </a:avLst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Ders Kitabından alınmıştır.</a:t>
            </a: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0" y="-42204"/>
            <a:ext cx="1424065" cy="381600"/>
          </a:xfrm>
          <a:prstGeom prst="roundRect">
            <a:avLst>
              <a:gd name="adj" fmla="val 12148"/>
            </a:avLst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Soru - 2 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4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9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59763" y="152400"/>
            <a:ext cx="11332565" cy="23059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schemeClr val="tx1"/>
                </a:solidFill>
              </a:rPr>
              <a:t>Hz. Süleyman (a.s.), kendisi gibi bir peygamber olan Hz. Davud’un (a.s.) oğludur. Babasının vefatından sonra </a:t>
            </a:r>
            <a:r>
              <a:rPr lang="tr-TR" sz="2400" dirty="0" smtClean="0"/>
              <a:t>henüz küçük yaştayken hükümdar oldu. Kur’an-ı Kerim’de on altı yerde ismen geçen Hz. Süleyman’ın (a.s.) pek çok özelliği vardır. </a:t>
            </a:r>
            <a:r>
              <a:rPr lang="tr-TR" sz="2400" dirty="0"/>
              <a:t>R</a:t>
            </a:r>
            <a:r>
              <a:rPr lang="tr-TR" sz="2400" dirty="0" smtClean="0"/>
              <a:t>üzgârı onun emrine verilmesi, ona kuşların ve diğer canlıların dilinin öğretilmesi bu özelliklerden bazılarıdır.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96440" y="2599949"/>
            <a:ext cx="10276557" cy="5475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EF307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Parçaya göre 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Hz.</a:t>
            </a:r>
            <a:r>
              <a:rPr kumimoji="0" lang="tr-TR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tr-TR" sz="3200" b="1" dirty="0" smtClean="0">
                <a:solidFill>
                  <a:prstClr val="black"/>
                </a:solidFill>
                <a:latin typeface="Calibri" panose="020F0502020204030204"/>
              </a:rPr>
              <a:t>Süleyman 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(as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ile ilgili soruları cevaplayınız.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6408062"/>
            <a:ext cx="12203025" cy="45977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Komut Düğmesi: İleri veya Sonraki 4">
            <a:hlinkClick r:id="" action="ppaction://hlinkshowjump?jump=previousslide" highlightClick="1"/>
          </p:cNvPr>
          <p:cNvSpPr/>
          <p:nvPr/>
        </p:nvSpPr>
        <p:spPr>
          <a:xfrm flipH="1">
            <a:off x="10850811" y="6415150"/>
            <a:ext cx="383458" cy="464114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Komut Düğmesi: İleri veya Sonraki 5">
            <a:hlinkClick r:id="" action="ppaction://hlinkshowjump?jump=nextslide" highlightClick="1"/>
          </p:cNvPr>
          <p:cNvSpPr/>
          <p:nvPr/>
        </p:nvSpPr>
        <p:spPr>
          <a:xfrm>
            <a:off x="11798196" y="6415150"/>
            <a:ext cx="383458" cy="452682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Komut Düğmesi: Giriş 6">
            <a:hlinkClick r:id="" action="ppaction://hlinkshowjump?jump=firstslide" highlightClick="1"/>
          </p:cNvPr>
          <p:cNvSpPr/>
          <p:nvPr/>
        </p:nvSpPr>
        <p:spPr>
          <a:xfrm>
            <a:off x="11302394" y="6415150"/>
            <a:ext cx="427678" cy="456707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053232" y="3310014"/>
            <a:ext cx="6362344" cy="539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Hz. </a:t>
            </a:r>
            <a:r>
              <a:rPr lang="tr-TR" sz="2800" noProof="0" dirty="0" smtClean="0">
                <a:solidFill>
                  <a:schemeClr val="tx1"/>
                </a:solidFill>
                <a:latin typeface="Calibri" panose="020F0502020204030204"/>
              </a:rPr>
              <a:t>Süleyman’ın </a:t>
            </a:r>
            <a:r>
              <a:rPr lang="tr-TR" sz="2800" dirty="0" smtClean="0">
                <a:solidFill>
                  <a:schemeClr val="tx1"/>
                </a:solidFill>
                <a:latin typeface="Calibri" panose="020F0502020204030204"/>
              </a:rPr>
              <a:t> </a:t>
            </a:r>
            <a:r>
              <a:rPr lang="tr-TR" sz="2800" dirty="0" smtClean="0">
                <a:solidFill>
                  <a:schemeClr val="tx1"/>
                </a:solidFill>
                <a:latin typeface="Calibri" panose="020F0502020204030204"/>
              </a:rPr>
              <a:t>(as</a:t>
            </a:r>
            <a:r>
              <a:rPr lang="tr-TR" sz="2800" dirty="0" smtClean="0">
                <a:solidFill>
                  <a:schemeClr val="tx1"/>
                </a:solidFill>
                <a:latin typeface="Calibri" panose="020F0502020204030204"/>
              </a:rPr>
              <a:t>) babası kimdir?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053232" y="4223223"/>
            <a:ext cx="6362344" cy="8527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tr-TR" sz="2800" dirty="0">
                <a:solidFill>
                  <a:schemeClr val="tx1"/>
                </a:solidFill>
              </a:rPr>
              <a:t>Hz. Süleyman’ın  (as</a:t>
            </a:r>
            <a:r>
              <a:rPr lang="tr-TR" sz="2800" dirty="0" smtClean="0">
                <a:solidFill>
                  <a:schemeClr val="tx1"/>
                </a:solidFill>
              </a:rPr>
              <a:t>) adı Kur’an-ı Kerim’de kaç defa geçmektedir?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053232" y="5378129"/>
            <a:ext cx="6342599" cy="771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tr-TR" sz="2800" dirty="0">
                <a:solidFill>
                  <a:schemeClr val="tx1"/>
                </a:solidFill>
              </a:rPr>
              <a:t>Hz. Süleyman’ın  (as</a:t>
            </a:r>
            <a:r>
              <a:rPr lang="tr-TR" sz="2800" dirty="0" smtClean="0">
                <a:solidFill>
                  <a:schemeClr val="tx1"/>
                </a:solidFill>
              </a:rPr>
              <a:t>) en önemli özelliği nedir?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7483513" y="3389160"/>
            <a:ext cx="1049311" cy="381670"/>
          </a:xfrm>
          <a:prstGeom prst="rightArrow">
            <a:avLst/>
          </a:prstGeom>
          <a:solidFill>
            <a:srgbClr val="EF3078"/>
          </a:solidFill>
          <a:ln>
            <a:solidFill>
              <a:srgbClr val="EF3078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ağ Ok 11"/>
          <p:cNvSpPr/>
          <p:nvPr/>
        </p:nvSpPr>
        <p:spPr>
          <a:xfrm>
            <a:off x="7482269" y="4458775"/>
            <a:ext cx="1049311" cy="381670"/>
          </a:xfrm>
          <a:prstGeom prst="rightArrow">
            <a:avLst/>
          </a:prstGeom>
          <a:solidFill>
            <a:srgbClr val="EF3078"/>
          </a:solidFill>
          <a:ln>
            <a:solidFill>
              <a:srgbClr val="EF3078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ağ Ok 12"/>
          <p:cNvSpPr/>
          <p:nvPr/>
        </p:nvSpPr>
        <p:spPr>
          <a:xfrm>
            <a:off x="7465101" y="5573120"/>
            <a:ext cx="1049311" cy="381670"/>
          </a:xfrm>
          <a:prstGeom prst="rightArrow">
            <a:avLst/>
          </a:prstGeom>
          <a:solidFill>
            <a:srgbClr val="EF3078"/>
          </a:solidFill>
          <a:ln>
            <a:solidFill>
              <a:srgbClr val="EF3078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8600760" y="3291995"/>
            <a:ext cx="2432001" cy="57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Hz. Davud (as)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8598274" y="4361610"/>
            <a:ext cx="2419496" cy="57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altı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8605335" y="5475954"/>
            <a:ext cx="2382456" cy="774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Kuşların dilini bilmesi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ltbilgi Yer Tutucusu 1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r-TR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www.dindersimateryal.com</a:t>
            </a:r>
            <a:endParaRPr lang="tr-TR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966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57;p34"/>
          <p:cNvSpPr/>
          <p:nvPr/>
        </p:nvSpPr>
        <p:spPr>
          <a:xfrm>
            <a:off x="6652549" y="1361993"/>
            <a:ext cx="5188629" cy="58846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B80D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tr-TR" sz="2000" kern="0" dirty="0" smtClean="0">
                <a:solidFill>
                  <a:srgbClr val="252525"/>
                </a:solidFill>
                <a:latin typeface="Arial"/>
                <a:ea typeface="Roboto"/>
                <a:cs typeface="Roboto"/>
                <a:sym typeface="Roboto"/>
              </a:rPr>
              <a:t> Hem peygamber hem de </a:t>
            </a:r>
            <a:r>
              <a:rPr lang="tr-TR" sz="2000" b="1" kern="0" dirty="0" smtClean="0">
                <a:solidFill>
                  <a:srgbClr val="252525"/>
                </a:solidFill>
                <a:latin typeface="Arial"/>
                <a:ea typeface="Roboto"/>
                <a:cs typeface="Roboto"/>
                <a:sym typeface="Roboto"/>
              </a:rPr>
              <a:t>hükümdar</a:t>
            </a:r>
            <a:r>
              <a:rPr lang="tr-TR" sz="2000" kern="0" dirty="0" smtClean="0">
                <a:solidFill>
                  <a:srgbClr val="252525"/>
                </a:solidFill>
                <a:latin typeface="Arial"/>
                <a:ea typeface="Roboto"/>
                <a:cs typeface="Roboto"/>
                <a:sym typeface="Roboto"/>
              </a:rPr>
              <a:t>dır.</a:t>
            </a:r>
            <a:endParaRPr sz="2000" kern="0" dirty="0">
              <a:solidFill>
                <a:srgbClr val="000000"/>
              </a:solidFill>
              <a:latin typeface="Arial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758;p34"/>
          <p:cNvSpPr/>
          <p:nvPr/>
        </p:nvSpPr>
        <p:spPr>
          <a:xfrm>
            <a:off x="6652549" y="419724"/>
            <a:ext cx="5140502" cy="61775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B80D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tr-TR" sz="2000" kern="0" dirty="0" smtClean="0">
                <a:solidFill>
                  <a:srgbClr val="252525"/>
                </a:solidFill>
                <a:latin typeface="Arial"/>
                <a:ea typeface="Roboto"/>
                <a:cs typeface="Roboto"/>
                <a:sym typeface="Roboto"/>
              </a:rPr>
              <a:t> Babası </a:t>
            </a:r>
            <a:r>
              <a:rPr lang="tr-TR" sz="2000" b="1" dirty="0" smtClean="0"/>
              <a:t>Hz. Davud</a:t>
            </a:r>
            <a:r>
              <a:rPr lang="tr-TR" sz="2000" dirty="0" smtClean="0"/>
              <a:t> (as)’</a:t>
            </a:r>
            <a:r>
              <a:rPr lang="tr-TR" sz="2000" dirty="0" err="1" smtClean="0"/>
              <a:t>dır</a:t>
            </a:r>
            <a:r>
              <a:rPr lang="tr-TR" sz="2000" dirty="0" smtClean="0"/>
              <a:t>.</a:t>
            </a:r>
            <a:endParaRPr sz="2000" kern="0" dirty="0">
              <a:solidFill>
                <a:srgbClr val="000000"/>
              </a:solidFill>
              <a:latin typeface="Arial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759;p34"/>
          <p:cNvSpPr/>
          <p:nvPr/>
        </p:nvSpPr>
        <p:spPr>
          <a:xfrm>
            <a:off x="6652549" y="3280847"/>
            <a:ext cx="5294612" cy="130153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B80D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tr-TR" sz="2000" kern="0" dirty="0" smtClean="0">
                <a:solidFill>
                  <a:srgbClr val="252525"/>
                </a:solidFill>
                <a:latin typeface="Arial"/>
                <a:ea typeface="Roboto"/>
                <a:cs typeface="Roboto"/>
                <a:sym typeface="Roboto"/>
              </a:rPr>
              <a:t> Hz. Süleyman (a.s.), babasının başlattığı </a:t>
            </a:r>
          </a:p>
          <a:p>
            <a:pPr>
              <a:buClr>
                <a:srgbClr val="000000"/>
              </a:buClr>
              <a:buSzPts val="1100"/>
            </a:pPr>
            <a:r>
              <a:rPr lang="tr-TR" sz="2000" kern="0" dirty="0">
                <a:solidFill>
                  <a:srgbClr val="252525"/>
                </a:solidFill>
                <a:latin typeface="Arial"/>
                <a:ea typeface="Roboto"/>
                <a:cs typeface="Roboto"/>
                <a:sym typeface="Roboto"/>
              </a:rPr>
              <a:t> </a:t>
            </a:r>
            <a:r>
              <a:rPr lang="tr-TR" sz="2000" kern="0" dirty="0" smtClean="0">
                <a:solidFill>
                  <a:srgbClr val="252525"/>
                </a:solidFill>
                <a:latin typeface="Arial"/>
                <a:ea typeface="Roboto"/>
                <a:cs typeface="Roboto"/>
                <a:sym typeface="Roboto"/>
              </a:rPr>
              <a:t>önemli işlerden biri olan Mescid-i </a:t>
            </a:r>
            <a:r>
              <a:rPr lang="tr-TR" sz="2000" kern="0" dirty="0" err="1" smtClean="0">
                <a:solidFill>
                  <a:srgbClr val="252525"/>
                </a:solidFill>
                <a:latin typeface="Arial"/>
                <a:ea typeface="Roboto"/>
                <a:cs typeface="Roboto"/>
                <a:sym typeface="Roboto"/>
              </a:rPr>
              <a:t>Aksa’nın</a:t>
            </a:r>
            <a:r>
              <a:rPr lang="tr-TR" sz="2000" kern="0" dirty="0" smtClean="0">
                <a:solidFill>
                  <a:srgbClr val="252525"/>
                </a:solidFill>
                <a:latin typeface="Arial"/>
                <a:ea typeface="Roboto"/>
                <a:cs typeface="Roboto"/>
                <a:sym typeface="Roboto"/>
              </a:rPr>
              <a:t>  </a:t>
            </a:r>
          </a:p>
          <a:p>
            <a:pPr>
              <a:buClr>
                <a:srgbClr val="000000"/>
              </a:buClr>
              <a:buSzPts val="1100"/>
            </a:pPr>
            <a:r>
              <a:rPr lang="tr-TR" sz="2000" kern="0" dirty="0">
                <a:solidFill>
                  <a:srgbClr val="252525"/>
                </a:solidFill>
                <a:latin typeface="Arial"/>
                <a:ea typeface="Roboto"/>
                <a:cs typeface="Roboto"/>
                <a:sym typeface="Roboto"/>
              </a:rPr>
              <a:t> </a:t>
            </a:r>
            <a:r>
              <a:rPr lang="tr-TR" sz="2000" kern="0" dirty="0" smtClean="0">
                <a:solidFill>
                  <a:srgbClr val="252525"/>
                </a:solidFill>
                <a:latin typeface="Arial"/>
                <a:ea typeface="Roboto"/>
                <a:cs typeface="Roboto"/>
                <a:sym typeface="Roboto"/>
              </a:rPr>
              <a:t>(</a:t>
            </a:r>
            <a:r>
              <a:rPr lang="tr-TR" sz="2000" b="1" kern="0" dirty="0" err="1" smtClean="0">
                <a:solidFill>
                  <a:srgbClr val="252525"/>
                </a:solidFill>
                <a:latin typeface="Arial"/>
                <a:ea typeface="Roboto"/>
                <a:cs typeface="Roboto"/>
                <a:sym typeface="Roboto"/>
              </a:rPr>
              <a:t>Beytü’l-Makdis</a:t>
            </a:r>
            <a:r>
              <a:rPr lang="tr-TR" sz="2000" kern="0" dirty="0" smtClean="0">
                <a:solidFill>
                  <a:srgbClr val="252525"/>
                </a:solidFill>
                <a:latin typeface="Arial"/>
                <a:ea typeface="Roboto"/>
                <a:cs typeface="Roboto"/>
                <a:sym typeface="Roboto"/>
              </a:rPr>
              <a:t>) yapımını uzunca bir sürede  </a:t>
            </a:r>
          </a:p>
          <a:p>
            <a:pPr>
              <a:buClr>
                <a:srgbClr val="000000"/>
              </a:buClr>
              <a:buSzPts val="1100"/>
            </a:pPr>
            <a:r>
              <a:rPr lang="tr-TR" sz="2000" kern="0" dirty="0">
                <a:solidFill>
                  <a:srgbClr val="252525"/>
                </a:solidFill>
                <a:latin typeface="Arial"/>
                <a:ea typeface="Roboto"/>
                <a:cs typeface="Roboto"/>
                <a:sym typeface="Roboto"/>
              </a:rPr>
              <a:t> </a:t>
            </a:r>
            <a:r>
              <a:rPr lang="tr-TR" sz="2000" kern="0" dirty="0" smtClean="0">
                <a:solidFill>
                  <a:srgbClr val="252525"/>
                </a:solidFill>
                <a:latin typeface="Arial"/>
                <a:ea typeface="Roboto"/>
                <a:cs typeface="Roboto"/>
                <a:sym typeface="Roboto"/>
              </a:rPr>
              <a:t> tamamladı. </a:t>
            </a:r>
            <a:endParaRPr sz="2000" kern="0" dirty="0">
              <a:solidFill>
                <a:srgbClr val="000000"/>
              </a:solidFill>
              <a:latin typeface="Arial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760;p34"/>
          <p:cNvSpPr/>
          <p:nvPr/>
        </p:nvSpPr>
        <p:spPr>
          <a:xfrm>
            <a:off x="6652549" y="2274974"/>
            <a:ext cx="5188629" cy="68135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B80D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tr-TR" sz="2000" dirty="0" smtClean="0">
                <a:solidFill>
                  <a:prstClr val="black"/>
                </a:solidFill>
                <a:latin typeface="Arial"/>
                <a:ea typeface="맑은 고딕"/>
              </a:rPr>
              <a:t> Hükümdarlığı </a:t>
            </a:r>
            <a:r>
              <a:rPr lang="tr-TR" sz="2000" dirty="0">
                <a:solidFill>
                  <a:prstClr val="black"/>
                </a:solidFill>
                <a:latin typeface="Arial"/>
                <a:ea typeface="맑은 고딕"/>
              </a:rPr>
              <a:t>Filistin, Ürdün ve Suriye’yi </a:t>
            </a:r>
            <a:r>
              <a:rPr lang="tr-TR" sz="2000" dirty="0" smtClean="0">
                <a:solidFill>
                  <a:prstClr val="black"/>
                </a:solidFill>
                <a:latin typeface="Arial"/>
                <a:ea typeface="맑은 고딕"/>
              </a:rPr>
              <a:t> </a:t>
            </a:r>
          </a:p>
          <a:p>
            <a:r>
              <a:rPr lang="tr-TR" sz="2000" dirty="0">
                <a:solidFill>
                  <a:prstClr val="black"/>
                </a:solidFill>
                <a:latin typeface="Arial"/>
                <a:ea typeface="맑은 고딕"/>
              </a:rPr>
              <a:t> </a:t>
            </a:r>
            <a:r>
              <a:rPr lang="tr-TR" sz="2000" dirty="0" smtClean="0">
                <a:solidFill>
                  <a:prstClr val="black"/>
                </a:solidFill>
                <a:latin typeface="Arial"/>
                <a:ea typeface="맑은 고딕"/>
              </a:rPr>
              <a:t>içine alan </a:t>
            </a:r>
            <a:r>
              <a:rPr lang="tr-TR" sz="2000" dirty="0">
                <a:solidFill>
                  <a:prstClr val="black"/>
                </a:solidFill>
                <a:latin typeface="Arial"/>
                <a:ea typeface="맑은 고딕"/>
              </a:rPr>
              <a:t>bölgeyi kapsadı.</a:t>
            </a:r>
            <a:endParaRPr sz="2000" kern="0" dirty="0">
              <a:solidFill>
                <a:srgbClr val="252525"/>
              </a:solidFill>
              <a:latin typeface="Arial"/>
              <a:ea typeface="Roboto"/>
              <a:cs typeface="Roboto"/>
              <a:sym typeface="Roboto"/>
            </a:endParaRPr>
          </a:p>
        </p:txBody>
      </p:sp>
      <p:cxnSp>
        <p:nvCxnSpPr>
          <p:cNvPr id="6" name="Google Shape;761;p34"/>
          <p:cNvCxnSpPr>
            <a:stCxn id="10" idx="3"/>
            <a:endCxn id="3" idx="1"/>
          </p:cNvCxnSpPr>
          <p:nvPr/>
        </p:nvCxnSpPr>
        <p:spPr>
          <a:xfrm flipV="1">
            <a:off x="3645371" y="728600"/>
            <a:ext cx="3007178" cy="1894789"/>
          </a:xfrm>
          <a:prstGeom prst="straightConnector1">
            <a:avLst/>
          </a:prstGeom>
          <a:noFill/>
          <a:ln w="19050" cap="flat" cmpd="sng">
            <a:solidFill>
              <a:srgbClr val="B80D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762;p34"/>
          <p:cNvCxnSpPr>
            <a:stCxn id="10" idx="3"/>
            <a:endCxn id="2" idx="1"/>
          </p:cNvCxnSpPr>
          <p:nvPr/>
        </p:nvCxnSpPr>
        <p:spPr>
          <a:xfrm flipV="1">
            <a:off x="3645371" y="1656225"/>
            <a:ext cx="3007178" cy="967164"/>
          </a:xfrm>
          <a:prstGeom prst="straightConnector1">
            <a:avLst/>
          </a:prstGeom>
          <a:noFill/>
          <a:ln w="19050" cap="flat" cmpd="sng">
            <a:solidFill>
              <a:srgbClr val="B80D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763;p34"/>
          <p:cNvCxnSpPr>
            <a:stCxn id="10" idx="3"/>
            <a:endCxn id="5" idx="1"/>
          </p:cNvCxnSpPr>
          <p:nvPr/>
        </p:nvCxnSpPr>
        <p:spPr>
          <a:xfrm flipV="1">
            <a:off x="3645371" y="2615652"/>
            <a:ext cx="3007178" cy="7737"/>
          </a:xfrm>
          <a:prstGeom prst="straightConnector1">
            <a:avLst/>
          </a:prstGeom>
          <a:noFill/>
          <a:ln w="19050" cap="flat" cmpd="sng">
            <a:solidFill>
              <a:srgbClr val="B80D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764;p34"/>
          <p:cNvCxnSpPr>
            <a:stCxn id="10" idx="3"/>
            <a:endCxn id="4" idx="1"/>
          </p:cNvCxnSpPr>
          <p:nvPr/>
        </p:nvCxnSpPr>
        <p:spPr>
          <a:xfrm>
            <a:off x="3645371" y="2623389"/>
            <a:ext cx="3007178" cy="1308223"/>
          </a:xfrm>
          <a:prstGeom prst="straightConnector1">
            <a:avLst/>
          </a:prstGeom>
          <a:noFill/>
          <a:ln w="19050" cap="flat" cmpd="sng">
            <a:solidFill>
              <a:srgbClr val="B80D5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756;p34"/>
          <p:cNvSpPr/>
          <p:nvPr/>
        </p:nvSpPr>
        <p:spPr>
          <a:xfrm>
            <a:off x="254833" y="2151878"/>
            <a:ext cx="3390538" cy="943022"/>
          </a:xfrm>
          <a:prstGeom prst="homePlate">
            <a:avLst>
              <a:gd name="adj" fmla="val 37196"/>
            </a:avLst>
          </a:prstGeom>
          <a:solidFill>
            <a:srgbClr val="5B9BD5"/>
          </a:solidFill>
          <a:ln>
            <a:solidFill>
              <a:srgbClr val="B80D5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Fira Sans Condensed Medium"/>
                <a:cs typeface="Fira Sans Condensed Medium"/>
                <a:sym typeface="Fira Sans Condensed Medium"/>
              </a:rPr>
              <a:t>Hz. Süleyman (as)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28" name="Google Shape;759;p34"/>
          <p:cNvSpPr/>
          <p:nvPr/>
        </p:nvSpPr>
        <p:spPr>
          <a:xfrm>
            <a:off x="6652549" y="4906896"/>
            <a:ext cx="5234067" cy="74439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B80D5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tr-TR" sz="2000" kern="0" dirty="0" smtClean="0">
                <a:solidFill>
                  <a:srgbClr val="252525"/>
                </a:solidFill>
                <a:latin typeface="Arial"/>
                <a:ea typeface="Roboto"/>
                <a:cs typeface="Roboto"/>
                <a:sym typeface="Roboto"/>
              </a:rPr>
              <a:t> Allah </a:t>
            </a:r>
            <a:r>
              <a:rPr lang="tr-TR" sz="2000" kern="0" dirty="0" smtClean="0">
                <a:solidFill>
                  <a:srgbClr val="252525"/>
                </a:solidFill>
                <a:latin typeface="Arial"/>
                <a:ea typeface="Roboto"/>
                <a:cs typeface="Roboto"/>
                <a:sym typeface="Roboto"/>
              </a:rPr>
              <a:t>Hz. Süleyman’a (a.s.) bazı </a:t>
            </a:r>
            <a:r>
              <a:rPr lang="tr-TR" sz="2000" b="1" kern="0" dirty="0" smtClean="0">
                <a:solidFill>
                  <a:srgbClr val="252525"/>
                </a:solidFill>
                <a:latin typeface="Arial"/>
                <a:ea typeface="Roboto"/>
                <a:cs typeface="Roboto"/>
                <a:sym typeface="Roboto"/>
              </a:rPr>
              <a:t>mucizeler</a:t>
            </a:r>
            <a:r>
              <a:rPr lang="tr-TR" sz="2000" kern="0" dirty="0" smtClean="0">
                <a:solidFill>
                  <a:srgbClr val="252525"/>
                </a:solidFill>
                <a:latin typeface="Arial"/>
                <a:ea typeface="Roboto"/>
                <a:cs typeface="Roboto"/>
                <a:sym typeface="Roboto"/>
              </a:rPr>
              <a:t>  </a:t>
            </a:r>
          </a:p>
          <a:p>
            <a:pPr>
              <a:buClr>
                <a:srgbClr val="000000"/>
              </a:buClr>
              <a:buSzPts val="1100"/>
            </a:pPr>
            <a:r>
              <a:rPr lang="tr-TR" sz="2000" kern="0" dirty="0">
                <a:solidFill>
                  <a:srgbClr val="252525"/>
                </a:solidFill>
                <a:latin typeface="Arial"/>
                <a:ea typeface="Roboto"/>
                <a:cs typeface="Roboto"/>
                <a:sym typeface="Roboto"/>
              </a:rPr>
              <a:t> </a:t>
            </a:r>
            <a:r>
              <a:rPr lang="tr-TR" sz="2000" kern="0" dirty="0" smtClean="0">
                <a:solidFill>
                  <a:srgbClr val="252525"/>
                </a:solidFill>
                <a:latin typeface="Arial"/>
                <a:ea typeface="Roboto"/>
                <a:cs typeface="Roboto"/>
                <a:sym typeface="Roboto"/>
              </a:rPr>
              <a:t>vermiştir.  </a:t>
            </a:r>
            <a:endParaRPr sz="2000" kern="0" dirty="0">
              <a:solidFill>
                <a:srgbClr val="000000"/>
              </a:solidFill>
              <a:latin typeface="Arial"/>
              <a:ea typeface="Roboto"/>
              <a:cs typeface="Roboto"/>
              <a:sym typeface="Roboto"/>
            </a:endParaRPr>
          </a:p>
        </p:txBody>
      </p:sp>
      <p:cxnSp>
        <p:nvCxnSpPr>
          <p:cNvPr id="29" name="Google Shape;764;p34"/>
          <p:cNvCxnSpPr>
            <a:stCxn id="10" idx="3"/>
            <a:endCxn id="28" idx="1"/>
          </p:cNvCxnSpPr>
          <p:nvPr/>
        </p:nvCxnSpPr>
        <p:spPr>
          <a:xfrm>
            <a:off x="3645371" y="2623389"/>
            <a:ext cx="3007178" cy="2655705"/>
          </a:xfrm>
          <a:prstGeom prst="straightConnector1">
            <a:avLst/>
          </a:prstGeom>
          <a:noFill/>
          <a:ln w="19050" cap="flat" cmpd="sng">
            <a:solidFill>
              <a:srgbClr val="B80D5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4975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831173" y="254554"/>
            <a:ext cx="6130978" cy="42125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tr-TR" sz="3200" dirty="0">
                <a:solidFill>
                  <a:prstClr val="black"/>
                </a:solidFill>
              </a:rPr>
              <a:t>“Süleyman’ın hizmetine de güçlü esen rüzgârı verdik. </a:t>
            </a:r>
            <a:r>
              <a:rPr lang="tr-TR" sz="3200" dirty="0" smtClean="0">
                <a:solidFill>
                  <a:prstClr val="black"/>
                </a:solidFill>
              </a:rPr>
              <a:t>Rüzgâr, onun </a:t>
            </a:r>
            <a:r>
              <a:rPr lang="tr-TR" sz="3200" dirty="0">
                <a:solidFill>
                  <a:prstClr val="black"/>
                </a:solidFill>
              </a:rPr>
              <a:t>emriyle içinde bereketler </a:t>
            </a:r>
            <a:r>
              <a:rPr lang="tr-TR" sz="3200" dirty="0" smtClean="0">
                <a:solidFill>
                  <a:prstClr val="black"/>
                </a:solidFill>
              </a:rPr>
              <a:t>yarattığımız yere </a:t>
            </a:r>
            <a:r>
              <a:rPr lang="tr-TR" sz="3200" dirty="0">
                <a:solidFill>
                  <a:prstClr val="black"/>
                </a:solidFill>
              </a:rPr>
              <a:t>eser giderdi. Biz her şeyi hakkıyla bileniz</a:t>
            </a:r>
            <a:r>
              <a:rPr lang="tr-TR" sz="3200" dirty="0" smtClean="0">
                <a:solidFill>
                  <a:prstClr val="black"/>
                </a:solidFill>
              </a:rPr>
              <a:t>.”</a:t>
            </a:r>
            <a:endParaRPr kumimoji="0" lang="tr-T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Diagonal Corners Rounded 3">
            <a:extLst>
              <a:ext uri="{FF2B5EF4-FFF2-40B4-BE49-F238E27FC236}">
                <a16:creationId xmlns:a16="http://schemas.microsoft.com/office/drawing/2014/main" id="{324A8522-3492-4E3D-8A5D-062D823B8EBB}"/>
              </a:ext>
            </a:extLst>
          </p:cNvPr>
          <p:cNvSpPr/>
          <p:nvPr/>
        </p:nvSpPr>
        <p:spPr>
          <a:xfrm>
            <a:off x="7247050" y="4212141"/>
            <a:ext cx="3535420" cy="502131"/>
          </a:xfrm>
          <a:prstGeom prst="round2DiagRect">
            <a:avLst>
              <a:gd name="adj1" fmla="val 14176"/>
              <a:gd name="adj2" fmla="val 0"/>
            </a:avLst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2400" dirty="0">
                <a:solidFill>
                  <a:prstClr val="white"/>
                </a:solidFill>
              </a:rPr>
              <a:t>Enbiyâ suresi, 81. ayet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71" y="314793"/>
            <a:ext cx="5342017" cy="424221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56938" y="5297411"/>
            <a:ext cx="10478124" cy="766916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Verilen ayette</a:t>
            </a:r>
            <a:r>
              <a:rPr kumimoji="0" lang="tr-TR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Hz. Süleyman’ın (as) hangi özelliğine değinilmiştir?</a:t>
            </a:r>
            <a:endParaRPr kumimoji="0" lang="tr-TR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35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94;p60"/>
          <p:cNvGrpSpPr/>
          <p:nvPr/>
        </p:nvGrpSpPr>
        <p:grpSpPr>
          <a:xfrm rot="21403463">
            <a:off x="91828" y="1399336"/>
            <a:ext cx="2977757" cy="4392701"/>
            <a:chOff x="2202650" y="2931765"/>
            <a:chExt cx="1146900" cy="1227535"/>
          </a:xfrm>
        </p:grpSpPr>
        <p:sp>
          <p:nvSpPr>
            <p:cNvPr id="3" name="Google Shape;1595;p60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4" name="Google Shape;1596;p60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FFC000">
                <a:lumMod val="40000"/>
                <a:lumOff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5" name="Google Shape;1597;p60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  <p:sp>
          <p:nvSpPr>
            <p:cNvPr id="6" name="Google Shape;1598;p60"/>
            <p:cNvSpPr/>
            <p:nvPr/>
          </p:nvSpPr>
          <p:spPr>
            <a:xfrm>
              <a:off x="2502254" y="293176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Arial"/>
                <a:sym typeface="Arial"/>
              </a:endParaRPr>
            </a:p>
          </p:txBody>
        </p:sp>
      </p:grpSp>
      <p:sp>
        <p:nvSpPr>
          <p:cNvPr id="7" name="Dikdörtgen 6"/>
          <p:cNvSpPr/>
          <p:nvPr/>
        </p:nvSpPr>
        <p:spPr>
          <a:xfrm>
            <a:off x="309966" y="2771386"/>
            <a:ext cx="26192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prstClr val="black"/>
                </a:solidFill>
                <a:latin typeface="Arial"/>
                <a:ea typeface="맑은 고딕"/>
              </a:rPr>
              <a:t>Yüce Allah tarafından Hz. Süleyman’a (a.s.)</a:t>
            </a:r>
          </a:p>
          <a:p>
            <a:pPr algn="just"/>
            <a:r>
              <a:rPr lang="tr-TR" sz="2400" dirty="0">
                <a:solidFill>
                  <a:prstClr val="black"/>
                </a:solidFill>
                <a:latin typeface="Arial"/>
                <a:ea typeface="맑은 고딕"/>
              </a:rPr>
              <a:t>pek çok </a:t>
            </a:r>
            <a:r>
              <a:rPr lang="tr-TR" sz="2400" b="1" dirty="0">
                <a:solidFill>
                  <a:prstClr val="black"/>
                </a:solidFill>
                <a:latin typeface="Arial"/>
                <a:ea typeface="맑은 고딕"/>
              </a:rPr>
              <a:t>mucize</a:t>
            </a:r>
            <a:r>
              <a:rPr lang="tr-TR" sz="2400" dirty="0">
                <a:solidFill>
                  <a:prstClr val="black"/>
                </a:solidFill>
                <a:latin typeface="Arial"/>
                <a:ea typeface="맑은 고딕"/>
              </a:rPr>
              <a:t> verildi.</a:t>
            </a:r>
            <a:endParaRPr lang="tr-TR" sz="2400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grpSp>
        <p:nvGrpSpPr>
          <p:cNvPr id="8" name="Google Shape;1039;p25"/>
          <p:cNvGrpSpPr/>
          <p:nvPr/>
        </p:nvGrpSpPr>
        <p:grpSpPr>
          <a:xfrm>
            <a:off x="6470397" y="2654708"/>
            <a:ext cx="2458701" cy="2920182"/>
            <a:chOff x="3714124" y="1646671"/>
            <a:chExt cx="1600551" cy="2320109"/>
          </a:xfrm>
        </p:grpSpPr>
        <p:sp>
          <p:nvSpPr>
            <p:cNvPr id="9" name="Google Shape;1040;p25"/>
            <p:cNvSpPr/>
            <p:nvPr/>
          </p:nvSpPr>
          <p:spPr>
            <a:xfrm flipH="1">
              <a:off x="3745775" y="2064780"/>
              <a:ext cx="1561500" cy="1902000"/>
            </a:xfrm>
            <a:prstGeom prst="rect">
              <a:avLst/>
            </a:prstGeom>
            <a:solidFill>
              <a:srgbClr val="BE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041;p25"/>
            <p:cNvSpPr/>
            <p:nvPr/>
          </p:nvSpPr>
          <p:spPr>
            <a:xfrm rot="155615" flipH="1">
              <a:off x="3714124" y="2262849"/>
              <a:ext cx="1564603" cy="1628260"/>
            </a:xfrm>
            <a:prstGeom prst="rect">
              <a:avLst/>
            </a:prstGeom>
            <a:solidFill>
              <a:srgbClr val="FFC000">
                <a:lumMod val="40000"/>
                <a:lumOff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042;p25"/>
            <p:cNvSpPr/>
            <p:nvPr/>
          </p:nvSpPr>
          <p:spPr>
            <a:xfrm flipH="1">
              <a:off x="3745675" y="1940353"/>
              <a:ext cx="1569000" cy="414900"/>
            </a:xfrm>
            <a:prstGeom prst="rect">
              <a:avLst/>
            </a:prstGeom>
            <a:solidFill>
              <a:srgbClr val="B3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043;p25"/>
            <p:cNvSpPr/>
            <p:nvPr/>
          </p:nvSpPr>
          <p:spPr>
            <a:xfrm>
              <a:off x="4193425" y="1646671"/>
              <a:ext cx="528283" cy="592701"/>
            </a:xfrm>
            <a:prstGeom prst="ellipse">
              <a:avLst/>
            </a:prstGeom>
            <a:solidFill>
              <a:srgbClr val="FAD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2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053;p25"/>
          <p:cNvGrpSpPr/>
          <p:nvPr/>
        </p:nvGrpSpPr>
        <p:grpSpPr>
          <a:xfrm>
            <a:off x="3502616" y="2554970"/>
            <a:ext cx="2364825" cy="2729952"/>
            <a:chOff x="1554975" y="1718282"/>
            <a:chExt cx="1600552" cy="2248498"/>
          </a:xfrm>
        </p:grpSpPr>
        <p:grpSp>
          <p:nvGrpSpPr>
            <p:cNvPr id="14" name="Google Shape;1054;p25"/>
            <p:cNvGrpSpPr/>
            <p:nvPr/>
          </p:nvGrpSpPr>
          <p:grpSpPr>
            <a:xfrm>
              <a:off x="1554975" y="1940353"/>
              <a:ext cx="1600552" cy="2026427"/>
              <a:chOff x="1554975" y="1940353"/>
              <a:chExt cx="1600552" cy="2026427"/>
            </a:xfrm>
          </p:grpSpPr>
          <p:sp>
            <p:nvSpPr>
              <p:cNvPr id="16" name="Google Shape;1055;p25"/>
              <p:cNvSpPr/>
              <p:nvPr/>
            </p:nvSpPr>
            <p:spPr>
              <a:xfrm>
                <a:off x="1562375" y="2064780"/>
                <a:ext cx="1561500" cy="1902000"/>
              </a:xfrm>
              <a:prstGeom prst="rect">
                <a:avLst/>
              </a:prstGeom>
              <a:solidFill>
                <a:srgbClr val="BEAF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056;p25"/>
              <p:cNvSpPr/>
              <p:nvPr/>
            </p:nvSpPr>
            <p:spPr>
              <a:xfrm rot="-155615">
                <a:off x="1590924" y="2262849"/>
                <a:ext cx="1564603" cy="1628260"/>
              </a:xfrm>
              <a:prstGeom prst="rect">
                <a:avLst/>
              </a:prstGeom>
              <a:solidFill>
                <a:srgbClr val="FFE2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057;p25"/>
              <p:cNvSpPr/>
              <p:nvPr/>
            </p:nvSpPr>
            <p:spPr>
              <a:xfrm>
                <a:off x="1554975" y="1940353"/>
                <a:ext cx="1569000" cy="414900"/>
              </a:xfrm>
              <a:prstGeom prst="rect">
                <a:avLst/>
              </a:prstGeom>
              <a:solidFill>
                <a:srgbClr val="F9A8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058;p25"/>
            <p:cNvSpPr/>
            <p:nvPr/>
          </p:nvSpPr>
          <p:spPr>
            <a:xfrm>
              <a:off x="2146685" y="1718282"/>
              <a:ext cx="410186" cy="493574"/>
            </a:xfrm>
            <a:prstGeom prst="ellipse">
              <a:avLst/>
            </a:prstGeom>
            <a:solidFill>
              <a:srgbClr val="B3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070;p25"/>
          <p:cNvGrpSpPr/>
          <p:nvPr/>
        </p:nvGrpSpPr>
        <p:grpSpPr>
          <a:xfrm>
            <a:off x="9611041" y="2314495"/>
            <a:ext cx="2332986" cy="2920182"/>
            <a:chOff x="5801375" y="1657941"/>
            <a:chExt cx="1600552" cy="2308839"/>
          </a:xfrm>
        </p:grpSpPr>
        <p:sp>
          <p:nvSpPr>
            <p:cNvPr id="20" name="Google Shape;1071;p25"/>
            <p:cNvSpPr/>
            <p:nvPr/>
          </p:nvSpPr>
          <p:spPr>
            <a:xfrm>
              <a:off x="5808775" y="2064780"/>
              <a:ext cx="1561500" cy="1902000"/>
            </a:xfrm>
            <a:prstGeom prst="rect">
              <a:avLst/>
            </a:prstGeom>
            <a:solidFill>
              <a:srgbClr val="BE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72;p25"/>
            <p:cNvSpPr/>
            <p:nvPr/>
          </p:nvSpPr>
          <p:spPr>
            <a:xfrm rot="-155615">
              <a:off x="5837324" y="2262849"/>
              <a:ext cx="1564603" cy="1628260"/>
            </a:xfrm>
            <a:prstGeom prst="rect">
              <a:avLst/>
            </a:prstGeom>
            <a:solidFill>
              <a:srgbClr val="FFF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073;p25"/>
            <p:cNvSpPr/>
            <p:nvPr/>
          </p:nvSpPr>
          <p:spPr>
            <a:xfrm>
              <a:off x="5801375" y="1940353"/>
              <a:ext cx="1569000" cy="414900"/>
            </a:xfrm>
            <a:prstGeom prst="rect">
              <a:avLst/>
            </a:prstGeom>
            <a:solidFill>
              <a:srgbClr val="FAD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074;p25"/>
            <p:cNvSpPr/>
            <p:nvPr/>
          </p:nvSpPr>
          <p:spPr>
            <a:xfrm>
              <a:off x="6370542" y="1657941"/>
              <a:ext cx="495122" cy="593092"/>
            </a:xfrm>
            <a:prstGeom prst="ellipse">
              <a:avLst/>
            </a:prstGeom>
            <a:solidFill>
              <a:srgbClr val="F9A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3</a:t>
              </a: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Metin kutusu 23"/>
          <p:cNvSpPr txBox="1"/>
          <p:nvPr/>
        </p:nvSpPr>
        <p:spPr>
          <a:xfrm>
            <a:off x="3642102" y="3799618"/>
            <a:ext cx="216976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2400" dirty="0">
                <a:solidFill>
                  <a:prstClr val="black"/>
                </a:solidFill>
                <a:latin typeface="Arial"/>
                <a:ea typeface="맑은 고딕"/>
              </a:rPr>
              <a:t>Rüzgârın onun </a:t>
            </a:r>
            <a:r>
              <a:rPr lang="tr-TR" sz="2400" dirty="0" smtClean="0">
                <a:solidFill>
                  <a:prstClr val="black"/>
                </a:solidFill>
                <a:latin typeface="Arial"/>
                <a:ea typeface="맑은 고딕"/>
              </a:rPr>
              <a:t>emrinde olması</a:t>
            </a:r>
            <a:endParaRPr lang="tr-TR" sz="2400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6482542" y="4032094"/>
            <a:ext cx="236699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2800" dirty="0" smtClean="0">
                <a:solidFill>
                  <a:prstClr val="black"/>
                </a:solidFill>
                <a:latin typeface="Arial"/>
                <a:ea typeface="맑은 고딕"/>
              </a:rPr>
              <a:t>Kuşların dilini bilmesi</a:t>
            </a:r>
            <a:endParaRPr lang="tr-TR" sz="2800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26" name="Google Shape;1029;p24"/>
          <p:cNvSpPr/>
          <p:nvPr/>
        </p:nvSpPr>
        <p:spPr>
          <a:xfrm rot="13311923" flipH="1" flipV="1">
            <a:off x="9482413" y="1094788"/>
            <a:ext cx="1736134" cy="565009"/>
          </a:xfrm>
          <a:custGeom>
            <a:avLst/>
            <a:gdLst/>
            <a:ahLst/>
            <a:cxnLst/>
            <a:rect l="l" t="t" r="r" b="b"/>
            <a:pathLst>
              <a:path w="43813" h="6629" extrusionOk="0">
                <a:moveTo>
                  <a:pt x="0" y="3965"/>
                </a:moveTo>
                <a:cubicBezTo>
                  <a:pt x="13449" y="-1796"/>
                  <a:pt x="31639" y="-1487"/>
                  <a:pt x="43813" y="6629"/>
                </a:cubicBezTo>
              </a:path>
            </a:pathLst>
          </a:custGeom>
          <a:noFill/>
          <a:ln w="28575" cap="flat" cmpd="sng">
            <a:solidFill>
              <a:sysClr val="windowText" lastClr="000000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5158520" y="481199"/>
            <a:ext cx="544215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2800" dirty="0">
                <a:solidFill>
                  <a:prstClr val="black"/>
                </a:solidFill>
                <a:latin typeface="Arial"/>
                <a:ea typeface="맑은 고딕"/>
              </a:rPr>
              <a:t>Hz. </a:t>
            </a:r>
            <a:r>
              <a:rPr lang="tr-TR" sz="2800" dirty="0" smtClean="0">
                <a:solidFill>
                  <a:prstClr val="black"/>
                </a:solidFill>
                <a:latin typeface="Arial"/>
                <a:ea typeface="맑은 고딕"/>
              </a:rPr>
              <a:t>Süleyman’ın </a:t>
            </a:r>
            <a:r>
              <a:rPr lang="tr-TR" sz="2800" dirty="0">
                <a:solidFill>
                  <a:prstClr val="black"/>
                </a:solidFill>
                <a:latin typeface="Arial"/>
                <a:ea typeface="맑은 고딕"/>
              </a:rPr>
              <a:t>(a.s.)</a:t>
            </a:r>
          </a:p>
          <a:p>
            <a:pPr algn="ctr"/>
            <a:r>
              <a:rPr lang="tr-TR" sz="2800" dirty="0">
                <a:solidFill>
                  <a:prstClr val="black"/>
                </a:solidFill>
                <a:latin typeface="Arial"/>
                <a:ea typeface="맑은 고딕"/>
              </a:rPr>
              <a:t>v</a:t>
            </a:r>
            <a:r>
              <a:rPr lang="tr-TR" sz="2800" dirty="0" smtClean="0">
                <a:solidFill>
                  <a:prstClr val="black"/>
                </a:solidFill>
                <a:latin typeface="Arial"/>
                <a:ea typeface="맑은 고딕"/>
              </a:rPr>
              <a:t>erilen mucizeler</a:t>
            </a:r>
            <a:endParaRPr lang="tr-TR" sz="2800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9703773" y="3645292"/>
            <a:ext cx="2245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solidFill>
                  <a:prstClr val="black"/>
                </a:solidFill>
                <a:latin typeface="Arial"/>
                <a:ea typeface="맑은 고딕"/>
              </a:rPr>
              <a:t>Karıncaların dilini </a:t>
            </a:r>
            <a:r>
              <a:rPr lang="tr-TR" sz="2400" dirty="0">
                <a:solidFill>
                  <a:prstClr val="black"/>
                </a:solidFill>
                <a:latin typeface="Arial"/>
                <a:ea typeface="맑은 고딕"/>
              </a:rPr>
              <a:t>bilmesi</a:t>
            </a:r>
            <a:endParaRPr lang="tr-TR" sz="2400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  <p:sp>
        <p:nvSpPr>
          <p:cNvPr id="29" name="Google Shape;1029;p24"/>
          <p:cNvSpPr/>
          <p:nvPr/>
        </p:nvSpPr>
        <p:spPr>
          <a:xfrm rot="19244701" flipH="1">
            <a:off x="4243323" y="1146396"/>
            <a:ext cx="1935561" cy="668561"/>
          </a:xfrm>
          <a:custGeom>
            <a:avLst/>
            <a:gdLst/>
            <a:ahLst/>
            <a:cxnLst/>
            <a:rect l="l" t="t" r="r" b="b"/>
            <a:pathLst>
              <a:path w="43813" h="6629" extrusionOk="0">
                <a:moveTo>
                  <a:pt x="0" y="3965"/>
                </a:moveTo>
                <a:cubicBezTo>
                  <a:pt x="13449" y="-1796"/>
                  <a:pt x="31639" y="-1487"/>
                  <a:pt x="43813" y="6629"/>
                </a:cubicBezTo>
              </a:path>
            </a:pathLst>
          </a:custGeom>
          <a:noFill/>
          <a:ln w="28575" cap="flat" cmpd="sng">
            <a:solidFill>
              <a:sysClr val="windowText" lastClr="000000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</a:endParaRPr>
          </a:p>
        </p:txBody>
      </p:sp>
      <p:sp>
        <p:nvSpPr>
          <p:cNvPr id="30" name="Google Shape;1030;p24"/>
          <p:cNvSpPr/>
          <p:nvPr/>
        </p:nvSpPr>
        <p:spPr>
          <a:xfrm>
            <a:off x="7545890" y="1415844"/>
            <a:ext cx="88859" cy="1135627"/>
          </a:xfrm>
          <a:custGeom>
            <a:avLst/>
            <a:gdLst/>
            <a:ahLst/>
            <a:cxnLst/>
            <a:rect l="l" t="t" r="r" b="b"/>
            <a:pathLst>
              <a:path w="13618" h="9473" extrusionOk="0">
                <a:moveTo>
                  <a:pt x="0" y="0"/>
                </a:moveTo>
                <a:cubicBezTo>
                  <a:pt x="5474" y="784"/>
                  <a:pt x="11869" y="4227"/>
                  <a:pt x="13618" y="9473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kern="0">
              <a:solidFill>
                <a:prstClr val="black"/>
              </a:solidFill>
              <a:latin typeface="Arial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36651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5" grpId="0"/>
      <p:bldP spid="26" grpId="0" animBg="1"/>
      <p:bldP spid="27" grpId="0"/>
      <p:bldP spid="28" grpId="0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 32"/>
          <p:cNvGrpSpPr/>
          <p:nvPr/>
        </p:nvGrpSpPr>
        <p:grpSpPr>
          <a:xfrm>
            <a:off x="2519569" y="325840"/>
            <a:ext cx="5479045" cy="874905"/>
            <a:chOff x="2425090" y="309653"/>
            <a:chExt cx="5124331" cy="673076"/>
          </a:xfrm>
        </p:grpSpPr>
        <p:grpSp>
          <p:nvGrpSpPr>
            <p:cNvPr id="32" name="Grup 31"/>
            <p:cNvGrpSpPr/>
            <p:nvPr/>
          </p:nvGrpSpPr>
          <p:grpSpPr>
            <a:xfrm>
              <a:off x="2425090" y="309653"/>
              <a:ext cx="5124331" cy="632163"/>
              <a:chOff x="1291967" y="309653"/>
              <a:chExt cx="2734041" cy="632163"/>
            </a:xfrm>
          </p:grpSpPr>
          <p:sp>
            <p:nvSpPr>
              <p:cNvPr id="29" name="Google Shape;907;p25"/>
              <p:cNvSpPr/>
              <p:nvPr/>
            </p:nvSpPr>
            <p:spPr>
              <a:xfrm>
                <a:off x="1328617" y="333237"/>
                <a:ext cx="2660740" cy="584995"/>
              </a:xfrm>
              <a:custGeom>
                <a:avLst/>
                <a:gdLst/>
                <a:ahLst/>
                <a:cxnLst/>
                <a:rect l="l" t="t" r="r" b="b"/>
                <a:pathLst>
                  <a:path w="46142" h="9485" extrusionOk="0">
                    <a:moveTo>
                      <a:pt x="3618" y="1"/>
                    </a:moveTo>
                    <a:cubicBezTo>
                      <a:pt x="1612" y="1"/>
                      <a:pt x="1" y="1642"/>
                      <a:pt x="1" y="3648"/>
                    </a:cubicBezTo>
                    <a:lnTo>
                      <a:pt x="1" y="9484"/>
                    </a:lnTo>
                    <a:lnTo>
                      <a:pt x="46141" y="9484"/>
                    </a:lnTo>
                    <a:lnTo>
                      <a:pt x="46141" y="3648"/>
                    </a:lnTo>
                    <a:cubicBezTo>
                      <a:pt x="46141" y="1642"/>
                      <a:pt x="44530" y="1"/>
                      <a:pt x="42524" y="1"/>
                    </a:cubicBezTo>
                    <a:close/>
                  </a:path>
                </a:pathLst>
              </a:custGeom>
              <a:solidFill>
                <a:srgbClr val="5B9BD5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/>
                  <a:cs typeface="Arial"/>
                  <a:sym typeface="Arial"/>
                </a:endParaRPr>
              </a:p>
            </p:txBody>
          </p:sp>
          <p:sp>
            <p:nvSpPr>
              <p:cNvPr id="31" name="Google Shape;909;p25"/>
              <p:cNvSpPr/>
              <p:nvPr/>
            </p:nvSpPr>
            <p:spPr>
              <a:xfrm>
                <a:off x="1291967" y="309653"/>
                <a:ext cx="2734041" cy="632163"/>
              </a:xfrm>
              <a:custGeom>
                <a:avLst/>
                <a:gdLst/>
                <a:ahLst/>
                <a:cxnLst/>
                <a:rect l="l" t="t" r="r" b="b"/>
                <a:pathLst>
                  <a:path w="46963" h="10153" extrusionOk="0">
                    <a:moveTo>
                      <a:pt x="41370" y="0"/>
                    </a:moveTo>
                    <a:lnTo>
                      <a:pt x="37357" y="61"/>
                    </a:lnTo>
                    <a:lnTo>
                      <a:pt x="25564" y="30"/>
                    </a:lnTo>
                    <a:cubicBezTo>
                      <a:pt x="24125" y="30"/>
                      <a:pt x="22673" y="17"/>
                      <a:pt x="21225" y="17"/>
                    </a:cubicBezTo>
                    <a:cubicBezTo>
                      <a:pt x="20501" y="17"/>
                      <a:pt x="19778" y="20"/>
                      <a:pt x="19059" y="30"/>
                    </a:cubicBezTo>
                    <a:cubicBezTo>
                      <a:pt x="14469" y="91"/>
                      <a:pt x="9910" y="91"/>
                      <a:pt x="5320" y="91"/>
                    </a:cubicBezTo>
                    <a:lnTo>
                      <a:pt x="4317" y="91"/>
                    </a:lnTo>
                    <a:cubicBezTo>
                      <a:pt x="4219" y="83"/>
                      <a:pt x="4124" y="79"/>
                      <a:pt x="4029" y="79"/>
                    </a:cubicBezTo>
                    <a:cubicBezTo>
                      <a:pt x="3771" y="79"/>
                      <a:pt x="3520" y="107"/>
                      <a:pt x="3253" y="152"/>
                    </a:cubicBezTo>
                    <a:cubicBezTo>
                      <a:pt x="1521" y="426"/>
                      <a:pt x="183" y="1854"/>
                      <a:pt x="31" y="3617"/>
                    </a:cubicBezTo>
                    <a:cubicBezTo>
                      <a:pt x="1" y="4043"/>
                      <a:pt x="31" y="4438"/>
                      <a:pt x="31" y="4833"/>
                    </a:cubicBezTo>
                    <a:lnTo>
                      <a:pt x="31" y="10091"/>
                    </a:lnTo>
                    <a:lnTo>
                      <a:pt x="33193" y="10091"/>
                    </a:lnTo>
                    <a:cubicBezTo>
                      <a:pt x="34395" y="10074"/>
                      <a:pt x="35597" y="10066"/>
                      <a:pt x="36798" y="10066"/>
                    </a:cubicBezTo>
                    <a:cubicBezTo>
                      <a:pt x="39698" y="10066"/>
                      <a:pt x="42593" y="10109"/>
                      <a:pt x="45473" y="10152"/>
                    </a:cubicBezTo>
                    <a:lnTo>
                      <a:pt x="46750" y="10152"/>
                    </a:lnTo>
                    <a:lnTo>
                      <a:pt x="46750" y="9514"/>
                    </a:lnTo>
                    <a:lnTo>
                      <a:pt x="46750" y="9028"/>
                    </a:lnTo>
                    <a:cubicBezTo>
                      <a:pt x="46780" y="8754"/>
                      <a:pt x="46780" y="8511"/>
                      <a:pt x="46780" y="8268"/>
                    </a:cubicBezTo>
                    <a:cubicBezTo>
                      <a:pt x="46902" y="6839"/>
                      <a:pt x="46962" y="5441"/>
                      <a:pt x="46962" y="4012"/>
                    </a:cubicBezTo>
                    <a:cubicBezTo>
                      <a:pt x="46962" y="3192"/>
                      <a:pt x="46719" y="2401"/>
                      <a:pt x="46263" y="1733"/>
                    </a:cubicBezTo>
                    <a:cubicBezTo>
                      <a:pt x="45777" y="1064"/>
                      <a:pt x="45139" y="547"/>
                      <a:pt x="44379" y="274"/>
                    </a:cubicBezTo>
                    <a:cubicBezTo>
                      <a:pt x="44318" y="243"/>
                      <a:pt x="44196" y="213"/>
                      <a:pt x="44136" y="182"/>
                    </a:cubicBezTo>
                    <a:cubicBezTo>
                      <a:pt x="43816" y="81"/>
                      <a:pt x="43518" y="42"/>
                      <a:pt x="43283" y="42"/>
                    </a:cubicBezTo>
                    <a:cubicBezTo>
                      <a:pt x="43026" y="42"/>
                      <a:pt x="42846" y="88"/>
                      <a:pt x="42798" y="152"/>
                    </a:cubicBezTo>
                    <a:cubicBezTo>
                      <a:pt x="42737" y="213"/>
                      <a:pt x="42768" y="274"/>
                      <a:pt x="42889" y="304"/>
                    </a:cubicBezTo>
                    <a:cubicBezTo>
                      <a:pt x="43041" y="395"/>
                      <a:pt x="43224" y="456"/>
                      <a:pt x="43406" y="486"/>
                    </a:cubicBezTo>
                    <a:cubicBezTo>
                      <a:pt x="44075" y="699"/>
                      <a:pt x="44683" y="1094"/>
                      <a:pt x="45139" y="1641"/>
                    </a:cubicBezTo>
                    <a:cubicBezTo>
                      <a:pt x="45534" y="2067"/>
                      <a:pt x="45777" y="2584"/>
                      <a:pt x="45898" y="3161"/>
                    </a:cubicBezTo>
                    <a:cubicBezTo>
                      <a:pt x="45959" y="3435"/>
                      <a:pt x="45990" y="3708"/>
                      <a:pt x="45990" y="4012"/>
                    </a:cubicBezTo>
                    <a:cubicBezTo>
                      <a:pt x="45959" y="4316"/>
                      <a:pt x="45959" y="4651"/>
                      <a:pt x="45959" y="4985"/>
                    </a:cubicBezTo>
                    <a:cubicBezTo>
                      <a:pt x="45929" y="6322"/>
                      <a:pt x="45898" y="7721"/>
                      <a:pt x="45898" y="9240"/>
                    </a:cubicBezTo>
                    <a:lnTo>
                      <a:pt x="45898" y="9301"/>
                    </a:lnTo>
                    <a:lnTo>
                      <a:pt x="43224" y="9271"/>
                    </a:lnTo>
                    <a:lnTo>
                      <a:pt x="39728" y="9271"/>
                    </a:lnTo>
                    <a:cubicBezTo>
                      <a:pt x="37138" y="9325"/>
                      <a:pt x="34527" y="9336"/>
                      <a:pt x="31913" y="9336"/>
                    </a:cubicBezTo>
                    <a:cubicBezTo>
                      <a:pt x="30171" y="9336"/>
                      <a:pt x="28427" y="9331"/>
                      <a:pt x="26688" y="9331"/>
                    </a:cubicBezTo>
                    <a:lnTo>
                      <a:pt x="22190" y="9331"/>
                    </a:lnTo>
                    <a:lnTo>
                      <a:pt x="8390" y="9392"/>
                    </a:lnTo>
                    <a:lnTo>
                      <a:pt x="609" y="9483"/>
                    </a:lnTo>
                    <a:lnTo>
                      <a:pt x="548" y="4407"/>
                    </a:lnTo>
                    <a:lnTo>
                      <a:pt x="548" y="3982"/>
                    </a:lnTo>
                    <a:cubicBezTo>
                      <a:pt x="578" y="3830"/>
                      <a:pt x="578" y="3708"/>
                      <a:pt x="578" y="3587"/>
                    </a:cubicBezTo>
                    <a:cubicBezTo>
                      <a:pt x="609" y="3313"/>
                      <a:pt x="670" y="3040"/>
                      <a:pt x="761" y="2796"/>
                    </a:cubicBezTo>
                    <a:cubicBezTo>
                      <a:pt x="943" y="2280"/>
                      <a:pt x="1247" y="1824"/>
                      <a:pt x="1642" y="1459"/>
                    </a:cubicBezTo>
                    <a:cubicBezTo>
                      <a:pt x="2068" y="1094"/>
                      <a:pt x="2554" y="821"/>
                      <a:pt x="3071" y="699"/>
                    </a:cubicBezTo>
                    <a:cubicBezTo>
                      <a:pt x="3345" y="608"/>
                      <a:pt x="3618" y="578"/>
                      <a:pt x="3892" y="578"/>
                    </a:cubicBezTo>
                    <a:lnTo>
                      <a:pt x="4773" y="578"/>
                    </a:lnTo>
                    <a:cubicBezTo>
                      <a:pt x="9374" y="550"/>
                      <a:pt x="13951" y="451"/>
                      <a:pt x="18568" y="451"/>
                    </a:cubicBezTo>
                    <a:cubicBezTo>
                      <a:pt x="19136" y="451"/>
                      <a:pt x="19705" y="453"/>
                      <a:pt x="20275" y="456"/>
                    </a:cubicBezTo>
                    <a:cubicBezTo>
                      <a:pt x="22190" y="456"/>
                      <a:pt x="24105" y="395"/>
                      <a:pt x="26020" y="395"/>
                    </a:cubicBezTo>
                    <a:lnTo>
                      <a:pt x="36537" y="304"/>
                    </a:lnTo>
                    <a:lnTo>
                      <a:pt x="41795" y="213"/>
                    </a:lnTo>
                    <a:cubicBezTo>
                      <a:pt x="42099" y="213"/>
                      <a:pt x="42403" y="182"/>
                      <a:pt x="42677" y="152"/>
                    </a:cubicBezTo>
                    <a:cubicBezTo>
                      <a:pt x="42737" y="122"/>
                      <a:pt x="42798" y="91"/>
                      <a:pt x="42798" y="91"/>
                    </a:cubicBezTo>
                    <a:cubicBezTo>
                      <a:pt x="42737" y="61"/>
                      <a:pt x="42677" y="30"/>
                      <a:pt x="42585" y="30"/>
                    </a:cubicBezTo>
                    <a:cubicBezTo>
                      <a:pt x="42190" y="0"/>
                      <a:pt x="41765" y="0"/>
                      <a:pt x="413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맑은 고딕"/>
                  <a:cs typeface="Arial"/>
                  <a:sym typeface="Arial"/>
                </a:endParaRPr>
              </a:p>
            </p:txBody>
          </p:sp>
        </p:grpSp>
        <p:sp>
          <p:nvSpPr>
            <p:cNvPr id="4" name="Dikdörtgen 3"/>
            <p:cNvSpPr/>
            <p:nvPr/>
          </p:nvSpPr>
          <p:spPr>
            <a:xfrm>
              <a:off x="2468275" y="459509"/>
              <a:ext cx="49709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맑은 고딕"/>
                </a:rPr>
                <a:t>Hz. Süleyman ve </a:t>
              </a:r>
              <a:r>
                <a:rPr lang="tr-TR" sz="2800" dirty="0" err="1" smtClean="0"/>
                <a:t>Beytü’l-Makdis</a:t>
              </a:r>
              <a:endPara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/>
              </a:endParaRPr>
            </a:p>
          </p:txBody>
        </p:sp>
      </p:grpSp>
      <p:sp>
        <p:nvSpPr>
          <p:cNvPr id="39" name="Metin kutusu 38"/>
          <p:cNvSpPr txBox="1"/>
          <p:nvPr/>
        </p:nvSpPr>
        <p:spPr>
          <a:xfrm>
            <a:off x="263471" y="1958772"/>
            <a:ext cx="4587498" cy="44319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solidFill>
                  <a:prstClr val="black"/>
                </a:solidFill>
                <a:latin typeface="Arial"/>
                <a:ea typeface="맑은 고딕"/>
              </a:rPr>
              <a:t>Hz. Süleyman (a.s.), babasının başlattığı önemli işlerden biri olan </a:t>
            </a:r>
            <a:r>
              <a:rPr lang="tr-TR" sz="2400" b="1" dirty="0">
                <a:solidFill>
                  <a:prstClr val="black"/>
                </a:solidFill>
                <a:latin typeface="Arial"/>
                <a:ea typeface="맑은 고딕"/>
              </a:rPr>
              <a:t>Mescid-i </a:t>
            </a:r>
            <a:r>
              <a:rPr lang="tr-TR" sz="2400" b="1" dirty="0" err="1">
                <a:solidFill>
                  <a:prstClr val="black"/>
                </a:solidFill>
                <a:latin typeface="Arial"/>
                <a:ea typeface="맑은 고딕"/>
              </a:rPr>
              <a:t>Aksa’nın</a:t>
            </a:r>
            <a:r>
              <a:rPr lang="tr-TR" sz="2400" b="1" dirty="0">
                <a:solidFill>
                  <a:prstClr val="black"/>
                </a:solidFill>
                <a:latin typeface="Arial"/>
                <a:ea typeface="맑은 고딕"/>
              </a:rPr>
              <a:t> (</a:t>
            </a:r>
            <a:r>
              <a:rPr lang="tr-TR" sz="2400" b="1" dirty="0" err="1">
                <a:solidFill>
                  <a:prstClr val="black"/>
                </a:solidFill>
                <a:latin typeface="Arial"/>
                <a:ea typeface="맑은 고딕"/>
              </a:rPr>
              <a:t>Beytü’l-Makdis</a:t>
            </a:r>
            <a:r>
              <a:rPr lang="tr-TR" sz="2400" b="1" dirty="0">
                <a:solidFill>
                  <a:prstClr val="black"/>
                </a:solidFill>
                <a:latin typeface="Arial"/>
                <a:ea typeface="맑은 고딕"/>
              </a:rPr>
              <a:t>)</a:t>
            </a:r>
            <a:r>
              <a:rPr lang="tr-TR" sz="2400" dirty="0">
                <a:solidFill>
                  <a:prstClr val="black"/>
                </a:solidFill>
                <a:latin typeface="Arial"/>
                <a:ea typeface="맑은 고딕"/>
              </a:rPr>
              <a:t> yapımını uzunca bir sürede tamamladı. Çok maliyetli </a:t>
            </a:r>
            <a:r>
              <a:rPr lang="tr-TR" sz="2400" dirty="0" smtClean="0">
                <a:solidFill>
                  <a:prstClr val="black"/>
                </a:solidFill>
                <a:latin typeface="Arial"/>
                <a:ea typeface="맑은 고딕"/>
              </a:rPr>
              <a:t>olan bu </a:t>
            </a:r>
            <a:r>
              <a:rPr lang="tr-TR" sz="2400" dirty="0">
                <a:solidFill>
                  <a:prstClr val="black"/>
                </a:solidFill>
                <a:latin typeface="Arial"/>
                <a:ea typeface="맑은 고딕"/>
              </a:rPr>
              <a:t>inşaat için kendi hazinesinden bütün imkânları kullandı. 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860" y="2030438"/>
            <a:ext cx="7117140" cy="430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2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35"/>
          <p:cNvSpPr txBox="1">
            <a:spLocks noGrp="1"/>
          </p:cNvSpPr>
          <p:nvPr>
            <p:ph type="subTitle" idx="4294967295"/>
          </p:nvPr>
        </p:nvSpPr>
        <p:spPr>
          <a:xfrm>
            <a:off x="1499017" y="2304116"/>
            <a:ext cx="3267855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00000"/>
              </a:lnSpc>
              <a:buClrTx/>
              <a:buSzTx/>
              <a:buNone/>
              <a:defRPr/>
            </a:pPr>
            <a:r>
              <a:rPr lang="tr-TR" sz="4000" kern="1200" dirty="0">
                <a:solidFill>
                  <a:schemeClr val="tx1"/>
                </a:solidFill>
                <a:latin typeface="Calibri" panose="020F0502020204030204"/>
              </a:rPr>
              <a:t>Video izliyoruz </a:t>
            </a:r>
          </a:p>
        </p:txBody>
      </p:sp>
      <p:sp>
        <p:nvSpPr>
          <p:cNvPr id="1051" name="Google Shape;1051;p35"/>
          <p:cNvSpPr/>
          <p:nvPr/>
        </p:nvSpPr>
        <p:spPr>
          <a:xfrm>
            <a:off x="1616399" y="3671616"/>
            <a:ext cx="2978932" cy="5733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4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2" name="Google Shape;1052;p35"/>
          <p:cNvSpPr/>
          <p:nvPr/>
        </p:nvSpPr>
        <p:spPr>
          <a:xfrm>
            <a:off x="1616399" y="1936083"/>
            <a:ext cx="2978932" cy="5733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4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1029;p35"/>
          <p:cNvSpPr txBox="1">
            <a:spLocks/>
          </p:cNvSpPr>
          <p:nvPr/>
        </p:nvSpPr>
        <p:spPr>
          <a:xfrm>
            <a:off x="5006715" y="5377206"/>
            <a:ext cx="6644522" cy="41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lvl="0" indent="0" algn="ctr">
              <a:spcAft>
                <a:spcPts val="2133"/>
              </a:spcAft>
              <a:buNone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fortaa"/>
                <a:hlinkClick r:id="rId3"/>
              </a:rPr>
              <a:t>Kaynak: </a:t>
            </a:r>
            <a:r>
              <a:rPr lang="tr-TR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tr-TR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www.youtube.com/watch?v=TvI95KdgVmE</a:t>
            </a:r>
            <a:r>
              <a:rPr lang="tr-TR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tr-T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omfortaa"/>
            </a:endParaRPr>
          </a:p>
        </p:txBody>
      </p:sp>
      <p:grpSp>
        <p:nvGrpSpPr>
          <p:cNvPr id="27" name="Google Shape;8488;p40"/>
          <p:cNvGrpSpPr/>
          <p:nvPr/>
        </p:nvGrpSpPr>
        <p:grpSpPr>
          <a:xfrm>
            <a:off x="5081667" y="884419"/>
            <a:ext cx="6415789" cy="3987383"/>
            <a:chOff x="310825" y="367425"/>
            <a:chExt cx="6969275" cy="4888550"/>
          </a:xfrm>
        </p:grpSpPr>
        <p:sp>
          <p:nvSpPr>
            <p:cNvPr id="28" name="Google Shape;8489;p40"/>
            <p:cNvSpPr/>
            <p:nvPr/>
          </p:nvSpPr>
          <p:spPr>
            <a:xfrm>
              <a:off x="310825" y="412500"/>
              <a:ext cx="6969275" cy="4843475"/>
            </a:xfrm>
            <a:custGeom>
              <a:avLst/>
              <a:gdLst/>
              <a:ahLst/>
              <a:cxnLst/>
              <a:rect l="l" t="t" r="r" b="b"/>
              <a:pathLst>
                <a:path w="278771" h="193739" extrusionOk="0">
                  <a:moveTo>
                    <a:pt x="4769" y="1"/>
                  </a:moveTo>
                  <a:cubicBezTo>
                    <a:pt x="2152" y="1"/>
                    <a:pt x="0" y="2153"/>
                    <a:pt x="0" y="4770"/>
                  </a:cubicBezTo>
                  <a:lnTo>
                    <a:pt x="0" y="188736"/>
                  </a:lnTo>
                  <a:cubicBezTo>
                    <a:pt x="0" y="191412"/>
                    <a:pt x="2094" y="193622"/>
                    <a:pt x="4769" y="193738"/>
                  </a:cubicBezTo>
                  <a:lnTo>
                    <a:pt x="274467" y="193738"/>
                  </a:lnTo>
                  <a:cubicBezTo>
                    <a:pt x="276968" y="193738"/>
                    <a:pt x="278771" y="191470"/>
                    <a:pt x="278771" y="188736"/>
                  </a:cubicBezTo>
                  <a:lnTo>
                    <a:pt x="278771" y="4828"/>
                  </a:lnTo>
                  <a:cubicBezTo>
                    <a:pt x="278771" y="2036"/>
                    <a:pt x="276968" y="1"/>
                    <a:pt x="274467" y="1"/>
                  </a:cubicBez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8490;p40"/>
            <p:cNvSpPr/>
            <p:nvPr/>
          </p:nvSpPr>
          <p:spPr>
            <a:xfrm>
              <a:off x="412600" y="438675"/>
              <a:ext cx="6765725" cy="4700975"/>
            </a:xfrm>
            <a:custGeom>
              <a:avLst/>
              <a:gdLst/>
              <a:ahLst/>
              <a:cxnLst/>
              <a:rect l="l" t="t" r="r" b="b"/>
              <a:pathLst>
                <a:path w="270629" h="188039" extrusionOk="0">
                  <a:moveTo>
                    <a:pt x="4653" y="1"/>
                  </a:moveTo>
                  <a:cubicBezTo>
                    <a:pt x="2094" y="1"/>
                    <a:pt x="0" y="2094"/>
                    <a:pt x="0" y="4654"/>
                  </a:cubicBezTo>
                  <a:lnTo>
                    <a:pt x="0" y="183153"/>
                  </a:lnTo>
                  <a:cubicBezTo>
                    <a:pt x="0" y="185770"/>
                    <a:pt x="2036" y="187922"/>
                    <a:pt x="4653" y="188038"/>
                  </a:cubicBezTo>
                  <a:lnTo>
                    <a:pt x="266441" y="188038"/>
                  </a:lnTo>
                  <a:cubicBezTo>
                    <a:pt x="268883" y="188038"/>
                    <a:pt x="270628" y="185828"/>
                    <a:pt x="270628" y="183153"/>
                  </a:cubicBezTo>
                  <a:lnTo>
                    <a:pt x="270628" y="4654"/>
                  </a:lnTo>
                  <a:cubicBezTo>
                    <a:pt x="270628" y="1978"/>
                    <a:pt x="268883" y="1"/>
                    <a:pt x="266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8491;p40"/>
            <p:cNvSpPr/>
            <p:nvPr/>
          </p:nvSpPr>
          <p:spPr>
            <a:xfrm>
              <a:off x="310825" y="367425"/>
              <a:ext cx="6969275" cy="508950"/>
            </a:xfrm>
            <a:custGeom>
              <a:avLst/>
              <a:gdLst/>
              <a:ahLst/>
              <a:cxnLst/>
              <a:rect l="l" t="t" r="r" b="b"/>
              <a:pathLst>
                <a:path w="278771" h="20358" extrusionOk="0">
                  <a:moveTo>
                    <a:pt x="4769" y="1"/>
                  </a:moveTo>
                  <a:cubicBezTo>
                    <a:pt x="2152" y="1"/>
                    <a:pt x="0" y="2153"/>
                    <a:pt x="0" y="4770"/>
                  </a:cubicBezTo>
                  <a:lnTo>
                    <a:pt x="0" y="20357"/>
                  </a:lnTo>
                  <a:lnTo>
                    <a:pt x="278771" y="20357"/>
                  </a:lnTo>
                  <a:lnTo>
                    <a:pt x="278771" y="4770"/>
                  </a:lnTo>
                  <a:cubicBezTo>
                    <a:pt x="278771" y="2036"/>
                    <a:pt x="276968" y="1"/>
                    <a:pt x="274467" y="1"/>
                  </a:cubicBez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8492;p40"/>
            <p:cNvSpPr/>
            <p:nvPr/>
          </p:nvSpPr>
          <p:spPr>
            <a:xfrm>
              <a:off x="2134200" y="1172975"/>
              <a:ext cx="3200375" cy="3079475"/>
            </a:xfrm>
            <a:custGeom>
              <a:avLst/>
              <a:gdLst/>
              <a:ahLst/>
              <a:cxnLst/>
              <a:rect l="l" t="t" r="r" b="b"/>
              <a:pathLst>
                <a:path w="128015" h="123179" extrusionOk="0">
                  <a:moveTo>
                    <a:pt x="66436" y="12973"/>
                  </a:moveTo>
                  <a:cubicBezTo>
                    <a:pt x="72703" y="12973"/>
                    <a:pt x="79021" y="14188"/>
                    <a:pt x="85033" y="16693"/>
                  </a:cubicBezTo>
                  <a:cubicBezTo>
                    <a:pt x="103238" y="24196"/>
                    <a:pt x="115045" y="41935"/>
                    <a:pt x="115045" y="61594"/>
                  </a:cubicBezTo>
                  <a:cubicBezTo>
                    <a:pt x="115045" y="88465"/>
                    <a:pt x="93292" y="110217"/>
                    <a:pt x="66479" y="110217"/>
                  </a:cubicBezTo>
                  <a:cubicBezTo>
                    <a:pt x="46763" y="110217"/>
                    <a:pt x="29023" y="98352"/>
                    <a:pt x="21520" y="80206"/>
                  </a:cubicBezTo>
                  <a:cubicBezTo>
                    <a:pt x="14017" y="62059"/>
                    <a:pt x="18147" y="41121"/>
                    <a:pt x="32048" y="27220"/>
                  </a:cubicBezTo>
                  <a:cubicBezTo>
                    <a:pt x="41343" y="17925"/>
                    <a:pt x="53786" y="12973"/>
                    <a:pt x="66436" y="12973"/>
                  </a:cubicBezTo>
                  <a:close/>
                  <a:moveTo>
                    <a:pt x="66479" y="0"/>
                  </a:moveTo>
                  <a:cubicBezTo>
                    <a:pt x="41528" y="0"/>
                    <a:pt x="19077" y="15006"/>
                    <a:pt x="9539" y="38038"/>
                  </a:cubicBezTo>
                  <a:cubicBezTo>
                    <a:pt x="0" y="61070"/>
                    <a:pt x="5293" y="87534"/>
                    <a:pt x="22916" y="105157"/>
                  </a:cubicBezTo>
                  <a:cubicBezTo>
                    <a:pt x="34693" y="116934"/>
                    <a:pt x="50419" y="123179"/>
                    <a:pt x="66430" y="123179"/>
                  </a:cubicBezTo>
                  <a:cubicBezTo>
                    <a:pt x="74377" y="123179"/>
                    <a:pt x="82395" y="121640"/>
                    <a:pt x="90035" y="118476"/>
                  </a:cubicBezTo>
                  <a:cubicBezTo>
                    <a:pt x="113009" y="108938"/>
                    <a:pt x="128015" y="86487"/>
                    <a:pt x="128015" y="61594"/>
                  </a:cubicBezTo>
                  <a:cubicBezTo>
                    <a:pt x="128015" y="27569"/>
                    <a:pt x="100446" y="0"/>
                    <a:pt x="6647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8493;p40"/>
            <p:cNvSpPr/>
            <p:nvPr/>
          </p:nvSpPr>
          <p:spPr>
            <a:xfrm>
              <a:off x="3370125" y="2064300"/>
              <a:ext cx="1193800" cy="1488975"/>
            </a:xfrm>
            <a:custGeom>
              <a:avLst/>
              <a:gdLst/>
              <a:ahLst/>
              <a:cxnLst/>
              <a:rect l="l" t="t" r="r" b="b"/>
              <a:pathLst>
                <a:path w="47752" h="59559" extrusionOk="0">
                  <a:moveTo>
                    <a:pt x="1" y="1"/>
                  </a:moveTo>
                  <a:lnTo>
                    <a:pt x="292" y="59558"/>
                  </a:lnTo>
                  <a:lnTo>
                    <a:pt x="47752" y="298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8494;p40"/>
            <p:cNvSpPr/>
            <p:nvPr/>
          </p:nvSpPr>
          <p:spPr>
            <a:xfrm>
              <a:off x="398050" y="4443125"/>
              <a:ext cx="6794800" cy="769225"/>
            </a:xfrm>
            <a:custGeom>
              <a:avLst/>
              <a:gdLst/>
              <a:ahLst/>
              <a:cxnLst/>
              <a:rect l="l" t="t" r="r" b="b"/>
              <a:pathLst>
                <a:path w="271792" h="30769" extrusionOk="0">
                  <a:moveTo>
                    <a:pt x="1" y="1"/>
                  </a:moveTo>
                  <a:lnTo>
                    <a:pt x="1" y="30768"/>
                  </a:lnTo>
                  <a:lnTo>
                    <a:pt x="271792" y="30768"/>
                  </a:lnTo>
                  <a:lnTo>
                    <a:pt x="271792" y="1"/>
                  </a:ln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8495;p40"/>
            <p:cNvSpPr/>
            <p:nvPr/>
          </p:nvSpPr>
          <p:spPr>
            <a:xfrm>
              <a:off x="617625" y="4565275"/>
              <a:ext cx="6310600" cy="34925"/>
            </a:xfrm>
            <a:custGeom>
              <a:avLst/>
              <a:gdLst/>
              <a:ahLst/>
              <a:cxnLst/>
              <a:rect l="l" t="t" r="r" b="b"/>
              <a:pathLst>
                <a:path w="252424" h="1397" extrusionOk="0">
                  <a:moveTo>
                    <a:pt x="0" y="0"/>
                  </a:moveTo>
                  <a:lnTo>
                    <a:pt x="0" y="1396"/>
                  </a:lnTo>
                  <a:lnTo>
                    <a:pt x="252423" y="1396"/>
                  </a:lnTo>
                  <a:lnTo>
                    <a:pt x="252423" y="0"/>
                  </a:lnTo>
                  <a:close/>
                </a:path>
              </a:pathLst>
            </a:custGeom>
            <a:solidFill>
              <a:srgbClr val="D9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8496;p40"/>
            <p:cNvSpPr/>
            <p:nvPr/>
          </p:nvSpPr>
          <p:spPr>
            <a:xfrm>
              <a:off x="617625" y="4565275"/>
              <a:ext cx="2576600" cy="34925"/>
            </a:xfrm>
            <a:custGeom>
              <a:avLst/>
              <a:gdLst/>
              <a:ahLst/>
              <a:cxnLst/>
              <a:rect l="l" t="t" r="r" b="b"/>
              <a:pathLst>
                <a:path w="103064" h="1397" extrusionOk="0">
                  <a:moveTo>
                    <a:pt x="0" y="0"/>
                  </a:moveTo>
                  <a:lnTo>
                    <a:pt x="0" y="1396"/>
                  </a:lnTo>
                  <a:lnTo>
                    <a:pt x="103063" y="1396"/>
                  </a:lnTo>
                  <a:lnTo>
                    <a:pt x="103063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8497;p40"/>
            <p:cNvSpPr/>
            <p:nvPr/>
          </p:nvSpPr>
          <p:spPr>
            <a:xfrm>
              <a:off x="1825925" y="4761575"/>
              <a:ext cx="167250" cy="234125"/>
            </a:xfrm>
            <a:custGeom>
              <a:avLst/>
              <a:gdLst/>
              <a:ahLst/>
              <a:cxnLst/>
              <a:rect l="l" t="t" r="r" b="b"/>
              <a:pathLst>
                <a:path w="6690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6690" y="46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8498;p40"/>
            <p:cNvSpPr/>
            <p:nvPr/>
          </p:nvSpPr>
          <p:spPr>
            <a:xfrm>
              <a:off x="2022225" y="4761575"/>
              <a:ext cx="39300" cy="234125"/>
            </a:xfrm>
            <a:custGeom>
              <a:avLst/>
              <a:gdLst/>
              <a:ahLst/>
              <a:cxnLst/>
              <a:rect l="l" t="t" r="r" b="b"/>
              <a:pathLst>
                <a:path w="1572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1571" y="9364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8499;p40"/>
            <p:cNvSpPr/>
            <p:nvPr/>
          </p:nvSpPr>
          <p:spPr>
            <a:xfrm>
              <a:off x="1351925" y="4761575"/>
              <a:ext cx="167225" cy="234125"/>
            </a:xfrm>
            <a:custGeom>
              <a:avLst/>
              <a:gdLst/>
              <a:ahLst/>
              <a:cxnLst/>
              <a:rect l="l" t="t" r="r" b="b"/>
              <a:pathLst>
                <a:path w="6689" h="9365" extrusionOk="0">
                  <a:moveTo>
                    <a:pt x="0" y="0"/>
                  </a:moveTo>
                  <a:lnTo>
                    <a:pt x="0" y="9364"/>
                  </a:lnTo>
                  <a:lnTo>
                    <a:pt x="6689" y="4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8500;p40"/>
            <p:cNvSpPr/>
            <p:nvPr/>
          </p:nvSpPr>
          <p:spPr>
            <a:xfrm>
              <a:off x="877900" y="4761575"/>
              <a:ext cx="167225" cy="234125"/>
            </a:xfrm>
            <a:custGeom>
              <a:avLst/>
              <a:gdLst/>
              <a:ahLst/>
              <a:cxnLst/>
              <a:rect l="l" t="t" r="r" b="b"/>
              <a:pathLst>
                <a:path w="6689" h="9365" extrusionOk="0">
                  <a:moveTo>
                    <a:pt x="6689" y="0"/>
                  </a:moveTo>
                  <a:lnTo>
                    <a:pt x="0" y="4653"/>
                  </a:lnTo>
                  <a:lnTo>
                    <a:pt x="6689" y="9364"/>
                  </a:lnTo>
                  <a:lnTo>
                    <a:pt x="6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8501;p40"/>
            <p:cNvSpPr/>
            <p:nvPr/>
          </p:nvSpPr>
          <p:spPr>
            <a:xfrm>
              <a:off x="809550" y="4761575"/>
              <a:ext cx="39300" cy="234125"/>
            </a:xfrm>
            <a:custGeom>
              <a:avLst/>
              <a:gdLst/>
              <a:ahLst/>
              <a:cxnLst/>
              <a:rect l="l" t="t" r="r" b="b"/>
              <a:pathLst>
                <a:path w="1572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1571" y="9364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8502;p40"/>
            <p:cNvSpPr/>
            <p:nvPr/>
          </p:nvSpPr>
          <p:spPr>
            <a:xfrm>
              <a:off x="5477050" y="4719400"/>
              <a:ext cx="303925" cy="299550"/>
            </a:xfrm>
            <a:custGeom>
              <a:avLst/>
              <a:gdLst/>
              <a:ahLst/>
              <a:cxnLst/>
              <a:rect l="l" t="t" r="r" b="b"/>
              <a:pathLst>
                <a:path w="12157" h="11982" extrusionOk="0">
                  <a:moveTo>
                    <a:pt x="6050" y="4072"/>
                  </a:moveTo>
                  <a:cubicBezTo>
                    <a:pt x="7155" y="4072"/>
                    <a:pt x="8027" y="4944"/>
                    <a:pt x="8027" y="5991"/>
                  </a:cubicBezTo>
                  <a:cubicBezTo>
                    <a:pt x="8067" y="7217"/>
                    <a:pt x="7085" y="8013"/>
                    <a:pt x="6068" y="8013"/>
                  </a:cubicBezTo>
                  <a:cubicBezTo>
                    <a:pt x="5589" y="8013"/>
                    <a:pt x="5103" y="7836"/>
                    <a:pt x="4712" y="7445"/>
                  </a:cubicBezTo>
                  <a:cubicBezTo>
                    <a:pt x="3432" y="6224"/>
                    <a:pt x="4305" y="4072"/>
                    <a:pt x="6050" y="4072"/>
                  </a:cubicBezTo>
                  <a:close/>
                  <a:moveTo>
                    <a:pt x="5410" y="0"/>
                  </a:moveTo>
                  <a:cubicBezTo>
                    <a:pt x="5119" y="582"/>
                    <a:pt x="4886" y="1105"/>
                    <a:pt x="4712" y="1687"/>
                  </a:cubicBezTo>
                  <a:lnTo>
                    <a:pt x="3956" y="1978"/>
                  </a:lnTo>
                  <a:cubicBezTo>
                    <a:pt x="3432" y="1745"/>
                    <a:pt x="2851" y="1513"/>
                    <a:pt x="2269" y="1338"/>
                  </a:cubicBezTo>
                  <a:lnTo>
                    <a:pt x="1280" y="2269"/>
                  </a:lnTo>
                  <a:cubicBezTo>
                    <a:pt x="1513" y="2850"/>
                    <a:pt x="1746" y="3374"/>
                    <a:pt x="1978" y="3897"/>
                  </a:cubicBezTo>
                  <a:lnTo>
                    <a:pt x="1687" y="4653"/>
                  </a:lnTo>
                  <a:cubicBezTo>
                    <a:pt x="1106" y="4828"/>
                    <a:pt x="524" y="5060"/>
                    <a:pt x="1" y="5351"/>
                  </a:cubicBezTo>
                  <a:lnTo>
                    <a:pt x="1" y="6689"/>
                  </a:lnTo>
                  <a:cubicBezTo>
                    <a:pt x="524" y="6980"/>
                    <a:pt x="1106" y="7154"/>
                    <a:pt x="1687" y="7387"/>
                  </a:cubicBezTo>
                  <a:lnTo>
                    <a:pt x="1978" y="8085"/>
                  </a:lnTo>
                  <a:cubicBezTo>
                    <a:pt x="1746" y="8667"/>
                    <a:pt x="1513" y="9190"/>
                    <a:pt x="1338" y="9772"/>
                  </a:cubicBezTo>
                  <a:lnTo>
                    <a:pt x="2269" y="10702"/>
                  </a:lnTo>
                  <a:cubicBezTo>
                    <a:pt x="2851" y="10528"/>
                    <a:pt x="3432" y="10295"/>
                    <a:pt x="3956" y="10062"/>
                  </a:cubicBezTo>
                  <a:lnTo>
                    <a:pt x="4712" y="10353"/>
                  </a:lnTo>
                  <a:cubicBezTo>
                    <a:pt x="4886" y="10877"/>
                    <a:pt x="5119" y="11458"/>
                    <a:pt x="5410" y="11982"/>
                  </a:cubicBezTo>
                  <a:lnTo>
                    <a:pt x="6748" y="11982"/>
                  </a:lnTo>
                  <a:cubicBezTo>
                    <a:pt x="7038" y="11458"/>
                    <a:pt x="7271" y="10877"/>
                    <a:pt x="7504" y="10353"/>
                  </a:cubicBezTo>
                  <a:lnTo>
                    <a:pt x="8202" y="10062"/>
                  </a:lnTo>
                  <a:cubicBezTo>
                    <a:pt x="8783" y="10295"/>
                    <a:pt x="9365" y="10470"/>
                    <a:pt x="9946" y="10702"/>
                  </a:cubicBezTo>
                  <a:lnTo>
                    <a:pt x="10877" y="9772"/>
                  </a:lnTo>
                  <a:cubicBezTo>
                    <a:pt x="10703" y="9190"/>
                    <a:pt x="10470" y="8608"/>
                    <a:pt x="10179" y="8085"/>
                  </a:cubicBezTo>
                  <a:lnTo>
                    <a:pt x="10528" y="7387"/>
                  </a:lnTo>
                  <a:cubicBezTo>
                    <a:pt x="11052" y="7154"/>
                    <a:pt x="11633" y="6922"/>
                    <a:pt x="12157" y="6631"/>
                  </a:cubicBezTo>
                  <a:lnTo>
                    <a:pt x="12157" y="5351"/>
                  </a:lnTo>
                  <a:cubicBezTo>
                    <a:pt x="11633" y="5060"/>
                    <a:pt x="11052" y="4828"/>
                    <a:pt x="10528" y="4653"/>
                  </a:cubicBezTo>
                  <a:lnTo>
                    <a:pt x="10179" y="3897"/>
                  </a:lnTo>
                  <a:cubicBezTo>
                    <a:pt x="10470" y="3374"/>
                    <a:pt x="10644" y="2792"/>
                    <a:pt x="10819" y="2211"/>
                  </a:cubicBezTo>
                  <a:lnTo>
                    <a:pt x="9888" y="1280"/>
                  </a:lnTo>
                  <a:cubicBezTo>
                    <a:pt x="9307" y="1454"/>
                    <a:pt x="8783" y="1687"/>
                    <a:pt x="8202" y="1978"/>
                  </a:cubicBezTo>
                  <a:lnTo>
                    <a:pt x="7504" y="1687"/>
                  </a:lnTo>
                  <a:cubicBezTo>
                    <a:pt x="7271" y="1105"/>
                    <a:pt x="7038" y="524"/>
                    <a:pt x="6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8503;p40"/>
            <p:cNvSpPr/>
            <p:nvPr/>
          </p:nvSpPr>
          <p:spPr>
            <a:xfrm>
              <a:off x="5997600" y="4752850"/>
              <a:ext cx="349000" cy="229750"/>
            </a:xfrm>
            <a:custGeom>
              <a:avLst/>
              <a:gdLst/>
              <a:ahLst/>
              <a:cxnLst/>
              <a:rect l="l" t="t" r="r" b="b"/>
              <a:pathLst>
                <a:path w="13960" h="9190" extrusionOk="0">
                  <a:moveTo>
                    <a:pt x="12913" y="1047"/>
                  </a:moveTo>
                  <a:lnTo>
                    <a:pt x="12913" y="8143"/>
                  </a:lnTo>
                  <a:lnTo>
                    <a:pt x="1048" y="8143"/>
                  </a:lnTo>
                  <a:lnTo>
                    <a:pt x="1048" y="1047"/>
                  </a:lnTo>
                  <a:close/>
                  <a:moveTo>
                    <a:pt x="1" y="0"/>
                  </a:moveTo>
                  <a:lnTo>
                    <a:pt x="1" y="9190"/>
                  </a:lnTo>
                  <a:lnTo>
                    <a:pt x="13960" y="9190"/>
                  </a:lnTo>
                  <a:lnTo>
                    <a:pt x="139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8504;p40"/>
            <p:cNvSpPr/>
            <p:nvPr/>
          </p:nvSpPr>
          <p:spPr>
            <a:xfrm>
              <a:off x="6720275" y="4728125"/>
              <a:ext cx="114900" cy="114900"/>
            </a:xfrm>
            <a:custGeom>
              <a:avLst/>
              <a:gdLst/>
              <a:ahLst/>
              <a:cxnLst/>
              <a:rect l="l" t="t" r="r" b="b"/>
              <a:pathLst>
                <a:path w="4596" h="4596" extrusionOk="0">
                  <a:moveTo>
                    <a:pt x="0" y="0"/>
                  </a:moveTo>
                  <a:lnTo>
                    <a:pt x="0" y="1047"/>
                  </a:lnTo>
                  <a:lnTo>
                    <a:pt x="3548" y="1047"/>
                  </a:lnTo>
                  <a:lnTo>
                    <a:pt x="3548" y="4595"/>
                  </a:lnTo>
                  <a:lnTo>
                    <a:pt x="4595" y="4595"/>
                  </a:lnTo>
                  <a:lnTo>
                    <a:pt x="45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8505;p40"/>
            <p:cNvSpPr/>
            <p:nvPr/>
          </p:nvSpPr>
          <p:spPr>
            <a:xfrm>
              <a:off x="6557425" y="4728125"/>
              <a:ext cx="113425" cy="114900"/>
            </a:xfrm>
            <a:custGeom>
              <a:avLst/>
              <a:gdLst/>
              <a:ahLst/>
              <a:cxnLst/>
              <a:rect l="l" t="t" r="r" b="b"/>
              <a:pathLst>
                <a:path w="4537" h="4596" extrusionOk="0">
                  <a:moveTo>
                    <a:pt x="0" y="0"/>
                  </a:moveTo>
                  <a:lnTo>
                    <a:pt x="0" y="4595"/>
                  </a:lnTo>
                  <a:lnTo>
                    <a:pt x="989" y="4595"/>
                  </a:lnTo>
                  <a:lnTo>
                    <a:pt x="989" y="1047"/>
                  </a:lnTo>
                  <a:lnTo>
                    <a:pt x="4537" y="1047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8506;p40"/>
            <p:cNvSpPr/>
            <p:nvPr/>
          </p:nvSpPr>
          <p:spPr>
            <a:xfrm>
              <a:off x="6720275" y="4892425"/>
              <a:ext cx="114900" cy="113450"/>
            </a:xfrm>
            <a:custGeom>
              <a:avLst/>
              <a:gdLst/>
              <a:ahLst/>
              <a:cxnLst/>
              <a:rect l="l" t="t" r="r" b="b"/>
              <a:pathLst>
                <a:path w="4596" h="4538" extrusionOk="0">
                  <a:moveTo>
                    <a:pt x="3548" y="1"/>
                  </a:moveTo>
                  <a:lnTo>
                    <a:pt x="3548" y="3549"/>
                  </a:lnTo>
                  <a:lnTo>
                    <a:pt x="0" y="3549"/>
                  </a:lnTo>
                  <a:lnTo>
                    <a:pt x="0" y="4537"/>
                  </a:lnTo>
                  <a:lnTo>
                    <a:pt x="4595" y="4537"/>
                  </a:lnTo>
                  <a:lnTo>
                    <a:pt x="4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8507;p40"/>
            <p:cNvSpPr/>
            <p:nvPr/>
          </p:nvSpPr>
          <p:spPr>
            <a:xfrm>
              <a:off x="6557425" y="4892425"/>
              <a:ext cx="113425" cy="113450"/>
            </a:xfrm>
            <a:custGeom>
              <a:avLst/>
              <a:gdLst/>
              <a:ahLst/>
              <a:cxnLst/>
              <a:rect l="l" t="t" r="r" b="b"/>
              <a:pathLst>
                <a:path w="4537" h="4538" extrusionOk="0">
                  <a:moveTo>
                    <a:pt x="0" y="1"/>
                  </a:moveTo>
                  <a:lnTo>
                    <a:pt x="0" y="4537"/>
                  </a:lnTo>
                  <a:lnTo>
                    <a:pt x="4537" y="4537"/>
                  </a:lnTo>
                  <a:lnTo>
                    <a:pt x="4537" y="3549"/>
                  </a:lnTo>
                  <a:lnTo>
                    <a:pt x="989" y="354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8508;p40"/>
            <p:cNvSpPr/>
            <p:nvPr/>
          </p:nvSpPr>
          <p:spPr>
            <a:xfrm>
              <a:off x="3116100" y="4521600"/>
              <a:ext cx="142100" cy="120775"/>
            </a:xfrm>
            <a:custGeom>
              <a:avLst/>
              <a:gdLst/>
              <a:ahLst/>
              <a:cxnLst/>
              <a:rect l="l" t="t" r="r" b="b"/>
              <a:pathLst>
                <a:path w="5684" h="4831" extrusionOk="0">
                  <a:moveTo>
                    <a:pt x="3342" y="0"/>
                  </a:moveTo>
                  <a:cubicBezTo>
                    <a:pt x="3308" y="0"/>
                    <a:pt x="3274" y="1"/>
                    <a:pt x="3241" y="2"/>
                  </a:cubicBezTo>
                  <a:cubicBezTo>
                    <a:pt x="3217" y="2"/>
                    <a:pt x="3194" y="1"/>
                    <a:pt x="3170" y="1"/>
                  </a:cubicBezTo>
                  <a:cubicBezTo>
                    <a:pt x="1065" y="1"/>
                    <a:pt x="0" y="2579"/>
                    <a:pt x="1496" y="4132"/>
                  </a:cubicBezTo>
                  <a:cubicBezTo>
                    <a:pt x="1998" y="4615"/>
                    <a:pt x="2606" y="4831"/>
                    <a:pt x="3202" y="4831"/>
                  </a:cubicBezTo>
                  <a:cubicBezTo>
                    <a:pt x="4472" y="4831"/>
                    <a:pt x="5684" y="3851"/>
                    <a:pt x="5684" y="2387"/>
                  </a:cubicBezTo>
                  <a:cubicBezTo>
                    <a:pt x="5684" y="1083"/>
                    <a:pt x="4634" y="0"/>
                    <a:pt x="3342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9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>
            <p:custDataLst>
              <p:tags r:id="rId1"/>
            </p:custDataLst>
          </p:nvPr>
        </p:nvGrpSpPr>
        <p:grpSpPr>
          <a:xfrm>
            <a:off x="1524000" y="857250"/>
            <a:ext cx="9144000" cy="5143500"/>
            <a:chOff x="1524000" y="857250"/>
            <a:chExt cx="9144000" cy="5143500"/>
          </a:xfrm>
        </p:grpSpPr>
        <p:pic>
          <p:nvPicPr>
            <p:cNvPr id="2" name="TvI95KdgVmE213425828"/>
            <p:cNvPicPr>
              <a:picLocks noRot="1" noChangeAspect="1"/>
            </p:cNvPicPr>
            <p:nvPr>
              <a:videoFile r:link="rId2"/>
              <p:custDataLst>
                <p:tags r:id="rId3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524000" y="857250"/>
              <a:ext cx="9144000" cy="5143500"/>
            </a:xfrm>
            <a:prstGeom prst="rect">
              <a:avLst/>
            </a:prstGeom>
          </p:spPr>
        </p:pic>
        <p:pic>
          <p:nvPicPr>
            <p:cNvPr id="3" name="TvI95KdgVmE213425828_pic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857250"/>
              <a:ext cx="9144000" cy="514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79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5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watch?v=TvI95KdgVm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watch?v=TvI95KdgVmE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626</Words>
  <Application>Microsoft Office PowerPoint</Application>
  <PresentationFormat>Geniş ekran</PresentationFormat>
  <Paragraphs>94</Paragraphs>
  <Slides>13</Slides>
  <Notes>4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5</vt:i4>
      </vt:variant>
      <vt:variant>
        <vt:lpstr>Slayt Başlıkları</vt:lpstr>
      </vt:variant>
      <vt:variant>
        <vt:i4>13</vt:i4>
      </vt:variant>
    </vt:vector>
  </HeadingPairs>
  <TitlesOfParts>
    <vt:vector size="28" baseType="lpstr">
      <vt:lpstr>맑은 고딕</vt:lpstr>
      <vt:lpstr>Arial</vt:lpstr>
      <vt:lpstr>Bahnschrift SemiCondensed</vt:lpstr>
      <vt:lpstr>Calibri</vt:lpstr>
      <vt:lpstr>Calibri Light</vt:lpstr>
      <vt:lpstr>Comfortaa</vt:lpstr>
      <vt:lpstr>Fira Sans Condensed Medium</vt:lpstr>
      <vt:lpstr>Permanent Marker</vt:lpstr>
      <vt:lpstr>Roboto</vt:lpstr>
      <vt:lpstr>Wingdings</vt:lpstr>
      <vt:lpstr>Office Teması</vt:lpstr>
      <vt:lpstr>1_Office Teması</vt:lpstr>
      <vt:lpstr>2_Office Teması</vt:lpstr>
      <vt:lpstr>1_JAY DESIGN</vt:lpstr>
      <vt:lpstr>SKETCH LESSON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Yıldırım</dc:creator>
  <cp:lastModifiedBy>Mustafa Yıldırım</cp:lastModifiedBy>
  <cp:revision>19</cp:revision>
  <dcterms:created xsi:type="dcterms:W3CDTF">2021-06-01T21:00:51Z</dcterms:created>
  <dcterms:modified xsi:type="dcterms:W3CDTF">2021-06-02T20:55:20Z</dcterms:modified>
</cp:coreProperties>
</file>