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4" r:id="rId7"/>
  </p:sldMasterIdLst>
  <p:notesMasterIdLst>
    <p:notesMasterId r:id="rId24"/>
  </p:notesMasterIdLst>
  <p:sldIdLst>
    <p:sldId id="256" r:id="rId8"/>
    <p:sldId id="262" r:id="rId9"/>
    <p:sldId id="257" r:id="rId10"/>
    <p:sldId id="259" r:id="rId11"/>
    <p:sldId id="258" r:id="rId12"/>
    <p:sldId id="260" r:id="rId13"/>
    <p:sldId id="261" r:id="rId14"/>
    <p:sldId id="267" r:id="rId15"/>
    <p:sldId id="263" r:id="rId16"/>
    <p:sldId id="264" r:id="rId17"/>
    <p:sldId id="270" r:id="rId18"/>
    <p:sldId id="271" r:id="rId19"/>
    <p:sldId id="266" r:id="rId20"/>
    <p:sldId id="265" r:id="rId21"/>
    <p:sldId id="269" r:id="rId22"/>
    <p:sldId id="26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C4DA"/>
    <a:srgbClr val="F4D657"/>
    <a:srgbClr val="F465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F10E6-C9D5-4009-9DDA-BC52765DFD1F}" type="datetimeFigureOut">
              <a:rPr lang="tr-TR" smtClean="0"/>
              <a:t>6.05.2021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6EA1F-3963-4F9E-9B1C-C732BDDCC0C0}" type="slidenum">
              <a:rPr lang="tr-TR" smtClean="0"/>
              <a:t>‹#›</a:t>
            </a:fld>
            <a:endParaRPr lang="tr-TR"/>
          </a:p>
        </p:txBody>
      </p:sp>
    </p:spTree>
    <p:extLst>
      <p:ext uri="{BB962C8B-B14F-4D97-AF65-F5344CB8AC3E}">
        <p14:creationId xmlns:p14="http://schemas.microsoft.com/office/powerpoint/2010/main" val="411297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642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771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6EA1F-3963-4F9E-9B1C-C732BDDCC0C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10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10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16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337BC0D5-1631-46B0-8590-F5869714673B}" type="datetimeFigureOut">
              <a:rPr lang="tr-TR" smtClean="0"/>
              <a:t>6.05.2021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141019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7BC0D5-1631-46B0-8590-F5869714673B}" type="datetimeFigureOut">
              <a:rPr lang="tr-TR" smtClean="0"/>
              <a:t>6.05.2021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258412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7BC0D5-1631-46B0-8590-F5869714673B}" type="datetimeFigureOut">
              <a:rPr lang="tr-TR" smtClean="0"/>
              <a:t>6.05.2021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155083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65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486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9003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99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136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487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324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0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37BC0D5-1631-46B0-8590-F5869714673B}" type="datetimeFigureOut">
              <a:rPr lang="tr-TR" smtClean="0"/>
              <a:t>6.05.2021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1234678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98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196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643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94561474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052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17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83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00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514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17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337BC0D5-1631-46B0-8590-F5869714673B}" type="datetimeFigureOut">
              <a:rPr lang="tr-TR" smtClean="0"/>
              <a:t>6.05.2021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2794352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8694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333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184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493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614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197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69721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731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759086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83284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37BC0D5-1631-46B0-8590-F5869714673B}" type="datetimeFigureOut">
              <a:rPr lang="tr-TR" smtClean="0"/>
              <a:t>6.05.2021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1650439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4165457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9354612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516971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26025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892517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578714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5138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1178289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3126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264851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37BC0D5-1631-46B0-8590-F5869714673B}" type="datetimeFigureOut">
              <a:rPr lang="tr-TR" smtClean="0"/>
              <a:t>6.05.2021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438827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954641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689287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706401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149111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1382802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520168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73275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17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533893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3372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37BC0D5-1631-46B0-8590-F5869714673B}" type="datetimeFigureOut">
              <a:rPr lang="tr-TR" smtClean="0"/>
              <a:t>6.05.2021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41921477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191303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698262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1828443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853942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353009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819810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4332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01517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7249157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06050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37BC0D5-1631-46B0-8590-F5869714673B}" type="datetimeFigureOut">
              <a:rPr lang="tr-TR" smtClean="0"/>
              <a:t>6.05.2021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1254299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0239461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7273985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6079961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40599899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3556895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26315102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0226228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5167159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4400984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789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37BC0D5-1631-46B0-8590-F5869714673B}" type="datetimeFigureOut">
              <a:rPr lang="tr-TR" smtClean="0"/>
              <a:t>6.05.2021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160788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297152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4064114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499423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323685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5114629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582177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31704026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7594963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42742993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334304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337BC0D5-1631-46B0-8590-F5869714673B}" type="datetimeFigureOut">
              <a:rPr lang="tr-TR" smtClean="0"/>
              <a:t>6.05.2021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958BC52-D363-4792-BC0D-4732B17BC6BE}" type="slidenum">
              <a:rPr lang="tr-TR" smtClean="0"/>
              <a:t>‹#›</a:t>
            </a:fld>
            <a:endParaRPr lang="tr-TR"/>
          </a:p>
        </p:txBody>
      </p:sp>
    </p:spTree>
    <p:extLst>
      <p:ext uri="{BB962C8B-B14F-4D97-AF65-F5344CB8AC3E}">
        <p14:creationId xmlns:p14="http://schemas.microsoft.com/office/powerpoint/2010/main" val="312973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theme" Target="../theme/theme7.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BC0D5-1631-46B0-8590-F5869714673B}" type="datetimeFigureOut">
              <a:rPr lang="tr-TR" smtClean="0"/>
              <a:t>6.05.2021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8BC52-D363-4792-BC0D-4732B17BC6BE}" type="slidenum">
              <a:rPr lang="tr-TR" smtClean="0"/>
              <a:t>‹#›</a:t>
            </a:fld>
            <a:endParaRPr lang="tr-TR"/>
          </a:p>
        </p:txBody>
      </p:sp>
    </p:spTree>
    <p:extLst>
      <p:ext uri="{BB962C8B-B14F-4D97-AF65-F5344CB8AC3E}">
        <p14:creationId xmlns:p14="http://schemas.microsoft.com/office/powerpoint/2010/main" val="33183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57A860-F8C1-46C6-AD8A-3EFAD922434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D4B0B0-AED1-4B42-8E5B-3AE82A4D2E4C}"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630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1B14392-FEF9-4DEB-B326-E5AF25B97050}"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6.05.2021</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06E83F-7CC8-4176-A27B-85D54191B80A}"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8483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17734208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8188443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7217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906439681"/>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onQunY2Fo0" TargetMode="External"/><Relationship Id="rId2" Type="http://schemas.openxmlformats.org/officeDocument/2006/relationships/notesSlide" Target="../notesSlides/notesSlide2.xml"/><Relationship Id="rId1" Type="http://schemas.openxmlformats.org/officeDocument/2006/relationships/slideLayout" Target="../slideLayouts/slideLayout88.xml"/><Relationship Id="rId4" Type="http://schemas.openxmlformats.org/officeDocument/2006/relationships/hyperlink" Target="https://www.youtube.com/watch?v=---vW88tJcc"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tags" Target="../tags/tag1.xml"/><Relationship Id="rId1" Type="http://schemas.openxmlformats.org/officeDocument/2006/relationships/video" Target="http://www.youtube.com/embed/---vW88tJcc" TargetMode="External"/><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hyperlink" Target="https://wordwall.net/play/15828/079/282" TargetMode="External"/><Relationship Id="rId2" Type="http://schemas.openxmlformats.org/officeDocument/2006/relationships/image" Target="../media/image16.png"/><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5.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63.xml"/><Relationship Id="rId1" Type="http://schemas.openxmlformats.org/officeDocument/2006/relationships/tags" Target="../tags/tag2.xml"/><Relationship Id="rId6" Type="http://schemas.openxmlformats.org/officeDocument/2006/relationships/image" Target="../media/image18.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7.jp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2.xml"/><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위쪽 모서리 123">
            <a:extLst>
              <a:ext uri="{FF2B5EF4-FFF2-40B4-BE49-F238E27FC236}">
                <a16:creationId xmlns:a16="http://schemas.microsoft.com/office/drawing/2014/main" id="{E4333382-2054-4688-9DB1-206C2774BAF3}"/>
              </a:ext>
            </a:extLst>
          </p:cNvPr>
          <p:cNvSpPr/>
          <p:nvPr/>
        </p:nvSpPr>
        <p:spPr>
          <a:xfrm rot="5400000">
            <a:off x="2951740" y="-2096964"/>
            <a:ext cx="775907" cy="5282761"/>
          </a:xfrm>
          <a:prstGeom prst="round2SameRect">
            <a:avLst/>
          </a:prstGeom>
          <a:solidFill>
            <a:sysClr val="window" lastClr="FFFFFF"/>
          </a:solid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grpSp>
        <p:nvGrpSpPr>
          <p:cNvPr id="3" name="그룹 124">
            <a:extLst>
              <a:ext uri="{FF2B5EF4-FFF2-40B4-BE49-F238E27FC236}">
                <a16:creationId xmlns:a16="http://schemas.microsoft.com/office/drawing/2014/main" id="{086020A5-280F-433F-94DE-40A329FBD61D}"/>
              </a:ext>
            </a:extLst>
          </p:cNvPr>
          <p:cNvGrpSpPr/>
          <p:nvPr/>
        </p:nvGrpSpPr>
        <p:grpSpPr>
          <a:xfrm>
            <a:off x="140673" y="131003"/>
            <a:ext cx="998579" cy="813614"/>
            <a:chOff x="1405985" y="1484784"/>
            <a:chExt cx="1176119" cy="813614"/>
          </a:xfrm>
          <a:solidFill>
            <a:srgbClr val="4F5881"/>
          </a:solidFill>
        </p:grpSpPr>
        <p:sp>
          <p:nvSpPr>
            <p:cNvPr id="4" name="사각형: 둥근 위쪽 모서리 130">
              <a:extLst>
                <a:ext uri="{FF2B5EF4-FFF2-40B4-BE49-F238E27FC236}">
                  <a16:creationId xmlns:a16="http://schemas.microsoft.com/office/drawing/2014/main" id="{5C62486F-83B2-4608-A6D7-8697C9C3E2B6}"/>
                </a:ext>
              </a:extLst>
            </p:cNvPr>
            <p:cNvSpPr/>
            <p:nvPr/>
          </p:nvSpPr>
          <p:spPr>
            <a:xfrm rot="16200000">
              <a:off x="1483672" y="1407097"/>
              <a:ext cx="813146" cy="968520"/>
            </a:xfrm>
            <a:prstGeom prst="round2SameRect">
              <a:avLst/>
            </a:prstGeom>
            <a:grp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sp>
          <p:nvSpPr>
            <p:cNvPr id="5" name="직각 삼각형 131">
              <a:extLst>
                <a:ext uri="{FF2B5EF4-FFF2-40B4-BE49-F238E27FC236}">
                  <a16:creationId xmlns:a16="http://schemas.microsoft.com/office/drawing/2014/main" id="{0817C81E-2D51-4CA1-9E94-DE90FD513D2C}"/>
                </a:ext>
              </a:extLst>
            </p:cNvPr>
            <p:cNvSpPr/>
            <p:nvPr/>
          </p:nvSpPr>
          <p:spPr>
            <a:xfrm rot="5400000">
              <a:off x="2071730" y="1788024"/>
              <a:ext cx="813147" cy="207601"/>
            </a:xfrm>
            <a:prstGeom prst="rtTriangle">
              <a:avLst/>
            </a:prstGeom>
            <a:grp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panose="020B0503020000020004" pitchFamily="34" charset="-127"/>
                <a:cs typeface="+mn-cs"/>
              </a:endParaRPr>
            </a:p>
          </p:txBody>
        </p:sp>
      </p:grpSp>
      <p:sp>
        <p:nvSpPr>
          <p:cNvPr id="6" name="Rectangle 236">
            <a:extLst>
              <a:ext uri="{FF2B5EF4-FFF2-40B4-BE49-F238E27FC236}">
                <a16:creationId xmlns:a16="http://schemas.microsoft.com/office/drawing/2014/main" id="{73638ECA-3AD4-4CF2-AAE6-F444B9119FC0}"/>
              </a:ext>
            </a:extLst>
          </p:cNvPr>
          <p:cNvSpPr/>
          <p:nvPr/>
        </p:nvSpPr>
        <p:spPr>
          <a:xfrm rot="5400000">
            <a:off x="5475257" y="364000"/>
            <a:ext cx="813148" cy="348390"/>
          </a:xfrm>
          <a:prstGeom prst="rect">
            <a:avLst/>
          </a:prstGeom>
          <a:blipFill dpi="0" rotWithShape="1">
            <a:blip r:embed="rId2">
              <a:alphaModFix amt="20000"/>
            </a:blip>
            <a:srcRect/>
            <a:stretch>
              <a:fillRect/>
            </a:stretch>
          </a:blip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Arial"/>
              <a:ea typeface="맑은 고딕" panose="020B0503020000020004" pitchFamily="34" charset="-127"/>
              <a:cs typeface="+mn-cs"/>
            </a:endParaRPr>
          </a:p>
        </p:txBody>
      </p:sp>
      <p:sp>
        <p:nvSpPr>
          <p:cNvPr id="7" name="Dikdörtgen 6"/>
          <p:cNvSpPr/>
          <p:nvPr/>
        </p:nvSpPr>
        <p:spPr>
          <a:xfrm>
            <a:off x="1047439" y="281630"/>
            <a:ext cx="4742004" cy="584775"/>
          </a:xfrm>
          <a:prstGeom prst="rect">
            <a:avLst/>
          </a:prstGeom>
        </p:spPr>
        <p:txBody>
          <a:bodyPr wrap="none">
            <a:spAutoFit/>
          </a:bodyPr>
          <a:lstStyle/>
          <a:p>
            <a:pPr lvl="0">
              <a:defRPr/>
            </a:pPr>
            <a:r>
              <a:rPr lang="tr-TR" sz="3200" dirty="0" smtClean="0">
                <a:solidFill>
                  <a:prstClr val="black"/>
                </a:solidFill>
                <a:latin typeface="Arial"/>
                <a:ea typeface="맑은 고딕"/>
              </a:rPr>
              <a:t>Hadislerin </a:t>
            </a:r>
            <a:r>
              <a:rPr lang="tr-TR" sz="3200" dirty="0">
                <a:solidFill>
                  <a:prstClr val="black"/>
                </a:solidFill>
                <a:latin typeface="Arial"/>
                <a:ea typeface="맑은 고딕"/>
              </a:rPr>
              <a:t>Diliyle Sahabe</a:t>
            </a:r>
            <a:endParaRPr kumimoji="0" lang="tr-TR" sz="3200" b="0" i="0" u="none" strike="noStrike" kern="1200" cap="none" spc="0" normalizeH="0" baseline="0" noProof="0" dirty="0">
              <a:ln>
                <a:noFill/>
              </a:ln>
              <a:solidFill>
                <a:prstClr val="black"/>
              </a:solidFill>
              <a:effectLst/>
              <a:uLnTx/>
              <a:uFillTx/>
              <a:latin typeface="Arial"/>
              <a:ea typeface="맑은 고딕"/>
            </a:endParaRPr>
          </a:p>
        </p:txBody>
      </p:sp>
      <p:sp>
        <p:nvSpPr>
          <p:cNvPr id="8" name="Metin kutusu 7"/>
          <p:cNvSpPr txBox="1"/>
          <p:nvPr/>
        </p:nvSpPr>
        <p:spPr>
          <a:xfrm>
            <a:off x="354087" y="193702"/>
            <a:ext cx="51381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prstClr val="white"/>
                </a:solidFill>
                <a:effectLst/>
                <a:uLnTx/>
                <a:uFillTx/>
                <a:latin typeface="Arial"/>
                <a:ea typeface="맑은 고딕"/>
                <a:cs typeface="+mn-cs"/>
              </a:rPr>
              <a:t>2</a:t>
            </a:r>
            <a:endParaRPr kumimoji="0" lang="tr-TR" sz="4800" b="0" i="0" u="none" strike="noStrike" kern="1200" cap="none" spc="0" normalizeH="0" baseline="0" noProof="0" dirty="0">
              <a:ln>
                <a:noFill/>
              </a:ln>
              <a:solidFill>
                <a:prstClr val="white"/>
              </a:solidFill>
              <a:effectLst/>
              <a:uLnTx/>
              <a:uFillTx/>
              <a:latin typeface="Arial"/>
              <a:ea typeface="맑은 고딕"/>
              <a:cs typeface="+mn-cs"/>
            </a:endParaRPr>
          </a:p>
        </p:txBody>
      </p:sp>
      <p:pic>
        <p:nvPicPr>
          <p:cNvPr id="27" name="Resim 26"/>
          <p:cNvPicPr>
            <a:picLocks noChangeAspect="1"/>
          </p:cNvPicPr>
          <p:nvPr/>
        </p:nvPicPr>
        <p:blipFill>
          <a:blip r:embed="rId3"/>
          <a:stretch>
            <a:fillRect/>
          </a:stretch>
        </p:blipFill>
        <p:spPr>
          <a:xfrm>
            <a:off x="7495082" y="385152"/>
            <a:ext cx="4322261" cy="5667651"/>
          </a:xfrm>
          <a:prstGeom prst="rect">
            <a:avLst/>
          </a:prstGeom>
        </p:spPr>
      </p:pic>
      <p:sp>
        <p:nvSpPr>
          <p:cNvPr id="28" name="Google Shape;1536;p49"/>
          <p:cNvSpPr/>
          <p:nvPr/>
        </p:nvSpPr>
        <p:spPr>
          <a:xfrm>
            <a:off x="404734" y="2503358"/>
            <a:ext cx="7345181" cy="3147934"/>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29" name="Dikdörtgen 28"/>
          <p:cNvSpPr/>
          <p:nvPr/>
        </p:nvSpPr>
        <p:spPr>
          <a:xfrm>
            <a:off x="666469" y="2886880"/>
            <a:ext cx="6873583" cy="1877437"/>
          </a:xfrm>
          <a:prstGeom prst="rect">
            <a:avLst/>
          </a:prstGeom>
        </p:spPr>
        <p:txBody>
          <a:bodyPr wrap="square">
            <a:spAutoFit/>
          </a:bodyPr>
          <a:lstStyle/>
          <a:p>
            <a:pPr algn="just"/>
            <a:r>
              <a:rPr lang="tr-TR" sz="2800" dirty="0" smtClean="0"/>
              <a:t>Peygamber Efendimiz (s.a.v.), ashabını birçok hadis-i şerifinde övmüştür. Sizce bunun sebebi ne olabilir? Bu konudaki düşüncelerinizi açıklayınız.</a:t>
            </a:r>
            <a:r>
              <a:rPr lang="tr-TR" sz="2800" dirty="0"/>
              <a:t> </a:t>
            </a:r>
          </a:p>
        </p:txBody>
      </p:sp>
    </p:spTree>
    <p:extLst>
      <p:ext uri="{BB962C8B-B14F-4D97-AF65-F5344CB8AC3E}">
        <p14:creationId xmlns:p14="http://schemas.microsoft.com/office/powerpoint/2010/main" val="1001885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9902" y="209862"/>
            <a:ext cx="11842229" cy="64307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tr-TR" sz="2000" b="1" dirty="0" smtClean="0">
                <a:solidFill>
                  <a:prstClr val="black"/>
                </a:solidFill>
              </a:rPr>
              <a:t>SA’D b. </a:t>
            </a:r>
            <a:r>
              <a:rPr lang="tr-TR" sz="2000" b="1" dirty="0" err="1" smtClean="0">
                <a:solidFill>
                  <a:prstClr val="black"/>
                </a:solidFill>
              </a:rPr>
              <a:t>EBİ</a:t>
            </a:r>
            <a:r>
              <a:rPr lang="tr-TR" sz="2000" b="1" dirty="0" smtClean="0">
                <a:solidFill>
                  <a:prstClr val="black"/>
                </a:solidFill>
              </a:rPr>
              <a:t> </a:t>
            </a:r>
            <a:r>
              <a:rPr lang="tr-TR" sz="2000" b="1" dirty="0" err="1" smtClean="0">
                <a:solidFill>
                  <a:prstClr val="black"/>
                </a:solidFill>
              </a:rPr>
              <a:t>VAKKAS’I</a:t>
            </a:r>
            <a:r>
              <a:rPr lang="tr-TR" sz="2000" b="1" dirty="0" smtClean="0">
                <a:solidFill>
                  <a:prstClr val="black"/>
                </a:solidFill>
              </a:rPr>
              <a:t> CENNETLİK YAPAN ÖZELLİĞİ</a:t>
            </a:r>
          </a:p>
          <a:p>
            <a:pPr lvl="0" algn="just"/>
            <a:r>
              <a:rPr lang="tr-TR" sz="2100" dirty="0" smtClean="0">
                <a:solidFill>
                  <a:prstClr val="black"/>
                </a:solidFill>
              </a:rPr>
              <a:t>Allah Resulü ashabı ile oturmuş sohbet ediyordu. Bir ara onlara döndü ve:</a:t>
            </a:r>
          </a:p>
          <a:p>
            <a:pPr lvl="0" algn="just"/>
            <a:r>
              <a:rPr lang="tr-TR" sz="2100" dirty="0" smtClean="0">
                <a:solidFill>
                  <a:prstClr val="black"/>
                </a:solidFill>
              </a:rPr>
              <a:t>– Birazdan şu kapıdan cennet ehlinden biri girecek, buyurdu. Biraz sonra içeri </a:t>
            </a:r>
            <a:r>
              <a:rPr lang="tr-TR" sz="2100" dirty="0" err="1" smtClean="0">
                <a:solidFill>
                  <a:prstClr val="black"/>
                </a:solidFill>
              </a:rPr>
              <a:t>Sa’d</a:t>
            </a:r>
            <a:r>
              <a:rPr lang="tr-TR" sz="2100" dirty="0">
                <a:solidFill>
                  <a:prstClr val="black"/>
                </a:solidFill>
              </a:rPr>
              <a:t> </a:t>
            </a:r>
            <a:r>
              <a:rPr lang="tr-TR" sz="2100" dirty="0" smtClean="0">
                <a:solidFill>
                  <a:prstClr val="black"/>
                </a:solidFill>
              </a:rPr>
              <a:t>b. </a:t>
            </a:r>
            <a:r>
              <a:rPr lang="tr-TR" sz="2100" dirty="0" err="1" smtClean="0">
                <a:solidFill>
                  <a:prstClr val="black"/>
                </a:solidFill>
              </a:rPr>
              <a:t>Ebi</a:t>
            </a:r>
            <a:r>
              <a:rPr lang="tr-TR" sz="2100" dirty="0" smtClean="0">
                <a:solidFill>
                  <a:prstClr val="black"/>
                </a:solidFill>
              </a:rPr>
              <a:t> </a:t>
            </a:r>
            <a:r>
              <a:rPr lang="tr-TR" sz="2100" dirty="0" err="1" smtClean="0">
                <a:solidFill>
                  <a:prstClr val="black"/>
                </a:solidFill>
              </a:rPr>
              <a:t>Vakkas</a:t>
            </a:r>
            <a:r>
              <a:rPr lang="tr-TR" sz="2100" dirty="0" smtClean="0">
                <a:solidFill>
                  <a:prstClr val="black"/>
                </a:solidFill>
              </a:rPr>
              <a:t> girdi. Ertesi gün Peygamberimiz aynı sözleri söyledi. Yine </a:t>
            </a:r>
            <a:r>
              <a:rPr lang="tr-TR" sz="2100" dirty="0" err="1" smtClean="0">
                <a:solidFill>
                  <a:prstClr val="black"/>
                </a:solidFill>
              </a:rPr>
              <a:t>Sa’d</a:t>
            </a:r>
            <a:r>
              <a:rPr lang="tr-TR" sz="2100" dirty="0" smtClean="0">
                <a:solidFill>
                  <a:prstClr val="black"/>
                </a:solidFill>
              </a:rPr>
              <a:t> (</a:t>
            </a:r>
            <a:r>
              <a:rPr lang="tr-TR" sz="2100" dirty="0" err="1" smtClean="0">
                <a:solidFill>
                  <a:prstClr val="black"/>
                </a:solidFill>
              </a:rPr>
              <a:t>r.a</a:t>
            </a:r>
            <a:r>
              <a:rPr lang="tr-TR" sz="2100" dirty="0" smtClean="0">
                <a:solidFill>
                  <a:prstClr val="black"/>
                </a:solidFill>
              </a:rPr>
              <a:t>) içeri girdi. Üçüncü gün de, aynı şeyler tekrarlandı. Olaya şahit olan genç </a:t>
            </a:r>
            <a:r>
              <a:rPr lang="tr-TR" sz="2100" dirty="0" err="1" smtClean="0">
                <a:solidFill>
                  <a:prstClr val="black"/>
                </a:solidFill>
              </a:rPr>
              <a:t>sahabilerden</a:t>
            </a:r>
            <a:r>
              <a:rPr lang="tr-TR" sz="2100" dirty="0" smtClean="0">
                <a:solidFill>
                  <a:prstClr val="black"/>
                </a:solidFill>
              </a:rPr>
              <a:t> Abdullah b. </a:t>
            </a:r>
            <a:r>
              <a:rPr lang="tr-TR" sz="2100" dirty="0" err="1" smtClean="0">
                <a:solidFill>
                  <a:prstClr val="black"/>
                </a:solidFill>
              </a:rPr>
              <a:t>Amr</a:t>
            </a:r>
            <a:r>
              <a:rPr lang="tr-TR" sz="2100" dirty="0" smtClean="0">
                <a:solidFill>
                  <a:prstClr val="black"/>
                </a:solidFill>
              </a:rPr>
              <a:t>, </a:t>
            </a:r>
            <a:r>
              <a:rPr lang="tr-TR" sz="2100" dirty="0" err="1" smtClean="0">
                <a:solidFill>
                  <a:prstClr val="black"/>
                </a:solidFill>
              </a:rPr>
              <a:t>Sa’d’ı</a:t>
            </a:r>
            <a:r>
              <a:rPr lang="tr-TR" sz="2100" dirty="0" smtClean="0">
                <a:solidFill>
                  <a:prstClr val="black"/>
                </a:solidFill>
              </a:rPr>
              <a:t> (</a:t>
            </a:r>
            <a:r>
              <a:rPr lang="tr-TR" sz="2100" dirty="0" err="1" smtClean="0">
                <a:solidFill>
                  <a:prstClr val="black"/>
                </a:solidFill>
              </a:rPr>
              <a:t>r.a</a:t>
            </a:r>
            <a:r>
              <a:rPr lang="tr-TR" sz="2100" dirty="0" smtClean="0">
                <a:solidFill>
                  <a:prstClr val="black"/>
                </a:solidFill>
              </a:rPr>
              <a:t>) yakından tanımak istedi. Yanına giderek:</a:t>
            </a:r>
          </a:p>
          <a:p>
            <a:pPr lvl="0" algn="just"/>
            <a:r>
              <a:rPr lang="tr-TR" sz="2100" dirty="0" smtClean="0">
                <a:solidFill>
                  <a:prstClr val="black"/>
                </a:solidFill>
              </a:rPr>
              <a:t>– Bu günlerde babama biraz kırıldım. Birkaç gün eve gitmek istemiyorum. Beni misafir eder misin? diye sordu. </a:t>
            </a:r>
            <a:r>
              <a:rPr lang="tr-TR" sz="2100" dirty="0" err="1" smtClean="0">
                <a:solidFill>
                  <a:prstClr val="black"/>
                </a:solidFill>
              </a:rPr>
              <a:t>Sa’d</a:t>
            </a:r>
            <a:r>
              <a:rPr lang="tr-TR" sz="2100" dirty="0">
                <a:solidFill>
                  <a:prstClr val="black"/>
                </a:solidFill>
              </a:rPr>
              <a:t> </a:t>
            </a:r>
            <a:r>
              <a:rPr lang="tr-TR" sz="2100" dirty="0" smtClean="0">
                <a:solidFill>
                  <a:prstClr val="black"/>
                </a:solidFill>
              </a:rPr>
              <a:t>(</a:t>
            </a:r>
            <a:r>
              <a:rPr lang="tr-TR" sz="2100" dirty="0" err="1" smtClean="0">
                <a:solidFill>
                  <a:prstClr val="black"/>
                </a:solidFill>
              </a:rPr>
              <a:t>r.a</a:t>
            </a:r>
            <a:r>
              <a:rPr lang="tr-TR" sz="2100" dirty="0" smtClean="0">
                <a:solidFill>
                  <a:prstClr val="black"/>
                </a:solidFill>
              </a:rPr>
              <a:t>) kabul edince birlikte eve gittiler. </a:t>
            </a:r>
            <a:r>
              <a:rPr lang="tr-TR" sz="2100" dirty="0" err="1" smtClean="0">
                <a:solidFill>
                  <a:prstClr val="black"/>
                </a:solidFill>
              </a:rPr>
              <a:t>Sa’d’ı</a:t>
            </a:r>
            <a:r>
              <a:rPr lang="tr-TR" sz="2100" dirty="0" smtClean="0">
                <a:solidFill>
                  <a:prstClr val="black"/>
                </a:solidFill>
              </a:rPr>
              <a:t> (</a:t>
            </a:r>
            <a:r>
              <a:rPr lang="tr-TR" sz="2100" dirty="0" err="1" smtClean="0">
                <a:solidFill>
                  <a:prstClr val="black"/>
                </a:solidFill>
              </a:rPr>
              <a:t>r.a</a:t>
            </a:r>
            <a:r>
              <a:rPr lang="tr-TR" sz="2100" dirty="0" smtClean="0">
                <a:solidFill>
                  <a:prstClr val="black"/>
                </a:solidFill>
              </a:rPr>
              <a:t>) gözleyen Abdullah b. </a:t>
            </a:r>
            <a:r>
              <a:rPr lang="tr-TR" sz="2100" dirty="0" err="1" smtClean="0">
                <a:solidFill>
                  <a:prstClr val="black"/>
                </a:solidFill>
              </a:rPr>
              <a:t>Amr</a:t>
            </a:r>
            <a:r>
              <a:rPr lang="tr-TR" sz="2100" dirty="0" smtClean="0">
                <a:solidFill>
                  <a:prstClr val="black"/>
                </a:solidFill>
              </a:rPr>
              <a:t>, üç gün sonra arkadaşlarına gördüklerini şöyle anlattı: “Gece olunca </a:t>
            </a:r>
            <a:r>
              <a:rPr lang="tr-TR" sz="2100" dirty="0" err="1" smtClean="0">
                <a:solidFill>
                  <a:prstClr val="black"/>
                </a:solidFill>
              </a:rPr>
              <a:t>Sa’d</a:t>
            </a:r>
            <a:r>
              <a:rPr lang="tr-TR" sz="2100" dirty="0" smtClean="0">
                <a:solidFill>
                  <a:prstClr val="black"/>
                </a:solidFill>
              </a:rPr>
              <a:t> Allah’ı zikir ve tesbih ederek yattı. Sabah namazına kadar uyudu. Sabah namazı olunca kalktı, güzelce abdest aldı. Birlikte Mescid-i Nebi’ye gidip namaz kıldık. Namazdan sonra oruç tutmayıp yemek yedi. Üç gün bu şekilde geçti. Onun fazladan bir ibadet yaptığını görmedim. Ancak üç gün boyunca ağzından hayırdan başka bir söz çıkmadı. Onun yaptığı ibadetler bana az geldi. Üçüncü günün sonunda ona,</a:t>
            </a:r>
          </a:p>
          <a:p>
            <a:pPr lvl="0" algn="just"/>
            <a:r>
              <a:rPr lang="tr-TR" sz="2100" dirty="0" smtClean="0">
                <a:solidFill>
                  <a:prstClr val="black"/>
                </a:solidFill>
              </a:rPr>
              <a:t>– Aslında babama kırılmamıştım. Allah Resulü seni cennetle müjdeleyince bunun nedenini öğrenmek ve senin gibi olmak istedim. Fakat senin yaptığın özel bir şey göremedim, dedim. </a:t>
            </a:r>
            <a:r>
              <a:rPr lang="tr-TR" sz="2100" dirty="0" err="1" smtClean="0">
                <a:solidFill>
                  <a:prstClr val="black"/>
                </a:solidFill>
              </a:rPr>
              <a:t>Sa’d</a:t>
            </a:r>
            <a:r>
              <a:rPr lang="tr-TR" sz="2100" dirty="0" smtClean="0">
                <a:solidFill>
                  <a:prstClr val="black"/>
                </a:solidFill>
              </a:rPr>
              <a:t> (</a:t>
            </a:r>
            <a:r>
              <a:rPr lang="tr-TR" sz="2100" dirty="0" err="1" smtClean="0">
                <a:solidFill>
                  <a:prstClr val="black"/>
                </a:solidFill>
              </a:rPr>
              <a:t>r.a</a:t>
            </a:r>
            <a:r>
              <a:rPr lang="tr-TR" sz="2100" dirty="0" smtClean="0">
                <a:solidFill>
                  <a:prstClr val="black"/>
                </a:solidFill>
              </a:rPr>
              <a:t>):</a:t>
            </a:r>
          </a:p>
          <a:p>
            <a:pPr lvl="0" algn="just"/>
            <a:r>
              <a:rPr lang="tr-TR" sz="2100" dirty="0" smtClean="0">
                <a:solidFill>
                  <a:prstClr val="black"/>
                </a:solidFill>
              </a:rPr>
              <a:t>– Ben gördüğün gibiyim, dedi. Ancak bir özelliğim var. </a:t>
            </a:r>
            <a:r>
              <a:rPr lang="tr-TR" sz="2100" b="1" dirty="0" smtClean="0">
                <a:solidFill>
                  <a:prstClr val="black"/>
                </a:solidFill>
              </a:rPr>
              <a:t>Müslümanlar hakkında asla suizan etmem, kötülük düşünmem</a:t>
            </a:r>
            <a:r>
              <a:rPr lang="tr-TR" sz="2100" dirty="0" smtClean="0">
                <a:solidFill>
                  <a:prstClr val="black"/>
                </a:solidFill>
              </a:rPr>
              <a:t>, dedi. Ben:</a:t>
            </a:r>
          </a:p>
          <a:p>
            <a:pPr lvl="0" algn="just"/>
            <a:r>
              <a:rPr lang="tr-TR" sz="2100" dirty="0" smtClean="0">
                <a:solidFill>
                  <a:prstClr val="black"/>
                </a:solidFill>
              </a:rPr>
              <a:t>– Seni cennetlik yapan, </a:t>
            </a:r>
            <a:r>
              <a:rPr lang="tr-TR" sz="2100" b="1" dirty="0" smtClean="0">
                <a:solidFill>
                  <a:prstClr val="black"/>
                </a:solidFill>
              </a:rPr>
              <a:t>işte bu özelliğindir</a:t>
            </a:r>
            <a:r>
              <a:rPr lang="tr-TR" sz="2100" dirty="0" smtClean="0">
                <a:solidFill>
                  <a:prstClr val="black"/>
                </a:solidFill>
              </a:rPr>
              <a:t>, dedim.”</a:t>
            </a:r>
          </a:p>
          <a:p>
            <a:pPr lvl="0" algn="r"/>
            <a:r>
              <a:rPr lang="tr-TR" sz="1600" dirty="0" smtClean="0">
                <a:solidFill>
                  <a:prstClr val="black"/>
                </a:solidFill>
              </a:rPr>
              <a:t>(Ahmed b. </a:t>
            </a:r>
            <a:r>
              <a:rPr lang="tr-TR" sz="1600" dirty="0" err="1" smtClean="0">
                <a:solidFill>
                  <a:prstClr val="black"/>
                </a:solidFill>
              </a:rPr>
              <a:t>Hanbel</a:t>
            </a:r>
            <a:r>
              <a:rPr lang="tr-TR" sz="1600" dirty="0" smtClean="0">
                <a:solidFill>
                  <a:prstClr val="black"/>
                </a:solidFill>
              </a:rPr>
              <a:t>, </a:t>
            </a:r>
            <a:r>
              <a:rPr lang="tr-TR" sz="1600" dirty="0" err="1" smtClean="0">
                <a:solidFill>
                  <a:prstClr val="black"/>
                </a:solidFill>
              </a:rPr>
              <a:t>Müsned</a:t>
            </a:r>
            <a:r>
              <a:rPr lang="tr-TR" sz="1600" dirty="0" smtClean="0">
                <a:solidFill>
                  <a:prstClr val="black"/>
                </a:solidFill>
              </a:rPr>
              <a:t>, C 2, s. 719; </a:t>
            </a:r>
            <a:r>
              <a:rPr lang="tr-TR" sz="1600" dirty="0" err="1" smtClean="0">
                <a:solidFill>
                  <a:prstClr val="black"/>
                </a:solidFill>
              </a:rPr>
              <a:t>Beyhakî</a:t>
            </a:r>
            <a:r>
              <a:rPr lang="tr-TR" sz="1600" dirty="0" smtClean="0">
                <a:solidFill>
                  <a:prstClr val="black"/>
                </a:solidFill>
              </a:rPr>
              <a:t>, </a:t>
            </a:r>
            <a:r>
              <a:rPr lang="tr-TR" sz="1600" dirty="0" err="1" smtClean="0">
                <a:solidFill>
                  <a:prstClr val="black"/>
                </a:solidFill>
              </a:rPr>
              <a:t>Şu’abu’l-îmân</a:t>
            </a:r>
            <a:r>
              <a:rPr lang="tr-TR" sz="1600" dirty="0" smtClean="0">
                <a:solidFill>
                  <a:prstClr val="black"/>
                </a:solidFill>
              </a:rPr>
              <a:t>, C 5, s. 264.)</a:t>
            </a:r>
            <a:endParaRPr kumimoji="0" lang="tr-TR"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02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50" name="Google Shape;1050;p35"/>
          <p:cNvSpPr txBox="1">
            <a:spLocks noGrp="1"/>
          </p:cNvSpPr>
          <p:nvPr>
            <p:ph type="subTitle" idx="4294967295"/>
          </p:nvPr>
        </p:nvSpPr>
        <p:spPr>
          <a:xfrm>
            <a:off x="1499017" y="2304116"/>
            <a:ext cx="3267855"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616399" y="3671616"/>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616399" y="1936083"/>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rgbClr val="043B3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29;p35"/>
          <p:cNvSpPr txBox="1">
            <a:spLocks/>
          </p:cNvSpPr>
          <p:nvPr/>
        </p:nvSpPr>
        <p:spPr>
          <a:xfrm>
            <a:off x="5006715" y="5377206"/>
            <a:ext cx="6644522" cy="4171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ctr" defTabSz="914400" rtl="0" eaLnBrk="1" fontAlgn="auto" latinLnBrk="0" hangingPunct="1">
              <a:lnSpc>
                <a:spcPct val="115000"/>
              </a:lnSpc>
              <a:spcBef>
                <a:spcPts val="0"/>
              </a:spcBef>
              <a:spcAft>
                <a:spcPts val="2133"/>
              </a:spcAft>
              <a:buClr>
                <a:srgbClr val="000000"/>
              </a:buClr>
              <a:buSzPts val="1100"/>
              <a:buFont typeface="Comfortaa"/>
              <a:buNone/>
              <a:tabLst/>
              <a:defRPr/>
            </a:pP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hlinkClick r:id="rId3"/>
              </a:rPr>
              <a:t>Kaynak: </a:t>
            </a:r>
            <a:r>
              <a:rPr kumimoji="0" lang="tr-TR" sz="20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Comfortaa"/>
                <a:hlinkClick r:id="rId4"/>
              </a:rPr>
              <a:t>https://www.youtube.com/watch?v=---</a:t>
            </a: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hlinkClick r:id="rId4"/>
              </a:rPr>
              <a:t>vW88tJcc</a:t>
            </a:r>
            <a:r>
              <a:rPr kumimoji="0" lang="tr-TR" sz="20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sym typeface="Comfortaa"/>
              </a:rPr>
              <a:t> </a:t>
            </a:r>
            <a:endParaRPr kumimoji="0" lang="tr-TR"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omfortaa"/>
            </a:endParaRPr>
          </a:p>
        </p:txBody>
      </p:sp>
      <p:grpSp>
        <p:nvGrpSpPr>
          <p:cNvPr id="27" name="Google Shape;8488;p40"/>
          <p:cNvGrpSpPr/>
          <p:nvPr/>
        </p:nvGrpSpPr>
        <p:grpSpPr>
          <a:xfrm>
            <a:off x="5081667" y="884419"/>
            <a:ext cx="6415789" cy="3987383"/>
            <a:chOff x="310825" y="367425"/>
            <a:chExt cx="6969275" cy="4888550"/>
          </a:xfrm>
        </p:grpSpPr>
        <p:sp>
          <p:nvSpPr>
            <p:cNvPr id="28" name="Google Shape;8489;p40"/>
            <p:cNvSpPr/>
            <p:nvPr/>
          </p:nvSpPr>
          <p:spPr>
            <a:xfrm>
              <a:off x="310825" y="412500"/>
              <a:ext cx="6969275" cy="4843475"/>
            </a:xfrm>
            <a:custGeom>
              <a:avLst/>
              <a:gdLst/>
              <a:ahLst/>
              <a:cxnLst/>
              <a:rect l="l" t="t" r="r" b="b"/>
              <a:pathLst>
                <a:path w="278771" h="193739" extrusionOk="0">
                  <a:moveTo>
                    <a:pt x="4769" y="1"/>
                  </a:moveTo>
                  <a:cubicBezTo>
                    <a:pt x="2152" y="1"/>
                    <a:pt x="0" y="2153"/>
                    <a:pt x="0" y="4770"/>
                  </a:cubicBezTo>
                  <a:lnTo>
                    <a:pt x="0" y="188736"/>
                  </a:lnTo>
                  <a:cubicBezTo>
                    <a:pt x="0" y="191412"/>
                    <a:pt x="2094" y="193622"/>
                    <a:pt x="4769" y="193738"/>
                  </a:cubicBezTo>
                  <a:lnTo>
                    <a:pt x="274467" y="193738"/>
                  </a:lnTo>
                  <a:cubicBezTo>
                    <a:pt x="276968" y="193738"/>
                    <a:pt x="278771" y="191470"/>
                    <a:pt x="278771" y="188736"/>
                  </a:cubicBezTo>
                  <a:lnTo>
                    <a:pt x="278771" y="4828"/>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8490;p40"/>
            <p:cNvSpPr/>
            <p:nvPr/>
          </p:nvSpPr>
          <p:spPr>
            <a:xfrm>
              <a:off x="412600" y="438675"/>
              <a:ext cx="6765725" cy="4700975"/>
            </a:xfrm>
            <a:custGeom>
              <a:avLst/>
              <a:gdLst/>
              <a:ahLst/>
              <a:cxnLst/>
              <a:rect l="l" t="t" r="r" b="b"/>
              <a:pathLst>
                <a:path w="270629" h="188039" extrusionOk="0">
                  <a:moveTo>
                    <a:pt x="4653" y="1"/>
                  </a:moveTo>
                  <a:cubicBezTo>
                    <a:pt x="2094" y="1"/>
                    <a:pt x="0" y="2094"/>
                    <a:pt x="0" y="4654"/>
                  </a:cubicBezTo>
                  <a:lnTo>
                    <a:pt x="0" y="183153"/>
                  </a:lnTo>
                  <a:cubicBezTo>
                    <a:pt x="0" y="185770"/>
                    <a:pt x="2036" y="187922"/>
                    <a:pt x="4653" y="188038"/>
                  </a:cubicBezTo>
                  <a:lnTo>
                    <a:pt x="266441" y="188038"/>
                  </a:lnTo>
                  <a:cubicBezTo>
                    <a:pt x="268883" y="188038"/>
                    <a:pt x="270628" y="185828"/>
                    <a:pt x="270628" y="183153"/>
                  </a:cubicBezTo>
                  <a:lnTo>
                    <a:pt x="270628" y="4654"/>
                  </a:lnTo>
                  <a:cubicBezTo>
                    <a:pt x="270628" y="1978"/>
                    <a:pt x="268883" y="1"/>
                    <a:pt x="2664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8491;p40"/>
            <p:cNvSpPr/>
            <p:nvPr/>
          </p:nvSpPr>
          <p:spPr>
            <a:xfrm>
              <a:off x="310825" y="367425"/>
              <a:ext cx="6969275" cy="508950"/>
            </a:xfrm>
            <a:custGeom>
              <a:avLst/>
              <a:gdLst/>
              <a:ahLst/>
              <a:cxnLst/>
              <a:rect l="l" t="t" r="r" b="b"/>
              <a:pathLst>
                <a:path w="278771" h="20358" extrusionOk="0">
                  <a:moveTo>
                    <a:pt x="4769" y="1"/>
                  </a:moveTo>
                  <a:cubicBezTo>
                    <a:pt x="2152" y="1"/>
                    <a:pt x="0" y="2153"/>
                    <a:pt x="0" y="4770"/>
                  </a:cubicBezTo>
                  <a:lnTo>
                    <a:pt x="0" y="20357"/>
                  </a:lnTo>
                  <a:lnTo>
                    <a:pt x="278771" y="20357"/>
                  </a:lnTo>
                  <a:lnTo>
                    <a:pt x="278771" y="4770"/>
                  </a:lnTo>
                  <a:cubicBezTo>
                    <a:pt x="278771" y="2036"/>
                    <a:pt x="276968" y="1"/>
                    <a:pt x="274467" y="1"/>
                  </a:cubicBez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8492;p40"/>
            <p:cNvSpPr/>
            <p:nvPr/>
          </p:nvSpPr>
          <p:spPr>
            <a:xfrm>
              <a:off x="2134200" y="1172975"/>
              <a:ext cx="3200375" cy="3079475"/>
            </a:xfrm>
            <a:custGeom>
              <a:avLst/>
              <a:gdLst/>
              <a:ahLst/>
              <a:cxnLst/>
              <a:rect l="l" t="t" r="r" b="b"/>
              <a:pathLst>
                <a:path w="128015" h="123179" extrusionOk="0">
                  <a:moveTo>
                    <a:pt x="66436" y="12973"/>
                  </a:moveTo>
                  <a:cubicBezTo>
                    <a:pt x="72703" y="12973"/>
                    <a:pt x="79021" y="14188"/>
                    <a:pt x="85033" y="16693"/>
                  </a:cubicBezTo>
                  <a:cubicBezTo>
                    <a:pt x="103238" y="24196"/>
                    <a:pt x="115045" y="41935"/>
                    <a:pt x="115045" y="61594"/>
                  </a:cubicBezTo>
                  <a:cubicBezTo>
                    <a:pt x="115045" y="88465"/>
                    <a:pt x="93292" y="110217"/>
                    <a:pt x="66479" y="110217"/>
                  </a:cubicBezTo>
                  <a:cubicBezTo>
                    <a:pt x="46763" y="110217"/>
                    <a:pt x="29023" y="98352"/>
                    <a:pt x="21520" y="80206"/>
                  </a:cubicBezTo>
                  <a:cubicBezTo>
                    <a:pt x="14017" y="62059"/>
                    <a:pt x="18147" y="41121"/>
                    <a:pt x="32048" y="27220"/>
                  </a:cubicBezTo>
                  <a:cubicBezTo>
                    <a:pt x="41343" y="17925"/>
                    <a:pt x="53786" y="12973"/>
                    <a:pt x="66436" y="12973"/>
                  </a:cubicBezTo>
                  <a:close/>
                  <a:moveTo>
                    <a:pt x="66479" y="0"/>
                  </a:moveTo>
                  <a:cubicBezTo>
                    <a:pt x="41528" y="0"/>
                    <a:pt x="19077" y="15006"/>
                    <a:pt x="9539" y="38038"/>
                  </a:cubicBezTo>
                  <a:cubicBezTo>
                    <a:pt x="0" y="61070"/>
                    <a:pt x="5293" y="87534"/>
                    <a:pt x="22916" y="105157"/>
                  </a:cubicBezTo>
                  <a:cubicBezTo>
                    <a:pt x="34693" y="116934"/>
                    <a:pt x="50419" y="123179"/>
                    <a:pt x="66430" y="123179"/>
                  </a:cubicBezTo>
                  <a:cubicBezTo>
                    <a:pt x="74377" y="123179"/>
                    <a:pt x="82395" y="121640"/>
                    <a:pt x="90035" y="118476"/>
                  </a:cubicBezTo>
                  <a:cubicBezTo>
                    <a:pt x="113009" y="108938"/>
                    <a:pt x="128015" y="86487"/>
                    <a:pt x="128015" y="61594"/>
                  </a:cubicBezTo>
                  <a:cubicBezTo>
                    <a:pt x="128015" y="27569"/>
                    <a:pt x="100446" y="0"/>
                    <a:pt x="66479"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8493;p40"/>
            <p:cNvSpPr/>
            <p:nvPr/>
          </p:nvSpPr>
          <p:spPr>
            <a:xfrm>
              <a:off x="3370125" y="2064300"/>
              <a:ext cx="1193800" cy="1488975"/>
            </a:xfrm>
            <a:custGeom>
              <a:avLst/>
              <a:gdLst/>
              <a:ahLst/>
              <a:cxnLst/>
              <a:rect l="l" t="t" r="r" b="b"/>
              <a:pathLst>
                <a:path w="47752" h="59559" extrusionOk="0">
                  <a:moveTo>
                    <a:pt x="1" y="1"/>
                  </a:moveTo>
                  <a:lnTo>
                    <a:pt x="292" y="59558"/>
                  </a:lnTo>
                  <a:lnTo>
                    <a:pt x="47752" y="29896"/>
                  </a:lnTo>
                  <a:lnTo>
                    <a:pt x="1" y="1"/>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8494;p40"/>
            <p:cNvSpPr/>
            <p:nvPr/>
          </p:nvSpPr>
          <p:spPr>
            <a:xfrm>
              <a:off x="398050" y="4443125"/>
              <a:ext cx="6794800" cy="769225"/>
            </a:xfrm>
            <a:custGeom>
              <a:avLst/>
              <a:gdLst/>
              <a:ahLst/>
              <a:cxnLst/>
              <a:rect l="l" t="t" r="r" b="b"/>
              <a:pathLst>
                <a:path w="271792" h="30769" extrusionOk="0">
                  <a:moveTo>
                    <a:pt x="1" y="1"/>
                  </a:moveTo>
                  <a:lnTo>
                    <a:pt x="1" y="30768"/>
                  </a:lnTo>
                  <a:lnTo>
                    <a:pt x="271792" y="30768"/>
                  </a:lnTo>
                  <a:lnTo>
                    <a:pt x="271792" y="1"/>
                  </a:lnTo>
                  <a:close/>
                </a:path>
              </a:pathLst>
            </a:custGeom>
            <a:solidFill>
              <a:srgbClr val="043B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8495;p40"/>
            <p:cNvSpPr/>
            <p:nvPr/>
          </p:nvSpPr>
          <p:spPr>
            <a:xfrm>
              <a:off x="617625" y="4565275"/>
              <a:ext cx="6310600" cy="34925"/>
            </a:xfrm>
            <a:custGeom>
              <a:avLst/>
              <a:gdLst/>
              <a:ahLst/>
              <a:cxnLst/>
              <a:rect l="l" t="t" r="r" b="b"/>
              <a:pathLst>
                <a:path w="252424" h="1397" extrusionOk="0">
                  <a:moveTo>
                    <a:pt x="0" y="0"/>
                  </a:moveTo>
                  <a:lnTo>
                    <a:pt x="0" y="1396"/>
                  </a:lnTo>
                  <a:lnTo>
                    <a:pt x="252423" y="1396"/>
                  </a:lnTo>
                  <a:lnTo>
                    <a:pt x="252423" y="0"/>
                  </a:lnTo>
                  <a:close/>
                </a:path>
              </a:pathLst>
            </a:custGeom>
            <a:solidFill>
              <a:srgbClr val="D9E2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8496;p40"/>
            <p:cNvSpPr/>
            <p:nvPr/>
          </p:nvSpPr>
          <p:spPr>
            <a:xfrm>
              <a:off x="617625" y="4565275"/>
              <a:ext cx="2576600" cy="34925"/>
            </a:xfrm>
            <a:custGeom>
              <a:avLst/>
              <a:gdLst/>
              <a:ahLst/>
              <a:cxnLst/>
              <a:rect l="l" t="t" r="r" b="b"/>
              <a:pathLst>
                <a:path w="103064" h="1397" extrusionOk="0">
                  <a:moveTo>
                    <a:pt x="0" y="0"/>
                  </a:moveTo>
                  <a:lnTo>
                    <a:pt x="0" y="1396"/>
                  </a:lnTo>
                  <a:lnTo>
                    <a:pt x="103063" y="1396"/>
                  </a:lnTo>
                  <a:lnTo>
                    <a:pt x="103063" y="0"/>
                  </a:ln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8497;p40"/>
            <p:cNvSpPr/>
            <p:nvPr/>
          </p:nvSpPr>
          <p:spPr>
            <a:xfrm>
              <a:off x="1825925" y="4761575"/>
              <a:ext cx="167250" cy="234125"/>
            </a:xfrm>
            <a:custGeom>
              <a:avLst/>
              <a:gdLst/>
              <a:ahLst/>
              <a:cxnLst/>
              <a:rect l="l" t="t" r="r" b="b"/>
              <a:pathLst>
                <a:path w="6690" h="9365" extrusionOk="0">
                  <a:moveTo>
                    <a:pt x="1" y="0"/>
                  </a:moveTo>
                  <a:lnTo>
                    <a:pt x="1" y="9364"/>
                  </a:lnTo>
                  <a:lnTo>
                    <a:pt x="6690" y="4653"/>
                  </a:lnTo>
                  <a:lnTo>
                    <a:pt x="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8498;p40"/>
            <p:cNvSpPr/>
            <p:nvPr/>
          </p:nvSpPr>
          <p:spPr>
            <a:xfrm>
              <a:off x="2022225"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8499;p40"/>
            <p:cNvSpPr/>
            <p:nvPr/>
          </p:nvSpPr>
          <p:spPr>
            <a:xfrm>
              <a:off x="1351925" y="4761575"/>
              <a:ext cx="167225" cy="234125"/>
            </a:xfrm>
            <a:custGeom>
              <a:avLst/>
              <a:gdLst/>
              <a:ahLst/>
              <a:cxnLst/>
              <a:rect l="l" t="t" r="r" b="b"/>
              <a:pathLst>
                <a:path w="6689" h="9365" extrusionOk="0">
                  <a:moveTo>
                    <a:pt x="0" y="0"/>
                  </a:moveTo>
                  <a:lnTo>
                    <a:pt x="0" y="9364"/>
                  </a:lnTo>
                  <a:lnTo>
                    <a:pt x="6689" y="465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8500;p40"/>
            <p:cNvSpPr/>
            <p:nvPr/>
          </p:nvSpPr>
          <p:spPr>
            <a:xfrm>
              <a:off x="877900" y="4761575"/>
              <a:ext cx="167225" cy="234125"/>
            </a:xfrm>
            <a:custGeom>
              <a:avLst/>
              <a:gdLst/>
              <a:ahLst/>
              <a:cxnLst/>
              <a:rect l="l" t="t" r="r" b="b"/>
              <a:pathLst>
                <a:path w="6689" h="9365" extrusionOk="0">
                  <a:moveTo>
                    <a:pt x="6689" y="0"/>
                  </a:moveTo>
                  <a:lnTo>
                    <a:pt x="0" y="4653"/>
                  </a:lnTo>
                  <a:lnTo>
                    <a:pt x="6689" y="9364"/>
                  </a:lnTo>
                  <a:lnTo>
                    <a:pt x="668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8501;p40"/>
            <p:cNvSpPr/>
            <p:nvPr/>
          </p:nvSpPr>
          <p:spPr>
            <a:xfrm>
              <a:off x="809550" y="4761575"/>
              <a:ext cx="39300" cy="234125"/>
            </a:xfrm>
            <a:custGeom>
              <a:avLst/>
              <a:gdLst/>
              <a:ahLst/>
              <a:cxnLst/>
              <a:rect l="l" t="t" r="r" b="b"/>
              <a:pathLst>
                <a:path w="1572" h="9365" extrusionOk="0">
                  <a:moveTo>
                    <a:pt x="1" y="0"/>
                  </a:moveTo>
                  <a:lnTo>
                    <a:pt x="1" y="9364"/>
                  </a:lnTo>
                  <a:lnTo>
                    <a:pt x="1571" y="9364"/>
                  </a:lnTo>
                  <a:lnTo>
                    <a:pt x="157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8502;p40"/>
            <p:cNvSpPr/>
            <p:nvPr/>
          </p:nvSpPr>
          <p:spPr>
            <a:xfrm>
              <a:off x="5477050" y="4719400"/>
              <a:ext cx="303925" cy="299550"/>
            </a:xfrm>
            <a:custGeom>
              <a:avLst/>
              <a:gdLst/>
              <a:ahLst/>
              <a:cxnLst/>
              <a:rect l="l" t="t" r="r" b="b"/>
              <a:pathLst>
                <a:path w="12157" h="11982" extrusionOk="0">
                  <a:moveTo>
                    <a:pt x="6050" y="4072"/>
                  </a:moveTo>
                  <a:cubicBezTo>
                    <a:pt x="7155" y="4072"/>
                    <a:pt x="8027" y="4944"/>
                    <a:pt x="8027" y="5991"/>
                  </a:cubicBezTo>
                  <a:cubicBezTo>
                    <a:pt x="8067" y="7217"/>
                    <a:pt x="7085" y="8013"/>
                    <a:pt x="6068" y="8013"/>
                  </a:cubicBezTo>
                  <a:cubicBezTo>
                    <a:pt x="5589" y="8013"/>
                    <a:pt x="5103" y="7836"/>
                    <a:pt x="4712" y="7445"/>
                  </a:cubicBezTo>
                  <a:cubicBezTo>
                    <a:pt x="3432" y="6224"/>
                    <a:pt x="4305" y="4072"/>
                    <a:pt x="6050" y="4072"/>
                  </a:cubicBezTo>
                  <a:close/>
                  <a:moveTo>
                    <a:pt x="5410" y="0"/>
                  </a:moveTo>
                  <a:cubicBezTo>
                    <a:pt x="5119" y="582"/>
                    <a:pt x="4886" y="1105"/>
                    <a:pt x="4712" y="1687"/>
                  </a:cubicBezTo>
                  <a:lnTo>
                    <a:pt x="3956" y="1978"/>
                  </a:lnTo>
                  <a:cubicBezTo>
                    <a:pt x="3432" y="1745"/>
                    <a:pt x="2851" y="1513"/>
                    <a:pt x="2269" y="1338"/>
                  </a:cubicBezTo>
                  <a:lnTo>
                    <a:pt x="1280" y="2269"/>
                  </a:lnTo>
                  <a:cubicBezTo>
                    <a:pt x="1513" y="2850"/>
                    <a:pt x="1746" y="3374"/>
                    <a:pt x="1978" y="3897"/>
                  </a:cubicBezTo>
                  <a:lnTo>
                    <a:pt x="1687" y="4653"/>
                  </a:lnTo>
                  <a:cubicBezTo>
                    <a:pt x="1106" y="4828"/>
                    <a:pt x="524" y="5060"/>
                    <a:pt x="1" y="5351"/>
                  </a:cubicBezTo>
                  <a:lnTo>
                    <a:pt x="1" y="6689"/>
                  </a:lnTo>
                  <a:cubicBezTo>
                    <a:pt x="524" y="6980"/>
                    <a:pt x="1106" y="7154"/>
                    <a:pt x="1687" y="7387"/>
                  </a:cubicBezTo>
                  <a:lnTo>
                    <a:pt x="1978" y="8085"/>
                  </a:lnTo>
                  <a:cubicBezTo>
                    <a:pt x="1746" y="8667"/>
                    <a:pt x="1513" y="9190"/>
                    <a:pt x="1338" y="9772"/>
                  </a:cubicBezTo>
                  <a:lnTo>
                    <a:pt x="2269" y="10702"/>
                  </a:lnTo>
                  <a:cubicBezTo>
                    <a:pt x="2851" y="10528"/>
                    <a:pt x="3432" y="10295"/>
                    <a:pt x="3956" y="10062"/>
                  </a:cubicBezTo>
                  <a:lnTo>
                    <a:pt x="4712" y="10353"/>
                  </a:lnTo>
                  <a:cubicBezTo>
                    <a:pt x="4886" y="10877"/>
                    <a:pt x="5119" y="11458"/>
                    <a:pt x="5410" y="11982"/>
                  </a:cubicBezTo>
                  <a:lnTo>
                    <a:pt x="6748" y="11982"/>
                  </a:lnTo>
                  <a:cubicBezTo>
                    <a:pt x="7038" y="11458"/>
                    <a:pt x="7271" y="10877"/>
                    <a:pt x="7504" y="10353"/>
                  </a:cubicBezTo>
                  <a:lnTo>
                    <a:pt x="8202" y="10062"/>
                  </a:lnTo>
                  <a:cubicBezTo>
                    <a:pt x="8783" y="10295"/>
                    <a:pt x="9365" y="10470"/>
                    <a:pt x="9946" y="10702"/>
                  </a:cubicBezTo>
                  <a:lnTo>
                    <a:pt x="10877" y="9772"/>
                  </a:lnTo>
                  <a:cubicBezTo>
                    <a:pt x="10703" y="9190"/>
                    <a:pt x="10470" y="8608"/>
                    <a:pt x="10179" y="8085"/>
                  </a:cubicBezTo>
                  <a:lnTo>
                    <a:pt x="10528" y="7387"/>
                  </a:lnTo>
                  <a:cubicBezTo>
                    <a:pt x="11052" y="7154"/>
                    <a:pt x="11633" y="6922"/>
                    <a:pt x="12157" y="6631"/>
                  </a:cubicBezTo>
                  <a:lnTo>
                    <a:pt x="12157" y="5351"/>
                  </a:lnTo>
                  <a:cubicBezTo>
                    <a:pt x="11633" y="5060"/>
                    <a:pt x="11052" y="4828"/>
                    <a:pt x="10528" y="4653"/>
                  </a:cubicBezTo>
                  <a:lnTo>
                    <a:pt x="10179" y="3897"/>
                  </a:lnTo>
                  <a:cubicBezTo>
                    <a:pt x="10470" y="3374"/>
                    <a:pt x="10644" y="2792"/>
                    <a:pt x="10819" y="2211"/>
                  </a:cubicBezTo>
                  <a:lnTo>
                    <a:pt x="9888" y="1280"/>
                  </a:lnTo>
                  <a:cubicBezTo>
                    <a:pt x="9307" y="1454"/>
                    <a:pt x="8783" y="1687"/>
                    <a:pt x="8202" y="1978"/>
                  </a:cubicBezTo>
                  <a:lnTo>
                    <a:pt x="7504" y="1687"/>
                  </a:lnTo>
                  <a:cubicBezTo>
                    <a:pt x="7271" y="1105"/>
                    <a:pt x="7038" y="524"/>
                    <a:pt x="67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8503;p40"/>
            <p:cNvSpPr/>
            <p:nvPr/>
          </p:nvSpPr>
          <p:spPr>
            <a:xfrm>
              <a:off x="5997600" y="4752850"/>
              <a:ext cx="349000" cy="229750"/>
            </a:xfrm>
            <a:custGeom>
              <a:avLst/>
              <a:gdLst/>
              <a:ahLst/>
              <a:cxnLst/>
              <a:rect l="l" t="t" r="r" b="b"/>
              <a:pathLst>
                <a:path w="13960" h="9190" extrusionOk="0">
                  <a:moveTo>
                    <a:pt x="12913" y="1047"/>
                  </a:moveTo>
                  <a:lnTo>
                    <a:pt x="12913" y="8143"/>
                  </a:lnTo>
                  <a:lnTo>
                    <a:pt x="1048" y="8143"/>
                  </a:lnTo>
                  <a:lnTo>
                    <a:pt x="1048" y="1047"/>
                  </a:lnTo>
                  <a:close/>
                  <a:moveTo>
                    <a:pt x="1" y="0"/>
                  </a:moveTo>
                  <a:lnTo>
                    <a:pt x="1" y="9190"/>
                  </a:lnTo>
                  <a:lnTo>
                    <a:pt x="13960" y="9190"/>
                  </a:lnTo>
                  <a:lnTo>
                    <a:pt x="1396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8504;p40"/>
            <p:cNvSpPr/>
            <p:nvPr/>
          </p:nvSpPr>
          <p:spPr>
            <a:xfrm>
              <a:off x="6720275" y="4728125"/>
              <a:ext cx="114900" cy="114900"/>
            </a:xfrm>
            <a:custGeom>
              <a:avLst/>
              <a:gdLst/>
              <a:ahLst/>
              <a:cxnLst/>
              <a:rect l="l" t="t" r="r" b="b"/>
              <a:pathLst>
                <a:path w="4596" h="4596" extrusionOk="0">
                  <a:moveTo>
                    <a:pt x="0" y="0"/>
                  </a:moveTo>
                  <a:lnTo>
                    <a:pt x="0" y="1047"/>
                  </a:lnTo>
                  <a:lnTo>
                    <a:pt x="3548" y="1047"/>
                  </a:lnTo>
                  <a:lnTo>
                    <a:pt x="3548" y="4595"/>
                  </a:lnTo>
                  <a:lnTo>
                    <a:pt x="4595" y="4595"/>
                  </a:lnTo>
                  <a:lnTo>
                    <a:pt x="459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8505;p40"/>
            <p:cNvSpPr/>
            <p:nvPr/>
          </p:nvSpPr>
          <p:spPr>
            <a:xfrm>
              <a:off x="6557425" y="4728125"/>
              <a:ext cx="113425" cy="114900"/>
            </a:xfrm>
            <a:custGeom>
              <a:avLst/>
              <a:gdLst/>
              <a:ahLst/>
              <a:cxnLst/>
              <a:rect l="l" t="t" r="r" b="b"/>
              <a:pathLst>
                <a:path w="4537" h="4596" extrusionOk="0">
                  <a:moveTo>
                    <a:pt x="0" y="0"/>
                  </a:moveTo>
                  <a:lnTo>
                    <a:pt x="0" y="4595"/>
                  </a:lnTo>
                  <a:lnTo>
                    <a:pt x="989" y="4595"/>
                  </a:lnTo>
                  <a:lnTo>
                    <a:pt x="989" y="1047"/>
                  </a:lnTo>
                  <a:lnTo>
                    <a:pt x="4537" y="1047"/>
                  </a:lnTo>
                  <a:lnTo>
                    <a:pt x="45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8506;p40"/>
            <p:cNvSpPr/>
            <p:nvPr/>
          </p:nvSpPr>
          <p:spPr>
            <a:xfrm>
              <a:off x="6720275" y="4892425"/>
              <a:ext cx="114900" cy="113450"/>
            </a:xfrm>
            <a:custGeom>
              <a:avLst/>
              <a:gdLst/>
              <a:ahLst/>
              <a:cxnLst/>
              <a:rect l="l" t="t" r="r" b="b"/>
              <a:pathLst>
                <a:path w="4596" h="4538" extrusionOk="0">
                  <a:moveTo>
                    <a:pt x="3548" y="1"/>
                  </a:moveTo>
                  <a:lnTo>
                    <a:pt x="3548" y="3549"/>
                  </a:lnTo>
                  <a:lnTo>
                    <a:pt x="0" y="3549"/>
                  </a:lnTo>
                  <a:lnTo>
                    <a:pt x="0" y="4537"/>
                  </a:lnTo>
                  <a:lnTo>
                    <a:pt x="4595" y="4537"/>
                  </a:lnTo>
                  <a:lnTo>
                    <a:pt x="459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8507;p40"/>
            <p:cNvSpPr/>
            <p:nvPr/>
          </p:nvSpPr>
          <p:spPr>
            <a:xfrm>
              <a:off x="6557425" y="4892425"/>
              <a:ext cx="113425" cy="113450"/>
            </a:xfrm>
            <a:custGeom>
              <a:avLst/>
              <a:gdLst/>
              <a:ahLst/>
              <a:cxnLst/>
              <a:rect l="l" t="t" r="r" b="b"/>
              <a:pathLst>
                <a:path w="4537" h="4538" extrusionOk="0">
                  <a:moveTo>
                    <a:pt x="0" y="1"/>
                  </a:moveTo>
                  <a:lnTo>
                    <a:pt x="0" y="4537"/>
                  </a:lnTo>
                  <a:lnTo>
                    <a:pt x="4537" y="4537"/>
                  </a:lnTo>
                  <a:lnTo>
                    <a:pt x="4537" y="3549"/>
                  </a:lnTo>
                  <a:lnTo>
                    <a:pt x="989" y="3549"/>
                  </a:lnTo>
                  <a:lnTo>
                    <a:pt x="9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8508;p40"/>
            <p:cNvSpPr/>
            <p:nvPr/>
          </p:nvSpPr>
          <p:spPr>
            <a:xfrm>
              <a:off x="3116100" y="4521600"/>
              <a:ext cx="142100" cy="120775"/>
            </a:xfrm>
            <a:custGeom>
              <a:avLst/>
              <a:gdLst/>
              <a:ahLst/>
              <a:cxnLst/>
              <a:rect l="l" t="t" r="r" b="b"/>
              <a:pathLst>
                <a:path w="5684" h="4831" extrusionOk="0">
                  <a:moveTo>
                    <a:pt x="3342" y="0"/>
                  </a:moveTo>
                  <a:cubicBezTo>
                    <a:pt x="3308" y="0"/>
                    <a:pt x="3274" y="1"/>
                    <a:pt x="3241" y="2"/>
                  </a:cubicBezTo>
                  <a:cubicBezTo>
                    <a:pt x="3217" y="2"/>
                    <a:pt x="3194" y="1"/>
                    <a:pt x="3170" y="1"/>
                  </a:cubicBezTo>
                  <a:cubicBezTo>
                    <a:pt x="1065" y="1"/>
                    <a:pt x="0" y="2579"/>
                    <a:pt x="1496" y="4132"/>
                  </a:cubicBezTo>
                  <a:cubicBezTo>
                    <a:pt x="1998" y="4615"/>
                    <a:pt x="2606" y="4831"/>
                    <a:pt x="3202" y="4831"/>
                  </a:cubicBezTo>
                  <a:cubicBezTo>
                    <a:pt x="4472" y="4831"/>
                    <a:pt x="5684" y="3851"/>
                    <a:pt x="5684" y="2387"/>
                  </a:cubicBezTo>
                  <a:cubicBezTo>
                    <a:pt x="5684" y="1083"/>
                    <a:pt x="4634" y="0"/>
                    <a:pt x="3342" y="0"/>
                  </a:cubicBezTo>
                  <a:close/>
                </a:path>
              </a:pathLst>
            </a:custGeom>
            <a:solidFill>
              <a:srgbClr val="0090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0879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W88tJcc81644000"/>
          <p:cNvPicPr>
            <a:picLocks noRot="1" noChangeAspect="1"/>
          </p:cNvPicPr>
          <p:nvPr>
            <a:videoFile r:link="rId1"/>
            <p:custDataLst>
              <p:tags r:id="rId2"/>
            </p:custDataLst>
          </p:nvPr>
        </p:nvPicPr>
        <p:blipFill>
          <a:blip r:embed="rId5"/>
          <a:stretch>
            <a:fillRect/>
          </a:stretch>
        </p:blipFill>
        <p:spPr>
          <a:xfrm>
            <a:off x="1524000" y="857250"/>
            <a:ext cx="9144000" cy="5143500"/>
          </a:xfrm>
          <a:prstGeom prst="rect">
            <a:avLst/>
          </a:prstGeom>
        </p:spPr>
      </p:pic>
    </p:spTree>
    <p:extLst>
      <p:ext uri="{BB962C8B-B14F-4D97-AF65-F5344CB8AC3E}">
        <p14:creationId xmlns:p14="http://schemas.microsoft.com/office/powerpoint/2010/main" val="1752480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1084;p39"/>
          <p:cNvGrpSpPr/>
          <p:nvPr/>
        </p:nvGrpSpPr>
        <p:grpSpPr>
          <a:xfrm>
            <a:off x="600855" y="1299412"/>
            <a:ext cx="2533338" cy="1143986"/>
            <a:chOff x="1711313" y="1127507"/>
            <a:chExt cx="982815" cy="944089"/>
          </a:xfrm>
        </p:grpSpPr>
        <p:sp>
          <p:nvSpPr>
            <p:cNvPr id="5" name="Google Shape;1085;p39"/>
            <p:cNvSpPr/>
            <p:nvPr/>
          </p:nvSpPr>
          <p:spPr>
            <a:xfrm>
              <a:off x="1726797" y="1127507"/>
              <a:ext cx="967331" cy="919934"/>
            </a:xfrm>
            <a:custGeom>
              <a:avLst/>
              <a:gdLst/>
              <a:ahLst/>
              <a:cxnLst/>
              <a:rect l="l" t="t" r="r" b="b"/>
              <a:pathLst>
                <a:path w="29675" h="28221" extrusionOk="0">
                  <a:moveTo>
                    <a:pt x="11116" y="1"/>
                  </a:moveTo>
                  <a:lnTo>
                    <a:pt x="11116" y="1"/>
                  </a:lnTo>
                  <a:cubicBezTo>
                    <a:pt x="5131" y="1521"/>
                    <a:pt x="444" y="7285"/>
                    <a:pt x="222" y="13460"/>
                  </a:cubicBezTo>
                  <a:cubicBezTo>
                    <a:pt x="1" y="19667"/>
                    <a:pt x="4276" y="25748"/>
                    <a:pt x="10166" y="27616"/>
                  </a:cubicBezTo>
                  <a:cubicBezTo>
                    <a:pt x="11463" y="28025"/>
                    <a:pt x="12812" y="28220"/>
                    <a:pt x="14164" y="28220"/>
                  </a:cubicBezTo>
                  <a:cubicBezTo>
                    <a:pt x="18986" y="28220"/>
                    <a:pt x="23833" y="25737"/>
                    <a:pt x="26381" y="21631"/>
                  </a:cubicBezTo>
                  <a:cubicBezTo>
                    <a:pt x="29675" y="16374"/>
                    <a:pt x="28851" y="8932"/>
                    <a:pt x="24512" y="4498"/>
                  </a:cubicBezTo>
                  <a:cubicBezTo>
                    <a:pt x="21925" y="1873"/>
                    <a:pt x="18224" y="487"/>
                    <a:pt x="14542" y="487"/>
                  </a:cubicBezTo>
                  <a:cubicBezTo>
                    <a:pt x="12049" y="487"/>
                    <a:pt x="9565" y="1122"/>
                    <a:pt x="7443" y="2439"/>
                  </a:cubicBezTo>
                  <a:lnTo>
                    <a:pt x="11116" y="1"/>
                  </a:lnTo>
                  <a:close/>
                </a:path>
              </a:pathLst>
            </a:custGeom>
            <a:solidFill>
              <a:srgbClr val="FFFFFF"/>
            </a:solidFill>
            <a:ln>
              <a:noFill/>
            </a:ln>
          </p:spPr>
          <p:txBody>
            <a:bodyPr spcFirstLastPara="1" wrap="square" lIns="91425" tIns="91425" rIns="91425" bIns="91425" anchor="ctr" anchorCtr="0">
              <a:noAutofit/>
            </a:bodyPr>
            <a:lstStyle/>
            <a:p>
              <a:pPr algn="ctr">
                <a:buClr>
                  <a:srgbClr val="000000"/>
                </a:buClr>
                <a:buFont typeface="Arial"/>
                <a:buNone/>
              </a:pPr>
              <a:r>
                <a:rPr lang="tr-TR" sz="2400" kern="0" dirty="0" smtClean="0">
                  <a:solidFill>
                    <a:srgbClr val="000000"/>
                  </a:solidFill>
                  <a:latin typeface="Arial"/>
                  <a:ea typeface="맑은 고딕"/>
                  <a:cs typeface="Arial"/>
                  <a:sym typeface="Arial"/>
                </a:rPr>
                <a:t>Sahabe</a:t>
              </a:r>
            </a:p>
            <a:p>
              <a:pPr algn="ctr">
                <a:buClr>
                  <a:srgbClr val="000000"/>
                </a:buClr>
                <a:buFont typeface="Arial"/>
                <a:buNone/>
              </a:pPr>
              <a:r>
                <a:rPr lang="tr-TR" sz="2400" kern="0" dirty="0" smtClean="0">
                  <a:solidFill>
                    <a:srgbClr val="000000"/>
                  </a:solidFill>
                  <a:latin typeface="Arial"/>
                  <a:ea typeface="맑은 고딕"/>
                  <a:cs typeface="Arial"/>
                  <a:sym typeface="Arial"/>
                </a:rPr>
                <a:t>(Sahabi)</a:t>
              </a:r>
              <a:endParaRPr sz="2400" kern="0" dirty="0">
                <a:solidFill>
                  <a:srgbClr val="000000"/>
                </a:solidFill>
                <a:latin typeface="Arial"/>
                <a:ea typeface="맑은 고딕"/>
                <a:cs typeface="Arial"/>
                <a:sym typeface="Arial"/>
              </a:endParaRPr>
            </a:p>
          </p:txBody>
        </p:sp>
        <p:sp>
          <p:nvSpPr>
            <p:cNvPr id="6" name="Google Shape;1086;p39"/>
            <p:cNvSpPr/>
            <p:nvPr/>
          </p:nvSpPr>
          <p:spPr>
            <a:xfrm>
              <a:off x="1711313" y="1127507"/>
              <a:ext cx="964234" cy="944089"/>
            </a:xfrm>
            <a:custGeom>
              <a:avLst/>
              <a:gdLst/>
              <a:ahLst/>
              <a:cxnLst/>
              <a:rect l="l" t="t" r="r" b="b"/>
              <a:pathLst>
                <a:path w="29580" h="28962" extrusionOk="0">
                  <a:moveTo>
                    <a:pt x="11591" y="1"/>
                  </a:moveTo>
                  <a:lnTo>
                    <a:pt x="11591" y="1"/>
                  </a:lnTo>
                  <a:cubicBezTo>
                    <a:pt x="9723" y="413"/>
                    <a:pt x="7918" y="1236"/>
                    <a:pt x="6303" y="2408"/>
                  </a:cubicBezTo>
                  <a:cubicBezTo>
                    <a:pt x="4751" y="3548"/>
                    <a:pt x="3389" y="5036"/>
                    <a:pt x="2344" y="6683"/>
                  </a:cubicBezTo>
                  <a:cubicBezTo>
                    <a:pt x="1299" y="8393"/>
                    <a:pt x="602" y="10262"/>
                    <a:pt x="286" y="12257"/>
                  </a:cubicBezTo>
                  <a:cubicBezTo>
                    <a:pt x="1" y="14252"/>
                    <a:pt x="191" y="16279"/>
                    <a:pt x="761" y="18211"/>
                  </a:cubicBezTo>
                  <a:cubicBezTo>
                    <a:pt x="1331" y="20142"/>
                    <a:pt x="2281" y="21947"/>
                    <a:pt x="3547" y="23499"/>
                  </a:cubicBezTo>
                  <a:cubicBezTo>
                    <a:pt x="4814" y="25051"/>
                    <a:pt x="6398" y="26381"/>
                    <a:pt x="8171" y="27363"/>
                  </a:cubicBezTo>
                  <a:cubicBezTo>
                    <a:pt x="9945" y="28313"/>
                    <a:pt x="11971" y="28851"/>
                    <a:pt x="13998" y="28946"/>
                  </a:cubicBezTo>
                  <a:cubicBezTo>
                    <a:pt x="14219" y="28957"/>
                    <a:pt x="14440" y="28962"/>
                    <a:pt x="14661" y="28962"/>
                  </a:cubicBezTo>
                  <a:cubicBezTo>
                    <a:pt x="16471" y="28962"/>
                    <a:pt x="18290" y="28621"/>
                    <a:pt x="19984" y="28028"/>
                  </a:cubicBezTo>
                  <a:cubicBezTo>
                    <a:pt x="21884" y="27300"/>
                    <a:pt x="23626" y="26223"/>
                    <a:pt x="25146" y="24861"/>
                  </a:cubicBezTo>
                  <a:cubicBezTo>
                    <a:pt x="26603" y="23468"/>
                    <a:pt x="27806" y="21757"/>
                    <a:pt x="28534" y="19857"/>
                  </a:cubicBezTo>
                  <a:cubicBezTo>
                    <a:pt x="29263" y="17957"/>
                    <a:pt x="29579" y="15930"/>
                    <a:pt x="29516" y="13904"/>
                  </a:cubicBezTo>
                  <a:cubicBezTo>
                    <a:pt x="29421" y="11908"/>
                    <a:pt x="28946" y="9913"/>
                    <a:pt x="28091" y="8076"/>
                  </a:cubicBezTo>
                  <a:cubicBezTo>
                    <a:pt x="27236" y="6271"/>
                    <a:pt x="26001" y="4625"/>
                    <a:pt x="24449" y="3358"/>
                  </a:cubicBezTo>
                  <a:cubicBezTo>
                    <a:pt x="22897" y="2091"/>
                    <a:pt x="21060" y="1204"/>
                    <a:pt x="19160" y="698"/>
                  </a:cubicBezTo>
                  <a:cubicBezTo>
                    <a:pt x="17916" y="392"/>
                    <a:pt x="16645" y="230"/>
                    <a:pt x="15382" y="230"/>
                  </a:cubicBezTo>
                  <a:cubicBezTo>
                    <a:pt x="14685" y="230"/>
                    <a:pt x="13989" y="280"/>
                    <a:pt x="13302" y="381"/>
                  </a:cubicBezTo>
                  <a:cubicBezTo>
                    <a:pt x="11370" y="666"/>
                    <a:pt x="9501" y="1363"/>
                    <a:pt x="7886" y="2439"/>
                  </a:cubicBezTo>
                  <a:cubicBezTo>
                    <a:pt x="9596" y="1521"/>
                    <a:pt x="11465" y="983"/>
                    <a:pt x="13365" y="793"/>
                  </a:cubicBezTo>
                  <a:cubicBezTo>
                    <a:pt x="13761" y="759"/>
                    <a:pt x="14160" y="743"/>
                    <a:pt x="14560" y="743"/>
                  </a:cubicBezTo>
                  <a:cubicBezTo>
                    <a:pt x="16047" y="743"/>
                    <a:pt x="17548" y="970"/>
                    <a:pt x="18970" y="1394"/>
                  </a:cubicBezTo>
                  <a:cubicBezTo>
                    <a:pt x="20744" y="1996"/>
                    <a:pt x="22422" y="2883"/>
                    <a:pt x="23816" y="4118"/>
                  </a:cubicBezTo>
                  <a:cubicBezTo>
                    <a:pt x="25209" y="5353"/>
                    <a:pt x="26286" y="6873"/>
                    <a:pt x="27046" y="8552"/>
                  </a:cubicBezTo>
                  <a:cubicBezTo>
                    <a:pt x="27743" y="10262"/>
                    <a:pt x="28154" y="12098"/>
                    <a:pt x="28186" y="13935"/>
                  </a:cubicBezTo>
                  <a:cubicBezTo>
                    <a:pt x="28218" y="15772"/>
                    <a:pt x="27901" y="17640"/>
                    <a:pt x="27236" y="19319"/>
                  </a:cubicBezTo>
                  <a:cubicBezTo>
                    <a:pt x="26539" y="20997"/>
                    <a:pt x="25462" y="22518"/>
                    <a:pt x="24132" y="23784"/>
                  </a:cubicBezTo>
                  <a:cubicBezTo>
                    <a:pt x="22802" y="24988"/>
                    <a:pt x="21187" y="25969"/>
                    <a:pt x="19477" y="26603"/>
                  </a:cubicBezTo>
                  <a:cubicBezTo>
                    <a:pt x="17922" y="27179"/>
                    <a:pt x="16237" y="27466"/>
                    <a:pt x="14587" y="27466"/>
                  </a:cubicBezTo>
                  <a:cubicBezTo>
                    <a:pt x="14422" y="27466"/>
                    <a:pt x="14257" y="27464"/>
                    <a:pt x="14093" y="27458"/>
                  </a:cubicBezTo>
                  <a:cubicBezTo>
                    <a:pt x="12256" y="27395"/>
                    <a:pt x="10483" y="26919"/>
                    <a:pt x="8836" y="26096"/>
                  </a:cubicBezTo>
                  <a:cubicBezTo>
                    <a:pt x="7221" y="25241"/>
                    <a:pt x="5764" y="24069"/>
                    <a:pt x="4561" y="22676"/>
                  </a:cubicBezTo>
                  <a:cubicBezTo>
                    <a:pt x="3389" y="21251"/>
                    <a:pt x="2471" y="19604"/>
                    <a:pt x="1869" y="17862"/>
                  </a:cubicBezTo>
                  <a:cubicBezTo>
                    <a:pt x="1299" y="16089"/>
                    <a:pt x="1109" y="14220"/>
                    <a:pt x="1267" y="12383"/>
                  </a:cubicBezTo>
                  <a:cubicBezTo>
                    <a:pt x="1489" y="10547"/>
                    <a:pt x="2091" y="8710"/>
                    <a:pt x="2977" y="7063"/>
                  </a:cubicBezTo>
                  <a:cubicBezTo>
                    <a:pt x="3896" y="5416"/>
                    <a:pt x="5131" y="3960"/>
                    <a:pt x="6588" y="2724"/>
                  </a:cubicBezTo>
                  <a:cubicBezTo>
                    <a:pt x="8044" y="1521"/>
                    <a:pt x="9755" y="571"/>
                    <a:pt x="11591" y="1"/>
                  </a:cubicBezTo>
                  <a:close/>
                </a:path>
              </a:pathLst>
            </a:custGeom>
            <a:solidFill>
              <a:srgbClr val="F4D657"/>
            </a:solidFill>
            <a:ln>
              <a:noFill/>
            </a:ln>
          </p:spPr>
          <p:txBody>
            <a:bodyPr spcFirstLastPara="1" wrap="square" lIns="91425" tIns="91425" rIns="91425" bIns="91425" anchor="ctr" anchorCtr="0">
              <a:noAutofit/>
            </a:bodyPr>
            <a:lstStyle/>
            <a:p>
              <a:pPr>
                <a:buClr>
                  <a:srgbClr val="000000"/>
                </a:buClr>
                <a:buFont typeface="Arial"/>
                <a:buNone/>
              </a:pPr>
              <a:endParaRPr sz="2400" kern="0">
                <a:solidFill>
                  <a:srgbClr val="000000"/>
                </a:solidFill>
                <a:latin typeface="Arial"/>
                <a:ea typeface="맑은 고딕"/>
                <a:cs typeface="Arial"/>
                <a:sym typeface="Arial"/>
              </a:endParaRPr>
            </a:p>
          </p:txBody>
        </p:sp>
      </p:grpSp>
      <p:grpSp>
        <p:nvGrpSpPr>
          <p:cNvPr id="7" name="Google Shape;1087;p39"/>
          <p:cNvGrpSpPr/>
          <p:nvPr/>
        </p:nvGrpSpPr>
        <p:grpSpPr>
          <a:xfrm>
            <a:off x="1553268" y="2606486"/>
            <a:ext cx="628513" cy="1085396"/>
            <a:chOff x="2089164" y="2050290"/>
            <a:chExt cx="207516" cy="758973"/>
          </a:xfrm>
        </p:grpSpPr>
        <p:sp>
          <p:nvSpPr>
            <p:cNvPr id="8" name="Google Shape;1088;p39"/>
            <p:cNvSpPr/>
            <p:nvPr/>
          </p:nvSpPr>
          <p:spPr>
            <a:xfrm>
              <a:off x="2202910" y="2050290"/>
              <a:ext cx="32043" cy="676203"/>
            </a:xfrm>
            <a:custGeom>
              <a:avLst/>
              <a:gdLst/>
              <a:ahLst/>
              <a:cxnLst/>
              <a:rect l="l" t="t" r="r" b="b"/>
              <a:pathLst>
                <a:path w="983" h="20744" extrusionOk="0">
                  <a:moveTo>
                    <a:pt x="0" y="1"/>
                  </a:moveTo>
                  <a:cubicBezTo>
                    <a:pt x="0" y="1742"/>
                    <a:pt x="32" y="3484"/>
                    <a:pt x="64" y="5194"/>
                  </a:cubicBezTo>
                  <a:lnTo>
                    <a:pt x="190" y="10388"/>
                  </a:lnTo>
                  <a:lnTo>
                    <a:pt x="285" y="15550"/>
                  </a:lnTo>
                  <a:cubicBezTo>
                    <a:pt x="349" y="17292"/>
                    <a:pt x="380" y="19002"/>
                    <a:pt x="475" y="20744"/>
                  </a:cubicBezTo>
                  <a:cubicBezTo>
                    <a:pt x="697" y="19034"/>
                    <a:pt x="824" y="17292"/>
                    <a:pt x="887" y="15550"/>
                  </a:cubicBezTo>
                  <a:cubicBezTo>
                    <a:pt x="950" y="13840"/>
                    <a:pt x="982" y="12098"/>
                    <a:pt x="950" y="10356"/>
                  </a:cubicBezTo>
                  <a:cubicBezTo>
                    <a:pt x="887" y="8615"/>
                    <a:pt x="792" y="6904"/>
                    <a:pt x="665" y="5163"/>
                  </a:cubicBezTo>
                  <a:cubicBezTo>
                    <a:pt x="507" y="3453"/>
                    <a:pt x="285" y="1711"/>
                    <a:pt x="0" y="1"/>
                  </a:cubicBezTo>
                  <a:close/>
                </a:path>
              </a:pathLst>
            </a:custGeom>
            <a:solidFill>
              <a:srgbClr val="F4D65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sp>
          <p:nvSpPr>
            <p:cNvPr id="9" name="Google Shape;1089;p39"/>
            <p:cNvSpPr/>
            <p:nvPr/>
          </p:nvSpPr>
          <p:spPr>
            <a:xfrm>
              <a:off x="2089164" y="2588317"/>
              <a:ext cx="207516" cy="220946"/>
            </a:xfrm>
            <a:custGeom>
              <a:avLst/>
              <a:gdLst/>
              <a:ahLst/>
              <a:cxnLst/>
              <a:rect l="l" t="t" r="r" b="b"/>
              <a:pathLst>
                <a:path w="6366" h="6778" extrusionOk="0">
                  <a:moveTo>
                    <a:pt x="6366" y="0"/>
                  </a:moveTo>
                  <a:lnTo>
                    <a:pt x="6366" y="0"/>
                  </a:lnTo>
                  <a:cubicBezTo>
                    <a:pt x="6049" y="444"/>
                    <a:pt x="5764" y="919"/>
                    <a:pt x="5511" y="1394"/>
                  </a:cubicBezTo>
                  <a:cubicBezTo>
                    <a:pt x="5257" y="1869"/>
                    <a:pt x="5036" y="2344"/>
                    <a:pt x="4814" y="2851"/>
                  </a:cubicBezTo>
                  <a:cubicBezTo>
                    <a:pt x="4493" y="3617"/>
                    <a:pt x="4229" y="4403"/>
                    <a:pt x="3994" y="5223"/>
                  </a:cubicBezTo>
                  <a:lnTo>
                    <a:pt x="3994" y="5223"/>
                  </a:lnTo>
                  <a:cubicBezTo>
                    <a:pt x="3443" y="4634"/>
                    <a:pt x="2878" y="4049"/>
                    <a:pt x="2312" y="3484"/>
                  </a:cubicBezTo>
                  <a:cubicBezTo>
                    <a:pt x="1584" y="2756"/>
                    <a:pt x="824" y="2027"/>
                    <a:pt x="0" y="1362"/>
                  </a:cubicBezTo>
                  <a:lnTo>
                    <a:pt x="0" y="1362"/>
                  </a:lnTo>
                  <a:cubicBezTo>
                    <a:pt x="602" y="2249"/>
                    <a:pt x="1236" y="3072"/>
                    <a:pt x="1869" y="3864"/>
                  </a:cubicBezTo>
                  <a:cubicBezTo>
                    <a:pt x="2534" y="4687"/>
                    <a:pt x="3199" y="5479"/>
                    <a:pt x="3896" y="6239"/>
                  </a:cubicBezTo>
                  <a:lnTo>
                    <a:pt x="4371" y="6778"/>
                  </a:lnTo>
                  <a:lnTo>
                    <a:pt x="4561" y="6081"/>
                  </a:lnTo>
                  <a:cubicBezTo>
                    <a:pt x="4782" y="5067"/>
                    <a:pt x="5067" y="4054"/>
                    <a:pt x="5384" y="3041"/>
                  </a:cubicBezTo>
                  <a:cubicBezTo>
                    <a:pt x="5543" y="2534"/>
                    <a:pt x="5701" y="2027"/>
                    <a:pt x="5859" y="1521"/>
                  </a:cubicBezTo>
                  <a:lnTo>
                    <a:pt x="6366" y="0"/>
                  </a:lnTo>
                  <a:close/>
                </a:path>
              </a:pathLst>
            </a:custGeom>
            <a:solidFill>
              <a:srgbClr val="F4D65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grpSp>
      <p:sp>
        <p:nvSpPr>
          <p:cNvPr id="11" name="Dikdörtgen 10"/>
          <p:cNvSpPr/>
          <p:nvPr/>
        </p:nvSpPr>
        <p:spPr>
          <a:xfrm>
            <a:off x="4222230" y="362635"/>
            <a:ext cx="3747541" cy="646331"/>
          </a:xfrm>
          <a:prstGeom prst="rect">
            <a:avLst/>
          </a:prstGeom>
        </p:spPr>
        <p:txBody>
          <a:bodyPr wrap="square">
            <a:spAutoFit/>
          </a:bodyPr>
          <a:lstStyle/>
          <a:p>
            <a:pPr algn="ctr"/>
            <a:r>
              <a:rPr lang="tr-TR" sz="3600" dirty="0" smtClean="0">
                <a:solidFill>
                  <a:prstClr val="black"/>
                </a:solidFill>
                <a:latin typeface="Arial"/>
                <a:ea typeface="맑은 고딕"/>
              </a:rPr>
              <a:t>Üç önemli kelime</a:t>
            </a:r>
            <a:endParaRPr lang="tr-TR" sz="3600" dirty="0">
              <a:solidFill>
                <a:prstClr val="black"/>
              </a:solidFill>
              <a:latin typeface="Arial"/>
              <a:ea typeface="맑은 고딕"/>
            </a:endParaRPr>
          </a:p>
        </p:txBody>
      </p:sp>
      <p:grpSp>
        <p:nvGrpSpPr>
          <p:cNvPr id="12" name="Google Shape;1084;p39"/>
          <p:cNvGrpSpPr/>
          <p:nvPr/>
        </p:nvGrpSpPr>
        <p:grpSpPr>
          <a:xfrm>
            <a:off x="5049330" y="1396585"/>
            <a:ext cx="2058362" cy="1046812"/>
            <a:chOff x="1726797" y="1127507"/>
            <a:chExt cx="969134" cy="955435"/>
          </a:xfrm>
          <a:solidFill>
            <a:srgbClr val="F46549"/>
          </a:solidFill>
        </p:grpSpPr>
        <p:sp>
          <p:nvSpPr>
            <p:cNvPr id="13" name="Google Shape;1085;p39"/>
            <p:cNvSpPr/>
            <p:nvPr/>
          </p:nvSpPr>
          <p:spPr>
            <a:xfrm>
              <a:off x="1726797" y="1127507"/>
              <a:ext cx="967331" cy="919934"/>
            </a:xfrm>
            <a:custGeom>
              <a:avLst/>
              <a:gdLst/>
              <a:ahLst/>
              <a:cxnLst/>
              <a:rect l="l" t="t" r="r" b="b"/>
              <a:pathLst>
                <a:path w="29675" h="28221" extrusionOk="0">
                  <a:moveTo>
                    <a:pt x="11116" y="1"/>
                  </a:moveTo>
                  <a:lnTo>
                    <a:pt x="11116" y="1"/>
                  </a:lnTo>
                  <a:cubicBezTo>
                    <a:pt x="5131" y="1521"/>
                    <a:pt x="444" y="7285"/>
                    <a:pt x="222" y="13460"/>
                  </a:cubicBezTo>
                  <a:cubicBezTo>
                    <a:pt x="1" y="19667"/>
                    <a:pt x="4276" y="25748"/>
                    <a:pt x="10166" y="27616"/>
                  </a:cubicBezTo>
                  <a:cubicBezTo>
                    <a:pt x="11463" y="28025"/>
                    <a:pt x="12812" y="28220"/>
                    <a:pt x="14164" y="28220"/>
                  </a:cubicBezTo>
                  <a:cubicBezTo>
                    <a:pt x="18986" y="28220"/>
                    <a:pt x="23833" y="25737"/>
                    <a:pt x="26381" y="21631"/>
                  </a:cubicBezTo>
                  <a:cubicBezTo>
                    <a:pt x="29675" y="16374"/>
                    <a:pt x="28851" y="8932"/>
                    <a:pt x="24512" y="4498"/>
                  </a:cubicBezTo>
                  <a:cubicBezTo>
                    <a:pt x="21925" y="1873"/>
                    <a:pt x="18224" y="487"/>
                    <a:pt x="14542" y="487"/>
                  </a:cubicBezTo>
                  <a:cubicBezTo>
                    <a:pt x="12049" y="487"/>
                    <a:pt x="9565" y="1122"/>
                    <a:pt x="7443" y="2439"/>
                  </a:cubicBezTo>
                  <a:lnTo>
                    <a:pt x="11116" y="1"/>
                  </a:lnTo>
                  <a:close/>
                </a:path>
              </a:pathLst>
            </a:custGeom>
            <a:solidFill>
              <a:sysClr val="window" lastClr="FFFFFF"/>
            </a:solidFill>
            <a:ln>
              <a:solidFill>
                <a:srgbClr val="F46549"/>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smtClean="0">
                  <a:ln>
                    <a:noFill/>
                  </a:ln>
                  <a:solidFill>
                    <a:srgbClr val="000000"/>
                  </a:solidFill>
                  <a:effectLst/>
                  <a:uLnTx/>
                  <a:uFillTx/>
                  <a:latin typeface="Arial"/>
                  <a:ea typeface="맑은 고딕"/>
                  <a:cs typeface="Arial"/>
                  <a:sym typeface="Arial"/>
                </a:rPr>
                <a:t>Tabiin</a:t>
              </a:r>
              <a:endParaRPr kumimoji="0" sz="2400" b="0" i="0" u="none" strike="noStrike" kern="0" cap="none" spc="0" normalizeH="0" baseline="0" noProof="0" dirty="0">
                <a:ln>
                  <a:noFill/>
                </a:ln>
                <a:solidFill>
                  <a:srgbClr val="000000"/>
                </a:solidFill>
                <a:effectLst/>
                <a:uLnTx/>
                <a:uFillTx/>
                <a:latin typeface="Arial"/>
                <a:ea typeface="맑은 고딕"/>
                <a:cs typeface="Arial"/>
                <a:sym typeface="Arial"/>
              </a:endParaRPr>
            </a:p>
          </p:txBody>
        </p:sp>
        <p:sp>
          <p:nvSpPr>
            <p:cNvPr id="14" name="Google Shape;1086;p39"/>
            <p:cNvSpPr/>
            <p:nvPr/>
          </p:nvSpPr>
          <p:spPr>
            <a:xfrm>
              <a:off x="1731697" y="1138853"/>
              <a:ext cx="964234" cy="944089"/>
            </a:xfrm>
            <a:custGeom>
              <a:avLst/>
              <a:gdLst/>
              <a:ahLst/>
              <a:cxnLst/>
              <a:rect l="l" t="t" r="r" b="b"/>
              <a:pathLst>
                <a:path w="29580" h="28962" extrusionOk="0">
                  <a:moveTo>
                    <a:pt x="11591" y="1"/>
                  </a:moveTo>
                  <a:lnTo>
                    <a:pt x="11591" y="1"/>
                  </a:lnTo>
                  <a:cubicBezTo>
                    <a:pt x="9723" y="413"/>
                    <a:pt x="7918" y="1236"/>
                    <a:pt x="6303" y="2408"/>
                  </a:cubicBezTo>
                  <a:cubicBezTo>
                    <a:pt x="4751" y="3548"/>
                    <a:pt x="3389" y="5036"/>
                    <a:pt x="2344" y="6683"/>
                  </a:cubicBezTo>
                  <a:cubicBezTo>
                    <a:pt x="1299" y="8393"/>
                    <a:pt x="602" y="10262"/>
                    <a:pt x="286" y="12257"/>
                  </a:cubicBezTo>
                  <a:cubicBezTo>
                    <a:pt x="1" y="14252"/>
                    <a:pt x="191" y="16279"/>
                    <a:pt x="761" y="18211"/>
                  </a:cubicBezTo>
                  <a:cubicBezTo>
                    <a:pt x="1331" y="20142"/>
                    <a:pt x="2281" y="21947"/>
                    <a:pt x="3547" y="23499"/>
                  </a:cubicBezTo>
                  <a:cubicBezTo>
                    <a:pt x="4814" y="25051"/>
                    <a:pt x="6398" y="26381"/>
                    <a:pt x="8171" y="27363"/>
                  </a:cubicBezTo>
                  <a:cubicBezTo>
                    <a:pt x="9945" y="28313"/>
                    <a:pt x="11971" y="28851"/>
                    <a:pt x="13998" y="28946"/>
                  </a:cubicBezTo>
                  <a:cubicBezTo>
                    <a:pt x="14219" y="28957"/>
                    <a:pt x="14440" y="28962"/>
                    <a:pt x="14661" y="28962"/>
                  </a:cubicBezTo>
                  <a:cubicBezTo>
                    <a:pt x="16471" y="28962"/>
                    <a:pt x="18290" y="28621"/>
                    <a:pt x="19984" y="28028"/>
                  </a:cubicBezTo>
                  <a:cubicBezTo>
                    <a:pt x="21884" y="27300"/>
                    <a:pt x="23626" y="26223"/>
                    <a:pt x="25146" y="24861"/>
                  </a:cubicBezTo>
                  <a:cubicBezTo>
                    <a:pt x="26603" y="23468"/>
                    <a:pt x="27806" y="21757"/>
                    <a:pt x="28534" y="19857"/>
                  </a:cubicBezTo>
                  <a:cubicBezTo>
                    <a:pt x="29263" y="17957"/>
                    <a:pt x="29579" y="15930"/>
                    <a:pt x="29516" y="13904"/>
                  </a:cubicBezTo>
                  <a:cubicBezTo>
                    <a:pt x="29421" y="11908"/>
                    <a:pt x="28946" y="9913"/>
                    <a:pt x="28091" y="8076"/>
                  </a:cubicBezTo>
                  <a:cubicBezTo>
                    <a:pt x="27236" y="6271"/>
                    <a:pt x="26001" y="4625"/>
                    <a:pt x="24449" y="3358"/>
                  </a:cubicBezTo>
                  <a:cubicBezTo>
                    <a:pt x="22897" y="2091"/>
                    <a:pt x="21060" y="1204"/>
                    <a:pt x="19160" y="698"/>
                  </a:cubicBezTo>
                  <a:cubicBezTo>
                    <a:pt x="17916" y="392"/>
                    <a:pt x="16645" y="230"/>
                    <a:pt x="15382" y="230"/>
                  </a:cubicBezTo>
                  <a:cubicBezTo>
                    <a:pt x="14685" y="230"/>
                    <a:pt x="13989" y="280"/>
                    <a:pt x="13302" y="381"/>
                  </a:cubicBezTo>
                  <a:cubicBezTo>
                    <a:pt x="11370" y="666"/>
                    <a:pt x="9501" y="1363"/>
                    <a:pt x="7886" y="2439"/>
                  </a:cubicBezTo>
                  <a:cubicBezTo>
                    <a:pt x="9596" y="1521"/>
                    <a:pt x="11465" y="983"/>
                    <a:pt x="13365" y="793"/>
                  </a:cubicBezTo>
                  <a:cubicBezTo>
                    <a:pt x="13761" y="759"/>
                    <a:pt x="14160" y="743"/>
                    <a:pt x="14560" y="743"/>
                  </a:cubicBezTo>
                  <a:cubicBezTo>
                    <a:pt x="16047" y="743"/>
                    <a:pt x="17548" y="970"/>
                    <a:pt x="18970" y="1394"/>
                  </a:cubicBezTo>
                  <a:cubicBezTo>
                    <a:pt x="20744" y="1996"/>
                    <a:pt x="22422" y="2883"/>
                    <a:pt x="23816" y="4118"/>
                  </a:cubicBezTo>
                  <a:cubicBezTo>
                    <a:pt x="25209" y="5353"/>
                    <a:pt x="26286" y="6873"/>
                    <a:pt x="27046" y="8552"/>
                  </a:cubicBezTo>
                  <a:cubicBezTo>
                    <a:pt x="27743" y="10262"/>
                    <a:pt x="28154" y="12098"/>
                    <a:pt x="28186" y="13935"/>
                  </a:cubicBezTo>
                  <a:cubicBezTo>
                    <a:pt x="28218" y="15772"/>
                    <a:pt x="27901" y="17640"/>
                    <a:pt x="27236" y="19319"/>
                  </a:cubicBezTo>
                  <a:cubicBezTo>
                    <a:pt x="26539" y="20997"/>
                    <a:pt x="25462" y="22518"/>
                    <a:pt x="24132" y="23784"/>
                  </a:cubicBezTo>
                  <a:cubicBezTo>
                    <a:pt x="22802" y="24988"/>
                    <a:pt x="21187" y="25969"/>
                    <a:pt x="19477" y="26603"/>
                  </a:cubicBezTo>
                  <a:cubicBezTo>
                    <a:pt x="17922" y="27179"/>
                    <a:pt x="16237" y="27466"/>
                    <a:pt x="14587" y="27466"/>
                  </a:cubicBezTo>
                  <a:cubicBezTo>
                    <a:pt x="14422" y="27466"/>
                    <a:pt x="14257" y="27464"/>
                    <a:pt x="14093" y="27458"/>
                  </a:cubicBezTo>
                  <a:cubicBezTo>
                    <a:pt x="12256" y="27395"/>
                    <a:pt x="10483" y="26919"/>
                    <a:pt x="8836" y="26096"/>
                  </a:cubicBezTo>
                  <a:cubicBezTo>
                    <a:pt x="7221" y="25241"/>
                    <a:pt x="5764" y="24069"/>
                    <a:pt x="4561" y="22676"/>
                  </a:cubicBezTo>
                  <a:cubicBezTo>
                    <a:pt x="3389" y="21251"/>
                    <a:pt x="2471" y="19604"/>
                    <a:pt x="1869" y="17862"/>
                  </a:cubicBezTo>
                  <a:cubicBezTo>
                    <a:pt x="1299" y="16089"/>
                    <a:pt x="1109" y="14220"/>
                    <a:pt x="1267" y="12383"/>
                  </a:cubicBezTo>
                  <a:cubicBezTo>
                    <a:pt x="1489" y="10547"/>
                    <a:pt x="2091" y="8710"/>
                    <a:pt x="2977" y="7063"/>
                  </a:cubicBezTo>
                  <a:cubicBezTo>
                    <a:pt x="3896" y="5416"/>
                    <a:pt x="5131" y="3960"/>
                    <a:pt x="6588" y="2724"/>
                  </a:cubicBezTo>
                  <a:cubicBezTo>
                    <a:pt x="8044" y="1521"/>
                    <a:pt x="9755" y="571"/>
                    <a:pt x="11591" y="1"/>
                  </a:cubicBezTo>
                  <a:close/>
                </a:path>
              </a:pathLst>
            </a:custGeom>
            <a:grpFill/>
            <a:ln>
              <a:solidFill>
                <a:srgbClr val="F46549"/>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15" name="Google Shape;1087;p39"/>
          <p:cNvGrpSpPr/>
          <p:nvPr/>
        </p:nvGrpSpPr>
        <p:grpSpPr>
          <a:xfrm>
            <a:off x="5668002" y="2497442"/>
            <a:ext cx="748840" cy="1192242"/>
            <a:chOff x="2089164" y="2050290"/>
            <a:chExt cx="207516" cy="758973"/>
          </a:xfrm>
          <a:solidFill>
            <a:srgbClr val="F46549"/>
          </a:solidFill>
        </p:grpSpPr>
        <p:sp>
          <p:nvSpPr>
            <p:cNvPr id="16" name="Google Shape;1088;p39"/>
            <p:cNvSpPr/>
            <p:nvPr/>
          </p:nvSpPr>
          <p:spPr>
            <a:xfrm>
              <a:off x="2202910" y="2050290"/>
              <a:ext cx="32043" cy="676203"/>
            </a:xfrm>
            <a:custGeom>
              <a:avLst/>
              <a:gdLst/>
              <a:ahLst/>
              <a:cxnLst/>
              <a:rect l="l" t="t" r="r" b="b"/>
              <a:pathLst>
                <a:path w="983" h="20744" extrusionOk="0">
                  <a:moveTo>
                    <a:pt x="0" y="1"/>
                  </a:moveTo>
                  <a:cubicBezTo>
                    <a:pt x="0" y="1742"/>
                    <a:pt x="32" y="3484"/>
                    <a:pt x="64" y="5194"/>
                  </a:cubicBezTo>
                  <a:lnTo>
                    <a:pt x="190" y="10388"/>
                  </a:lnTo>
                  <a:lnTo>
                    <a:pt x="285" y="15550"/>
                  </a:lnTo>
                  <a:cubicBezTo>
                    <a:pt x="349" y="17292"/>
                    <a:pt x="380" y="19002"/>
                    <a:pt x="475" y="20744"/>
                  </a:cubicBezTo>
                  <a:cubicBezTo>
                    <a:pt x="697" y="19034"/>
                    <a:pt x="824" y="17292"/>
                    <a:pt x="887" y="15550"/>
                  </a:cubicBezTo>
                  <a:cubicBezTo>
                    <a:pt x="950" y="13840"/>
                    <a:pt x="982" y="12098"/>
                    <a:pt x="950" y="10356"/>
                  </a:cubicBezTo>
                  <a:cubicBezTo>
                    <a:pt x="887" y="8615"/>
                    <a:pt x="792" y="6904"/>
                    <a:pt x="665" y="5163"/>
                  </a:cubicBezTo>
                  <a:cubicBezTo>
                    <a:pt x="507" y="3453"/>
                    <a:pt x="285" y="1711"/>
                    <a:pt x="0" y="1"/>
                  </a:cubicBezTo>
                  <a:close/>
                </a:path>
              </a:pathLst>
            </a:custGeom>
            <a:grpFill/>
            <a:ln>
              <a:solidFill>
                <a:srgbClr val="F46549"/>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sp>
          <p:nvSpPr>
            <p:cNvPr id="17" name="Google Shape;1089;p39"/>
            <p:cNvSpPr/>
            <p:nvPr/>
          </p:nvSpPr>
          <p:spPr>
            <a:xfrm>
              <a:off x="2089164" y="2588317"/>
              <a:ext cx="207516" cy="220946"/>
            </a:xfrm>
            <a:custGeom>
              <a:avLst/>
              <a:gdLst/>
              <a:ahLst/>
              <a:cxnLst/>
              <a:rect l="l" t="t" r="r" b="b"/>
              <a:pathLst>
                <a:path w="6366" h="6778" extrusionOk="0">
                  <a:moveTo>
                    <a:pt x="6366" y="0"/>
                  </a:moveTo>
                  <a:lnTo>
                    <a:pt x="6366" y="0"/>
                  </a:lnTo>
                  <a:cubicBezTo>
                    <a:pt x="6049" y="444"/>
                    <a:pt x="5764" y="919"/>
                    <a:pt x="5511" y="1394"/>
                  </a:cubicBezTo>
                  <a:cubicBezTo>
                    <a:pt x="5257" y="1869"/>
                    <a:pt x="5036" y="2344"/>
                    <a:pt x="4814" y="2851"/>
                  </a:cubicBezTo>
                  <a:cubicBezTo>
                    <a:pt x="4493" y="3617"/>
                    <a:pt x="4229" y="4403"/>
                    <a:pt x="3994" y="5223"/>
                  </a:cubicBezTo>
                  <a:lnTo>
                    <a:pt x="3994" y="5223"/>
                  </a:lnTo>
                  <a:cubicBezTo>
                    <a:pt x="3443" y="4634"/>
                    <a:pt x="2878" y="4049"/>
                    <a:pt x="2312" y="3484"/>
                  </a:cubicBezTo>
                  <a:cubicBezTo>
                    <a:pt x="1584" y="2756"/>
                    <a:pt x="824" y="2027"/>
                    <a:pt x="0" y="1362"/>
                  </a:cubicBezTo>
                  <a:lnTo>
                    <a:pt x="0" y="1362"/>
                  </a:lnTo>
                  <a:cubicBezTo>
                    <a:pt x="602" y="2249"/>
                    <a:pt x="1236" y="3072"/>
                    <a:pt x="1869" y="3864"/>
                  </a:cubicBezTo>
                  <a:cubicBezTo>
                    <a:pt x="2534" y="4687"/>
                    <a:pt x="3199" y="5479"/>
                    <a:pt x="3896" y="6239"/>
                  </a:cubicBezTo>
                  <a:lnTo>
                    <a:pt x="4371" y="6778"/>
                  </a:lnTo>
                  <a:lnTo>
                    <a:pt x="4561" y="6081"/>
                  </a:lnTo>
                  <a:cubicBezTo>
                    <a:pt x="4782" y="5067"/>
                    <a:pt x="5067" y="4054"/>
                    <a:pt x="5384" y="3041"/>
                  </a:cubicBezTo>
                  <a:cubicBezTo>
                    <a:pt x="5543" y="2534"/>
                    <a:pt x="5701" y="2027"/>
                    <a:pt x="5859" y="1521"/>
                  </a:cubicBezTo>
                  <a:lnTo>
                    <a:pt x="6366" y="0"/>
                  </a:lnTo>
                  <a:close/>
                </a:path>
              </a:pathLst>
            </a:custGeom>
            <a:grpFill/>
            <a:ln>
              <a:solidFill>
                <a:srgbClr val="F46549"/>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grpSp>
      <p:grpSp>
        <p:nvGrpSpPr>
          <p:cNvPr id="19" name="Google Shape;1084;p39"/>
          <p:cNvGrpSpPr/>
          <p:nvPr/>
        </p:nvGrpSpPr>
        <p:grpSpPr>
          <a:xfrm>
            <a:off x="9110273" y="1306643"/>
            <a:ext cx="2410918" cy="1136754"/>
            <a:chOff x="1711313" y="1127507"/>
            <a:chExt cx="982815" cy="944089"/>
          </a:xfrm>
          <a:solidFill>
            <a:srgbClr val="96C4DA"/>
          </a:solidFill>
        </p:grpSpPr>
        <p:sp>
          <p:nvSpPr>
            <p:cNvPr id="20" name="Google Shape;1085;p39"/>
            <p:cNvSpPr/>
            <p:nvPr/>
          </p:nvSpPr>
          <p:spPr>
            <a:xfrm>
              <a:off x="1726797" y="1127507"/>
              <a:ext cx="967331" cy="919934"/>
            </a:xfrm>
            <a:custGeom>
              <a:avLst/>
              <a:gdLst/>
              <a:ahLst/>
              <a:cxnLst/>
              <a:rect l="l" t="t" r="r" b="b"/>
              <a:pathLst>
                <a:path w="29675" h="28221" extrusionOk="0">
                  <a:moveTo>
                    <a:pt x="11116" y="1"/>
                  </a:moveTo>
                  <a:lnTo>
                    <a:pt x="11116" y="1"/>
                  </a:lnTo>
                  <a:cubicBezTo>
                    <a:pt x="5131" y="1521"/>
                    <a:pt x="444" y="7285"/>
                    <a:pt x="222" y="13460"/>
                  </a:cubicBezTo>
                  <a:cubicBezTo>
                    <a:pt x="1" y="19667"/>
                    <a:pt x="4276" y="25748"/>
                    <a:pt x="10166" y="27616"/>
                  </a:cubicBezTo>
                  <a:cubicBezTo>
                    <a:pt x="11463" y="28025"/>
                    <a:pt x="12812" y="28220"/>
                    <a:pt x="14164" y="28220"/>
                  </a:cubicBezTo>
                  <a:cubicBezTo>
                    <a:pt x="18986" y="28220"/>
                    <a:pt x="23833" y="25737"/>
                    <a:pt x="26381" y="21631"/>
                  </a:cubicBezTo>
                  <a:cubicBezTo>
                    <a:pt x="29675" y="16374"/>
                    <a:pt x="28851" y="8932"/>
                    <a:pt x="24512" y="4498"/>
                  </a:cubicBezTo>
                  <a:cubicBezTo>
                    <a:pt x="21925" y="1873"/>
                    <a:pt x="18224" y="487"/>
                    <a:pt x="14542" y="487"/>
                  </a:cubicBezTo>
                  <a:cubicBezTo>
                    <a:pt x="12049" y="487"/>
                    <a:pt x="9565" y="1122"/>
                    <a:pt x="7443" y="2439"/>
                  </a:cubicBezTo>
                  <a:lnTo>
                    <a:pt x="11116" y="1"/>
                  </a:lnTo>
                  <a:close/>
                </a:path>
              </a:pathLst>
            </a:custGeom>
            <a:solidFill>
              <a:sysClr val="window" lastClr="FFFFFF"/>
            </a:solidFill>
            <a:ln>
              <a:solidFill>
                <a:srgbClr val="96C4DA"/>
              </a:solidFill>
            </a:ln>
          </p:spPr>
          <p:txBody>
            <a:bodyPr spcFirstLastPara="1" wrap="square" lIns="91425" tIns="91425" rIns="91425" bIns="91425" anchor="ctr" anchorCtr="0">
              <a:noAutofit/>
            </a:bodyPr>
            <a:lstStyle/>
            <a:p>
              <a:pPr lvl="0" algn="ctr">
                <a:buClr>
                  <a:srgbClr val="000000"/>
                </a:buClr>
              </a:pPr>
              <a:r>
                <a:rPr lang="tr-TR" sz="2400" kern="0" dirty="0" err="1">
                  <a:solidFill>
                    <a:srgbClr val="000000"/>
                  </a:solidFill>
                  <a:latin typeface="Arial"/>
                  <a:ea typeface="맑은 고딕"/>
                  <a:cs typeface="Arial"/>
                  <a:sym typeface="Arial"/>
                </a:rPr>
                <a:t>T</a:t>
              </a:r>
              <a:r>
                <a:rPr kumimoji="0" lang="tr-TR" sz="2400" b="0" i="0" u="none" strike="noStrike" kern="0" cap="none" spc="0" normalizeH="0" baseline="0" noProof="0" dirty="0" smtClean="0">
                  <a:ln>
                    <a:noFill/>
                  </a:ln>
                  <a:solidFill>
                    <a:srgbClr val="000000"/>
                  </a:solidFill>
                  <a:effectLst/>
                  <a:uLnTx/>
                  <a:uFillTx/>
                  <a:latin typeface="Arial"/>
                  <a:ea typeface="맑은 고딕"/>
                  <a:cs typeface="Arial"/>
                  <a:sym typeface="Arial"/>
                </a:rPr>
                <a:t>ebe-i tabiin</a:t>
              </a:r>
              <a:endParaRPr kumimoji="0" sz="2400" b="0" i="0" u="none" strike="noStrike" kern="0" cap="none" spc="0" normalizeH="0" baseline="0" noProof="0" dirty="0">
                <a:ln>
                  <a:noFill/>
                </a:ln>
                <a:solidFill>
                  <a:srgbClr val="000000"/>
                </a:solidFill>
                <a:effectLst/>
                <a:uLnTx/>
                <a:uFillTx/>
                <a:latin typeface="Arial"/>
                <a:ea typeface="맑은 고딕"/>
                <a:cs typeface="Arial"/>
                <a:sym typeface="Arial"/>
              </a:endParaRPr>
            </a:p>
          </p:txBody>
        </p:sp>
        <p:sp>
          <p:nvSpPr>
            <p:cNvPr id="21" name="Google Shape;1086;p39"/>
            <p:cNvSpPr/>
            <p:nvPr/>
          </p:nvSpPr>
          <p:spPr>
            <a:xfrm>
              <a:off x="1711313" y="1127507"/>
              <a:ext cx="964234" cy="944089"/>
            </a:xfrm>
            <a:custGeom>
              <a:avLst/>
              <a:gdLst/>
              <a:ahLst/>
              <a:cxnLst/>
              <a:rect l="l" t="t" r="r" b="b"/>
              <a:pathLst>
                <a:path w="29580" h="28962" extrusionOk="0">
                  <a:moveTo>
                    <a:pt x="11591" y="1"/>
                  </a:moveTo>
                  <a:lnTo>
                    <a:pt x="11591" y="1"/>
                  </a:lnTo>
                  <a:cubicBezTo>
                    <a:pt x="9723" y="413"/>
                    <a:pt x="7918" y="1236"/>
                    <a:pt x="6303" y="2408"/>
                  </a:cubicBezTo>
                  <a:cubicBezTo>
                    <a:pt x="4751" y="3548"/>
                    <a:pt x="3389" y="5036"/>
                    <a:pt x="2344" y="6683"/>
                  </a:cubicBezTo>
                  <a:cubicBezTo>
                    <a:pt x="1299" y="8393"/>
                    <a:pt x="602" y="10262"/>
                    <a:pt x="286" y="12257"/>
                  </a:cubicBezTo>
                  <a:cubicBezTo>
                    <a:pt x="1" y="14252"/>
                    <a:pt x="191" y="16279"/>
                    <a:pt x="761" y="18211"/>
                  </a:cubicBezTo>
                  <a:cubicBezTo>
                    <a:pt x="1331" y="20142"/>
                    <a:pt x="2281" y="21947"/>
                    <a:pt x="3547" y="23499"/>
                  </a:cubicBezTo>
                  <a:cubicBezTo>
                    <a:pt x="4814" y="25051"/>
                    <a:pt x="6398" y="26381"/>
                    <a:pt x="8171" y="27363"/>
                  </a:cubicBezTo>
                  <a:cubicBezTo>
                    <a:pt x="9945" y="28313"/>
                    <a:pt x="11971" y="28851"/>
                    <a:pt x="13998" y="28946"/>
                  </a:cubicBezTo>
                  <a:cubicBezTo>
                    <a:pt x="14219" y="28957"/>
                    <a:pt x="14440" y="28962"/>
                    <a:pt x="14661" y="28962"/>
                  </a:cubicBezTo>
                  <a:cubicBezTo>
                    <a:pt x="16471" y="28962"/>
                    <a:pt x="18290" y="28621"/>
                    <a:pt x="19984" y="28028"/>
                  </a:cubicBezTo>
                  <a:cubicBezTo>
                    <a:pt x="21884" y="27300"/>
                    <a:pt x="23626" y="26223"/>
                    <a:pt x="25146" y="24861"/>
                  </a:cubicBezTo>
                  <a:cubicBezTo>
                    <a:pt x="26603" y="23468"/>
                    <a:pt x="27806" y="21757"/>
                    <a:pt x="28534" y="19857"/>
                  </a:cubicBezTo>
                  <a:cubicBezTo>
                    <a:pt x="29263" y="17957"/>
                    <a:pt x="29579" y="15930"/>
                    <a:pt x="29516" y="13904"/>
                  </a:cubicBezTo>
                  <a:cubicBezTo>
                    <a:pt x="29421" y="11908"/>
                    <a:pt x="28946" y="9913"/>
                    <a:pt x="28091" y="8076"/>
                  </a:cubicBezTo>
                  <a:cubicBezTo>
                    <a:pt x="27236" y="6271"/>
                    <a:pt x="26001" y="4625"/>
                    <a:pt x="24449" y="3358"/>
                  </a:cubicBezTo>
                  <a:cubicBezTo>
                    <a:pt x="22897" y="2091"/>
                    <a:pt x="21060" y="1204"/>
                    <a:pt x="19160" y="698"/>
                  </a:cubicBezTo>
                  <a:cubicBezTo>
                    <a:pt x="17916" y="392"/>
                    <a:pt x="16645" y="230"/>
                    <a:pt x="15382" y="230"/>
                  </a:cubicBezTo>
                  <a:cubicBezTo>
                    <a:pt x="14685" y="230"/>
                    <a:pt x="13989" y="280"/>
                    <a:pt x="13302" y="381"/>
                  </a:cubicBezTo>
                  <a:cubicBezTo>
                    <a:pt x="11370" y="666"/>
                    <a:pt x="9501" y="1363"/>
                    <a:pt x="7886" y="2439"/>
                  </a:cubicBezTo>
                  <a:cubicBezTo>
                    <a:pt x="9596" y="1521"/>
                    <a:pt x="11465" y="983"/>
                    <a:pt x="13365" y="793"/>
                  </a:cubicBezTo>
                  <a:cubicBezTo>
                    <a:pt x="13761" y="759"/>
                    <a:pt x="14160" y="743"/>
                    <a:pt x="14560" y="743"/>
                  </a:cubicBezTo>
                  <a:cubicBezTo>
                    <a:pt x="16047" y="743"/>
                    <a:pt x="17548" y="970"/>
                    <a:pt x="18970" y="1394"/>
                  </a:cubicBezTo>
                  <a:cubicBezTo>
                    <a:pt x="20744" y="1996"/>
                    <a:pt x="22422" y="2883"/>
                    <a:pt x="23816" y="4118"/>
                  </a:cubicBezTo>
                  <a:cubicBezTo>
                    <a:pt x="25209" y="5353"/>
                    <a:pt x="26286" y="6873"/>
                    <a:pt x="27046" y="8552"/>
                  </a:cubicBezTo>
                  <a:cubicBezTo>
                    <a:pt x="27743" y="10262"/>
                    <a:pt x="28154" y="12098"/>
                    <a:pt x="28186" y="13935"/>
                  </a:cubicBezTo>
                  <a:cubicBezTo>
                    <a:pt x="28218" y="15772"/>
                    <a:pt x="27901" y="17640"/>
                    <a:pt x="27236" y="19319"/>
                  </a:cubicBezTo>
                  <a:cubicBezTo>
                    <a:pt x="26539" y="20997"/>
                    <a:pt x="25462" y="22518"/>
                    <a:pt x="24132" y="23784"/>
                  </a:cubicBezTo>
                  <a:cubicBezTo>
                    <a:pt x="22802" y="24988"/>
                    <a:pt x="21187" y="25969"/>
                    <a:pt x="19477" y="26603"/>
                  </a:cubicBezTo>
                  <a:cubicBezTo>
                    <a:pt x="17922" y="27179"/>
                    <a:pt x="16237" y="27466"/>
                    <a:pt x="14587" y="27466"/>
                  </a:cubicBezTo>
                  <a:cubicBezTo>
                    <a:pt x="14422" y="27466"/>
                    <a:pt x="14257" y="27464"/>
                    <a:pt x="14093" y="27458"/>
                  </a:cubicBezTo>
                  <a:cubicBezTo>
                    <a:pt x="12256" y="27395"/>
                    <a:pt x="10483" y="26919"/>
                    <a:pt x="8836" y="26096"/>
                  </a:cubicBezTo>
                  <a:cubicBezTo>
                    <a:pt x="7221" y="25241"/>
                    <a:pt x="5764" y="24069"/>
                    <a:pt x="4561" y="22676"/>
                  </a:cubicBezTo>
                  <a:cubicBezTo>
                    <a:pt x="3389" y="21251"/>
                    <a:pt x="2471" y="19604"/>
                    <a:pt x="1869" y="17862"/>
                  </a:cubicBezTo>
                  <a:cubicBezTo>
                    <a:pt x="1299" y="16089"/>
                    <a:pt x="1109" y="14220"/>
                    <a:pt x="1267" y="12383"/>
                  </a:cubicBezTo>
                  <a:cubicBezTo>
                    <a:pt x="1489" y="10547"/>
                    <a:pt x="2091" y="8710"/>
                    <a:pt x="2977" y="7063"/>
                  </a:cubicBezTo>
                  <a:cubicBezTo>
                    <a:pt x="3896" y="5416"/>
                    <a:pt x="5131" y="3960"/>
                    <a:pt x="6588" y="2724"/>
                  </a:cubicBezTo>
                  <a:cubicBezTo>
                    <a:pt x="8044" y="1521"/>
                    <a:pt x="9755" y="571"/>
                    <a:pt x="11591" y="1"/>
                  </a:cubicBezTo>
                  <a:close/>
                </a:path>
              </a:pathLst>
            </a:custGeom>
            <a:grpFill/>
            <a:ln>
              <a:solidFill>
                <a:srgbClr val="96C4DA"/>
              </a:solid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22" name="Google Shape;1087;p39"/>
          <p:cNvGrpSpPr/>
          <p:nvPr/>
        </p:nvGrpSpPr>
        <p:grpSpPr>
          <a:xfrm>
            <a:off x="9953349" y="2503752"/>
            <a:ext cx="778819" cy="1201974"/>
            <a:chOff x="2089164" y="2050290"/>
            <a:chExt cx="207516" cy="758973"/>
          </a:xfrm>
          <a:solidFill>
            <a:srgbClr val="96C4DA"/>
          </a:solidFill>
        </p:grpSpPr>
        <p:sp>
          <p:nvSpPr>
            <p:cNvPr id="23" name="Google Shape;1088;p39"/>
            <p:cNvSpPr/>
            <p:nvPr/>
          </p:nvSpPr>
          <p:spPr>
            <a:xfrm>
              <a:off x="2202910" y="2050290"/>
              <a:ext cx="32043" cy="676203"/>
            </a:xfrm>
            <a:custGeom>
              <a:avLst/>
              <a:gdLst/>
              <a:ahLst/>
              <a:cxnLst/>
              <a:rect l="l" t="t" r="r" b="b"/>
              <a:pathLst>
                <a:path w="983" h="20744" extrusionOk="0">
                  <a:moveTo>
                    <a:pt x="0" y="1"/>
                  </a:moveTo>
                  <a:cubicBezTo>
                    <a:pt x="0" y="1742"/>
                    <a:pt x="32" y="3484"/>
                    <a:pt x="64" y="5194"/>
                  </a:cubicBezTo>
                  <a:lnTo>
                    <a:pt x="190" y="10388"/>
                  </a:lnTo>
                  <a:lnTo>
                    <a:pt x="285" y="15550"/>
                  </a:lnTo>
                  <a:cubicBezTo>
                    <a:pt x="349" y="17292"/>
                    <a:pt x="380" y="19002"/>
                    <a:pt x="475" y="20744"/>
                  </a:cubicBezTo>
                  <a:cubicBezTo>
                    <a:pt x="697" y="19034"/>
                    <a:pt x="824" y="17292"/>
                    <a:pt x="887" y="15550"/>
                  </a:cubicBezTo>
                  <a:cubicBezTo>
                    <a:pt x="950" y="13840"/>
                    <a:pt x="982" y="12098"/>
                    <a:pt x="950" y="10356"/>
                  </a:cubicBezTo>
                  <a:cubicBezTo>
                    <a:pt x="887" y="8615"/>
                    <a:pt x="792" y="6904"/>
                    <a:pt x="665" y="5163"/>
                  </a:cubicBezTo>
                  <a:cubicBezTo>
                    <a:pt x="507" y="3453"/>
                    <a:pt x="285" y="1711"/>
                    <a:pt x="0" y="1"/>
                  </a:cubicBezTo>
                  <a:close/>
                </a:path>
              </a:pathLst>
            </a:custGeom>
            <a:grpFill/>
            <a:ln>
              <a:solidFill>
                <a:srgbClr val="96C4DA"/>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sp>
          <p:nvSpPr>
            <p:cNvPr id="24" name="Google Shape;1089;p39"/>
            <p:cNvSpPr/>
            <p:nvPr/>
          </p:nvSpPr>
          <p:spPr>
            <a:xfrm>
              <a:off x="2089164" y="2588317"/>
              <a:ext cx="207516" cy="220946"/>
            </a:xfrm>
            <a:custGeom>
              <a:avLst/>
              <a:gdLst/>
              <a:ahLst/>
              <a:cxnLst/>
              <a:rect l="l" t="t" r="r" b="b"/>
              <a:pathLst>
                <a:path w="6366" h="6778" extrusionOk="0">
                  <a:moveTo>
                    <a:pt x="6366" y="0"/>
                  </a:moveTo>
                  <a:lnTo>
                    <a:pt x="6366" y="0"/>
                  </a:lnTo>
                  <a:cubicBezTo>
                    <a:pt x="6049" y="444"/>
                    <a:pt x="5764" y="919"/>
                    <a:pt x="5511" y="1394"/>
                  </a:cubicBezTo>
                  <a:cubicBezTo>
                    <a:pt x="5257" y="1869"/>
                    <a:pt x="5036" y="2344"/>
                    <a:pt x="4814" y="2851"/>
                  </a:cubicBezTo>
                  <a:cubicBezTo>
                    <a:pt x="4493" y="3617"/>
                    <a:pt x="4229" y="4403"/>
                    <a:pt x="3994" y="5223"/>
                  </a:cubicBezTo>
                  <a:lnTo>
                    <a:pt x="3994" y="5223"/>
                  </a:lnTo>
                  <a:cubicBezTo>
                    <a:pt x="3443" y="4634"/>
                    <a:pt x="2878" y="4049"/>
                    <a:pt x="2312" y="3484"/>
                  </a:cubicBezTo>
                  <a:cubicBezTo>
                    <a:pt x="1584" y="2756"/>
                    <a:pt x="824" y="2027"/>
                    <a:pt x="0" y="1362"/>
                  </a:cubicBezTo>
                  <a:lnTo>
                    <a:pt x="0" y="1362"/>
                  </a:lnTo>
                  <a:cubicBezTo>
                    <a:pt x="602" y="2249"/>
                    <a:pt x="1236" y="3072"/>
                    <a:pt x="1869" y="3864"/>
                  </a:cubicBezTo>
                  <a:cubicBezTo>
                    <a:pt x="2534" y="4687"/>
                    <a:pt x="3199" y="5479"/>
                    <a:pt x="3896" y="6239"/>
                  </a:cubicBezTo>
                  <a:lnTo>
                    <a:pt x="4371" y="6778"/>
                  </a:lnTo>
                  <a:lnTo>
                    <a:pt x="4561" y="6081"/>
                  </a:lnTo>
                  <a:cubicBezTo>
                    <a:pt x="4782" y="5067"/>
                    <a:pt x="5067" y="4054"/>
                    <a:pt x="5384" y="3041"/>
                  </a:cubicBezTo>
                  <a:cubicBezTo>
                    <a:pt x="5543" y="2534"/>
                    <a:pt x="5701" y="2027"/>
                    <a:pt x="5859" y="1521"/>
                  </a:cubicBezTo>
                  <a:lnTo>
                    <a:pt x="6366" y="0"/>
                  </a:lnTo>
                  <a:close/>
                </a:path>
              </a:pathLst>
            </a:custGeom>
            <a:grpFill/>
            <a:ln>
              <a:solidFill>
                <a:srgbClr val="96C4DA"/>
              </a:solid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grpSp>
      <p:sp>
        <p:nvSpPr>
          <p:cNvPr id="26" name="Dikdörtgen 25"/>
          <p:cNvSpPr/>
          <p:nvPr/>
        </p:nvSpPr>
        <p:spPr>
          <a:xfrm>
            <a:off x="4422098" y="3824991"/>
            <a:ext cx="3312827" cy="2098623"/>
          </a:xfrm>
          <a:prstGeom prst="rect">
            <a:avLst/>
          </a:prstGeom>
          <a:solidFill>
            <a:schemeClr val="bg1"/>
          </a:solidFill>
          <a:ln>
            <a:solidFill>
              <a:srgbClr val="F465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Sahabilerin zamanına yetişen, onlarla görüşen, sohbette bulunan ve Müslüman olarak ölen kişilere </a:t>
            </a:r>
            <a:r>
              <a:rPr lang="tr-TR" sz="2400" b="1" dirty="0" smtClean="0">
                <a:solidFill>
                  <a:schemeClr val="tx1"/>
                </a:solidFill>
              </a:rPr>
              <a:t>tabiin</a:t>
            </a:r>
            <a:r>
              <a:rPr lang="tr-TR" sz="2400" dirty="0" smtClean="0">
                <a:solidFill>
                  <a:schemeClr val="tx1"/>
                </a:solidFill>
              </a:rPr>
              <a:t> denir</a:t>
            </a:r>
            <a:r>
              <a:rPr lang="tr-TR" dirty="0" smtClean="0">
                <a:solidFill>
                  <a:schemeClr val="tx1"/>
                </a:solidFill>
              </a:rPr>
              <a:t>.</a:t>
            </a:r>
            <a:endParaRPr lang="tr-TR" dirty="0">
              <a:solidFill>
                <a:schemeClr val="tx1"/>
              </a:solidFill>
            </a:endParaRPr>
          </a:p>
        </p:txBody>
      </p:sp>
      <p:sp>
        <p:nvSpPr>
          <p:cNvPr id="27" name="Dikdörtgen 26"/>
          <p:cNvSpPr/>
          <p:nvPr/>
        </p:nvSpPr>
        <p:spPr>
          <a:xfrm>
            <a:off x="8651824" y="3824991"/>
            <a:ext cx="3327817" cy="2158584"/>
          </a:xfrm>
          <a:prstGeom prst="rect">
            <a:avLst/>
          </a:prstGeom>
          <a:solidFill>
            <a:schemeClr val="bg1"/>
          </a:solidFill>
          <a:ln>
            <a:solidFill>
              <a:srgbClr val="96C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Tabiinden olan kişilerle karşılaşıp onlarla sohbet eden ve Müslüman olarak ölen kişilere de </a:t>
            </a:r>
            <a:r>
              <a:rPr lang="tr-TR" sz="2400" b="1" dirty="0" err="1" smtClean="0">
                <a:solidFill>
                  <a:schemeClr val="tx1"/>
                </a:solidFill>
              </a:rPr>
              <a:t>tebe</a:t>
            </a:r>
            <a:r>
              <a:rPr lang="tr-TR" sz="2400" b="1" dirty="0" smtClean="0">
                <a:solidFill>
                  <a:schemeClr val="tx1"/>
                </a:solidFill>
              </a:rPr>
              <a:t>-i tabiin </a:t>
            </a:r>
            <a:r>
              <a:rPr lang="tr-TR" sz="2400" dirty="0" smtClean="0">
                <a:solidFill>
                  <a:schemeClr val="tx1"/>
                </a:solidFill>
              </a:rPr>
              <a:t>denir</a:t>
            </a:r>
            <a:endParaRPr lang="tr-TR" dirty="0">
              <a:solidFill>
                <a:schemeClr val="tx1"/>
              </a:solidFill>
            </a:endParaRPr>
          </a:p>
        </p:txBody>
      </p:sp>
      <p:sp>
        <p:nvSpPr>
          <p:cNvPr id="28" name="Dikdörtgen 27"/>
          <p:cNvSpPr/>
          <p:nvPr/>
        </p:nvSpPr>
        <p:spPr>
          <a:xfrm>
            <a:off x="211111" y="3824991"/>
            <a:ext cx="3312827" cy="2030377"/>
          </a:xfrm>
          <a:prstGeom prst="rect">
            <a:avLst/>
          </a:prstGeom>
          <a:solidFill>
            <a:schemeClr val="bg1"/>
          </a:solidFill>
          <a:ln>
            <a:solidFill>
              <a:srgbClr val="F4D6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Peygamberimizi görmüş olan Müslümanlara denir.</a:t>
            </a:r>
            <a:endParaRPr lang="tr-TR" dirty="0">
              <a:solidFill>
                <a:schemeClr val="tx1"/>
              </a:solidFill>
            </a:endParaRPr>
          </a:p>
        </p:txBody>
      </p:sp>
    </p:spTree>
    <p:extLst>
      <p:ext uri="{BB962C8B-B14F-4D97-AF65-F5344CB8AC3E}">
        <p14:creationId xmlns:p14="http://schemas.microsoft.com/office/powerpoint/2010/main" val="156442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smtClean="0">
                <a:solidFill>
                  <a:prstClr val="black"/>
                </a:solidFill>
              </a:rPr>
              <a:t>Peygamberimiz </a:t>
            </a:r>
            <a:r>
              <a:rPr lang="tr-TR" sz="2400" dirty="0" err="1">
                <a:solidFill>
                  <a:prstClr val="black"/>
                </a:solidFill>
              </a:rPr>
              <a:t>sahabilerden</a:t>
            </a:r>
            <a:r>
              <a:rPr lang="tr-TR" sz="2400" dirty="0">
                <a:solidFill>
                  <a:prstClr val="black"/>
                </a:solidFill>
              </a:rPr>
              <a:t> biri olan Bilal-i Habeşî’yi yanından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ayırmayarak </a:t>
            </a:r>
            <a:r>
              <a:rPr lang="tr-TR" sz="2400" dirty="0">
                <a:solidFill>
                  <a:prstClr val="black"/>
                </a:solidFill>
              </a:rPr>
              <a:t>müezzini </a:t>
            </a:r>
            <a:r>
              <a:rPr lang="tr-TR" sz="2400" dirty="0" smtClean="0">
                <a:solidFill>
                  <a:prstClr val="black"/>
                </a:solidFill>
              </a:rPr>
              <a:t>yaptı.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Tabiin</a:t>
            </a:r>
            <a:r>
              <a:rPr kumimoji="0" lang="tr-TR" sz="2400" b="0" i="0" u="none" strike="noStrike" kern="1200" cap="none" spc="0" normalizeH="0" noProof="0" dirty="0" smtClean="0">
                <a:ln>
                  <a:noFill/>
                </a:ln>
                <a:solidFill>
                  <a:prstClr val="black"/>
                </a:solidFill>
                <a:effectLst/>
                <a:uLnTx/>
                <a:uFillTx/>
                <a:latin typeface="Arial"/>
                <a:ea typeface="맑은 고딕"/>
                <a:cs typeface="+mn-cs"/>
              </a:rPr>
              <a:t> kelimesi sahabe kelimesiyle aynı anlama gelir.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Yapılan iyilikleri unutmayıp iyilikle </a:t>
            </a:r>
            <a:r>
              <a:rPr lang="tr-TR" sz="2400" dirty="0" smtClean="0">
                <a:solidFill>
                  <a:prstClr val="black"/>
                </a:solidFill>
              </a:rPr>
              <a:t>karşılık vermeye vefa denir.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err="1" smtClean="0">
                <a:solidFill>
                  <a:schemeClr val="tx1"/>
                </a:solidFill>
              </a:rPr>
              <a:t>Sahabileri</a:t>
            </a:r>
            <a:r>
              <a:rPr lang="tr-TR" sz="2400" dirty="0" smtClean="0">
                <a:solidFill>
                  <a:schemeClr val="tx1"/>
                </a:solidFill>
              </a:rPr>
              <a:t> gören ve onlarla sohbet eden Müslümanlara</a:t>
            </a:r>
            <a:r>
              <a:rPr lang="tr-TR" sz="2400" b="1" dirty="0" smtClean="0">
                <a:solidFill>
                  <a:schemeClr val="tx1"/>
                </a:solidFill>
              </a:rPr>
              <a:t> tabiin  </a:t>
            </a:r>
          </a:p>
          <a:p>
            <a:pPr lvl="0">
              <a:defRPr/>
            </a:pPr>
            <a:r>
              <a:rPr lang="tr-TR" sz="2400" dirty="0">
                <a:solidFill>
                  <a:schemeClr val="tx1"/>
                </a:solidFill>
              </a:rPr>
              <a:t> </a:t>
            </a:r>
            <a:r>
              <a:rPr lang="tr-TR" sz="2400" dirty="0" smtClean="0">
                <a:solidFill>
                  <a:schemeClr val="tx1"/>
                </a:solidFill>
              </a:rPr>
              <a:t> denir.</a:t>
            </a:r>
            <a:endParaRPr kumimoji="0" lang="tr-TR" sz="2400" b="0" i="0" u="none" strike="noStrike" kern="1200" cap="none" spc="0" normalizeH="0" baseline="0" noProof="0" dirty="0" smtClean="0">
              <a:ln>
                <a:noFill/>
              </a:ln>
              <a:solidFill>
                <a:schemeClr val="tx1"/>
              </a:solidFill>
              <a:effectLst/>
              <a:uLnTx/>
              <a:uFillTx/>
              <a:latin typeface="Arial"/>
              <a:ea typeface="맑은 고딕"/>
            </a:endParaRP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black"/>
                </a:solidFill>
                <a:effectLst/>
                <a:uLnTx/>
                <a:uFillTx/>
                <a:latin typeface="Arial"/>
                <a:ea typeface="맑은 고딕"/>
                <a:cs typeface="+mn-cs"/>
              </a:rPr>
              <a:t>  Peygamberimizi gören çocuklar sahabe sayılmaz. </a:t>
            </a: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8"/>
            <a:ext cx="9199225" cy="7847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Sevgili Peygamberimiz (s.a.v.) bazen </a:t>
            </a:r>
            <a:r>
              <a:rPr lang="tr-TR" sz="2400" dirty="0" err="1">
                <a:solidFill>
                  <a:prstClr val="black"/>
                </a:solidFill>
              </a:rPr>
              <a:t>sahabilerini</a:t>
            </a:r>
            <a:r>
              <a:rPr lang="tr-TR" sz="2400" dirty="0">
                <a:solidFill>
                  <a:prstClr val="black"/>
                </a:solidFill>
              </a:rPr>
              <a:t> bireysel olarak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da </a:t>
            </a:r>
            <a:r>
              <a:rPr lang="tr-TR" sz="2400" dirty="0">
                <a:solidFill>
                  <a:prstClr val="black"/>
                </a:solidFill>
              </a:rPr>
              <a:t>övmüştür.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78106" cy="809469"/>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1566899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50392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260711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5651293" y="443345"/>
            <a:ext cx="6323830" cy="5733618"/>
          </a:xfrm>
          <a:solidFill>
            <a:srgbClr val="CCCCFF"/>
          </a:solidFill>
          <a:ln>
            <a:solidFill>
              <a:schemeClr val="tx2"/>
            </a:solidFill>
          </a:ln>
        </p:spPr>
        <p:style>
          <a:lnRef idx="1">
            <a:schemeClr val="accent2"/>
          </a:lnRef>
          <a:fillRef idx="2">
            <a:schemeClr val="accent2"/>
          </a:fillRef>
          <a:effectRef idx="1">
            <a:schemeClr val="accent2"/>
          </a:effectRef>
          <a:fontRef idx="minor">
            <a:schemeClr val="dk1"/>
          </a:fontRef>
        </p:style>
        <p:txBody>
          <a:bodyPr anchor="ctr">
            <a:normAutofit/>
          </a:bodyPr>
          <a:lstStyle/>
          <a:p>
            <a:pPr marL="0" indent="0" algn="just">
              <a:lnSpc>
                <a:spcPct val="150000"/>
              </a:lnSpc>
              <a:buNone/>
            </a:pPr>
            <a:r>
              <a:rPr lang="tr-TR" dirty="0" smtClean="0"/>
              <a:t>Sahabe </a:t>
            </a:r>
            <a:r>
              <a:rPr lang="tr-TR" dirty="0"/>
              <a:t>m</a:t>
            </a:r>
            <a:r>
              <a:rPr lang="tr-TR" dirty="0" smtClean="0"/>
              <a:t>alları</a:t>
            </a:r>
            <a:r>
              <a:rPr lang="tr-TR" dirty="0"/>
              <a:t>, canları ve imkânlarıyla mücadele ettiler. Ölüme meydan okuyarak baskı ve zulme direndiler. Yeri geldi mallarını, mülklerini, evlerini, yaşadıkları yerleri bırakarak arkalarına bakmadan başka yerlere hicret ettiler. Bedir, </a:t>
            </a:r>
            <a:r>
              <a:rPr lang="tr-TR" dirty="0" err="1"/>
              <a:t>Uhud</a:t>
            </a:r>
            <a:r>
              <a:rPr lang="tr-TR" dirty="0"/>
              <a:t> ve Hendek’te müşriklerin karşısına dikildiler ve kahramanca </a:t>
            </a:r>
            <a:r>
              <a:rPr lang="tr-TR" dirty="0" smtClean="0"/>
              <a:t>savaştılar</a:t>
            </a:r>
            <a:r>
              <a:rPr lang="tr-TR" sz="2400" dirty="0" smtClean="0"/>
              <a:t>.</a:t>
            </a:r>
            <a:endParaRPr lang="tr-TR" sz="2400" dirty="0"/>
          </a:p>
        </p:txBody>
      </p:sp>
      <p:pic>
        <p:nvPicPr>
          <p:cNvPr id="5" name="Resim 4"/>
          <p:cNvPicPr>
            <a:picLocks noChangeAspect="1"/>
          </p:cNvPicPr>
          <p:nvPr/>
        </p:nvPicPr>
        <p:blipFill>
          <a:blip r:embed="rId2"/>
          <a:stretch>
            <a:fillRect/>
          </a:stretch>
        </p:blipFill>
        <p:spPr>
          <a:xfrm>
            <a:off x="337746" y="743148"/>
            <a:ext cx="5103686" cy="5277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408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down)">
                                      <p:cBhvr>
                                        <p:cTn id="11" dur="500"/>
                                        <p:tgtEl>
                                          <p:spTgt spid="4">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09;p52"/>
          <p:cNvGrpSpPr/>
          <p:nvPr/>
        </p:nvGrpSpPr>
        <p:grpSpPr>
          <a:xfrm>
            <a:off x="307452" y="2251556"/>
            <a:ext cx="5118987" cy="3039972"/>
            <a:chOff x="5055941" y="934275"/>
            <a:chExt cx="3772292" cy="3211272"/>
          </a:xfrm>
        </p:grpSpPr>
        <p:sp>
          <p:nvSpPr>
            <p:cNvPr id="3" name="Google Shape;1310;p52"/>
            <p:cNvSpPr/>
            <p:nvPr/>
          </p:nvSpPr>
          <p:spPr>
            <a:xfrm>
              <a:off x="5055941" y="1116234"/>
              <a:ext cx="3772292" cy="3029313"/>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4" name="Google Shape;1311;p52"/>
            <p:cNvSpPr/>
            <p:nvPr/>
          </p:nvSpPr>
          <p:spPr>
            <a:xfrm>
              <a:off x="5157952" y="1072475"/>
              <a:ext cx="3620938" cy="2960677"/>
            </a:xfrm>
            <a:prstGeom prst="rect">
              <a:avLst/>
            </a:prstGeom>
            <a:solidFill>
              <a:srgbClr val="4F476F">
                <a:lumMod val="20000"/>
                <a:lumOff val="80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5" name="Google Shape;1313;p52"/>
            <p:cNvSpPr/>
            <p:nvPr/>
          </p:nvSpPr>
          <p:spPr>
            <a:xfrm>
              <a:off x="6111500" y="934275"/>
              <a:ext cx="1485703" cy="37670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6" name="Metin kutusu 5"/>
          <p:cNvSpPr txBox="1"/>
          <p:nvPr/>
        </p:nvSpPr>
        <p:spPr>
          <a:xfrm>
            <a:off x="236406" y="3118904"/>
            <a:ext cx="5369913" cy="1478418"/>
          </a:xfrm>
          <a:prstGeom prst="rect">
            <a:avLst/>
          </a:prstGeom>
          <a:noFill/>
        </p:spPr>
        <p:txBody>
          <a:bodyPr wrap="square" rtlCol="0">
            <a:spAutoFit/>
          </a:bodyPr>
          <a:lstStyle/>
          <a:p>
            <a:pPr lvl="0" algn="ctr">
              <a:lnSpc>
                <a:spcPct val="150000"/>
              </a:lnSpc>
              <a:buClr>
                <a:srgbClr val="000000"/>
              </a:buClr>
            </a:pPr>
            <a:r>
              <a:rPr kumimoji="0" lang="tr-TR" sz="3200" b="0" i="0" u="none" strike="noStrike" kern="0" cap="none" spc="0" normalizeH="0" baseline="0" noProof="0" dirty="0" smtClean="0">
                <a:ln>
                  <a:noFill/>
                </a:ln>
                <a:solidFill>
                  <a:srgbClr val="000000"/>
                </a:solidFill>
                <a:effectLst/>
                <a:uLnTx/>
                <a:uFillTx/>
                <a:latin typeface="Arial"/>
                <a:ea typeface="맑은 고딕"/>
                <a:cs typeface="Arial"/>
                <a:sym typeface="Arial"/>
              </a:rPr>
              <a:t>Hz. Muhammed’in (s.a.v.) </a:t>
            </a:r>
            <a:r>
              <a:rPr kumimoji="0" lang="tr-TR" sz="3200" b="0" i="0" u="none" strike="noStrike" kern="0" cap="none" spc="0" normalizeH="0" baseline="0" noProof="0" dirty="0" err="1" smtClean="0">
                <a:ln>
                  <a:noFill/>
                </a:ln>
                <a:solidFill>
                  <a:srgbClr val="000000"/>
                </a:solidFill>
                <a:effectLst/>
                <a:uLnTx/>
                <a:uFillTx/>
                <a:latin typeface="Arial"/>
                <a:ea typeface="맑은 고딕"/>
                <a:cs typeface="Arial"/>
                <a:sym typeface="Arial"/>
              </a:rPr>
              <a:t>sahabileriyle</a:t>
            </a:r>
            <a:r>
              <a:rPr kumimoji="0" lang="tr-TR" sz="3200" b="0" i="0" u="none" strike="noStrike" kern="0" cap="none" spc="0" normalizeH="0" baseline="0" noProof="0" dirty="0" smtClean="0">
                <a:ln>
                  <a:noFill/>
                </a:ln>
                <a:solidFill>
                  <a:srgbClr val="000000"/>
                </a:solidFill>
                <a:effectLst/>
                <a:uLnTx/>
                <a:uFillTx/>
                <a:latin typeface="Arial"/>
                <a:ea typeface="맑은 고딕"/>
                <a:cs typeface="Arial"/>
                <a:sym typeface="Arial"/>
              </a:rPr>
              <a:t> ilişkisi</a:t>
            </a:r>
            <a:endParaRPr kumimoji="0" lang="tr-TR" sz="3200" b="0" i="0" u="none" strike="noStrike" kern="0" cap="none" spc="0" normalizeH="0" baseline="0" noProof="0" dirty="0">
              <a:ln>
                <a:noFill/>
              </a:ln>
              <a:solidFill>
                <a:srgbClr val="000000"/>
              </a:solidFill>
              <a:effectLst/>
              <a:uLnTx/>
              <a:uFillTx/>
              <a:latin typeface="Arial"/>
              <a:ea typeface="맑은 고딕"/>
              <a:cs typeface="Arial"/>
              <a:sym typeface="Arial"/>
            </a:endParaRPr>
          </a:p>
        </p:txBody>
      </p:sp>
      <p:grpSp>
        <p:nvGrpSpPr>
          <p:cNvPr id="7" name="Grup 6"/>
          <p:cNvGrpSpPr/>
          <p:nvPr/>
        </p:nvGrpSpPr>
        <p:grpSpPr>
          <a:xfrm>
            <a:off x="5793495" y="932565"/>
            <a:ext cx="685800" cy="668048"/>
            <a:chOff x="4191000" y="1427452"/>
            <a:chExt cx="685800" cy="668048"/>
          </a:xfrm>
        </p:grpSpPr>
        <p:sp>
          <p:nvSpPr>
            <p:cNvPr id="8"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1" name="Dikdörtgen 10"/>
          <p:cNvSpPr/>
          <p:nvPr/>
        </p:nvSpPr>
        <p:spPr>
          <a:xfrm>
            <a:off x="6516145" y="930016"/>
            <a:ext cx="5640877" cy="830997"/>
          </a:xfrm>
          <a:prstGeom prst="rect">
            <a:avLst/>
          </a:prstGeom>
        </p:spPr>
        <p:txBody>
          <a:bodyPr wrap="square">
            <a:spAutoFit/>
          </a:bodyPr>
          <a:lstStyle/>
          <a:p>
            <a:pPr lvl="0">
              <a:defRPr/>
            </a:pPr>
            <a:r>
              <a:rPr lang="tr-TR" sz="2400" kern="0" dirty="0" err="1" smtClean="0">
                <a:solidFill>
                  <a:prstClr val="black"/>
                </a:solidFill>
              </a:rPr>
              <a:t>Sahabilerinin</a:t>
            </a:r>
            <a:r>
              <a:rPr lang="tr-TR" sz="2400" kern="0" dirty="0" smtClean="0">
                <a:solidFill>
                  <a:prstClr val="black"/>
                </a:solidFill>
              </a:rPr>
              <a:t> </a:t>
            </a:r>
            <a:r>
              <a:rPr lang="tr-TR" sz="2400" kern="0" dirty="0">
                <a:solidFill>
                  <a:prstClr val="black"/>
                </a:solidFill>
              </a:rPr>
              <a:t>sorun ve sıkıntılarıyla yakından ilgilenirdi.</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Dikdörtgen 11"/>
          <p:cNvSpPr/>
          <p:nvPr/>
        </p:nvSpPr>
        <p:spPr>
          <a:xfrm>
            <a:off x="6516145" y="2082273"/>
            <a:ext cx="5750805" cy="1200329"/>
          </a:xfrm>
          <a:prstGeom prst="rect">
            <a:avLst/>
          </a:prstGeom>
        </p:spPr>
        <p:txBody>
          <a:bodyPr wrap="square">
            <a:spAutoFit/>
          </a:bodyPr>
          <a:lstStyle/>
          <a:p>
            <a:pPr lvl="0"/>
            <a:r>
              <a:rPr lang="tr-TR" sz="2400" kern="0" dirty="0" err="1">
                <a:solidFill>
                  <a:prstClr val="black"/>
                </a:solidFill>
              </a:rPr>
              <a:t>Ashab</a:t>
            </a:r>
            <a:r>
              <a:rPr lang="tr-TR" sz="2400" kern="0" dirty="0">
                <a:solidFill>
                  <a:prstClr val="black"/>
                </a:solidFill>
              </a:rPr>
              <a:t>-ı kiramdan hasta olanları ziyaret</a:t>
            </a:r>
          </a:p>
          <a:p>
            <a:pPr lvl="0"/>
            <a:r>
              <a:rPr lang="tr-TR" sz="2400" kern="0" dirty="0">
                <a:solidFill>
                  <a:prstClr val="black"/>
                </a:solidFill>
              </a:rPr>
              <a:t>eder, cenazesi olanlara taziyede bulunur, düğünü olanların düğününe </a:t>
            </a:r>
            <a:r>
              <a:rPr lang="tr-TR" sz="2400" kern="0" dirty="0" smtClean="0">
                <a:solidFill>
                  <a:prstClr val="black"/>
                </a:solidFill>
              </a:rPr>
              <a:t>gider.</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Metin kutusu 12"/>
          <p:cNvSpPr txBox="1"/>
          <p:nvPr/>
        </p:nvSpPr>
        <p:spPr>
          <a:xfrm>
            <a:off x="6516145" y="3714296"/>
            <a:ext cx="5750805" cy="830997"/>
          </a:xfrm>
          <a:prstGeom prst="rect">
            <a:avLst/>
          </a:prstGeom>
          <a:noFill/>
        </p:spPr>
        <p:txBody>
          <a:bodyPr wrap="square" rtlCol="0">
            <a:spAutoFit/>
          </a:bodyPr>
          <a:lstStyle/>
          <a:p>
            <a:pPr lvl="0">
              <a:defRPr/>
            </a:pPr>
            <a:r>
              <a:rPr lang="tr-TR" sz="2400" kern="0" dirty="0" smtClean="0">
                <a:solidFill>
                  <a:prstClr val="black"/>
                </a:solidFill>
              </a:rPr>
              <a:t>Ashabına </a:t>
            </a:r>
            <a:r>
              <a:rPr lang="tr-TR" sz="2400" kern="0" dirty="0">
                <a:solidFill>
                  <a:prstClr val="black"/>
                </a:solidFill>
              </a:rPr>
              <a:t>verdiği değeri söz ve davranışlarıyla ortaya koyardı.</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Metin kutusu 13"/>
          <p:cNvSpPr txBox="1"/>
          <p:nvPr/>
        </p:nvSpPr>
        <p:spPr>
          <a:xfrm>
            <a:off x="6516145" y="5128923"/>
            <a:ext cx="5191172" cy="830997"/>
          </a:xfrm>
          <a:prstGeom prst="rect">
            <a:avLst/>
          </a:prstGeom>
          <a:noFill/>
        </p:spPr>
        <p:txBody>
          <a:bodyPr wrap="square" rtlCol="0">
            <a:spAutoFit/>
          </a:bodyPr>
          <a:lstStyle/>
          <a:p>
            <a:pPr lvl="0">
              <a:defRPr/>
            </a:pPr>
            <a:r>
              <a:rPr lang="tr-TR" sz="2400" kern="0" dirty="0" smtClean="0">
                <a:solidFill>
                  <a:prstClr val="black"/>
                </a:solidFill>
              </a:rPr>
              <a:t>Önemli </a:t>
            </a:r>
            <a:r>
              <a:rPr lang="tr-TR" sz="2400" kern="0" dirty="0">
                <a:solidFill>
                  <a:prstClr val="black"/>
                </a:solidFill>
              </a:rPr>
              <a:t>konularda ashabına danışır, onların </a:t>
            </a:r>
            <a:r>
              <a:rPr lang="tr-TR" sz="2400" kern="0" dirty="0" smtClean="0">
                <a:solidFill>
                  <a:prstClr val="black"/>
                </a:solidFill>
              </a:rPr>
              <a:t>görüşlerini alırdı</a:t>
            </a:r>
            <a:r>
              <a:rPr lang="tr-TR" sz="2400" kern="0" dirty="0">
                <a:solidFill>
                  <a:prstClr val="black"/>
                </a:solidFill>
              </a:rPr>
              <a:t>.</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15" name="Grup 14"/>
          <p:cNvGrpSpPr/>
          <p:nvPr/>
        </p:nvGrpSpPr>
        <p:grpSpPr>
          <a:xfrm>
            <a:off x="5793495" y="2354965"/>
            <a:ext cx="685800" cy="668048"/>
            <a:chOff x="4191000" y="1427452"/>
            <a:chExt cx="685800" cy="668048"/>
          </a:xfrm>
        </p:grpSpPr>
        <p:sp>
          <p:nvSpPr>
            <p:cNvPr id="16"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grpSp>
        <p:nvGrpSpPr>
          <p:cNvPr id="19" name="Grup 18"/>
          <p:cNvGrpSpPr/>
          <p:nvPr/>
        </p:nvGrpSpPr>
        <p:grpSpPr>
          <a:xfrm>
            <a:off x="5793495" y="3777365"/>
            <a:ext cx="685800" cy="668048"/>
            <a:chOff x="4191000" y="1427452"/>
            <a:chExt cx="685800" cy="668048"/>
          </a:xfrm>
        </p:grpSpPr>
        <p:sp>
          <p:nvSpPr>
            <p:cNvPr id="20"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grpSp>
        <p:nvGrpSpPr>
          <p:cNvPr id="23" name="Grup 22"/>
          <p:cNvGrpSpPr/>
          <p:nvPr/>
        </p:nvGrpSpPr>
        <p:grpSpPr>
          <a:xfrm>
            <a:off x="5793495" y="5199765"/>
            <a:ext cx="685800" cy="668048"/>
            <a:chOff x="4191000" y="1427452"/>
            <a:chExt cx="685800" cy="668048"/>
          </a:xfrm>
        </p:grpSpPr>
        <p:sp>
          <p:nvSpPr>
            <p:cNvPr id="24"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4182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20000"/>
                <a:lumOff val="80000"/>
              </a:schemeClr>
            </a:gs>
            <a:gs pos="97000">
              <a:schemeClr val="accent1">
                <a:lumMod val="20000"/>
                <a:lumOff val="80000"/>
              </a:schemeClr>
            </a:gs>
          </a:gsLst>
          <a:lin ang="162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270053" y="0"/>
            <a:ext cx="3926305" cy="725737"/>
          </a:xfrm>
          <a:solidFill>
            <a:schemeClr val="accent1">
              <a:lumMod val="60000"/>
              <a:lumOff val="40000"/>
            </a:schemeClr>
          </a:solidFill>
          <a:ln>
            <a:solidFill>
              <a:srgbClr val="C00000"/>
            </a:solid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600" dirty="0" smtClean="0"/>
              <a:t>Örnek Bir Olay</a:t>
            </a:r>
            <a:endParaRPr lang="tr-TR" sz="3600" dirty="0"/>
          </a:p>
        </p:txBody>
      </p:sp>
      <p:sp>
        <p:nvSpPr>
          <p:cNvPr id="3" name="İçerik Yer Tutucusu 2"/>
          <p:cNvSpPr>
            <a:spLocks noGrp="1"/>
          </p:cNvSpPr>
          <p:nvPr>
            <p:ph idx="1"/>
          </p:nvPr>
        </p:nvSpPr>
        <p:spPr>
          <a:xfrm>
            <a:off x="160421" y="914401"/>
            <a:ext cx="11906661" cy="5646820"/>
          </a:xfrm>
          <a:noFill/>
          <a:ln>
            <a:solidFill>
              <a:srgbClr val="C00000"/>
            </a:solidFill>
          </a:ln>
        </p:spPr>
        <p:style>
          <a:lnRef idx="2">
            <a:schemeClr val="accent2"/>
          </a:lnRef>
          <a:fillRef idx="1">
            <a:schemeClr val="lt1"/>
          </a:fillRef>
          <a:effectRef idx="0">
            <a:schemeClr val="accent2"/>
          </a:effectRef>
          <a:fontRef idx="minor">
            <a:schemeClr val="dk1"/>
          </a:fontRef>
        </p:style>
        <p:txBody>
          <a:bodyPr anchor="ctr">
            <a:noAutofit/>
          </a:bodyPr>
          <a:lstStyle/>
          <a:p>
            <a:pPr marL="0" indent="0" algn="just">
              <a:buNone/>
            </a:pPr>
            <a:r>
              <a:rPr lang="tr-TR" dirty="0"/>
              <a:t>Hz. Peygamber (s.a.v), Bedir savaşında, kendilerine en yakın kuyunun başında durdu ve orayı karargah yapmak istedi. Bu sırada </a:t>
            </a:r>
            <a:r>
              <a:rPr lang="tr-TR" b="1" dirty="0" err="1"/>
              <a:t>Ashab'tan</a:t>
            </a:r>
            <a:r>
              <a:rPr lang="tr-TR" dirty="0"/>
              <a:t> </a:t>
            </a:r>
            <a:r>
              <a:rPr lang="tr-TR" dirty="0" err="1"/>
              <a:t>Hubâb</a:t>
            </a:r>
            <a:r>
              <a:rPr lang="tr-TR" dirty="0"/>
              <a:t> </a:t>
            </a:r>
            <a:r>
              <a:rPr lang="tr-TR" dirty="0" smtClean="0"/>
              <a:t>b. </a:t>
            </a:r>
            <a:r>
              <a:rPr lang="tr-TR" dirty="0" err="1" smtClean="0"/>
              <a:t>Münzir</a:t>
            </a:r>
            <a:r>
              <a:rPr lang="tr-TR" dirty="0" smtClean="0"/>
              <a:t>, </a:t>
            </a:r>
            <a:r>
              <a:rPr lang="tr-TR" dirty="0"/>
              <a:t>Peygamberimize </a:t>
            </a:r>
          </a:p>
          <a:p>
            <a:pPr marL="457200" lvl="1" indent="0" algn="just">
              <a:buNone/>
            </a:pPr>
            <a:r>
              <a:rPr lang="tr-TR" sz="2800" i="1" dirty="0" smtClean="0"/>
              <a:t>- "</a:t>
            </a:r>
            <a:r>
              <a:rPr lang="tr-TR" sz="2800" i="1" dirty="0" err="1"/>
              <a:t>Yâ</a:t>
            </a:r>
            <a:r>
              <a:rPr lang="tr-TR" sz="2800" i="1" dirty="0"/>
              <a:t> </a:t>
            </a:r>
            <a:r>
              <a:rPr lang="tr-TR" sz="2800" i="1" dirty="0" err="1"/>
              <a:t>Resulullah</a:t>
            </a:r>
            <a:r>
              <a:rPr lang="tr-TR" sz="2800" i="1" dirty="0"/>
              <a:t>! Burayı, bir vahiy ile mi seçtin? Yoksa bu bir görüş, bir harp taktiği midir?"</a:t>
            </a:r>
            <a:r>
              <a:rPr lang="tr-TR" sz="2800" dirty="0"/>
              <a:t> diye sordu.</a:t>
            </a:r>
          </a:p>
          <a:p>
            <a:pPr marL="0" indent="0" algn="just">
              <a:buNone/>
            </a:pPr>
            <a:r>
              <a:rPr lang="tr-TR" dirty="0" err="1"/>
              <a:t>Resulullah</a:t>
            </a:r>
            <a:r>
              <a:rPr lang="tr-TR" dirty="0"/>
              <a:t> (s.a.v): </a:t>
            </a:r>
            <a:r>
              <a:rPr lang="tr-TR" b="1" dirty="0"/>
              <a:t>“Bu bir görüş ve </a:t>
            </a:r>
            <a:r>
              <a:rPr lang="tr-TR" b="1" dirty="0" smtClean="0"/>
              <a:t>harp (savaş) </a:t>
            </a:r>
            <a:r>
              <a:rPr lang="tr-TR" b="1" dirty="0"/>
              <a:t>taktiğidir.”</a:t>
            </a:r>
            <a:r>
              <a:rPr lang="tr-TR" dirty="0"/>
              <a:t> dedi.</a:t>
            </a:r>
          </a:p>
          <a:p>
            <a:pPr marL="0" indent="0" algn="just">
              <a:buNone/>
            </a:pPr>
            <a:r>
              <a:rPr lang="tr-TR" dirty="0"/>
              <a:t>O zaman </a:t>
            </a:r>
            <a:r>
              <a:rPr lang="tr-TR" dirty="0" err="1"/>
              <a:t>sahâbi</a:t>
            </a:r>
            <a:r>
              <a:rPr lang="tr-TR" dirty="0"/>
              <a:t>: </a:t>
            </a:r>
            <a:endParaRPr lang="tr-TR" dirty="0" smtClean="0"/>
          </a:p>
          <a:p>
            <a:pPr lvl="1" algn="just">
              <a:buFontTx/>
              <a:buChar char="-"/>
            </a:pPr>
            <a:r>
              <a:rPr lang="tr-TR" sz="2800" i="1" dirty="0" smtClean="0"/>
              <a:t>“</a:t>
            </a:r>
            <a:r>
              <a:rPr lang="tr-TR" sz="2800" i="1" dirty="0"/>
              <a:t>O halde </a:t>
            </a:r>
            <a:r>
              <a:rPr lang="tr-TR" sz="2800" i="1" dirty="0" err="1"/>
              <a:t>Yâ</a:t>
            </a:r>
            <a:r>
              <a:rPr lang="tr-TR" sz="2800" i="1" dirty="0"/>
              <a:t> </a:t>
            </a:r>
            <a:r>
              <a:rPr lang="tr-TR" sz="2800" i="1" dirty="0" err="1"/>
              <a:t>Resulullah</a:t>
            </a:r>
            <a:r>
              <a:rPr lang="tr-TR" sz="2800" i="1" dirty="0"/>
              <a:t>! Burası harp için uygun bir yer değil, orduyu buradan kaldırıp düşmana en yakın kuyuya gidelim. Orada bir havuz yapıp içine su dolduralım, geride kalan kuyuları da tahrip edelim, düşman istifade edemesin."</a:t>
            </a:r>
            <a:r>
              <a:rPr lang="tr-TR" sz="2800" dirty="0"/>
              <a:t> dedi. </a:t>
            </a:r>
            <a:endParaRPr lang="tr-TR" sz="2800" dirty="0" smtClean="0"/>
          </a:p>
          <a:p>
            <a:pPr marL="0" indent="0" algn="just">
              <a:buNone/>
            </a:pPr>
            <a:r>
              <a:rPr lang="tr-TR" dirty="0" smtClean="0"/>
              <a:t>Bunun </a:t>
            </a:r>
            <a:r>
              <a:rPr lang="tr-TR" dirty="0"/>
              <a:t>üzerine Hz. Peygamber (s.a.v): </a:t>
            </a:r>
            <a:r>
              <a:rPr lang="tr-TR" b="1" dirty="0"/>
              <a:t>“Sen güzel bir fikre işaret ettin.”</a:t>
            </a:r>
            <a:r>
              <a:rPr lang="tr-TR" dirty="0"/>
              <a:t> buyurdu ve </a:t>
            </a:r>
            <a:r>
              <a:rPr lang="tr-TR" dirty="0" err="1"/>
              <a:t>sahabinin</a:t>
            </a:r>
            <a:r>
              <a:rPr lang="tr-TR" dirty="0"/>
              <a:t> dediği şekilde hareket etti</a:t>
            </a:r>
            <a:r>
              <a:rPr lang="tr-TR" dirty="0" smtClean="0"/>
              <a:t>.</a:t>
            </a:r>
            <a:endParaRPr lang="tr-TR" dirty="0"/>
          </a:p>
        </p:txBody>
      </p:sp>
    </p:spTree>
    <p:extLst>
      <p:ext uri="{BB962C8B-B14F-4D97-AF65-F5344CB8AC3E}">
        <p14:creationId xmlns:p14="http://schemas.microsoft.com/office/powerpoint/2010/main" val="1974917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rot="21433249">
            <a:off x="209265" y="2327665"/>
            <a:ext cx="2730325" cy="2476875"/>
            <a:chOff x="175675" y="2027061"/>
            <a:chExt cx="2856994" cy="2930056"/>
          </a:xfrm>
        </p:grpSpPr>
        <p:pic>
          <p:nvPicPr>
            <p:cNvPr id="5" name="Google Shape;1000;p74"/>
            <p:cNvPicPr preferRelativeResize="0"/>
            <p:nvPr/>
          </p:nvPicPr>
          <p:blipFill>
            <a:blip r:embed="rId2">
              <a:alphaModFix/>
            </a:blip>
            <a:stretch>
              <a:fillRect/>
            </a:stretch>
          </p:blipFill>
          <p:spPr>
            <a:xfrm rot="440976">
              <a:off x="175675" y="2027061"/>
              <a:ext cx="2856994" cy="2930056"/>
            </a:xfrm>
            <a:prstGeom prst="rect">
              <a:avLst/>
            </a:prstGeom>
            <a:noFill/>
            <a:ln>
              <a:noFill/>
            </a:ln>
          </p:spPr>
        </p:pic>
        <p:sp>
          <p:nvSpPr>
            <p:cNvPr id="6" name="Metin kutusu 5"/>
            <p:cNvSpPr txBox="1"/>
            <p:nvPr/>
          </p:nvSpPr>
          <p:spPr>
            <a:xfrm>
              <a:off x="297856" y="2836389"/>
              <a:ext cx="2509632" cy="14199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rPr>
                <a:t>Hadislerde</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kern="0" dirty="0" smtClean="0">
                  <a:solidFill>
                    <a:prstClr val="black"/>
                  </a:solidFill>
                  <a:latin typeface="Calibri" panose="020F0502020204030204"/>
                </a:rPr>
                <a:t>Sahabe</a:t>
              </a:r>
              <a:endParaRPr kumimoji="0" lang="tr-TR" sz="36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grpSp>
        <p:nvGrpSpPr>
          <p:cNvPr id="7" name="Grup 6"/>
          <p:cNvGrpSpPr/>
          <p:nvPr/>
        </p:nvGrpSpPr>
        <p:grpSpPr>
          <a:xfrm>
            <a:off x="3107865" y="1607122"/>
            <a:ext cx="685800" cy="668048"/>
            <a:chOff x="4191000" y="1427452"/>
            <a:chExt cx="685800" cy="668048"/>
          </a:xfrm>
        </p:grpSpPr>
        <p:sp>
          <p:nvSpPr>
            <p:cNvPr id="8"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1" name="Dikdörtgen 10"/>
          <p:cNvSpPr/>
          <p:nvPr/>
        </p:nvSpPr>
        <p:spPr>
          <a:xfrm>
            <a:off x="3875486" y="1559603"/>
            <a:ext cx="8556356" cy="830997"/>
          </a:xfrm>
          <a:prstGeom prst="rect">
            <a:avLst/>
          </a:prstGeom>
        </p:spPr>
        <p:txBody>
          <a:bodyPr wrap="square">
            <a:spAutoFit/>
          </a:bodyPr>
          <a:lstStyle/>
          <a:p>
            <a:pPr lvl="0">
              <a:defRPr/>
            </a:pPr>
            <a:r>
              <a:rPr lang="tr-TR" sz="2400" kern="0" dirty="0">
                <a:solidFill>
                  <a:prstClr val="black"/>
                </a:solidFill>
              </a:rPr>
              <a:t>Allah Resulü (s.a.v</a:t>
            </a:r>
            <a:r>
              <a:rPr lang="tr-TR" sz="2400" kern="0" dirty="0" smtClean="0">
                <a:solidFill>
                  <a:prstClr val="black"/>
                </a:solidFill>
              </a:rPr>
              <a:t>.), sözlerinde </a:t>
            </a:r>
            <a:r>
              <a:rPr lang="tr-TR" sz="2400" kern="0" dirty="0">
                <a:solidFill>
                  <a:prstClr val="black"/>
                </a:solidFill>
              </a:rPr>
              <a:t>sık sık </a:t>
            </a:r>
            <a:r>
              <a:rPr lang="tr-TR" sz="2400" kern="0" dirty="0" err="1">
                <a:solidFill>
                  <a:prstClr val="black"/>
                </a:solidFill>
              </a:rPr>
              <a:t>sahabilerinden</a:t>
            </a:r>
            <a:r>
              <a:rPr lang="tr-TR" sz="2400" kern="0" dirty="0">
                <a:solidFill>
                  <a:prstClr val="black"/>
                </a:solidFill>
              </a:rPr>
              <a:t> övgüyle söz etmiştir.</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Dikdörtgen 11"/>
          <p:cNvSpPr/>
          <p:nvPr/>
        </p:nvSpPr>
        <p:spPr>
          <a:xfrm>
            <a:off x="3755565" y="3131584"/>
            <a:ext cx="8556356" cy="461665"/>
          </a:xfrm>
          <a:prstGeom prst="rect">
            <a:avLst/>
          </a:prstGeom>
        </p:spPr>
        <p:txBody>
          <a:bodyPr wrap="square">
            <a:spAutoFit/>
          </a:bodyPr>
          <a:lstStyle/>
          <a:p>
            <a:pPr lvl="0"/>
            <a:r>
              <a:rPr lang="tr-TR" sz="2400" kern="0" dirty="0" smtClean="0">
                <a:solidFill>
                  <a:prstClr val="black"/>
                </a:solidFill>
              </a:rPr>
              <a:t>Birçok </a:t>
            </a:r>
            <a:r>
              <a:rPr lang="tr-TR" sz="2400" kern="0" dirty="0">
                <a:solidFill>
                  <a:prstClr val="black"/>
                </a:solidFill>
              </a:rPr>
              <a:t>hadis-i şerifinde </a:t>
            </a:r>
            <a:r>
              <a:rPr lang="tr-TR" sz="2400" kern="0" dirty="0" err="1">
                <a:solidFill>
                  <a:prstClr val="black"/>
                </a:solidFill>
              </a:rPr>
              <a:t>sahabilerinin</a:t>
            </a:r>
            <a:r>
              <a:rPr lang="tr-TR" sz="2400" kern="0" dirty="0">
                <a:solidFill>
                  <a:prstClr val="black"/>
                </a:solidFill>
              </a:rPr>
              <a:t> </a:t>
            </a:r>
            <a:r>
              <a:rPr lang="tr-TR" sz="2400" kern="0" dirty="0" smtClean="0">
                <a:solidFill>
                  <a:prstClr val="black"/>
                </a:solidFill>
              </a:rPr>
              <a:t>fazileti anlatılmıştır.</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Metin kutusu 12"/>
          <p:cNvSpPr txBox="1"/>
          <p:nvPr/>
        </p:nvSpPr>
        <p:spPr>
          <a:xfrm>
            <a:off x="3740575" y="4403843"/>
            <a:ext cx="8344546" cy="830997"/>
          </a:xfrm>
          <a:prstGeom prst="rect">
            <a:avLst/>
          </a:prstGeom>
          <a:noFill/>
        </p:spPr>
        <p:txBody>
          <a:bodyPr wrap="square" rtlCol="0">
            <a:spAutoFit/>
          </a:bodyPr>
          <a:lstStyle/>
          <a:p>
            <a:pPr lvl="0">
              <a:defRPr/>
            </a:pPr>
            <a:r>
              <a:rPr lang="tr-TR" sz="2400" kern="0" dirty="0" smtClean="0">
                <a:solidFill>
                  <a:prstClr val="black"/>
                </a:solidFill>
              </a:rPr>
              <a:t>Hadis kitaplarında ashabın </a:t>
            </a:r>
            <a:r>
              <a:rPr lang="tr-TR" sz="2400" kern="0" dirty="0">
                <a:solidFill>
                  <a:prstClr val="black"/>
                </a:solidFill>
              </a:rPr>
              <a:t>faziletlerini anlatan, “</a:t>
            </a:r>
            <a:r>
              <a:rPr lang="tr-TR" sz="2400" b="1" kern="0" dirty="0" err="1">
                <a:solidFill>
                  <a:prstClr val="black"/>
                </a:solidFill>
              </a:rPr>
              <a:t>Fedâilü’l-Ashab</a:t>
            </a:r>
            <a:r>
              <a:rPr lang="tr-TR" sz="2400" kern="0" dirty="0">
                <a:solidFill>
                  <a:prstClr val="black"/>
                </a:solidFill>
              </a:rPr>
              <a:t>”, “</a:t>
            </a:r>
            <a:r>
              <a:rPr lang="tr-TR" sz="2400" b="1" kern="0" dirty="0" err="1">
                <a:solidFill>
                  <a:prstClr val="black"/>
                </a:solidFill>
              </a:rPr>
              <a:t>Fedâilü’s</a:t>
            </a:r>
            <a:r>
              <a:rPr lang="tr-TR" sz="2400" b="1" kern="0" dirty="0">
                <a:solidFill>
                  <a:prstClr val="black"/>
                </a:solidFill>
              </a:rPr>
              <a:t>-Sahabe</a:t>
            </a:r>
            <a:r>
              <a:rPr lang="tr-TR" sz="2400" kern="0" dirty="0" smtClean="0">
                <a:solidFill>
                  <a:prstClr val="black"/>
                </a:solidFill>
              </a:rPr>
              <a:t>” bölümleri vardır.</a:t>
            </a:r>
            <a:endParaRPr kumimoji="0" lang="tr-TR" sz="24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grpSp>
        <p:nvGrpSpPr>
          <p:cNvPr id="15" name="Grup 14"/>
          <p:cNvGrpSpPr/>
          <p:nvPr/>
        </p:nvGrpSpPr>
        <p:grpSpPr>
          <a:xfrm>
            <a:off x="3107865" y="3029522"/>
            <a:ext cx="685800" cy="668048"/>
            <a:chOff x="4191000" y="1427452"/>
            <a:chExt cx="685800" cy="668048"/>
          </a:xfrm>
        </p:grpSpPr>
        <p:sp>
          <p:nvSpPr>
            <p:cNvPr id="16"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grpSp>
        <p:nvGrpSpPr>
          <p:cNvPr id="19" name="Grup 18"/>
          <p:cNvGrpSpPr/>
          <p:nvPr/>
        </p:nvGrpSpPr>
        <p:grpSpPr>
          <a:xfrm>
            <a:off x="3107865" y="4451922"/>
            <a:ext cx="685800" cy="668048"/>
            <a:chOff x="4191000" y="1427452"/>
            <a:chExt cx="685800" cy="668048"/>
          </a:xfrm>
        </p:grpSpPr>
        <p:sp>
          <p:nvSpPr>
            <p:cNvPr id="20" name="Google Shape;2861;p71"/>
            <p:cNvSpPr/>
            <p:nvPr/>
          </p:nvSpPr>
          <p:spPr>
            <a:xfrm>
              <a:off x="4211506" y="1431058"/>
              <a:ext cx="644788" cy="640972"/>
            </a:xfrm>
            <a:custGeom>
              <a:avLst/>
              <a:gdLst/>
              <a:ahLst/>
              <a:cxnLst/>
              <a:rect l="l" t="t" r="r" b="b"/>
              <a:pathLst>
                <a:path w="3443" h="3267" extrusionOk="0">
                  <a:moveTo>
                    <a:pt x="1683" y="0"/>
                  </a:moveTo>
                  <a:cubicBezTo>
                    <a:pt x="1134" y="0"/>
                    <a:pt x="778" y="256"/>
                    <a:pt x="778" y="256"/>
                  </a:cubicBezTo>
                  <a:cubicBezTo>
                    <a:pt x="655" y="329"/>
                    <a:pt x="455" y="565"/>
                    <a:pt x="273" y="792"/>
                  </a:cubicBezTo>
                  <a:cubicBezTo>
                    <a:pt x="96" y="1024"/>
                    <a:pt x="14" y="1461"/>
                    <a:pt x="5" y="1738"/>
                  </a:cubicBezTo>
                  <a:cubicBezTo>
                    <a:pt x="0" y="2016"/>
                    <a:pt x="177" y="2370"/>
                    <a:pt x="491" y="2780"/>
                  </a:cubicBezTo>
                  <a:cubicBezTo>
                    <a:pt x="805" y="3189"/>
                    <a:pt x="1228" y="3248"/>
                    <a:pt x="1937" y="3266"/>
                  </a:cubicBezTo>
                  <a:cubicBezTo>
                    <a:pt x="1946" y="3266"/>
                    <a:pt x="1954" y="3267"/>
                    <a:pt x="1962" y="3267"/>
                  </a:cubicBezTo>
                  <a:cubicBezTo>
                    <a:pt x="2661" y="3267"/>
                    <a:pt x="3085" y="2500"/>
                    <a:pt x="3247" y="2311"/>
                  </a:cubicBezTo>
                  <a:cubicBezTo>
                    <a:pt x="3406" y="2120"/>
                    <a:pt x="3443" y="1511"/>
                    <a:pt x="3397" y="1352"/>
                  </a:cubicBezTo>
                  <a:cubicBezTo>
                    <a:pt x="3352" y="1193"/>
                    <a:pt x="3179" y="770"/>
                    <a:pt x="2997" y="597"/>
                  </a:cubicBezTo>
                  <a:cubicBezTo>
                    <a:pt x="2811" y="424"/>
                    <a:pt x="2451" y="60"/>
                    <a:pt x="1824" y="6"/>
                  </a:cubicBezTo>
                  <a:cubicBezTo>
                    <a:pt x="1775" y="2"/>
                    <a:pt x="1728" y="0"/>
                    <a:pt x="1683" y="0"/>
                  </a:cubicBezTo>
                  <a:close/>
                </a:path>
              </a:pathLst>
            </a:custGeom>
            <a:solidFill>
              <a:srgbClr val="A3D0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862;p71"/>
            <p:cNvSpPr/>
            <p:nvPr/>
          </p:nvSpPr>
          <p:spPr>
            <a:xfrm>
              <a:off x="4321125" y="1562100"/>
              <a:ext cx="346125" cy="400049"/>
            </a:xfrm>
            <a:custGeom>
              <a:avLst/>
              <a:gdLst/>
              <a:ahLst/>
              <a:cxnLst/>
              <a:rect l="l" t="t" r="r" b="b"/>
              <a:pathLst>
                <a:path w="1662" h="1232" extrusionOk="0">
                  <a:moveTo>
                    <a:pt x="1456" y="0"/>
                  </a:moveTo>
                  <a:cubicBezTo>
                    <a:pt x="1424" y="0"/>
                    <a:pt x="1392" y="12"/>
                    <a:pt x="1363" y="41"/>
                  </a:cubicBezTo>
                  <a:cubicBezTo>
                    <a:pt x="1077" y="332"/>
                    <a:pt x="781" y="614"/>
                    <a:pt x="481" y="887"/>
                  </a:cubicBezTo>
                  <a:cubicBezTo>
                    <a:pt x="417" y="805"/>
                    <a:pt x="363" y="719"/>
                    <a:pt x="308" y="632"/>
                  </a:cubicBezTo>
                  <a:cubicBezTo>
                    <a:pt x="279" y="585"/>
                    <a:pt x="236" y="565"/>
                    <a:pt x="193" y="565"/>
                  </a:cubicBezTo>
                  <a:cubicBezTo>
                    <a:pt x="96" y="565"/>
                    <a:pt x="1" y="666"/>
                    <a:pt x="67" y="773"/>
                  </a:cubicBezTo>
                  <a:cubicBezTo>
                    <a:pt x="153" y="919"/>
                    <a:pt x="253" y="1060"/>
                    <a:pt x="363" y="1192"/>
                  </a:cubicBezTo>
                  <a:cubicBezTo>
                    <a:pt x="386" y="1219"/>
                    <a:pt x="420" y="1231"/>
                    <a:pt x="455" y="1231"/>
                  </a:cubicBezTo>
                  <a:cubicBezTo>
                    <a:pt x="495" y="1231"/>
                    <a:pt x="536" y="1216"/>
                    <a:pt x="563" y="1192"/>
                  </a:cubicBezTo>
                  <a:cubicBezTo>
                    <a:pt x="904" y="882"/>
                    <a:pt x="1236" y="569"/>
                    <a:pt x="1563" y="241"/>
                  </a:cubicBezTo>
                  <a:cubicBezTo>
                    <a:pt x="1662" y="143"/>
                    <a:pt x="1564" y="0"/>
                    <a:pt x="1456" y="0"/>
                  </a:cubicBezTo>
                  <a:close/>
                </a:path>
              </a:pathLst>
            </a:custGeom>
            <a:solidFill>
              <a:srgbClr val="FFFFFF"/>
            </a:solidFill>
            <a:ln w="2625" cap="flat" cmpd="sng">
              <a:solidFill>
                <a:srgbClr val="3F3F3F"/>
              </a:solidFill>
              <a:prstDash val="solid"/>
              <a:miter lim="454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863;p71"/>
            <p:cNvSpPr/>
            <p:nvPr/>
          </p:nvSpPr>
          <p:spPr>
            <a:xfrm>
              <a:off x="4191000" y="1427452"/>
              <a:ext cx="685800" cy="668048"/>
            </a:xfrm>
            <a:custGeom>
              <a:avLst/>
              <a:gdLst/>
              <a:ahLst/>
              <a:cxnLst/>
              <a:rect l="l" t="t" r="r" b="b"/>
              <a:pathLst>
                <a:path w="3662" h="3405" extrusionOk="0">
                  <a:moveTo>
                    <a:pt x="1756" y="136"/>
                  </a:moveTo>
                  <a:cubicBezTo>
                    <a:pt x="2179" y="136"/>
                    <a:pt x="2607" y="293"/>
                    <a:pt x="2915" y="578"/>
                  </a:cubicBezTo>
                  <a:cubicBezTo>
                    <a:pt x="3466" y="1083"/>
                    <a:pt x="3566" y="1920"/>
                    <a:pt x="3147" y="2538"/>
                  </a:cubicBezTo>
                  <a:cubicBezTo>
                    <a:pt x="2849" y="2984"/>
                    <a:pt x="2313" y="3267"/>
                    <a:pt x="1777" y="3267"/>
                  </a:cubicBezTo>
                  <a:cubicBezTo>
                    <a:pt x="1618" y="3267"/>
                    <a:pt x="1459" y="3242"/>
                    <a:pt x="1306" y="3189"/>
                  </a:cubicBezTo>
                  <a:cubicBezTo>
                    <a:pt x="1101" y="3116"/>
                    <a:pt x="874" y="2998"/>
                    <a:pt x="683" y="2852"/>
                  </a:cubicBezTo>
                  <a:cubicBezTo>
                    <a:pt x="301" y="2497"/>
                    <a:pt x="110" y="1979"/>
                    <a:pt x="187" y="1461"/>
                  </a:cubicBezTo>
                  <a:cubicBezTo>
                    <a:pt x="191" y="1451"/>
                    <a:pt x="191" y="1438"/>
                    <a:pt x="187" y="1429"/>
                  </a:cubicBezTo>
                  <a:cubicBezTo>
                    <a:pt x="291" y="933"/>
                    <a:pt x="628" y="487"/>
                    <a:pt x="1101" y="274"/>
                  </a:cubicBezTo>
                  <a:cubicBezTo>
                    <a:pt x="1306" y="180"/>
                    <a:pt x="1530" y="136"/>
                    <a:pt x="1756" y="136"/>
                  </a:cubicBezTo>
                  <a:close/>
                  <a:moveTo>
                    <a:pt x="1755" y="1"/>
                  </a:moveTo>
                  <a:cubicBezTo>
                    <a:pt x="1596" y="1"/>
                    <a:pt x="1437" y="21"/>
                    <a:pt x="1283" y="64"/>
                  </a:cubicBezTo>
                  <a:cubicBezTo>
                    <a:pt x="614" y="246"/>
                    <a:pt x="119" y="856"/>
                    <a:pt x="32" y="1529"/>
                  </a:cubicBezTo>
                  <a:cubicBezTo>
                    <a:pt x="37" y="1529"/>
                    <a:pt x="41" y="1529"/>
                    <a:pt x="46" y="1524"/>
                  </a:cubicBezTo>
                  <a:lnTo>
                    <a:pt x="46" y="1524"/>
                  </a:lnTo>
                  <a:cubicBezTo>
                    <a:pt x="0" y="2015"/>
                    <a:pt x="164" y="2502"/>
                    <a:pt x="496" y="2861"/>
                  </a:cubicBezTo>
                  <a:cubicBezTo>
                    <a:pt x="496" y="2866"/>
                    <a:pt x="496" y="2866"/>
                    <a:pt x="492" y="2870"/>
                  </a:cubicBezTo>
                  <a:cubicBezTo>
                    <a:pt x="519" y="2893"/>
                    <a:pt x="546" y="2916"/>
                    <a:pt x="573" y="2934"/>
                  </a:cubicBezTo>
                  <a:cubicBezTo>
                    <a:pt x="578" y="2938"/>
                    <a:pt x="578" y="2943"/>
                    <a:pt x="582" y="2948"/>
                  </a:cubicBezTo>
                  <a:cubicBezTo>
                    <a:pt x="592" y="2957"/>
                    <a:pt x="601" y="2961"/>
                    <a:pt x="610" y="2961"/>
                  </a:cubicBezTo>
                  <a:cubicBezTo>
                    <a:pt x="805" y="3111"/>
                    <a:pt x="1028" y="3230"/>
                    <a:pt x="1242" y="3311"/>
                  </a:cubicBezTo>
                  <a:cubicBezTo>
                    <a:pt x="1414" y="3375"/>
                    <a:pt x="1593" y="3404"/>
                    <a:pt x="1772" y="3404"/>
                  </a:cubicBezTo>
                  <a:cubicBezTo>
                    <a:pt x="2315" y="3404"/>
                    <a:pt x="2858" y="3134"/>
                    <a:pt x="3193" y="2707"/>
                  </a:cubicBezTo>
                  <a:cubicBezTo>
                    <a:pt x="3661" y="2102"/>
                    <a:pt x="3657" y="1229"/>
                    <a:pt x="3166" y="642"/>
                  </a:cubicBezTo>
                  <a:cubicBezTo>
                    <a:pt x="2819" y="232"/>
                    <a:pt x="2287" y="1"/>
                    <a:pt x="1755" y="1"/>
                  </a:cubicBezTo>
                  <a:close/>
                </a:path>
              </a:pathLst>
            </a:custGeom>
            <a:solidFill>
              <a:srgbClr val="4C4C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563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584616" y="4122294"/>
            <a:ext cx="4991725" cy="1933731"/>
          </a:xfrm>
          <a:prstGeom prst="roundRect">
            <a:avLst>
              <a:gd name="adj" fmla="val 8920"/>
            </a:avLst>
          </a:prstGeom>
          <a:solidFill>
            <a:srgbClr val="4472C4">
              <a:lumMod val="20000"/>
              <a:lumOff val="80000"/>
            </a:srgbClr>
          </a:solidFill>
          <a:ln w="12700" cap="flat" cmpd="sng" algn="ctr">
            <a:no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3200" b="0" i="0" u="none" strike="noStrike" kern="0" cap="none" spc="0" normalizeH="0" baseline="0" noProof="0" dirty="0" smtClean="0">
                <a:ln>
                  <a:noFill/>
                </a:ln>
                <a:solidFill>
                  <a:prstClr val="black"/>
                </a:solidFill>
                <a:effectLst/>
                <a:uLnTx/>
                <a:uFillTx/>
                <a:latin typeface="Calibri" panose="020F0502020204030204"/>
                <a:ea typeface="+mn-ea"/>
                <a:cs typeface="+mn-cs"/>
              </a:rPr>
              <a:t>Peygamberimiz bu sözüyle sahabenin hangi yönünü vurgulamıştır?</a:t>
            </a:r>
            <a:endParaRPr kumimoji="0" lang="tr-TR"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 name="Sağa Bükülü Ok 4"/>
          <p:cNvSpPr/>
          <p:nvPr/>
        </p:nvSpPr>
        <p:spPr>
          <a:xfrm flipH="1">
            <a:off x="5702394" y="1783556"/>
            <a:ext cx="1717737" cy="3885771"/>
          </a:xfrm>
          <a:prstGeom prst="curvedRightArrow">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Google Shape;218;p25"/>
          <p:cNvSpPr/>
          <p:nvPr/>
        </p:nvSpPr>
        <p:spPr>
          <a:xfrm>
            <a:off x="419724" y="764499"/>
            <a:ext cx="6505731" cy="2473376"/>
          </a:xfrm>
          <a:prstGeom prst="roundRect">
            <a:avLst>
              <a:gd name="adj" fmla="val 0"/>
            </a:avLst>
          </a:prstGeom>
          <a:solidFill>
            <a:schemeClr val="accent1">
              <a:lumMod val="40000"/>
              <a:lumOff val="60000"/>
            </a:schemeClr>
          </a:solidFill>
          <a:ln w="6350" cap="flat" cmpd="sng" algn="ctr">
            <a:noFill/>
            <a:prstDash val="solid"/>
            <a:miter lim="800000"/>
            <a:headEnd type="none" w="sm" len="sm"/>
            <a:tailEnd type="none" w="sm" len="sm"/>
          </a:ln>
          <a:effectLst/>
        </p:spPr>
        <p:txBody>
          <a:bodyPr spcFirstLastPara="1" wrap="square" lIns="91425" tIns="45700" rIns="91425" bIns="45700" anchor="ctr" anchorCtr="0">
            <a:noAutofit/>
          </a:bodyPr>
          <a:lstStyle/>
          <a:p>
            <a:pPr lvl="0" algn="just">
              <a:lnSpc>
                <a:spcPct val="150000"/>
              </a:lnSpc>
            </a:pPr>
            <a:r>
              <a:rPr lang="tr-TR" sz="3600" kern="0" dirty="0">
                <a:solidFill>
                  <a:prstClr val="black"/>
                </a:solidFill>
              </a:rPr>
              <a:t>“Ashabım yıldızlar gibidir, hangisine uyarsanız hidayeti bulursunuz.”</a:t>
            </a:r>
            <a:endParaRPr kumimoji="0" lang="tr-TR" sz="36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7" name="Resim 6"/>
          <p:cNvPicPr>
            <a:picLocks noChangeAspect="1"/>
          </p:cNvPicPr>
          <p:nvPr/>
        </p:nvPicPr>
        <p:blipFill rotWithShape="1">
          <a:blip r:embed="rId2"/>
          <a:srcRect l="50860" b="709"/>
          <a:stretch/>
        </p:blipFill>
        <p:spPr>
          <a:xfrm>
            <a:off x="7884827" y="476404"/>
            <a:ext cx="3936084" cy="5964898"/>
          </a:xfrm>
          <a:prstGeom prst="rect">
            <a:avLst/>
          </a:prstGeom>
        </p:spPr>
      </p:pic>
    </p:spTree>
    <p:extLst>
      <p:ext uri="{BB962C8B-B14F-4D97-AF65-F5344CB8AC3E}">
        <p14:creationId xmlns:p14="http://schemas.microsoft.com/office/powerpoint/2010/main" val="318174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6;p43"/>
          <p:cNvSpPr/>
          <p:nvPr/>
        </p:nvSpPr>
        <p:spPr>
          <a:xfrm rot="21448494">
            <a:off x="219611" y="2206480"/>
            <a:ext cx="3695032" cy="2703060"/>
          </a:xfrm>
          <a:custGeom>
            <a:avLst/>
            <a:gdLst/>
            <a:ahLst/>
            <a:cxnLst/>
            <a:rect l="l" t="t" r="r" b="b"/>
            <a:pathLst>
              <a:path w="71463" h="31586" extrusionOk="0">
                <a:moveTo>
                  <a:pt x="1" y="0"/>
                </a:moveTo>
                <a:lnTo>
                  <a:pt x="1" y="31585"/>
                </a:lnTo>
                <a:lnTo>
                  <a:pt x="71462" y="31585"/>
                </a:lnTo>
                <a:lnTo>
                  <a:pt x="71462" y="0"/>
                </a:lnTo>
                <a:close/>
              </a:path>
            </a:pathLst>
          </a:custGeom>
          <a:solidFill>
            <a:srgbClr val="FFFFFF"/>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 name="Google Shape;1188;p43"/>
          <p:cNvGrpSpPr/>
          <p:nvPr/>
        </p:nvGrpSpPr>
        <p:grpSpPr>
          <a:xfrm flipH="1">
            <a:off x="1816413" y="1783828"/>
            <a:ext cx="537042" cy="737111"/>
            <a:chOff x="2279900" y="1356008"/>
            <a:chExt cx="355973" cy="427192"/>
          </a:xfrm>
        </p:grpSpPr>
        <p:sp>
          <p:nvSpPr>
            <p:cNvPr id="6" name="Google Shape;1189;p43"/>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 name="Google Shape;1190;p43"/>
            <p:cNvGrpSpPr/>
            <p:nvPr/>
          </p:nvGrpSpPr>
          <p:grpSpPr>
            <a:xfrm>
              <a:off x="2395070" y="1356008"/>
              <a:ext cx="240802" cy="326586"/>
              <a:chOff x="1847775" y="238125"/>
              <a:chExt cx="3637500" cy="4933325"/>
            </a:xfrm>
          </p:grpSpPr>
          <p:sp>
            <p:nvSpPr>
              <p:cNvPr id="8" name="Google Shape;1191;p43"/>
              <p:cNvSpPr/>
              <p:nvPr/>
            </p:nvSpPr>
            <p:spPr>
              <a:xfrm>
                <a:off x="1847775" y="3431350"/>
                <a:ext cx="1268050" cy="1740100"/>
              </a:xfrm>
              <a:custGeom>
                <a:avLst/>
                <a:gdLst/>
                <a:ahLst/>
                <a:cxnLst/>
                <a:rect l="l" t="t" r="r" b="b"/>
                <a:pathLst>
                  <a:path w="50722" h="69604" extrusionOk="0">
                    <a:moveTo>
                      <a:pt x="34802" y="0"/>
                    </a:moveTo>
                    <a:lnTo>
                      <a:pt x="0" y="69603"/>
                    </a:lnTo>
                    <a:lnTo>
                      <a:pt x="0" y="69603"/>
                    </a:lnTo>
                    <a:lnTo>
                      <a:pt x="50721" y="12218"/>
                    </a:lnTo>
                    <a:lnTo>
                      <a:pt x="34802" y="0"/>
                    </a:lnTo>
                    <a:close/>
                  </a:path>
                </a:pathLst>
              </a:custGeom>
              <a:solidFill>
                <a:srgbClr val="6666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192;p43"/>
              <p:cNvSpPr/>
              <p:nvPr/>
            </p:nvSpPr>
            <p:spPr>
              <a:xfrm>
                <a:off x="1866275" y="774950"/>
                <a:ext cx="3535700" cy="3387625"/>
              </a:xfrm>
              <a:custGeom>
                <a:avLst/>
                <a:gdLst/>
                <a:ahLst/>
                <a:cxnLst/>
                <a:rect l="l" t="t" r="r" b="b"/>
                <a:pathLst>
                  <a:path w="141428" h="135505" extrusionOk="0">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E93F62"/>
              </a:solidFill>
              <a:ln>
                <a:noFill/>
              </a:ln>
              <a:effectLst>
                <a:outerShdw blurRad="57150" dist="19050" dir="5400000" algn="bl" rotWithShape="0">
                  <a:srgbClr val="1155CC">
                    <a:alpha val="8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193;p43"/>
              <p:cNvSpPr/>
              <p:nvPr/>
            </p:nvSpPr>
            <p:spPr>
              <a:xfrm>
                <a:off x="2690025" y="238125"/>
                <a:ext cx="2795250" cy="2674925"/>
              </a:xfrm>
              <a:custGeom>
                <a:avLst/>
                <a:gdLst/>
                <a:ahLst/>
                <a:cxnLst/>
                <a:rect l="l" t="t" r="r" b="b"/>
                <a:pathLst>
                  <a:path w="111810" h="106997" extrusionOk="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E93F62"/>
              </a:solidFill>
              <a:ln>
                <a:noFill/>
              </a:ln>
              <a:effectLst>
                <a:outerShdw blurRad="28575" dist="9525" dir="6480000" algn="bl" rotWithShape="0">
                  <a:srgbClr val="85200C">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1" name="Dikdörtgen 10"/>
          <p:cNvSpPr/>
          <p:nvPr/>
        </p:nvSpPr>
        <p:spPr>
          <a:xfrm rot="21440959">
            <a:off x="215248" y="2911027"/>
            <a:ext cx="3702106" cy="1401610"/>
          </a:xfrm>
          <a:prstGeom prst="rect">
            <a:avLst/>
          </a:prstGeom>
        </p:spPr>
        <p:txBody>
          <a:bodyPr wrap="square">
            <a:spAutoFit/>
          </a:bodyPr>
          <a:lstStyle/>
          <a:p>
            <a:pPr algn="ctr"/>
            <a:r>
              <a:rPr lang="tr-TR" sz="2800" dirty="0" smtClean="0"/>
              <a:t>Sevgili Peygamberimiz (s.a.v.) sözlerinde </a:t>
            </a:r>
            <a:r>
              <a:rPr lang="tr-TR" sz="2800" dirty="0" err="1" smtClean="0"/>
              <a:t>sahabilerini</a:t>
            </a:r>
            <a:r>
              <a:rPr lang="tr-TR" sz="2800" dirty="0"/>
              <a:t> </a:t>
            </a:r>
            <a:r>
              <a:rPr lang="tr-TR" sz="2800" b="1" dirty="0" smtClean="0"/>
              <a:t>övmüştür</a:t>
            </a:r>
            <a:r>
              <a:rPr lang="tr-TR" sz="2800" dirty="0" smtClean="0"/>
              <a:t>.</a:t>
            </a:r>
            <a:endParaRPr lang="tr-TR" sz="2800" dirty="0"/>
          </a:p>
        </p:txBody>
      </p:sp>
      <p:sp>
        <p:nvSpPr>
          <p:cNvPr id="12" name="Google Shape;704;p47"/>
          <p:cNvSpPr/>
          <p:nvPr/>
        </p:nvSpPr>
        <p:spPr>
          <a:xfrm>
            <a:off x="4370590" y="843584"/>
            <a:ext cx="643600" cy="596800"/>
          </a:xfrm>
          <a:prstGeom prst="homePlate">
            <a:avLst>
              <a:gd name="adj" fmla="val 50000"/>
            </a:avLst>
          </a:prstGeom>
          <a:solidFill>
            <a:schemeClr val="accent3"/>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tr-TR" sz="3600" b="0" i="0" u="none" strike="noStrike" kern="0" cap="none" spc="0" normalizeH="0" baseline="0" noProof="0" dirty="0" smtClean="0">
                <a:ln>
                  <a:noFill/>
                </a:ln>
                <a:solidFill>
                  <a:srgbClr val="000000"/>
                </a:solidFill>
                <a:effectLst/>
                <a:uLnTx/>
                <a:uFillTx/>
                <a:latin typeface="Arial"/>
                <a:ea typeface="+mn-ea"/>
                <a:cs typeface="Arial"/>
                <a:sym typeface="Arial"/>
              </a:rPr>
              <a:t>1</a:t>
            </a:r>
            <a:endParaRPr kumimoji="0" sz="3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3" name="Google Shape;705;p47"/>
          <p:cNvSpPr/>
          <p:nvPr/>
        </p:nvSpPr>
        <p:spPr>
          <a:xfrm>
            <a:off x="4370590" y="2263490"/>
            <a:ext cx="643600" cy="596800"/>
          </a:xfrm>
          <a:prstGeom prst="homePlate">
            <a:avLst>
              <a:gd name="adj" fmla="val 50000"/>
            </a:avLst>
          </a:pr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tr-TR" sz="3600" b="0" i="0" u="none" strike="noStrike" kern="0" cap="none" spc="0" normalizeH="0" baseline="0" noProof="0" dirty="0" smtClean="0">
                <a:ln>
                  <a:noFill/>
                </a:ln>
                <a:solidFill>
                  <a:srgbClr val="000000"/>
                </a:solidFill>
                <a:effectLst/>
                <a:uLnTx/>
                <a:uFillTx/>
                <a:latin typeface="Arial"/>
                <a:ea typeface="+mn-ea"/>
                <a:cs typeface="Arial"/>
                <a:sym typeface="Arial"/>
              </a:rPr>
              <a:t>2</a:t>
            </a:r>
            <a:endParaRPr kumimoji="0" sz="3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 name="Google Shape;706;p47"/>
          <p:cNvSpPr/>
          <p:nvPr/>
        </p:nvSpPr>
        <p:spPr>
          <a:xfrm>
            <a:off x="4370590" y="3683396"/>
            <a:ext cx="643600" cy="596800"/>
          </a:xfrm>
          <a:prstGeom prst="homePlate">
            <a:avLst>
              <a:gd name="adj" fmla="val 50000"/>
            </a:avLst>
          </a:prstGeom>
          <a:solidFill>
            <a:schemeClr val="accent2"/>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tr-TR" sz="3600" b="0" i="0" u="none" strike="noStrike" kern="0" cap="none" spc="0" normalizeH="0" baseline="0" noProof="0" dirty="0" smtClean="0">
                <a:ln>
                  <a:noFill/>
                </a:ln>
                <a:solidFill>
                  <a:srgbClr val="000000"/>
                </a:solidFill>
                <a:effectLst/>
                <a:uLnTx/>
                <a:uFillTx/>
                <a:latin typeface="Arial"/>
                <a:ea typeface="+mn-ea"/>
                <a:cs typeface="Arial"/>
                <a:sym typeface="Arial"/>
              </a:rPr>
              <a:t>3</a:t>
            </a:r>
            <a:endParaRPr kumimoji="0" sz="36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5" name="Dikdörtgen 14"/>
          <p:cNvSpPr/>
          <p:nvPr/>
        </p:nvSpPr>
        <p:spPr>
          <a:xfrm>
            <a:off x="5003319" y="711330"/>
            <a:ext cx="7163227" cy="954107"/>
          </a:xfrm>
          <a:prstGeom prst="rect">
            <a:avLst/>
          </a:prstGeom>
        </p:spPr>
        <p:txBody>
          <a:bodyPr wrap="square">
            <a:spAutoFit/>
          </a:bodyPr>
          <a:lstStyle/>
          <a:p>
            <a:pPr lvl="0">
              <a:defRPr/>
            </a:pPr>
            <a:r>
              <a:rPr lang="tr-TR" sz="2800" dirty="0">
                <a:solidFill>
                  <a:prstClr val="black"/>
                </a:solidFill>
              </a:rPr>
              <a:t>“Güneş, </a:t>
            </a:r>
            <a:r>
              <a:rPr lang="tr-TR" sz="2800" b="1" dirty="0">
                <a:solidFill>
                  <a:prstClr val="black"/>
                </a:solidFill>
              </a:rPr>
              <a:t>Ömer</a:t>
            </a:r>
            <a:r>
              <a:rPr lang="tr-TR" sz="2800" dirty="0">
                <a:solidFill>
                  <a:prstClr val="black"/>
                </a:solidFill>
              </a:rPr>
              <a:t>’den daha hayırlı bir kimse üzerine doğup batmadı.”</a:t>
            </a:r>
            <a:endParaRPr kumimoji="0" lang="tr-TR" sz="2800" b="0" i="0" u="none" strike="noStrike" kern="1200" cap="none" spc="0" normalizeH="0" baseline="0" noProof="0" dirty="0">
              <a:ln>
                <a:noFill/>
              </a:ln>
              <a:solidFill>
                <a:prstClr val="black"/>
              </a:solidFill>
              <a:effectLst/>
              <a:uLnTx/>
              <a:uFillTx/>
            </a:endParaRPr>
          </a:p>
        </p:txBody>
      </p:sp>
      <p:sp>
        <p:nvSpPr>
          <p:cNvPr id="16" name="Dikdörtgen 15"/>
          <p:cNvSpPr/>
          <p:nvPr/>
        </p:nvSpPr>
        <p:spPr>
          <a:xfrm>
            <a:off x="5003319" y="2336919"/>
            <a:ext cx="7053771" cy="523220"/>
          </a:xfrm>
          <a:prstGeom prst="rect">
            <a:avLst/>
          </a:prstGeom>
        </p:spPr>
        <p:txBody>
          <a:bodyPr wrap="square">
            <a:spAutoFit/>
          </a:bodyPr>
          <a:lstStyle/>
          <a:p>
            <a:pPr lvl="0">
              <a:defRPr/>
            </a:pPr>
            <a:r>
              <a:rPr lang="tr-TR" sz="2800" dirty="0">
                <a:solidFill>
                  <a:prstClr val="black"/>
                </a:solidFill>
              </a:rPr>
              <a:t>“Ya </a:t>
            </a:r>
            <a:r>
              <a:rPr lang="tr-TR" sz="2800" dirty="0" err="1">
                <a:solidFill>
                  <a:prstClr val="black"/>
                </a:solidFill>
              </a:rPr>
              <a:t>Rabbî</a:t>
            </a:r>
            <a:r>
              <a:rPr lang="tr-TR" sz="2800" dirty="0">
                <a:solidFill>
                  <a:prstClr val="black"/>
                </a:solidFill>
              </a:rPr>
              <a:t>! </a:t>
            </a:r>
            <a:r>
              <a:rPr lang="tr-TR" sz="2800" b="1" dirty="0">
                <a:solidFill>
                  <a:prstClr val="black"/>
                </a:solidFill>
              </a:rPr>
              <a:t>Osman</a:t>
            </a:r>
            <a:r>
              <a:rPr lang="tr-TR" sz="2800" dirty="0">
                <a:solidFill>
                  <a:prstClr val="black"/>
                </a:solidFill>
              </a:rPr>
              <a:t>’a </a:t>
            </a:r>
            <a:r>
              <a:rPr lang="tr-TR" sz="2800" dirty="0" smtClean="0">
                <a:solidFill>
                  <a:prstClr val="black"/>
                </a:solidFill>
              </a:rPr>
              <a:t>cenneti vacip </a:t>
            </a:r>
            <a:r>
              <a:rPr lang="tr-TR" sz="2800" dirty="0">
                <a:solidFill>
                  <a:prstClr val="black"/>
                </a:solidFill>
              </a:rPr>
              <a:t>kıl.”</a:t>
            </a:r>
            <a:endParaRPr kumimoji="0" lang="tr-TR" sz="2800" b="0" i="0" u="none" strike="noStrike" kern="1200" cap="none" spc="0" normalizeH="0" baseline="0" noProof="0" dirty="0">
              <a:ln>
                <a:noFill/>
              </a:ln>
              <a:solidFill>
                <a:prstClr val="black"/>
              </a:solidFill>
              <a:effectLst/>
              <a:uLnTx/>
              <a:uFillTx/>
            </a:endParaRPr>
          </a:p>
        </p:txBody>
      </p:sp>
      <p:sp>
        <p:nvSpPr>
          <p:cNvPr id="17" name="Dikdörtgen 16"/>
          <p:cNvSpPr/>
          <p:nvPr/>
        </p:nvSpPr>
        <p:spPr>
          <a:xfrm>
            <a:off x="4988329" y="3559288"/>
            <a:ext cx="6953677" cy="954107"/>
          </a:xfrm>
          <a:prstGeom prst="rect">
            <a:avLst/>
          </a:prstGeom>
        </p:spPr>
        <p:txBody>
          <a:bodyPr wrap="square">
            <a:spAutoFit/>
          </a:bodyPr>
          <a:lstStyle/>
          <a:p>
            <a:pPr lvl="0">
              <a:defRPr/>
            </a:pPr>
            <a:r>
              <a:rPr lang="nb-NO" sz="2800" b="1" dirty="0">
                <a:solidFill>
                  <a:prstClr val="black"/>
                </a:solidFill>
              </a:rPr>
              <a:t>Hz. Ali’ye </a:t>
            </a:r>
            <a:r>
              <a:rPr lang="nb-NO" sz="2800" dirty="0">
                <a:solidFill>
                  <a:prstClr val="black"/>
                </a:solidFill>
              </a:rPr>
              <a:t>(r.a.) de “Sen dünyada da ahirette de benim kardeşimsin.”</a:t>
            </a:r>
            <a:endParaRPr kumimoji="0" lang="tr-TR" sz="2800" b="0" i="0" u="none" strike="noStrike" kern="1200" cap="none" spc="0" normalizeH="0" baseline="0" noProof="0" dirty="0">
              <a:ln>
                <a:noFill/>
              </a:ln>
              <a:solidFill>
                <a:prstClr val="black"/>
              </a:solidFill>
              <a:effectLst/>
              <a:uLnTx/>
              <a:uFillTx/>
              <a:ea typeface="+mn-ea"/>
              <a:cs typeface="+mn-cs"/>
            </a:endParaRPr>
          </a:p>
        </p:txBody>
      </p:sp>
      <p:sp>
        <p:nvSpPr>
          <p:cNvPr id="18" name="Dikdörtgen 17"/>
          <p:cNvSpPr/>
          <p:nvPr/>
        </p:nvSpPr>
        <p:spPr>
          <a:xfrm>
            <a:off x="5018309" y="4944468"/>
            <a:ext cx="6629827" cy="954107"/>
          </a:xfrm>
          <a:prstGeom prst="rect">
            <a:avLst/>
          </a:prstGeom>
        </p:spPr>
        <p:txBody>
          <a:bodyPr wrap="square">
            <a:spAutoFit/>
          </a:bodyPr>
          <a:lstStyle/>
          <a:p>
            <a:pPr lvl="0">
              <a:defRPr/>
            </a:pPr>
            <a:r>
              <a:rPr lang="tr-TR" sz="2800" dirty="0">
                <a:solidFill>
                  <a:prstClr val="black"/>
                </a:solidFill>
              </a:rPr>
              <a:t>“Dikkat edin! Gerçek hayat, ahiret hayatıdır. (Allah’ım!) </a:t>
            </a:r>
            <a:r>
              <a:rPr lang="tr-TR" sz="2800" b="1" dirty="0">
                <a:solidFill>
                  <a:prstClr val="black"/>
                </a:solidFill>
              </a:rPr>
              <a:t>Ensar</a:t>
            </a:r>
            <a:r>
              <a:rPr lang="tr-TR" sz="2800" dirty="0">
                <a:solidFill>
                  <a:prstClr val="black"/>
                </a:solidFill>
              </a:rPr>
              <a:t> ve </a:t>
            </a:r>
            <a:r>
              <a:rPr lang="tr-TR" sz="2800" b="1" dirty="0">
                <a:solidFill>
                  <a:prstClr val="black"/>
                </a:solidFill>
              </a:rPr>
              <a:t>muhacirleri</a:t>
            </a:r>
            <a:r>
              <a:rPr lang="tr-TR" sz="2800" dirty="0">
                <a:solidFill>
                  <a:prstClr val="black"/>
                </a:solidFill>
              </a:rPr>
              <a:t> bağışla.”</a:t>
            </a:r>
            <a:endParaRPr kumimoji="0" lang="tr-TR" sz="2800" b="0" i="0" u="none" strike="noStrike" kern="1200" cap="none" spc="0" normalizeH="0" baseline="0" noProof="0" dirty="0">
              <a:ln>
                <a:noFill/>
              </a:ln>
              <a:solidFill>
                <a:prstClr val="black"/>
              </a:solidFill>
              <a:effectLst/>
              <a:uLnTx/>
              <a:uFillTx/>
            </a:endParaRPr>
          </a:p>
        </p:txBody>
      </p:sp>
      <p:sp>
        <p:nvSpPr>
          <p:cNvPr id="19" name="Google Shape;706;p47"/>
          <p:cNvSpPr/>
          <p:nvPr/>
        </p:nvSpPr>
        <p:spPr>
          <a:xfrm>
            <a:off x="4370590" y="5103301"/>
            <a:ext cx="643600" cy="596800"/>
          </a:xfrm>
          <a:prstGeom prst="homePlate">
            <a:avLst>
              <a:gd name="adj" fmla="val 50000"/>
            </a:avLst>
          </a:prstGeom>
          <a:solidFill>
            <a:schemeClr val="accent4">
              <a:lumMod val="60000"/>
              <a:lumOff val="40000"/>
            </a:schemeClr>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tr-TR" sz="3600" b="0" i="0" u="none" strike="noStrike" kern="0" cap="none" spc="0" normalizeH="0" baseline="0" noProof="0" dirty="0" smtClean="0">
                <a:ln>
                  <a:noFill/>
                </a:ln>
                <a:solidFill>
                  <a:srgbClr val="000000"/>
                </a:solidFill>
                <a:effectLst/>
                <a:uLnTx/>
                <a:uFillTx/>
                <a:latin typeface="Arial"/>
                <a:ea typeface="+mn-ea"/>
                <a:cs typeface="Arial"/>
                <a:sym typeface="Arial"/>
              </a:rPr>
              <a:t>4</a:t>
            </a:r>
            <a:endParaRPr kumimoji="0" sz="36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010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57150" y="5469279"/>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0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0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57150" y="4757436"/>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57150" y="4045593"/>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57150" y="3333750"/>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812689" y="3339761"/>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a:solidFill>
                    <a:prstClr val="black"/>
                  </a:solidFill>
                  <a:latin typeface="Calibri" panose="020F0502020204030204"/>
                </a:rPr>
                <a:t>Cömert olmaları</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801659" y="4052585"/>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a:solidFill>
                    <a:prstClr val="black"/>
                  </a:solidFill>
                  <a:latin typeface="Calibri" panose="020F0502020204030204"/>
                </a:rPr>
                <a:t>Doğru sözlü olmaları</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756541" y="4769943"/>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a:solidFill>
                    <a:prstClr val="black"/>
                  </a:solidFill>
                  <a:latin typeface="Calibri" panose="020F0502020204030204"/>
                </a:rPr>
                <a:t>Yardımsever olmaları</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8" name="E"/>
          <p:cNvGrpSpPr/>
          <p:nvPr/>
        </p:nvGrpSpPr>
        <p:grpSpPr>
          <a:xfrm>
            <a:off x="764563" y="5476847"/>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3200" dirty="0">
                  <a:solidFill>
                    <a:prstClr val="black"/>
                  </a:solidFill>
                  <a:latin typeface="Calibri" panose="020F0502020204030204"/>
                </a:rPr>
                <a:t>Sabırlı ve kararlı olmaları</a:t>
              </a:r>
              <a:endParaRPr kumimoji="0" lang="tr-TR" sz="40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77466" y="57150"/>
            <a:ext cx="11919284" cy="317633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lnSpc>
                <a:spcPct val="150000"/>
              </a:lnSpc>
              <a:defRPr/>
            </a:pPr>
            <a:r>
              <a:rPr lang="tr-TR" sz="3200" dirty="0" smtClean="0">
                <a:solidFill>
                  <a:prstClr val="black"/>
                </a:solidFill>
              </a:rPr>
              <a:t>Sahabiler Mekke müşriklerinin zulüm ve işkencelerine karşı</a:t>
            </a:r>
          </a:p>
          <a:p>
            <a:pPr lvl="1" algn="just">
              <a:defRPr/>
            </a:pPr>
            <a:r>
              <a:rPr lang="tr-TR" sz="3200" dirty="0" smtClean="0">
                <a:solidFill>
                  <a:prstClr val="black"/>
                </a:solidFill>
              </a:rPr>
              <a:t>uzunca bir süre direnmişlerdir. </a:t>
            </a:r>
          </a:p>
          <a:p>
            <a:pPr lvl="1" algn="just">
              <a:defRPr/>
            </a:pPr>
            <a:endParaRPr lang="tr-TR" sz="3200" dirty="0">
              <a:solidFill>
                <a:prstClr val="black"/>
              </a:solidFill>
            </a:endParaRPr>
          </a:p>
          <a:p>
            <a:pPr lvl="1" algn="just">
              <a:defRPr/>
            </a:pPr>
            <a:r>
              <a:rPr lang="tr-TR" sz="3200" b="1" dirty="0" smtClean="0">
                <a:solidFill>
                  <a:prstClr val="black"/>
                </a:solidFill>
              </a:rPr>
              <a:t>Bu, onların aşağıdaki özelliklerinden hangisiyle ilgilidir?</a:t>
            </a:r>
            <a:endParaRPr lang="tr-TR" sz="3200" b="1" dirty="0">
              <a:solidFill>
                <a:prstClr val="black"/>
              </a:solidFill>
            </a:endParaRPr>
          </a:p>
        </p:txBody>
      </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523964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30" grpId="0" animBg="1"/>
      <p:bldP spid="134" grpId="0" animBg="1"/>
      <p:bldP spid="1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24852" y="839449"/>
            <a:ext cx="11752289" cy="39124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tr-TR" sz="2800" dirty="0">
                <a:solidFill>
                  <a:prstClr val="black"/>
                </a:solidFill>
              </a:rPr>
              <a:t>SA’D b. </a:t>
            </a:r>
            <a:r>
              <a:rPr lang="tr-TR" sz="2800" dirty="0" err="1">
                <a:solidFill>
                  <a:prstClr val="black"/>
                </a:solidFill>
              </a:rPr>
              <a:t>EBİ</a:t>
            </a:r>
            <a:r>
              <a:rPr lang="tr-TR" sz="2800" dirty="0">
                <a:solidFill>
                  <a:prstClr val="black"/>
                </a:solidFill>
              </a:rPr>
              <a:t> </a:t>
            </a:r>
            <a:r>
              <a:rPr lang="tr-TR" sz="2800" dirty="0" err="1">
                <a:solidFill>
                  <a:prstClr val="black"/>
                </a:solidFill>
              </a:rPr>
              <a:t>VAKKAS’I</a:t>
            </a:r>
            <a:r>
              <a:rPr lang="tr-TR" sz="2800" dirty="0">
                <a:solidFill>
                  <a:prstClr val="black"/>
                </a:solidFill>
              </a:rPr>
              <a:t> CENNETLİK YAPAN ÖZELLİĞİ</a:t>
            </a:r>
          </a:p>
          <a:p>
            <a:pPr lvl="0" algn="just">
              <a:lnSpc>
                <a:spcPct val="150000"/>
              </a:lnSpc>
            </a:pPr>
            <a:r>
              <a:rPr lang="tr-TR" sz="2800" dirty="0">
                <a:solidFill>
                  <a:prstClr val="black"/>
                </a:solidFill>
              </a:rPr>
              <a:t>Allah Resulü ashabı ile oturmuş sohbet ediyordu. Bir ara onlara döndü ve:</a:t>
            </a:r>
          </a:p>
          <a:p>
            <a:pPr lvl="1" algn="just">
              <a:lnSpc>
                <a:spcPct val="150000"/>
              </a:lnSpc>
            </a:pPr>
            <a:r>
              <a:rPr lang="tr-TR" sz="2800" dirty="0">
                <a:solidFill>
                  <a:prstClr val="black"/>
                </a:solidFill>
              </a:rPr>
              <a:t>– Birazdan şu kapıdan cennet ehlinden biri girecek, buyurdu. Biraz sonra içeri </a:t>
            </a:r>
            <a:endParaRPr lang="tr-TR" sz="2800" dirty="0" smtClean="0">
              <a:solidFill>
                <a:prstClr val="black"/>
              </a:solidFill>
            </a:endParaRPr>
          </a:p>
          <a:p>
            <a:pPr algn="just">
              <a:lnSpc>
                <a:spcPct val="150000"/>
              </a:lnSpc>
            </a:pPr>
            <a:r>
              <a:rPr lang="tr-TR" sz="2800" dirty="0" err="1" smtClean="0">
                <a:solidFill>
                  <a:prstClr val="black"/>
                </a:solidFill>
              </a:rPr>
              <a:t>Sa’d</a:t>
            </a:r>
            <a:r>
              <a:rPr lang="tr-TR" sz="2800" dirty="0" smtClean="0">
                <a:solidFill>
                  <a:prstClr val="black"/>
                </a:solidFill>
              </a:rPr>
              <a:t> b</a:t>
            </a:r>
            <a:r>
              <a:rPr lang="tr-TR" sz="2800" dirty="0">
                <a:solidFill>
                  <a:prstClr val="black"/>
                </a:solidFill>
              </a:rPr>
              <a:t>. </a:t>
            </a:r>
            <a:r>
              <a:rPr lang="tr-TR" sz="2800" dirty="0" err="1">
                <a:solidFill>
                  <a:prstClr val="black"/>
                </a:solidFill>
              </a:rPr>
              <a:t>Ebi</a:t>
            </a:r>
            <a:r>
              <a:rPr lang="tr-TR" sz="2800" dirty="0">
                <a:solidFill>
                  <a:prstClr val="black"/>
                </a:solidFill>
              </a:rPr>
              <a:t> </a:t>
            </a:r>
            <a:r>
              <a:rPr lang="tr-TR" sz="2800" dirty="0" err="1">
                <a:solidFill>
                  <a:prstClr val="black"/>
                </a:solidFill>
              </a:rPr>
              <a:t>Vakkas</a:t>
            </a:r>
            <a:r>
              <a:rPr lang="tr-TR" sz="2800" dirty="0">
                <a:solidFill>
                  <a:prstClr val="black"/>
                </a:solidFill>
              </a:rPr>
              <a:t> girdi. Ertesi gün Peygamberimiz aynı sözleri söyledi. Yine </a:t>
            </a:r>
            <a:r>
              <a:rPr lang="tr-TR" sz="2800" dirty="0" err="1">
                <a:solidFill>
                  <a:prstClr val="black"/>
                </a:solidFill>
              </a:rPr>
              <a:t>Sa’d</a:t>
            </a:r>
            <a:r>
              <a:rPr lang="tr-TR" sz="2800" dirty="0">
                <a:solidFill>
                  <a:prstClr val="black"/>
                </a:solidFill>
              </a:rPr>
              <a:t> (</a:t>
            </a:r>
            <a:r>
              <a:rPr lang="tr-TR" sz="2800" dirty="0" err="1" smtClean="0">
                <a:solidFill>
                  <a:prstClr val="black"/>
                </a:solidFill>
              </a:rPr>
              <a:t>r.a</a:t>
            </a:r>
            <a:r>
              <a:rPr lang="tr-TR" sz="2800" dirty="0" smtClean="0">
                <a:solidFill>
                  <a:prstClr val="black"/>
                </a:solidFill>
              </a:rPr>
              <a:t>) içeri </a:t>
            </a:r>
            <a:r>
              <a:rPr lang="tr-TR" sz="2800" dirty="0">
                <a:solidFill>
                  <a:prstClr val="black"/>
                </a:solidFill>
              </a:rPr>
              <a:t>girdi. Üçüncü gün de, aynı şeyler tekrarlandı. </a:t>
            </a:r>
            <a:r>
              <a:rPr lang="tr-TR" sz="2800" dirty="0" smtClean="0">
                <a:solidFill>
                  <a:prstClr val="black"/>
                </a:solidFill>
              </a:rPr>
              <a:t> ………</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Dikdörtgen 4"/>
          <p:cNvSpPr/>
          <p:nvPr/>
        </p:nvSpPr>
        <p:spPr>
          <a:xfrm>
            <a:off x="3516922" y="5226441"/>
            <a:ext cx="8243669" cy="10858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Sizce </a:t>
            </a:r>
            <a:r>
              <a:rPr kumimoji="0" lang="tr-TR" sz="3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Sa</a:t>
            </a:r>
            <a:r>
              <a:rPr lang="tr-TR" sz="3200" dirty="0" smtClean="0">
                <a:solidFill>
                  <a:prstClr val="black"/>
                </a:solidFill>
                <a:latin typeface="Calibri" panose="020F0502020204030204"/>
              </a:rPr>
              <a:t>’d bin </a:t>
            </a:r>
            <a:r>
              <a:rPr lang="tr-TR" sz="3200" dirty="0" err="1" smtClean="0">
                <a:solidFill>
                  <a:prstClr val="black"/>
                </a:solidFill>
                <a:latin typeface="Calibri" panose="020F0502020204030204"/>
              </a:rPr>
              <a:t>Ebi</a:t>
            </a:r>
            <a:r>
              <a:rPr lang="tr-TR" sz="3200" dirty="0" smtClean="0">
                <a:solidFill>
                  <a:prstClr val="black"/>
                </a:solidFill>
                <a:latin typeface="Calibri" panose="020F0502020204030204"/>
              </a:rPr>
              <a:t> </a:t>
            </a:r>
            <a:r>
              <a:rPr lang="tr-TR" sz="3200" dirty="0" err="1" smtClean="0">
                <a:solidFill>
                  <a:prstClr val="black"/>
                </a:solidFill>
                <a:latin typeface="Calibri" panose="020F0502020204030204"/>
              </a:rPr>
              <a:t>Vakkas’ı</a:t>
            </a:r>
            <a:r>
              <a:rPr lang="tr-TR" sz="3200" dirty="0" smtClean="0">
                <a:solidFill>
                  <a:prstClr val="black"/>
                </a:solidFill>
                <a:latin typeface="Calibri" panose="020F0502020204030204"/>
              </a:rPr>
              <a:t> </a:t>
            </a:r>
            <a:r>
              <a:rPr lang="tr-TR" sz="3200" b="1" dirty="0" smtClean="0">
                <a:solidFill>
                  <a:prstClr val="black"/>
                </a:solidFill>
                <a:latin typeface="Calibri" panose="020F0502020204030204"/>
              </a:rPr>
              <a:t>cennetlik yapan özelliği </a:t>
            </a:r>
            <a:r>
              <a:rPr lang="tr-TR" sz="3200" dirty="0" smtClean="0">
                <a:solidFill>
                  <a:prstClr val="black"/>
                </a:solidFill>
                <a:latin typeface="Calibri" panose="020F0502020204030204"/>
              </a:rPr>
              <a:t>ne olabilir?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Yuvarlatılmış Dikdörtgen 5"/>
          <p:cNvSpPr/>
          <p:nvPr/>
        </p:nvSpPr>
        <p:spPr>
          <a:xfrm>
            <a:off x="4676931" y="149901"/>
            <a:ext cx="2203554" cy="62958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Örnek olay</a:t>
            </a:r>
            <a:endParaRPr lang="tr-TR" sz="3200" dirty="0">
              <a:solidFill>
                <a:schemeClr val="tx1"/>
              </a:solidFill>
            </a:endParaRPr>
          </a:p>
        </p:txBody>
      </p:sp>
    </p:spTree>
    <p:extLst>
      <p:ext uri="{BB962C8B-B14F-4D97-AF65-F5344CB8AC3E}">
        <p14:creationId xmlns:p14="http://schemas.microsoft.com/office/powerpoint/2010/main" val="41370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watch?v=---vW88tJcc"/>
</p:tagLst>
</file>

<file path=ppt/tags/tag2.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TotalTime>
  <Words>909</Words>
  <Application>Microsoft Office PowerPoint</Application>
  <PresentationFormat>Geniş ekran</PresentationFormat>
  <Paragraphs>119</Paragraphs>
  <Slides>16</Slides>
  <Notes>5</Notes>
  <HiddenSlides>0</HiddenSlides>
  <MMClips>1</MMClips>
  <ScaleCrop>false</ScaleCrop>
  <HeadingPairs>
    <vt:vector size="6" baseType="variant">
      <vt:variant>
        <vt:lpstr>Kullanılan Yazı Tipleri</vt:lpstr>
      </vt:variant>
      <vt:variant>
        <vt:i4>9</vt:i4>
      </vt:variant>
      <vt:variant>
        <vt:lpstr>Tema</vt:lpstr>
      </vt:variant>
      <vt:variant>
        <vt:i4>7</vt:i4>
      </vt:variant>
      <vt:variant>
        <vt:lpstr>Slayt Başlıkları</vt:lpstr>
      </vt:variant>
      <vt:variant>
        <vt:i4>16</vt:i4>
      </vt:variant>
    </vt:vector>
  </HeadingPairs>
  <TitlesOfParts>
    <vt:vector size="32" baseType="lpstr">
      <vt:lpstr>맑은 고딕</vt:lpstr>
      <vt:lpstr>Arial</vt:lpstr>
      <vt:lpstr>Arial Unicode MS</vt:lpstr>
      <vt:lpstr>Bahnschrift SemiCondensed</vt:lpstr>
      <vt:lpstr>Calibri</vt:lpstr>
      <vt:lpstr>Calibri Light</vt:lpstr>
      <vt:lpstr>Comfortaa</vt:lpstr>
      <vt:lpstr>Permanent Marker</vt:lpstr>
      <vt:lpstr>Wingdings</vt:lpstr>
      <vt:lpstr>Office Teması</vt:lpstr>
      <vt:lpstr>1_Office Teması</vt:lpstr>
      <vt:lpstr>2_Office Teması</vt:lpstr>
      <vt:lpstr>JAY DESIGN</vt:lpstr>
      <vt:lpstr>1_JAY DESIGN</vt:lpstr>
      <vt:lpstr>Contents Slide Master</vt:lpstr>
      <vt:lpstr>SKETCH LESSON</vt:lpstr>
      <vt:lpstr>PowerPoint Sunusu</vt:lpstr>
      <vt:lpstr>PowerPoint Sunusu</vt:lpstr>
      <vt:lpstr>PowerPoint Sunusu</vt:lpstr>
      <vt:lpstr>Örnek Bir Olay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20</cp:revision>
  <dcterms:created xsi:type="dcterms:W3CDTF">2021-05-05T22:11:01Z</dcterms:created>
  <dcterms:modified xsi:type="dcterms:W3CDTF">2021-05-06T14:08:58Z</dcterms:modified>
</cp:coreProperties>
</file>