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94" r:id="rId4"/>
    <p:sldMasterId id="2147483705" r:id="rId5"/>
    <p:sldMasterId id="2147483718" r:id="rId6"/>
  </p:sldMasterIdLst>
  <p:notesMasterIdLst>
    <p:notesMasterId r:id="rId27"/>
  </p:notesMasterIdLst>
  <p:sldIdLst>
    <p:sldId id="256" r:id="rId7"/>
    <p:sldId id="258" r:id="rId8"/>
    <p:sldId id="259" r:id="rId9"/>
    <p:sldId id="272" r:id="rId10"/>
    <p:sldId id="261" r:id="rId11"/>
    <p:sldId id="260" r:id="rId12"/>
    <p:sldId id="277" r:id="rId13"/>
    <p:sldId id="278" r:id="rId14"/>
    <p:sldId id="262" r:id="rId15"/>
    <p:sldId id="263" r:id="rId16"/>
    <p:sldId id="264" r:id="rId17"/>
    <p:sldId id="265" r:id="rId18"/>
    <p:sldId id="266" r:id="rId19"/>
    <p:sldId id="269" r:id="rId20"/>
    <p:sldId id="270" r:id="rId21"/>
    <p:sldId id="267" r:id="rId22"/>
    <p:sldId id="271" r:id="rId23"/>
    <p:sldId id="276" r:id="rId24"/>
    <p:sldId id="275" r:id="rId25"/>
    <p:sldId id="274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F021A-68EC-4CF3-997D-CDF2D207DB31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EDE1E-9F51-48E7-9B8B-6A5CA53B4C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48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6EA1F-3963-4F9E-9B1C-C732BDDCC0C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63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0FB7D-A000-42F1-B4B3-3CF3784CE8A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91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6EA1F-3963-4F9E-9B1C-C732BDDCC0C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563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DE1E-9F51-48E7-9B8B-6A5CA53B4CC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074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6039a3cf85_1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6039a3cf85_1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52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DE1E-9F51-48E7-9B8B-6A5CA53B4CC5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414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6EA1F-3963-4F9E-9B1C-C732BDDCC0C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21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0FB7D-A000-42F1-B4B3-3CF3784CE8A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538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6CECD-46D2-466A-920A-8DDDC71C841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09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23F-880E-4C97-9DD8-A83B036A931D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EF7-DA19-40E4-81D7-C02EEA9377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362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23F-880E-4C97-9DD8-A83B036A931D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EF7-DA19-40E4-81D7-C02EEA9377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596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23F-880E-4C97-9DD8-A83B036A931D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EF7-DA19-40E4-81D7-C02EEA9377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06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833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099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842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176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373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969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10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02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23F-880E-4C97-9DD8-A83B036A931D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EF7-DA19-40E4-81D7-C02EEA9377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302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09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069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548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208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961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814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1252700" y="1968500"/>
            <a:ext cx="8085200" cy="4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440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1563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135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046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23F-880E-4C97-9DD8-A83B036A931D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EF7-DA19-40E4-81D7-C02EEA9377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83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9749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4145000" y="2940400"/>
            <a:ext cx="3902000" cy="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0618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4966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262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3335000" y="9346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3335000" y="28142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3335000" y="46938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27303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4416800" y="1603533"/>
            <a:ext cx="3358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73499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1167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3111900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6818067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3246884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6953051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6539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2009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167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23F-880E-4C97-9DD8-A83B036A931D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EF7-DA19-40E4-81D7-C02EEA9377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34784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1252700" y="1197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1252700" y="4710800"/>
            <a:ext cx="41380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117038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4795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62928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0406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71402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3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2321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913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146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03261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524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19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23F-880E-4C97-9DD8-A83B036A931D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EF7-DA19-40E4-81D7-C02EEA9377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96670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0891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5370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251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9741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78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8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1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620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7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17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23F-880E-4C97-9DD8-A83B036A931D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EF7-DA19-40E4-81D7-C02EEA9377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21020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19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5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98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88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3132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0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3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269986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942454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38368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1985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23F-880E-4C97-9DD8-A83B036A931D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EF7-DA19-40E4-81D7-C02EEA9377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474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00800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15540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551301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10320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4523" y="0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60363" y="2564904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52746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341887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8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10208" y="1832542"/>
            <a:ext cx="36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27952" y="1832542"/>
            <a:ext cx="3648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661753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621122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8952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8504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8504" y="2956276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8056" y="5447872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444409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43961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43961" y="2956276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43513" y="5447872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9867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59419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59419" y="2956276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58971" y="5447872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875325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74877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874877" y="2956276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874429" y="5447872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8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23F-880E-4C97-9DD8-A83B036A931D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EF7-DA19-40E4-81D7-C02EEA9377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535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C23F-880E-4C97-9DD8-A83B036A931D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EF7-DA19-40E4-81D7-C02EEA9377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608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5C23F-880E-4C97-9DD8-A83B036A931D}" type="datetimeFigureOut">
              <a:rPr lang="tr-TR" smtClean="0"/>
              <a:t>6.05.2021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54EF7-DA19-40E4-81D7-C02EEA9377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366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A860-F8C1-46C6-AD8A-3EFAD922434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6.05.2021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B0B0-AED1-4B42-8E5B-3AE82A4D2E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74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9918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5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25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17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4" Type="http://schemas.openxmlformats.org/officeDocument/2006/relationships/hyperlink" Target="https://wordwall.net/play/15813/472/38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9.xml"/><Relationship Id="rId7" Type="http://schemas.openxmlformats.org/officeDocument/2006/relationships/hyperlink" Target="https://www.facebook.com/groups/144669549475946" TargetMode="Externa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hyperlink" Target="http://www.dindersimateryal.com/" TargetMode="External"/><Relationship Id="rId10" Type="http://schemas.openxmlformats.org/officeDocument/2006/relationships/hyperlink" Target="https://www.dindersimateryal.com/?SyfNmb=4&amp;pt=G%C3%96R%C3%9C%C5%9E%20VE%20%C3%96NER%C4%B0" TargetMode="External"/><Relationship Id="rId4" Type="http://schemas.openxmlformats.org/officeDocument/2006/relationships/image" Target="../media/image16.jp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hyperlink" Target="https://wordwall.net/play/15813/281/95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onQunY2Fo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4" Type="http://schemas.openxmlformats.org/officeDocument/2006/relationships/hyperlink" Target="https://www.youtube.com/watch?v=ZFddQDQq7B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video" Target="http://www.youtube.com/embed/ZFddQDQq7BU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0" y="121985"/>
            <a:ext cx="4998962" cy="833744"/>
            <a:chOff x="322548" y="256897"/>
            <a:chExt cx="4998962" cy="833744"/>
          </a:xfrm>
        </p:grpSpPr>
        <p:sp>
          <p:nvSpPr>
            <p:cNvPr id="3" name="사각형: 둥근 위쪽 모서리 52">
              <a:extLst>
                <a:ext uri="{FF2B5EF4-FFF2-40B4-BE49-F238E27FC236}">
                  <a16:creationId xmlns:a16="http://schemas.microsoft.com/office/drawing/2014/main" id="{71EA2BC2-15EA-4741-80BA-A12B08D7ADA2}"/>
                </a:ext>
              </a:extLst>
            </p:cNvPr>
            <p:cNvSpPr/>
            <p:nvPr/>
          </p:nvSpPr>
          <p:spPr>
            <a:xfrm rot="5400000">
              <a:off x="2653179" y="-1578158"/>
              <a:ext cx="813146" cy="4523517"/>
            </a:xfrm>
            <a:prstGeom prst="round2Same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grpSp>
          <p:nvGrpSpPr>
            <p:cNvPr id="4" name="그룹 4">
              <a:extLst>
                <a:ext uri="{FF2B5EF4-FFF2-40B4-BE49-F238E27FC236}">
                  <a16:creationId xmlns:a16="http://schemas.microsoft.com/office/drawing/2014/main" id="{A08C38DD-7AD2-4BB8-97E4-6D124D5CCECA}"/>
                </a:ext>
              </a:extLst>
            </p:cNvPr>
            <p:cNvGrpSpPr/>
            <p:nvPr/>
          </p:nvGrpSpPr>
          <p:grpSpPr>
            <a:xfrm>
              <a:off x="327241" y="276729"/>
              <a:ext cx="967422" cy="813912"/>
              <a:chOff x="1903751" y="1484485"/>
              <a:chExt cx="967422" cy="813912"/>
            </a:xfrm>
            <a:solidFill>
              <a:srgbClr val="FFAD3D"/>
            </a:solidFill>
          </p:grpSpPr>
          <p:sp>
            <p:nvSpPr>
              <p:cNvPr id="8" name="사각형: 둥근 위쪽 모서리 1">
                <a:extLst>
                  <a:ext uri="{FF2B5EF4-FFF2-40B4-BE49-F238E27FC236}">
                    <a16:creationId xmlns:a16="http://schemas.microsoft.com/office/drawing/2014/main" id="{E3669431-1016-4716-9B58-7235B5B796E7}"/>
                  </a:ext>
                </a:extLst>
              </p:cNvPr>
              <p:cNvSpPr/>
              <p:nvPr/>
            </p:nvSpPr>
            <p:spPr>
              <a:xfrm rot="16200000">
                <a:off x="1732555" y="1655980"/>
                <a:ext cx="813146" cy="470754"/>
              </a:xfrm>
              <a:prstGeom prst="round2Same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맑은 고딕"/>
                  <a:cs typeface="+mn-cs"/>
                </a:endParaRPr>
              </a:p>
            </p:txBody>
          </p:sp>
          <p:sp>
            <p:nvSpPr>
              <p:cNvPr id="9" name="직각 삼각형 2">
                <a:extLst>
                  <a:ext uri="{FF2B5EF4-FFF2-40B4-BE49-F238E27FC236}">
                    <a16:creationId xmlns:a16="http://schemas.microsoft.com/office/drawing/2014/main" id="{9CEC95B0-A8F3-402A-864C-968DDC5C3E60}"/>
                  </a:ext>
                </a:extLst>
              </p:cNvPr>
              <p:cNvSpPr/>
              <p:nvPr/>
            </p:nvSpPr>
            <p:spPr>
              <a:xfrm rot="5400000">
                <a:off x="2215882" y="1643105"/>
                <a:ext cx="813912" cy="496671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맑은 고딕"/>
                  <a:cs typeface="+mn-cs"/>
                </a:endParaRPr>
              </a:p>
            </p:txBody>
          </p:sp>
        </p:grpSp>
        <p:sp>
          <p:nvSpPr>
            <p:cNvPr id="5" name="TextBox 66">
              <a:extLst>
                <a:ext uri="{FF2B5EF4-FFF2-40B4-BE49-F238E27FC236}">
                  <a16:creationId xmlns:a16="http://schemas.microsoft.com/office/drawing/2014/main" id="{E29A8360-11B3-4C8E-9152-AB44914165C6}"/>
                </a:ext>
              </a:extLst>
            </p:cNvPr>
            <p:cNvSpPr txBox="1"/>
            <p:nvPr/>
          </p:nvSpPr>
          <p:spPr>
            <a:xfrm>
              <a:off x="322548" y="256897"/>
              <a:ext cx="696781" cy="76243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algn="ctr">
                <a:defRPr sz="3200">
                  <a:latin typeface="나눔스퀘어 ExtraBold" panose="020B0600000101010101" pitchFamily="50" charset="-127"/>
                  <a:ea typeface="나눔스퀘어 ExtraBold" panose="020B0600000101010101" pitchFamily="50" charset="-127"/>
                </a:defRPr>
              </a:lvl1pPr>
            </a:lstStyle>
            <a:p>
              <a:r>
                <a:rPr lang="tr-TR" altLang="ko-KR" sz="40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3</a:t>
              </a:r>
              <a:endParaRPr lang="ko-KR" alt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" name="Rectangle 236">
              <a:extLst>
                <a:ext uri="{FF2B5EF4-FFF2-40B4-BE49-F238E27FC236}">
                  <a16:creationId xmlns:a16="http://schemas.microsoft.com/office/drawing/2014/main" id="{21157787-EC97-4193-A860-71D63AFF48DC}"/>
                </a:ext>
              </a:extLst>
            </p:cNvPr>
            <p:cNvSpPr/>
            <p:nvPr/>
          </p:nvSpPr>
          <p:spPr>
            <a:xfrm rot="5400000">
              <a:off x="4779338" y="587957"/>
              <a:ext cx="813148" cy="191292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7" name="Dikdörtgen 6"/>
            <p:cNvSpPr/>
            <p:nvPr/>
          </p:nvSpPr>
          <p:spPr>
            <a:xfrm>
              <a:off x="1166600" y="342596"/>
              <a:ext cx="387798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dirty="0" smtClean="0">
                  <a:solidFill>
                    <a:prstClr val="black"/>
                  </a:solidFill>
                  <a:latin typeface="Arial"/>
                  <a:ea typeface="맑은 고딕"/>
                </a:rPr>
                <a:t>Gençler Sahabiler</a:t>
              </a:r>
              <a:endParaRPr lang="tr-TR" sz="3600" dirty="0"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</p:grpSp>
      <p:sp>
        <p:nvSpPr>
          <p:cNvPr id="10" name="Serbest Form 9"/>
          <p:cNvSpPr/>
          <p:nvPr/>
        </p:nvSpPr>
        <p:spPr>
          <a:xfrm rot="16200000">
            <a:off x="7009259" y="3654270"/>
            <a:ext cx="1976760" cy="4100917"/>
          </a:xfrm>
          <a:custGeom>
            <a:avLst/>
            <a:gdLst>
              <a:gd name="connsiteX0" fmla="*/ 13572 w 1862460"/>
              <a:gd name="connsiteY0" fmla="*/ 1522034 h 3748716"/>
              <a:gd name="connsiteX1" fmla="*/ 3121 w 1862460"/>
              <a:gd name="connsiteY1" fmla="*/ 1389155 h 3748716"/>
              <a:gd name="connsiteX2" fmla="*/ 6653 w 1862460"/>
              <a:gd name="connsiteY2" fmla="*/ 1469668 h 3748716"/>
              <a:gd name="connsiteX3" fmla="*/ 1862460 w 1862460"/>
              <a:gd name="connsiteY3" fmla="*/ 3339912 h 3748716"/>
              <a:gd name="connsiteX4" fmla="*/ 1396845 w 1862460"/>
              <a:gd name="connsiteY4" fmla="*/ 3748716 h 3748716"/>
              <a:gd name="connsiteX5" fmla="*/ 1396845 w 1862460"/>
              <a:gd name="connsiteY5" fmla="*/ 3515908 h 3748716"/>
              <a:gd name="connsiteX6" fmla="*/ 0 w 1862460"/>
              <a:gd name="connsiteY6" fmla="*/ 1783625 h 3748716"/>
              <a:gd name="connsiteX7" fmla="*/ 0 w 1862460"/>
              <a:gd name="connsiteY7" fmla="*/ 1318012 h 3748716"/>
              <a:gd name="connsiteX8" fmla="*/ 917 w 1862460"/>
              <a:gd name="connsiteY8" fmla="*/ 1338917 h 3748716"/>
              <a:gd name="connsiteX9" fmla="*/ 1091 w 1862460"/>
              <a:gd name="connsiteY9" fmla="*/ 1334055 h 3748716"/>
              <a:gd name="connsiteX10" fmla="*/ 0 w 1862460"/>
              <a:gd name="connsiteY10" fmla="*/ 1318012 h 3748716"/>
              <a:gd name="connsiteX11" fmla="*/ 0 w 1862460"/>
              <a:gd name="connsiteY11" fmla="*/ 1318012 h 3748716"/>
              <a:gd name="connsiteX12" fmla="*/ 0 w 1862460"/>
              <a:gd name="connsiteY12" fmla="*/ 1318011 h 3748716"/>
              <a:gd name="connsiteX13" fmla="*/ 5234 w 1862460"/>
              <a:gd name="connsiteY13" fmla="*/ 1218435 h 3748716"/>
              <a:gd name="connsiteX14" fmla="*/ 7368 w 1862460"/>
              <a:gd name="connsiteY14" fmla="*/ 1158872 h 3748716"/>
              <a:gd name="connsiteX15" fmla="*/ 8993 w 1862460"/>
              <a:gd name="connsiteY15" fmla="*/ 1146921 h 3748716"/>
              <a:gd name="connsiteX16" fmla="*/ 9615 w 1862460"/>
              <a:gd name="connsiteY16" fmla="*/ 1135087 h 3748716"/>
              <a:gd name="connsiteX17" fmla="*/ 16460 w 1862460"/>
              <a:gd name="connsiteY17" fmla="*/ 1092007 h 3748716"/>
              <a:gd name="connsiteX18" fmla="*/ 27030 w 1862460"/>
              <a:gd name="connsiteY18" fmla="*/ 1014264 h 3748716"/>
              <a:gd name="connsiteX19" fmla="*/ 33204 w 1862460"/>
              <a:gd name="connsiteY19" fmla="*/ 986619 h 3748716"/>
              <a:gd name="connsiteX20" fmla="*/ 37838 w 1862460"/>
              <a:gd name="connsiteY20" fmla="*/ 957447 h 3748716"/>
              <a:gd name="connsiteX21" fmla="*/ 49179 w 1862460"/>
              <a:gd name="connsiteY21" fmla="*/ 915080 h 3748716"/>
              <a:gd name="connsiteX22" fmla="*/ 58789 w 1862460"/>
              <a:gd name="connsiteY22" fmla="*/ 872042 h 3748716"/>
              <a:gd name="connsiteX23" fmla="*/ 71839 w 1862460"/>
              <a:gd name="connsiteY23" fmla="*/ 830424 h 3748716"/>
              <a:gd name="connsiteX24" fmla="*/ 83732 w 1862460"/>
              <a:gd name="connsiteY24" fmla="*/ 785990 h 3748716"/>
              <a:gd name="connsiteX25" fmla="*/ 95245 w 1862460"/>
              <a:gd name="connsiteY25" fmla="*/ 755773 h 3748716"/>
              <a:gd name="connsiteX26" fmla="*/ 102415 w 1862460"/>
              <a:gd name="connsiteY26" fmla="*/ 732908 h 3748716"/>
              <a:gd name="connsiteX27" fmla="*/ 125500 w 1862460"/>
              <a:gd name="connsiteY27" fmla="*/ 676367 h 3748716"/>
              <a:gd name="connsiteX28" fmla="*/ 146361 w 1862460"/>
              <a:gd name="connsiteY28" fmla="*/ 621615 h 3748716"/>
              <a:gd name="connsiteX29" fmla="*/ 154400 w 1862460"/>
              <a:gd name="connsiteY29" fmla="*/ 605584 h 3748716"/>
              <a:gd name="connsiteX30" fmla="*/ 157676 w 1862460"/>
              <a:gd name="connsiteY30" fmla="*/ 597563 h 3748716"/>
              <a:gd name="connsiteX31" fmla="*/ 205354 w 1862460"/>
              <a:gd name="connsiteY31" fmla="*/ 503980 h 3748716"/>
              <a:gd name="connsiteX32" fmla="*/ 224789 w 1862460"/>
              <a:gd name="connsiteY32" fmla="*/ 465223 h 3748716"/>
              <a:gd name="connsiteX33" fmla="*/ 247827 w 1862460"/>
              <a:gd name="connsiteY33" fmla="*/ 428796 h 3748716"/>
              <a:gd name="connsiteX34" fmla="*/ 302181 w 1862460"/>
              <a:gd name="connsiteY34" fmla="*/ 341049 h 3748716"/>
              <a:gd name="connsiteX35" fmla="*/ 309939 w 1862460"/>
              <a:gd name="connsiteY35" fmla="*/ 330584 h 3748716"/>
              <a:gd name="connsiteX36" fmla="*/ 318079 w 1862460"/>
              <a:gd name="connsiteY36" fmla="*/ 317712 h 3748716"/>
              <a:gd name="connsiteX37" fmla="*/ 347448 w 1862460"/>
              <a:gd name="connsiteY37" fmla="*/ 279985 h 3748716"/>
              <a:gd name="connsiteX38" fmla="*/ 390963 w 1862460"/>
              <a:gd name="connsiteY38" fmla="*/ 221285 h 3748716"/>
              <a:gd name="connsiteX39" fmla="*/ 409996 w 1862460"/>
              <a:gd name="connsiteY39" fmla="*/ 199635 h 3748716"/>
              <a:gd name="connsiteX40" fmla="*/ 425296 w 1862460"/>
              <a:gd name="connsiteY40" fmla="*/ 179981 h 3748716"/>
              <a:gd name="connsiteX41" fmla="*/ 453267 w 1862460"/>
              <a:gd name="connsiteY41" fmla="*/ 150417 h 3748716"/>
              <a:gd name="connsiteX42" fmla="*/ 490456 w 1862460"/>
              <a:gd name="connsiteY42" fmla="*/ 108117 h 3748716"/>
              <a:gd name="connsiteX43" fmla="*/ 516633 w 1862460"/>
              <a:gd name="connsiteY43" fmla="*/ 83444 h 3748716"/>
              <a:gd name="connsiteX44" fmla="*/ 545502 w 1862460"/>
              <a:gd name="connsiteY44" fmla="*/ 52931 h 3748716"/>
              <a:gd name="connsiteX45" fmla="*/ 592997 w 1862460"/>
              <a:gd name="connsiteY45" fmla="*/ 11465 h 3748716"/>
              <a:gd name="connsiteX46" fmla="*/ 605160 w 1862460"/>
              <a:gd name="connsiteY46" fmla="*/ 0 h 3748716"/>
              <a:gd name="connsiteX47" fmla="*/ 605160 w 1862460"/>
              <a:gd name="connsiteY47" fmla="*/ 465460 h 3748716"/>
              <a:gd name="connsiteX48" fmla="*/ 546332 w 1862460"/>
              <a:gd name="connsiteY48" fmla="*/ 519615 h 3748716"/>
              <a:gd name="connsiteX49" fmla="*/ 496244 w 1862460"/>
              <a:gd name="connsiteY49" fmla="*/ 569141 h 3748716"/>
              <a:gd name="connsiteX50" fmla="*/ 437950 w 1862460"/>
              <a:gd name="connsiteY50" fmla="*/ 633166 h 3748716"/>
              <a:gd name="connsiteX51" fmla="*/ 392629 w 1862460"/>
              <a:gd name="connsiteY51" fmla="*/ 686102 h 3748716"/>
              <a:gd name="connsiteX52" fmla="*/ 339590 w 1862460"/>
              <a:gd name="connsiteY52" fmla="*/ 755958 h 3748716"/>
              <a:gd name="connsiteX53" fmla="*/ 299555 w 1862460"/>
              <a:gd name="connsiteY53" fmla="*/ 811552 h 3748716"/>
              <a:gd name="connsiteX54" fmla="*/ 251846 w 1862460"/>
              <a:gd name="connsiteY54" fmla="*/ 887823 h 3748716"/>
              <a:gd name="connsiteX55" fmla="*/ 217702 w 1862460"/>
              <a:gd name="connsiteY55" fmla="*/ 944909 h 3748716"/>
              <a:gd name="connsiteX56" fmla="*/ 175154 w 1862460"/>
              <a:gd name="connsiteY56" fmla="*/ 1029264 h 3748716"/>
              <a:gd name="connsiteX57" fmla="*/ 147757 w 1862460"/>
              <a:gd name="connsiteY57" fmla="*/ 1085592 h 3748716"/>
              <a:gd name="connsiteX58" fmla="*/ 109267 w 1862460"/>
              <a:gd name="connsiteY58" fmla="*/ 1183685 h 3748716"/>
              <a:gd name="connsiteX59" fmla="*/ 90409 w 1862460"/>
              <a:gd name="connsiteY59" fmla="*/ 1233016 h 3748716"/>
              <a:gd name="connsiteX60" fmla="*/ 46360 w 1862460"/>
              <a:gd name="connsiteY60" fmla="*/ 1386568 h 3748716"/>
              <a:gd name="connsiteX61" fmla="*/ 46351 w 1862460"/>
              <a:gd name="connsiteY61" fmla="*/ 1386597 h 3748716"/>
              <a:gd name="connsiteX62" fmla="*/ 16735 w 1862460"/>
              <a:gd name="connsiteY62" fmla="*/ 1545977 h 3748716"/>
              <a:gd name="connsiteX63" fmla="*/ 26293 w 1862460"/>
              <a:gd name="connsiteY63" fmla="*/ 1618310 h 3748716"/>
              <a:gd name="connsiteX64" fmla="*/ 26294 w 1862460"/>
              <a:gd name="connsiteY64" fmla="*/ 1618315 h 3748716"/>
              <a:gd name="connsiteX65" fmla="*/ 56600 w 1862460"/>
              <a:gd name="connsiteY65" fmla="*/ 1755036 h 3748716"/>
              <a:gd name="connsiteX66" fmla="*/ 69550 w 1862460"/>
              <a:gd name="connsiteY66" fmla="*/ 1798756 h 3748716"/>
              <a:gd name="connsiteX67" fmla="*/ 97627 w 1862460"/>
              <a:gd name="connsiteY67" fmla="*/ 1888260 h 3748716"/>
              <a:gd name="connsiteX68" fmla="*/ 116619 w 1862460"/>
              <a:gd name="connsiteY68" fmla="*/ 1938347 h 3748716"/>
              <a:gd name="connsiteX69" fmla="*/ 149098 w 1862460"/>
              <a:gd name="connsiteY69" fmla="*/ 2017630 h 3748716"/>
              <a:gd name="connsiteX70" fmla="*/ 172719 w 1862460"/>
              <a:gd name="connsiteY70" fmla="*/ 2068315 h 3748716"/>
              <a:gd name="connsiteX71" fmla="*/ 210875 w 1862460"/>
              <a:gd name="connsiteY71" fmla="*/ 2142937 h 3748716"/>
              <a:gd name="connsiteX72" fmla="*/ 238087 w 1862460"/>
              <a:gd name="connsiteY72" fmla="*/ 2191694 h 3748716"/>
              <a:gd name="connsiteX73" fmla="*/ 283226 w 1862460"/>
              <a:gd name="connsiteY73" fmla="*/ 2264399 h 3748716"/>
              <a:gd name="connsiteX74" fmla="*/ 312508 w 1862460"/>
              <a:gd name="connsiteY74" fmla="*/ 2308961 h 3748716"/>
              <a:gd name="connsiteX75" fmla="*/ 368187 w 1862460"/>
              <a:gd name="connsiteY75" fmla="*/ 2384094 h 3748716"/>
              <a:gd name="connsiteX76" fmla="*/ 395663 w 1862460"/>
              <a:gd name="connsiteY76" fmla="*/ 2420005 h 3748716"/>
              <a:gd name="connsiteX77" fmla="*/ 487203 w 1862460"/>
              <a:gd name="connsiteY77" fmla="*/ 2524518 h 3748716"/>
              <a:gd name="connsiteX78" fmla="*/ 487203 w 1862460"/>
              <a:gd name="connsiteY78" fmla="*/ 2524519 h 3748716"/>
              <a:gd name="connsiteX79" fmla="*/ 662409 w 1862460"/>
              <a:gd name="connsiteY79" fmla="*/ 2684473 h 3748716"/>
              <a:gd name="connsiteX80" fmla="*/ 689230 w 1862460"/>
              <a:gd name="connsiteY80" fmla="*/ 2706584 h 3748716"/>
              <a:gd name="connsiteX81" fmla="*/ 878246 w 1862460"/>
              <a:gd name="connsiteY81" fmla="*/ 2835450 h 3748716"/>
              <a:gd name="connsiteX82" fmla="*/ 915568 w 1862460"/>
              <a:gd name="connsiteY82" fmla="*/ 2857202 h 3748716"/>
              <a:gd name="connsiteX83" fmla="*/ 1117542 w 1862460"/>
              <a:gd name="connsiteY83" fmla="*/ 2956414 h 3748716"/>
              <a:gd name="connsiteX84" fmla="*/ 1396845 w 1862460"/>
              <a:gd name="connsiteY84" fmla="*/ 3050294 h 3748716"/>
              <a:gd name="connsiteX85" fmla="*/ 1396845 w 1862460"/>
              <a:gd name="connsiteY85" fmla="*/ 2817486 h 374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862460" h="3748716">
                <a:moveTo>
                  <a:pt x="13572" y="1522034"/>
                </a:moveTo>
                <a:lnTo>
                  <a:pt x="3121" y="1389155"/>
                </a:lnTo>
                <a:lnTo>
                  <a:pt x="6653" y="1469668"/>
                </a:lnTo>
                <a:close/>
                <a:moveTo>
                  <a:pt x="1862460" y="3339912"/>
                </a:moveTo>
                <a:lnTo>
                  <a:pt x="1396845" y="3748716"/>
                </a:lnTo>
                <a:lnTo>
                  <a:pt x="1396845" y="3515908"/>
                </a:lnTo>
                <a:cubicBezTo>
                  <a:pt x="574535" y="3311952"/>
                  <a:pt x="0" y="2599449"/>
                  <a:pt x="0" y="1783625"/>
                </a:cubicBezTo>
                <a:lnTo>
                  <a:pt x="0" y="1318012"/>
                </a:lnTo>
                <a:lnTo>
                  <a:pt x="917" y="1338917"/>
                </a:lnTo>
                <a:lnTo>
                  <a:pt x="1091" y="1334055"/>
                </a:lnTo>
                <a:lnTo>
                  <a:pt x="0" y="1318012"/>
                </a:lnTo>
                <a:lnTo>
                  <a:pt x="0" y="1318012"/>
                </a:lnTo>
                <a:lnTo>
                  <a:pt x="0" y="1318011"/>
                </a:lnTo>
                <a:lnTo>
                  <a:pt x="5234" y="1218435"/>
                </a:lnTo>
                <a:lnTo>
                  <a:pt x="7368" y="1158872"/>
                </a:lnTo>
                <a:lnTo>
                  <a:pt x="8993" y="1146921"/>
                </a:lnTo>
                <a:lnTo>
                  <a:pt x="9615" y="1135087"/>
                </a:lnTo>
                <a:lnTo>
                  <a:pt x="16460" y="1092007"/>
                </a:lnTo>
                <a:lnTo>
                  <a:pt x="27030" y="1014264"/>
                </a:lnTo>
                <a:lnTo>
                  <a:pt x="33204" y="986619"/>
                </a:lnTo>
                <a:lnTo>
                  <a:pt x="37838" y="957447"/>
                </a:lnTo>
                <a:lnTo>
                  <a:pt x="49179" y="915080"/>
                </a:lnTo>
                <a:lnTo>
                  <a:pt x="58789" y="872042"/>
                </a:lnTo>
                <a:lnTo>
                  <a:pt x="71839" y="830424"/>
                </a:lnTo>
                <a:lnTo>
                  <a:pt x="83732" y="785990"/>
                </a:lnTo>
                <a:lnTo>
                  <a:pt x="95245" y="755773"/>
                </a:lnTo>
                <a:lnTo>
                  <a:pt x="102415" y="732908"/>
                </a:lnTo>
                <a:lnTo>
                  <a:pt x="125500" y="676367"/>
                </a:lnTo>
                <a:lnTo>
                  <a:pt x="146361" y="621615"/>
                </a:lnTo>
                <a:lnTo>
                  <a:pt x="154400" y="605584"/>
                </a:lnTo>
                <a:lnTo>
                  <a:pt x="157676" y="597563"/>
                </a:lnTo>
                <a:lnTo>
                  <a:pt x="205354" y="503980"/>
                </a:lnTo>
                <a:lnTo>
                  <a:pt x="224789" y="465223"/>
                </a:lnTo>
                <a:lnTo>
                  <a:pt x="247827" y="428796"/>
                </a:lnTo>
                <a:lnTo>
                  <a:pt x="302181" y="341049"/>
                </a:lnTo>
                <a:lnTo>
                  <a:pt x="309939" y="330584"/>
                </a:lnTo>
                <a:lnTo>
                  <a:pt x="318079" y="317712"/>
                </a:lnTo>
                <a:lnTo>
                  <a:pt x="347448" y="279985"/>
                </a:lnTo>
                <a:lnTo>
                  <a:pt x="390963" y="221285"/>
                </a:lnTo>
                <a:lnTo>
                  <a:pt x="409996" y="199635"/>
                </a:lnTo>
                <a:lnTo>
                  <a:pt x="425296" y="179981"/>
                </a:lnTo>
                <a:lnTo>
                  <a:pt x="453267" y="150417"/>
                </a:lnTo>
                <a:lnTo>
                  <a:pt x="490456" y="108117"/>
                </a:lnTo>
                <a:lnTo>
                  <a:pt x="516633" y="83444"/>
                </a:lnTo>
                <a:lnTo>
                  <a:pt x="545502" y="52931"/>
                </a:lnTo>
                <a:lnTo>
                  <a:pt x="592997" y="11465"/>
                </a:lnTo>
                <a:lnTo>
                  <a:pt x="605160" y="0"/>
                </a:lnTo>
                <a:lnTo>
                  <a:pt x="605160" y="465460"/>
                </a:lnTo>
                <a:lnTo>
                  <a:pt x="546332" y="519615"/>
                </a:lnTo>
                <a:lnTo>
                  <a:pt x="496244" y="569141"/>
                </a:lnTo>
                <a:lnTo>
                  <a:pt x="437950" y="633166"/>
                </a:lnTo>
                <a:lnTo>
                  <a:pt x="392629" y="686102"/>
                </a:lnTo>
                <a:lnTo>
                  <a:pt x="339590" y="755958"/>
                </a:lnTo>
                <a:lnTo>
                  <a:pt x="299555" y="811552"/>
                </a:lnTo>
                <a:lnTo>
                  <a:pt x="251846" y="887823"/>
                </a:lnTo>
                <a:lnTo>
                  <a:pt x="217702" y="944909"/>
                </a:lnTo>
                <a:lnTo>
                  <a:pt x="175154" y="1029264"/>
                </a:lnTo>
                <a:lnTo>
                  <a:pt x="147757" y="1085592"/>
                </a:lnTo>
                <a:lnTo>
                  <a:pt x="109267" y="1183685"/>
                </a:lnTo>
                <a:lnTo>
                  <a:pt x="90409" y="1233016"/>
                </a:lnTo>
                <a:lnTo>
                  <a:pt x="46360" y="1386568"/>
                </a:lnTo>
                <a:lnTo>
                  <a:pt x="46351" y="1386597"/>
                </a:lnTo>
                <a:lnTo>
                  <a:pt x="16735" y="1545977"/>
                </a:lnTo>
                <a:lnTo>
                  <a:pt x="26293" y="1618310"/>
                </a:lnTo>
                <a:lnTo>
                  <a:pt x="26294" y="1618315"/>
                </a:lnTo>
                <a:lnTo>
                  <a:pt x="56600" y="1755036"/>
                </a:lnTo>
                <a:lnTo>
                  <a:pt x="69550" y="1798756"/>
                </a:lnTo>
                <a:lnTo>
                  <a:pt x="97627" y="1888260"/>
                </a:lnTo>
                <a:lnTo>
                  <a:pt x="116619" y="1938347"/>
                </a:lnTo>
                <a:lnTo>
                  <a:pt x="149098" y="2017630"/>
                </a:lnTo>
                <a:lnTo>
                  <a:pt x="172719" y="2068315"/>
                </a:lnTo>
                <a:lnTo>
                  <a:pt x="210875" y="2142937"/>
                </a:lnTo>
                <a:lnTo>
                  <a:pt x="238087" y="2191694"/>
                </a:lnTo>
                <a:lnTo>
                  <a:pt x="283226" y="2264399"/>
                </a:lnTo>
                <a:lnTo>
                  <a:pt x="312508" y="2308961"/>
                </a:lnTo>
                <a:lnTo>
                  <a:pt x="368187" y="2384094"/>
                </a:lnTo>
                <a:lnTo>
                  <a:pt x="395663" y="2420005"/>
                </a:lnTo>
                <a:lnTo>
                  <a:pt x="487203" y="2524518"/>
                </a:lnTo>
                <a:lnTo>
                  <a:pt x="487203" y="2524519"/>
                </a:lnTo>
                <a:lnTo>
                  <a:pt x="662409" y="2684473"/>
                </a:lnTo>
                <a:lnTo>
                  <a:pt x="689230" y="2706584"/>
                </a:lnTo>
                <a:lnTo>
                  <a:pt x="878246" y="2835450"/>
                </a:lnTo>
                <a:lnTo>
                  <a:pt x="915568" y="2857202"/>
                </a:lnTo>
                <a:lnTo>
                  <a:pt x="1117542" y="2956414"/>
                </a:lnTo>
                <a:lnTo>
                  <a:pt x="1396845" y="3050294"/>
                </a:lnTo>
                <a:lnTo>
                  <a:pt x="1396845" y="281748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35797"/>
              </p:ext>
            </p:extLst>
          </p:nvPr>
        </p:nvGraphicFramePr>
        <p:xfrm>
          <a:off x="348521" y="2357966"/>
          <a:ext cx="6157210" cy="411778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65900">
                  <a:extLst>
                    <a:ext uri="{9D8B030D-6E8A-4147-A177-3AD203B41FA5}">
                      <a16:colId xmlns:a16="http://schemas.microsoft.com/office/drawing/2014/main" val="24600821"/>
                    </a:ext>
                  </a:extLst>
                </a:gridCol>
                <a:gridCol w="1591310">
                  <a:extLst>
                    <a:ext uri="{9D8B030D-6E8A-4147-A177-3AD203B41FA5}">
                      <a16:colId xmlns:a16="http://schemas.microsoft.com/office/drawing/2014/main" val="3470388842"/>
                    </a:ext>
                  </a:extLst>
                </a:gridCol>
              </a:tblGrid>
              <a:tr h="632950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Sahabi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Yaşı 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4700195"/>
                  </a:ext>
                </a:extLst>
              </a:tr>
              <a:tr h="546571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Zeyd b. </a:t>
                      </a:r>
                      <a:r>
                        <a:rPr lang="tr-TR" sz="2800" dirty="0" err="1" smtClean="0"/>
                        <a:t>Hârise</a:t>
                      </a:r>
                      <a:r>
                        <a:rPr lang="tr-TR" sz="2800" dirty="0" smtClean="0"/>
                        <a:t> (</a:t>
                      </a:r>
                      <a:r>
                        <a:rPr lang="tr-TR" sz="2800" dirty="0" err="1" smtClean="0"/>
                        <a:t>r.a</a:t>
                      </a:r>
                      <a:r>
                        <a:rPr lang="tr-TR" sz="2800" dirty="0" smtClean="0"/>
                        <a:t>.) </a:t>
                      </a:r>
                      <a:endParaRPr lang="tr-T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/>
                        <a:t>15</a:t>
                      </a:r>
                      <a:endParaRPr lang="tr-TR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1201605"/>
                  </a:ext>
                </a:extLst>
              </a:tr>
              <a:tr h="573168">
                <a:tc>
                  <a:txBody>
                    <a:bodyPr/>
                    <a:lstStyle/>
                    <a:p>
                      <a:r>
                        <a:rPr lang="tr-TR" sz="2800" dirty="0" err="1" smtClean="0"/>
                        <a:t>Erkam</a:t>
                      </a:r>
                      <a:r>
                        <a:rPr lang="tr-TR" sz="2800" dirty="0" smtClean="0"/>
                        <a:t> b. </a:t>
                      </a:r>
                      <a:r>
                        <a:rPr lang="tr-TR" sz="2800" dirty="0" err="1" smtClean="0"/>
                        <a:t>Ebi’l-Erkam</a:t>
                      </a:r>
                      <a:r>
                        <a:rPr lang="tr-TR" sz="2800" dirty="0" smtClean="0"/>
                        <a:t> (</a:t>
                      </a:r>
                      <a:r>
                        <a:rPr lang="tr-TR" sz="2800" dirty="0" err="1" smtClean="0"/>
                        <a:t>r.a</a:t>
                      </a:r>
                      <a:r>
                        <a:rPr lang="tr-TR" sz="2800" dirty="0" smtClean="0"/>
                        <a:t>.)</a:t>
                      </a:r>
                      <a:endParaRPr lang="tr-T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/>
                        <a:t>19</a:t>
                      </a:r>
                      <a:endParaRPr lang="tr-TR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3554998"/>
                  </a:ext>
                </a:extLst>
              </a:tr>
              <a:tr h="602836">
                <a:tc>
                  <a:txBody>
                    <a:bodyPr/>
                    <a:lstStyle/>
                    <a:p>
                      <a:r>
                        <a:rPr lang="tr-TR" sz="2800" dirty="0" err="1" smtClean="0"/>
                        <a:t>Mus’ab</a:t>
                      </a:r>
                      <a:r>
                        <a:rPr lang="tr-TR" sz="2800" dirty="0" smtClean="0"/>
                        <a:t> b. </a:t>
                      </a:r>
                      <a:r>
                        <a:rPr lang="tr-TR" sz="2800" dirty="0" err="1" smtClean="0"/>
                        <a:t>Umeyr</a:t>
                      </a:r>
                      <a:r>
                        <a:rPr lang="tr-TR" sz="2800" dirty="0" smtClean="0"/>
                        <a:t> (</a:t>
                      </a:r>
                      <a:r>
                        <a:rPr lang="tr-TR" sz="2800" dirty="0" err="1" smtClean="0"/>
                        <a:t>r.a</a:t>
                      </a:r>
                      <a:r>
                        <a:rPr lang="tr-TR" sz="2800" dirty="0" smtClean="0"/>
                        <a:t>.) </a:t>
                      </a:r>
                      <a:endParaRPr lang="tr-T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/>
                        <a:t>20</a:t>
                      </a:r>
                      <a:endParaRPr lang="tr-TR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0213217"/>
                  </a:ext>
                </a:extLst>
              </a:tr>
              <a:tr h="582741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Cafer b. </a:t>
                      </a:r>
                      <a:r>
                        <a:rPr lang="tr-TR" sz="2800" dirty="0" err="1" smtClean="0"/>
                        <a:t>Ebi</a:t>
                      </a:r>
                      <a:r>
                        <a:rPr lang="tr-TR" sz="2800" dirty="0" smtClean="0"/>
                        <a:t> Talib (</a:t>
                      </a:r>
                      <a:r>
                        <a:rPr lang="tr-TR" sz="2800" dirty="0" err="1" smtClean="0"/>
                        <a:t>r.a</a:t>
                      </a:r>
                      <a:r>
                        <a:rPr lang="tr-TR" sz="2800" dirty="0" smtClean="0"/>
                        <a:t>.) </a:t>
                      </a:r>
                      <a:endParaRPr lang="tr-T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/>
                        <a:t>22</a:t>
                      </a:r>
                      <a:endParaRPr lang="tr-TR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6761"/>
                  </a:ext>
                </a:extLst>
              </a:tr>
              <a:tr h="546571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Hz. Ömer (</a:t>
                      </a:r>
                      <a:r>
                        <a:rPr lang="tr-TR" sz="2800" dirty="0" err="1" smtClean="0"/>
                        <a:t>r.a</a:t>
                      </a:r>
                      <a:r>
                        <a:rPr lang="tr-TR" sz="2800" dirty="0" smtClean="0"/>
                        <a:t>.) </a:t>
                      </a:r>
                      <a:endParaRPr lang="tr-T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/>
                        <a:t>25</a:t>
                      </a:r>
                      <a:endParaRPr lang="tr-TR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7898074"/>
                  </a:ext>
                </a:extLst>
              </a:tr>
              <a:tr h="63295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Muaz bin Cebel </a:t>
                      </a:r>
                      <a:endParaRPr lang="tr-T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/>
                        <a:t>18</a:t>
                      </a:r>
                      <a:endParaRPr lang="tr-TR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9585431"/>
                  </a:ext>
                </a:extLst>
              </a:tr>
            </a:tbl>
          </a:graphicData>
        </a:graphic>
      </p:graphicFrame>
      <p:sp>
        <p:nvSpPr>
          <p:cNvPr id="12" name="Dikdörtgen 11"/>
          <p:cNvSpPr/>
          <p:nvPr/>
        </p:nvSpPr>
        <p:spPr>
          <a:xfrm>
            <a:off x="344774" y="1379095"/>
            <a:ext cx="6130976" cy="9084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Hz. Peygamber’e (sav) ilk inananlardan bazılarının yaşları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6992912" y="1626433"/>
            <a:ext cx="4933950" cy="3067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3200" dirty="0" smtClean="0">
                <a:solidFill>
                  <a:schemeClr val="tx1"/>
                </a:solidFill>
              </a:rPr>
              <a:t>Gençlerin bütün baskılara rağmen Peygamberimizin yanında durmaları, O’na destek olmalarının nedenleri neler olabilir?</a:t>
            </a:r>
            <a:endParaRPr lang="tr-T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Sonlandırıcı 1"/>
          <p:cNvSpPr/>
          <p:nvPr/>
        </p:nvSpPr>
        <p:spPr>
          <a:xfrm>
            <a:off x="366878" y="2061273"/>
            <a:ext cx="2301372" cy="3110333"/>
          </a:xfrm>
          <a:prstGeom prst="flowChartTerminator">
            <a:avLst/>
          </a:prstGeom>
          <a:solidFill>
            <a:srgbClr val="A0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Üsame b. Zeyd (</a:t>
            </a:r>
            <a:r>
              <a:rPr lang="tr-TR" sz="3600" dirty="0" err="1" smtClean="0">
                <a:solidFill>
                  <a:schemeClr val="tx1"/>
                </a:solidFill>
              </a:rPr>
              <a:t>r.a</a:t>
            </a:r>
            <a:r>
              <a:rPr lang="tr-TR" sz="3600" dirty="0" smtClean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3" name="Freeform: Shape 34">
            <a:extLst>
              <a:ext uri="{FF2B5EF4-FFF2-40B4-BE49-F238E27FC236}">
                <a16:creationId xmlns:a16="http://schemas.microsoft.com/office/drawing/2014/main" id="{D5E4EE9D-A646-492D-A401-7B36AED7ABC4}"/>
              </a:ext>
            </a:extLst>
          </p:cNvPr>
          <p:cNvSpPr/>
          <p:nvPr/>
        </p:nvSpPr>
        <p:spPr>
          <a:xfrm>
            <a:off x="877710" y="1782304"/>
            <a:ext cx="961508" cy="898903"/>
          </a:xfrm>
          <a:custGeom>
            <a:avLst/>
            <a:gdLst>
              <a:gd name="connsiteX0" fmla="*/ 587959 w 1263861"/>
              <a:gd name="connsiteY0" fmla="*/ 1574 h 1263861"/>
              <a:gd name="connsiteX1" fmla="*/ 947844 w 1263861"/>
              <a:gd name="connsiteY1" fmla="*/ 84755 h 1263861"/>
              <a:gd name="connsiteX2" fmla="*/ 1179108 w 1263861"/>
              <a:gd name="connsiteY2" fmla="*/ 947844 h 1263861"/>
              <a:gd name="connsiteX3" fmla="*/ 316019 w 1263861"/>
              <a:gd name="connsiteY3" fmla="*/ 1179108 h 1263861"/>
              <a:gd name="connsiteX4" fmla="*/ 84755 w 1263861"/>
              <a:gd name="connsiteY4" fmla="*/ 316019 h 1263861"/>
              <a:gd name="connsiteX5" fmla="*/ 587959 w 1263861"/>
              <a:gd name="connsiteY5" fmla="*/ 1574 h 126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861" h="1263861">
                <a:moveTo>
                  <a:pt x="587959" y="1574"/>
                </a:moveTo>
                <a:cubicBezTo>
                  <a:pt x="709352" y="-7005"/>
                  <a:pt x="834520" y="19327"/>
                  <a:pt x="947844" y="84755"/>
                </a:cubicBezTo>
                <a:cubicBezTo>
                  <a:pt x="1250041" y="259228"/>
                  <a:pt x="1353581" y="645647"/>
                  <a:pt x="1179108" y="947844"/>
                </a:cubicBezTo>
                <a:cubicBezTo>
                  <a:pt x="1004634" y="1250041"/>
                  <a:pt x="618216" y="1353581"/>
                  <a:pt x="316019" y="1179108"/>
                </a:cubicBezTo>
                <a:cubicBezTo>
                  <a:pt x="13822" y="1004634"/>
                  <a:pt x="-89719" y="618216"/>
                  <a:pt x="84755" y="316019"/>
                </a:cubicBezTo>
                <a:cubicBezTo>
                  <a:pt x="193801" y="127146"/>
                  <a:pt x="385638" y="15873"/>
                  <a:pt x="587959" y="1574"/>
                </a:cubicBezTo>
                <a:close/>
              </a:path>
            </a:pathLst>
          </a:custGeom>
          <a:solidFill>
            <a:srgbClr val="FFD6A5"/>
          </a:solidFill>
          <a:ln>
            <a:noFill/>
          </a:ln>
          <a:effectLst>
            <a:outerShdw blurRad="101600" dist="38100" dir="2700000" algn="tl" rotWithShape="0">
              <a:prstClr val="black">
                <a:alpha val="34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5400" kern="0" dirty="0" smtClean="0">
                <a:latin typeface="Calibri" panose="020F0502020204030204"/>
              </a:rPr>
              <a:t>3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704;p47"/>
          <p:cNvSpPr/>
          <p:nvPr/>
        </p:nvSpPr>
        <p:spPr>
          <a:xfrm>
            <a:off x="3679417" y="1802863"/>
            <a:ext cx="643600" cy="596800"/>
          </a:xfrm>
          <a:prstGeom prst="homePlate">
            <a:avLst>
              <a:gd name="adj" fmla="val 50000"/>
            </a:avLst>
          </a:prstGeom>
          <a:solidFill>
            <a:srgbClr val="A5A5A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705;p47"/>
          <p:cNvSpPr/>
          <p:nvPr/>
        </p:nvSpPr>
        <p:spPr>
          <a:xfrm>
            <a:off x="3679417" y="3181043"/>
            <a:ext cx="643600" cy="596800"/>
          </a:xfrm>
          <a:prstGeom prst="homePlate">
            <a:avLst>
              <a:gd name="adj" fmla="val 50000"/>
            </a:avLst>
          </a:prstGeom>
          <a:solidFill>
            <a:srgbClr val="4472C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706;p47"/>
          <p:cNvSpPr/>
          <p:nvPr/>
        </p:nvSpPr>
        <p:spPr>
          <a:xfrm>
            <a:off x="3679417" y="4504843"/>
            <a:ext cx="643600" cy="596800"/>
          </a:xfrm>
          <a:prstGeom prst="homePlate">
            <a:avLst>
              <a:gd name="adj" fmla="val 50000"/>
            </a:avLst>
          </a:prstGeom>
          <a:solidFill>
            <a:srgbClr val="ED7D3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360166" y="1839653"/>
            <a:ext cx="4881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r-TR" sz="2800" kern="0" dirty="0">
                <a:solidFill>
                  <a:prstClr val="black"/>
                </a:solidFill>
              </a:rPr>
              <a:t>Zeyd b. </a:t>
            </a:r>
            <a:r>
              <a:rPr lang="tr-TR" sz="2800" kern="0" dirty="0" err="1" smtClean="0">
                <a:solidFill>
                  <a:prstClr val="black"/>
                </a:solidFill>
              </a:rPr>
              <a:t>Harise’nin</a:t>
            </a:r>
            <a:r>
              <a:rPr lang="tr-TR" sz="2800" kern="0" dirty="0" smtClean="0">
                <a:solidFill>
                  <a:prstClr val="black"/>
                </a:solidFill>
              </a:rPr>
              <a:t> </a:t>
            </a:r>
            <a:r>
              <a:rPr lang="tr-TR" sz="2800" kern="0" dirty="0">
                <a:solidFill>
                  <a:prstClr val="black"/>
                </a:solidFill>
              </a:rPr>
              <a:t>(</a:t>
            </a:r>
            <a:r>
              <a:rPr lang="tr-TR" sz="2800" kern="0" dirty="0" err="1">
                <a:solidFill>
                  <a:prstClr val="black"/>
                </a:solidFill>
              </a:rPr>
              <a:t>r.a</a:t>
            </a:r>
            <a:r>
              <a:rPr lang="tr-TR" sz="2800" kern="0" dirty="0" smtClean="0">
                <a:solidFill>
                  <a:prstClr val="black"/>
                </a:solidFill>
              </a:rPr>
              <a:t>.) oğludur.</a:t>
            </a:r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325978" y="3217833"/>
            <a:ext cx="7336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kern="0" dirty="0">
                <a:solidFill>
                  <a:prstClr val="black"/>
                </a:solidFill>
              </a:rPr>
              <a:t>Daha on sekiz yaşındayken onu ordu </a:t>
            </a:r>
            <a:r>
              <a:rPr lang="tr-TR" sz="2800" kern="0" dirty="0" smtClean="0">
                <a:solidFill>
                  <a:prstClr val="black"/>
                </a:solidFill>
              </a:rPr>
              <a:t>komutan</a:t>
            </a:r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383835" y="4326190"/>
            <a:ext cx="69487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kern="0" dirty="0">
                <a:solidFill>
                  <a:prstClr val="black"/>
                </a:solidFill>
              </a:rPr>
              <a:t>“</a:t>
            </a:r>
            <a:r>
              <a:rPr lang="tr-TR" sz="2800" kern="0" dirty="0" err="1">
                <a:solidFill>
                  <a:prstClr val="black"/>
                </a:solidFill>
              </a:rPr>
              <a:t>Hibb</a:t>
            </a:r>
            <a:r>
              <a:rPr lang="tr-TR" sz="2800" kern="0" dirty="0">
                <a:solidFill>
                  <a:prstClr val="black"/>
                </a:solidFill>
              </a:rPr>
              <a:t>-u </a:t>
            </a:r>
            <a:r>
              <a:rPr lang="tr-TR" sz="2800" kern="0" dirty="0" err="1">
                <a:solidFill>
                  <a:prstClr val="black"/>
                </a:solidFill>
              </a:rPr>
              <a:t>Resulillah</a:t>
            </a:r>
            <a:r>
              <a:rPr lang="tr-TR" sz="2800" kern="0" dirty="0">
                <a:solidFill>
                  <a:prstClr val="black"/>
                </a:solidFill>
              </a:rPr>
              <a:t>” yani “</a:t>
            </a:r>
            <a:r>
              <a:rPr lang="tr-TR" sz="2800" b="1" kern="0" dirty="0" err="1">
                <a:solidFill>
                  <a:prstClr val="black"/>
                </a:solidFill>
              </a:rPr>
              <a:t>Resulullah’ın</a:t>
            </a:r>
            <a:r>
              <a:rPr lang="tr-TR" sz="2800" b="1" kern="0" dirty="0">
                <a:solidFill>
                  <a:prstClr val="black"/>
                </a:solidFill>
              </a:rPr>
              <a:t> sevdiği kişi</a:t>
            </a:r>
            <a:r>
              <a:rPr lang="tr-TR" sz="2800" kern="0" dirty="0">
                <a:solidFill>
                  <a:prstClr val="black"/>
                </a:solidFill>
              </a:rPr>
              <a:t>” olarak anılırdı.</a:t>
            </a:r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608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Sonlandırıcı 1"/>
          <p:cNvSpPr/>
          <p:nvPr/>
        </p:nvSpPr>
        <p:spPr>
          <a:xfrm>
            <a:off x="366878" y="2061273"/>
            <a:ext cx="2301372" cy="3110333"/>
          </a:xfrm>
          <a:prstGeom prst="flowChartTerminator">
            <a:avLst/>
          </a:prstGeom>
          <a:solidFill>
            <a:srgbClr val="A0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tr-TR" sz="3600" dirty="0">
                <a:solidFill>
                  <a:prstClr val="black"/>
                </a:solidFill>
              </a:rPr>
              <a:t>Ammar b. </a:t>
            </a:r>
            <a:r>
              <a:rPr lang="tr-TR" sz="3600" dirty="0" err="1">
                <a:solidFill>
                  <a:prstClr val="black"/>
                </a:solidFill>
              </a:rPr>
              <a:t>Yasir</a:t>
            </a:r>
            <a:r>
              <a:rPr lang="tr-TR" sz="3600" dirty="0">
                <a:solidFill>
                  <a:prstClr val="black"/>
                </a:solidFill>
              </a:rPr>
              <a:t> (</a:t>
            </a:r>
            <a:r>
              <a:rPr lang="tr-TR" sz="3600" dirty="0" err="1">
                <a:solidFill>
                  <a:prstClr val="black"/>
                </a:solidFill>
              </a:rPr>
              <a:t>r.a</a:t>
            </a:r>
            <a:r>
              <a:rPr lang="tr-TR" sz="3600" dirty="0" smtClean="0">
                <a:solidFill>
                  <a:prstClr val="black"/>
                </a:solidFill>
              </a:rPr>
              <a:t>.)</a:t>
            </a:r>
            <a:endParaRPr kumimoji="0" lang="tr-TR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: Shape 34">
            <a:extLst>
              <a:ext uri="{FF2B5EF4-FFF2-40B4-BE49-F238E27FC236}">
                <a16:creationId xmlns:a16="http://schemas.microsoft.com/office/drawing/2014/main" id="{D5E4EE9D-A646-492D-A401-7B36AED7ABC4}"/>
              </a:ext>
            </a:extLst>
          </p:cNvPr>
          <p:cNvSpPr/>
          <p:nvPr/>
        </p:nvSpPr>
        <p:spPr>
          <a:xfrm>
            <a:off x="877710" y="1782304"/>
            <a:ext cx="961508" cy="898903"/>
          </a:xfrm>
          <a:custGeom>
            <a:avLst/>
            <a:gdLst>
              <a:gd name="connsiteX0" fmla="*/ 587959 w 1263861"/>
              <a:gd name="connsiteY0" fmla="*/ 1574 h 1263861"/>
              <a:gd name="connsiteX1" fmla="*/ 947844 w 1263861"/>
              <a:gd name="connsiteY1" fmla="*/ 84755 h 1263861"/>
              <a:gd name="connsiteX2" fmla="*/ 1179108 w 1263861"/>
              <a:gd name="connsiteY2" fmla="*/ 947844 h 1263861"/>
              <a:gd name="connsiteX3" fmla="*/ 316019 w 1263861"/>
              <a:gd name="connsiteY3" fmla="*/ 1179108 h 1263861"/>
              <a:gd name="connsiteX4" fmla="*/ 84755 w 1263861"/>
              <a:gd name="connsiteY4" fmla="*/ 316019 h 1263861"/>
              <a:gd name="connsiteX5" fmla="*/ 587959 w 1263861"/>
              <a:gd name="connsiteY5" fmla="*/ 1574 h 126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861" h="1263861">
                <a:moveTo>
                  <a:pt x="587959" y="1574"/>
                </a:moveTo>
                <a:cubicBezTo>
                  <a:pt x="709352" y="-7005"/>
                  <a:pt x="834520" y="19327"/>
                  <a:pt x="947844" y="84755"/>
                </a:cubicBezTo>
                <a:cubicBezTo>
                  <a:pt x="1250041" y="259228"/>
                  <a:pt x="1353581" y="645647"/>
                  <a:pt x="1179108" y="947844"/>
                </a:cubicBezTo>
                <a:cubicBezTo>
                  <a:pt x="1004634" y="1250041"/>
                  <a:pt x="618216" y="1353581"/>
                  <a:pt x="316019" y="1179108"/>
                </a:cubicBezTo>
                <a:cubicBezTo>
                  <a:pt x="13822" y="1004634"/>
                  <a:pt x="-89719" y="618216"/>
                  <a:pt x="84755" y="316019"/>
                </a:cubicBezTo>
                <a:cubicBezTo>
                  <a:pt x="193801" y="127146"/>
                  <a:pt x="385638" y="15873"/>
                  <a:pt x="587959" y="1574"/>
                </a:cubicBezTo>
                <a:close/>
              </a:path>
            </a:pathLst>
          </a:custGeom>
          <a:solidFill>
            <a:srgbClr val="FFD6A5"/>
          </a:solidFill>
          <a:ln>
            <a:noFill/>
          </a:ln>
          <a:effectLst>
            <a:outerShdw blurRad="101600" dist="38100" dir="2700000" algn="tl" rotWithShape="0">
              <a:prstClr val="black">
                <a:alpha val="34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704;p47"/>
          <p:cNvSpPr/>
          <p:nvPr/>
        </p:nvSpPr>
        <p:spPr>
          <a:xfrm>
            <a:off x="3499535" y="1593000"/>
            <a:ext cx="643600" cy="596800"/>
          </a:xfrm>
          <a:prstGeom prst="homePlate">
            <a:avLst>
              <a:gd name="adj" fmla="val 50000"/>
            </a:avLst>
          </a:prstGeom>
          <a:solidFill>
            <a:srgbClr val="A5A5A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705;p47"/>
          <p:cNvSpPr/>
          <p:nvPr/>
        </p:nvSpPr>
        <p:spPr>
          <a:xfrm>
            <a:off x="3499535" y="3375915"/>
            <a:ext cx="643600" cy="596800"/>
          </a:xfrm>
          <a:prstGeom prst="homePlate">
            <a:avLst>
              <a:gd name="adj" fmla="val 50000"/>
            </a:avLst>
          </a:prstGeom>
          <a:solidFill>
            <a:srgbClr val="4472C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706;p47"/>
          <p:cNvSpPr/>
          <p:nvPr/>
        </p:nvSpPr>
        <p:spPr>
          <a:xfrm>
            <a:off x="3499535" y="4754096"/>
            <a:ext cx="643600" cy="596800"/>
          </a:xfrm>
          <a:prstGeom prst="homePlate">
            <a:avLst>
              <a:gd name="adj" fmla="val 50000"/>
            </a:avLst>
          </a:prstGeom>
          <a:solidFill>
            <a:srgbClr val="ED7D3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203953" y="1479890"/>
            <a:ext cx="7676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800" kern="0" dirty="0">
                <a:solidFill>
                  <a:prstClr val="black"/>
                </a:solidFill>
              </a:rPr>
              <a:t>Peygamber Efendimize (s.a.v.) ilk inanan yedi kişiden biridir.</a:t>
            </a:r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203953" y="3199216"/>
            <a:ext cx="7516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kern="0" dirty="0">
                <a:solidFill>
                  <a:prstClr val="black"/>
                </a:solidFill>
              </a:rPr>
              <a:t>Annesi Sümeyye (</a:t>
            </a:r>
            <a:r>
              <a:rPr lang="tr-TR" sz="2800" kern="0" dirty="0" err="1">
                <a:solidFill>
                  <a:prstClr val="black"/>
                </a:solidFill>
              </a:rPr>
              <a:t>r.a</a:t>
            </a:r>
            <a:r>
              <a:rPr lang="tr-TR" sz="2800" kern="0" dirty="0" smtClean="0">
                <a:solidFill>
                  <a:prstClr val="black"/>
                </a:solidFill>
              </a:rPr>
              <a:t>.),  babası </a:t>
            </a:r>
            <a:r>
              <a:rPr lang="tr-TR" sz="2800" dirty="0" err="1" smtClean="0"/>
              <a:t>Yasir</a:t>
            </a:r>
            <a:r>
              <a:rPr lang="tr-TR" sz="2800" dirty="0" smtClean="0"/>
              <a:t> </a:t>
            </a:r>
            <a:r>
              <a:rPr lang="tr-TR" sz="2800" dirty="0"/>
              <a:t>(</a:t>
            </a:r>
            <a:r>
              <a:rPr lang="tr-TR" sz="2800" dirty="0" err="1"/>
              <a:t>r.a</a:t>
            </a:r>
            <a:r>
              <a:rPr lang="tr-TR" sz="2800" dirty="0" smtClean="0"/>
              <a:t>.) İslam’ın </a:t>
            </a:r>
            <a:r>
              <a:rPr lang="tr-TR" sz="2800" b="1" dirty="0" smtClean="0"/>
              <a:t>ilk şehitleridir</a:t>
            </a:r>
            <a:r>
              <a:rPr lang="tr-TR" sz="2800" dirty="0" smtClean="0"/>
              <a:t>.</a:t>
            </a:r>
            <a:r>
              <a:rPr lang="tr-TR" sz="2800" kern="0" dirty="0" smtClean="0">
                <a:solidFill>
                  <a:prstClr val="black"/>
                </a:solidFill>
              </a:rPr>
              <a:t> </a:t>
            </a:r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203953" y="4596013"/>
            <a:ext cx="74484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kern="0" dirty="0">
                <a:solidFill>
                  <a:prstClr val="black"/>
                </a:solidFill>
              </a:rPr>
              <a:t>Ammar (</a:t>
            </a:r>
            <a:r>
              <a:rPr lang="tr-TR" sz="2800" kern="0" dirty="0" err="1">
                <a:solidFill>
                  <a:prstClr val="black"/>
                </a:solidFill>
              </a:rPr>
              <a:t>r.a</a:t>
            </a:r>
            <a:r>
              <a:rPr lang="tr-TR" sz="2800" kern="0" dirty="0">
                <a:solidFill>
                  <a:prstClr val="black"/>
                </a:solidFill>
              </a:rPr>
              <a:t>.), </a:t>
            </a:r>
            <a:r>
              <a:rPr lang="tr-TR" sz="2800" kern="0" dirty="0" smtClean="0">
                <a:solidFill>
                  <a:prstClr val="black"/>
                </a:solidFill>
              </a:rPr>
              <a:t>müşriklerden </a:t>
            </a:r>
            <a:r>
              <a:rPr lang="tr-TR" sz="2800" kern="0" dirty="0">
                <a:solidFill>
                  <a:prstClr val="black"/>
                </a:solidFill>
              </a:rPr>
              <a:t>ağır ve dayanılmaz </a:t>
            </a:r>
            <a:r>
              <a:rPr lang="tr-TR" sz="2800" kern="0" dirty="0" smtClean="0">
                <a:solidFill>
                  <a:prstClr val="black"/>
                </a:solidFill>
              </a:rPr>
              <a:t>işkenceler gördü.</a:t>
            </a:r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33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Sonlandırıcı 1"/>
          <p:cNvSpPr/>
          <p:nvPr/>
        </p:nvSpPr>
        <p:spPr>
          <a:xfrm>
            <a:off x="366878" y="2061273"/>
            <a:ext cx="2166460" cy="3110333"/>
          </a:xfrm>
          <a:prstGeom prst="flowChartTerminator">
            <a:avLst/>
          </a:prstGeom>
          <a:solidFill>
            <a:srgbClr val="A0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tr-TR" sz="3600" dirty="0">
                <a:solidFill>
                  <a:prstClr val="black"/>
                </a:solidFill>
              </a:rPr>
              <a:t>Zeyd b. Sabit (</a:t>
            </a:r>
            <a:r>
              <a:rPr lang="tr-TR" sz="3600" dirty="0" err="1">
                <a:solidFill>
                  <a:prstClr val="black"/>
                </a:solidFill>
              </a:rPr>
              <a:t>r.a</a:t>
            </a:r>
            <a:r>
              <a:rPr lang="tr-TR" sz="3600" dirty="0" smtClean="0">
                <a:solidFill>
                  <a:prstClr val="black"/>
                </a:solidFill>
              </a:rPr>
              <a:t>.)</a:t>
            </a:r>
            <a:endParaRPr kumimoji="0" lang="tr-TR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: Shape 34">
            <a:extLst>
              <a:ext uri="{FF2B5EF4-FFF2-40B4-BE49-F238E27FC236}">
                <a16:creationId xmlns:a16="http://schemas.microsoft.com/office/drawing/2014/main" id="{D5E4EE9D-A646-492D-A401-7B36AED7ABC4}"/>
              </a:ext>
            </a:extLst>
          </p:cNvPr>
          <p:cNvSpPr/>
          <p:nvPr/>
        </p:nvSpPr>
        <p:spPr>
          <a:xfrm>
            <a:off x="1012622" y="1707353"/>
            <a:ext cx="741228" cy="898903"/>
          </a:xfrm>
          <a:custGeom>
            <a:avLst/>
            <a:gdLst>
              <a:gd name="connsiteX0" fmla="*/ 587959 w 1263861"/>
              <a:gd name="connsiteY0" fmla="*/ 1574 h 1263861"/>
              <a:gd name="connsiteX1" fmla="*/ 947844 w 1263861"/>
              <a:gd name="connsiteY1" fmla="*/ 84755 h 1263861"/>
              <a:gd name="connsiteX2" fmla="*/ 1179108 w 1263861"/>
              <a:gd name="connsiteY2" fmla="*/ 947844 h 1263861"/>
              <a:gd name="connsiteX3" fmla="*/ 316019 w 1263861"/>
              <a:gd name="connsiteY3" fmla="*/ 1179108 h 1263861"/>
              <a:gd name="connsiteX4" fmla="*/ 84755 w 1263861"/>
              <a:gd name="connsiteY4" fmla="*/ 316019 h 1263861"/>
              <a:gd name="connsiteX5" fmla="*/ 587959 w 1263861"/>
              <a:gd name="connsiteY5" fmla="*/ 1574 h 126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861" h="1263861">
                <a:moveTo>
                  <a:pt x="587959" y="1574"/>
                </a:moveTo>
                <a:cubicBezTo>
                  <a:pt x="709352" y="-7005"/>
                  <a:pt x="834520" y="19327"/>
                  <a:pt x="947844" y="84755"/>
                </a:cubicBezTo>
                <a:cubicBezTo>
                  <a:pt x="1250041" y="259228"/>
                  <a:pt x="1353581" y="645647"/>
                  <a:pt x="1179108" y="947844"/>
                </a:cubicBezTo>
                <a:cubicBezTo>
                  <a:pt x="1004634" y="1250041"/>
                  <a:pt x="618216" y="1353581"/>
                  <a:pt x="316019" y="1179108"/>
                </a:cubicBezTo>
                <a:cubicBezTo>
                  <a:pt x="13822" y="1004634"/>
                  <a:pt x="-89719" y="618216"/>
                  <a:pt x="84755" y="316019"/>
                </a:cubicBezTo>
                <a:cubicBezTo>
                  <a:pt x="193801" y="127146"/>
                  <a:pt x="385638" y="15873"/>
                  <a:pt x="587959" y="1574"/>
                </a:cubicBezTo>
                <a:close/>
              </a:path>
            </a:pathLst>
          </a:custGeom>
          <a:solidFill>
            <a:srgbClr val="FFD6A5"/>
          </a:solidFill>
          <a:ln>
            <a:noFill/>
          </a:ln>
          <a:effectLst>
            <a:outerShdw blurRad="101600" dist="38100" dir="2700000" algn="tl" rotWithShape="0">
              <a:prstClr val="black">
                <a:alpha val="34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erbest Form 9"/>
          <p:cNvSpPr/>
          <p:nvPr/>
        </p:nvSpPr>
        <p:spPr>
          <a:xfrm>
            <a:off x="3074043" y="1488738"/>
            <a:ext cx="1010092" cy="510363"/>
          </a:xfrm>
          <a:custGeom>
            <a:avLst/>
            <a:gdLst>
              <a:gd name="connsiteX0" fmla="*/ 404036 w 1073887"/>
              <a:gd name="connsiteY0" fmla="*/ 0 h 510363"/>
              <a:gd name="connsiteX1" fmla="*/ 818706 w 1073887"/>
              <a:gd name="connsiteY1" fmla="*/ 0 h 510363"/>
              <a:gd name="connsiteX2" fmla="*/ 1073887 w 1073887"/>
              <a:gd name="connsiteY2" fmla="*/ 255182 h 510363"/>
              <a:gd name="connsiteX3" fmla="*/ 818706 w 1073887"/>
              <a:gd name="connsiteY3" fmla="*/ 510363 h 510363"/>
              <a:gd name="connsiteX4" fmla="*/ 404036 w 1073887"/>
              <a:gd name="connsiteY4" fmla="*/ 510363 h 510363"/>
              <a:gd name="connsiteX5" fmla="*/ 404036 w 1073887"/>
              <a:gd name="connsiteY5" fmla="*/ 506539 h 510363"/>
              <a:gd name="connsiteX6" fmla="*/ 0 w 1073887"/>
              <a:gd name="connsiteY6" fmla="*/ 506539 h 510363"/>
              <a:gd name="connsiteX7" fmla="*/ 252663 w 1073887"/>
              <a:gd name="connsiteY7" fmla="*/ 253876 h 510363"/>
              <a:gd name="connsiteX8" fmla="*/ 0 w 1073887"/>
              <a:gd name="connsiteY8" fmla="*/ 1212 h 510363"/>
              <a:gd name="connsiteX9" fmla="*/ 404036 w 1073887"/>
              <a:gd name="connsiteY9" fmla="*/ 1212 h 51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3887" h="510363">
                <a:moveTo>
                  <a:pt x="404036" y="0"/>
                </a:moveTo>
                <a:lnTo>
                  <a:pt x="818706" y="0"/>
                </a:lnTo>
                <a:lnTo>
                  <a:pt x="1073887" y="255182"/>
                </a:lnTo>
                <a:lnTo>
                  <a:pt x="818706" y="510363"/>
                </a:lnTo>
                <a:lnTo>
                  <a:pt x="404036" y="510363"/>
                </a:lnTo>
                <a:lnTo>
                  <a:pt x="404036" y="506539"/>
                </a:lnTo>
                <a:lnTo>
                  <a:pt x="0" y="506539"/>
                </a:lnTo>
                <a:lnTo>
                  <a:pt x="252663" y="253876"/>
                </a:lnTo>
                <a:lnTo>
                  <a:pt x="0" y="1212"/>
                </a:lnTo>
                <a:lnTo>
                  <a:pt x="404036" y="1212"/>
                </a:lnTo>
                <a:close/>
              </a:path>
            </a:pathLst>
          </a:custGeom>
          <a:solidFill>
            <a:srgbClr val="FF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tr-TR" smtClean="0">
              <a:solidFill>
                <a:schemeClr val="tx1"/>
              </a:solidFill>
            </a:endParaRPr>
          </a:p>
        </p:txBody>
      </p:sp>
      <p:sp>
        <p:nvSpPr>
          <p:cNvPr id="11" name="Serbest Form 10"/>
          <p:cNvSpPr/>
          <p:nvPr/>
        </p:nvSpPr>
        <p:spPr>
          <a:xfrm>
            <a:off x="3091953" y="3227339"/>
            <a:ext cx="1010092" cy="510363"/>
          </a:xfrm>
          <a:custGeom>
            <a:avLst/>
            <a:gdLst>
              <a:gd name="connsiteX0" fmla="*/ 404036 w 1073887"/>
              <a:gd name="connsiteY0" fmla="*/ 0 h 510363"/>
              <a:gd name="connsiteX1" fmla="*/ 818706 w 1073887"/>
              <a:gd name="connsiteY1" fmla="*/ 0 h 510363"/>
              <a:gd name="connsiteX2" fmla="*/ 1073887 w 1073887"/>
              <a:gd name="connsiteY2" fmla="*/ 255182 h 510363"/>
              <a:gd name="connsiteX3" fmla="*/ 818706 w 1073887"/>
              <a:gd name="connsiteY3" fmla="*/ 510363 h 510363"/>
              <a:gd name="connsiteX4" fmla="*/ 404036 w 1073887"/>
              <a:gd name="connsiteY4" fmla="*/ 510363 h 510363"/>
              <a:gd name="connsiteX5" fmla="*/ 404036 w 1073887"/>
              <a:gd name="connsiteY5" fmla="*/ 506539 h 510363"/>
              <a:gd name="connsiteX6" fmla="*/ 0 w 1073887"/>
              <a:gd name="connsiteY6" fmla="*/ 506539 h 510363"/>
              <a:gd name="connsiteX7" fmla="*/ 252663 w 1073887"/>
              <a:gd name="connsiteY7" fmla="*/ 253876 h 510363"/>
              <a:gd name="connsiteX8" fmla="*/ 0 w 1073887"/>
              <a:gd name="connsiteY8" fmla="*/ 1212 h 510363"/>
              <a:gd name="connsiteX9" fmla="*/ 404036 w 1073887"/>
              <a:gd name="connsiteY9" fmla="*/ 1212 h 51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3887" h="510363">
                <a:moveTo>
                  <a:pt x="404036" y="0"/>
                </a:moveTo>
                <a:lnTo>
                  <a:pt x="818706" y="0"/>
                </a:lnTo>
                <a:lnTo>
                  <a:pt x="1073887" y="255182"/>
                </a:lnTo>
                <a:lnTo>
                  <a:pt x="818706" y="510363"/>
                </a:lnTo>
                <a:lnTo>
                  <a:pt x="404036" y="510363"/>
                </a:lnTo>
                <a:lnTo>
                  <a:pt x="404036" y="506539"/>
                </a:lnTo>
                <a:lnTo>
                  <a:pt x="0" y="506539"/>
                </a:lnTo>
                <a:lnTo>
                  <a:pt x="252663" y="253876"/>
                </a:lnTo>
                <a:lnTo>
                  <a:pt x="0" y="1212"/>
                </a:lnTo>
                <a:lnTo>
                  <a:pt x="404036" y="1212"/>
                </a:lnTo>
                <a:close/>
              </a:path>
            </a:pathLst>
          </a:custGeom>
          <a:solidFill>
            <a:srgbClr val="FFE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tr-TR" smtClean="0">
              <a:solidFill>
                <a:schemeClr val="tx1"/>
              </a:solidFill>
            </a:endParaRPr>
          </a:p>
        </p:txBody>
      </p:sp>
      <p:sp>
        <p:nvSpPr>
          <p:cNvPr id="12" name="Serbest Form 11"/>
          <p:cNvSpPr/>
          <p:nvPr/>
        </p:nvSpPr>
        <p:spPr>
          <a:xfrm>
            <a:off x="3110783" y="4935315"/>
            <a:ext cx="1010092" cy="510363"/>
          </a:xfrm>
          <a:custGeom>
            <a:avLst/>
            <a:gdLst>
              <a:gd name="connsiteX0" fmla="*/ 404036 w 1073887"/>
              <a:gd name="connsiteY0" fmla="*/ 0 h 510363"/>
              <a:gd name="connsiteX1" fmla="*/ 818706 w 1073887"/>
              <a:gd name="connsiteY1" fmla="*/ 0 h 510363"/>
              <a:gd name="connsiteX2" fmla="*/ 1073887 w 1073887"/>
              <a:gd name="connsiteY2" fmla="*/ 255182 h 510363"/>
              <a:gd name="connsiteX3" fmla="*/ 818706 w 1073887"/>
              <a:gd name="connsiteY3" fmla="*/ 510363 h 510363"/>
              <a:gd name="connsiteX4" fmla="*/ 404036 w 1073887"/>
              <a:gd name="connsiteY4" fmla="*/ 510363 h 510363"/>
              <a:gd name="connsiteX5" fmla="*/ 404036 w 1073887"/>
              <a:gd name="connsiteY5" fmla="*/ 506539 h 510363"/>
              <a:gd name="connsiteX6" fmla="*/ 0 w 1073887"/>
              <a:gd name="connsiteY6" fmla="*/ 506539 h 510363"/>
              <a:gd name="connsiteX7" fmla="*/ 252663 w 1073887"/>
              <a:gd name="connsiteY7" fmla="*/ 253876 h 510363"/>
              <a:gd name="connsiteX8" fmla="*/ 0 w 1073887"/>
              <a:gd name="connsiteY8" fmla="*/ 1212 h 510363"/>
              <a:gd name="connsiteX9" fmla="*/ 404036 w 1073887"/>
              <a:gd name="connsiteY9" fmla="*/ 1212 h 51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3887" h="510363">
                <a:moveTo>
                  <a:pt x="404036" y="0"/>
                </a:moveTo>
                <a:lnTo>
                  <a:pt x="818706" y="0"/>
                </a:lnTo>
                <a:lnTo>
                  <a:pt x="1073887" y="255182"/>
                </a:lnTo>
                <a:lnTo>
                  <a:pt x="818706" y="510363"/>
                </a:lnTo>
                <a:lnTo>
                  <a:pt x="404036" y="510363"/>
                </a:lnTo>
                <a:lnTo>
                  <a:pt x="404036" y="506539"/>
                </a:lnTo>
                <a:lnTo>
                  <a:pt x="0" y="506539"/>
                </a:lnTo>
                <a:lnTo>
                  <a:pt x="252663" y="253876"/>
                </a:lnTo>
                <a:lnTo>
                  <a:pt x="0" y="1212"/>
                </a:lnTo>
                <a:lnTo>
                  <a:pt x="404036" y="1212"/>
                </a:lnTo>
                <a:close/>
              </a:path>
            </a:pathLst>
          </a:custGeom>
          <a:solidFill>
            <a:srgbClr val="84C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tr-TR" smtClean="0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241200" y="1105822"/>
            <a:ext cx="7031403" cy="1384995"/>
          </a:xfrm>
          <a:prstGeom prst="rect">
            <a:avLst/>
          </a:prstGeom>
          <a:ln>
            <a:solidFill>
              <a:srgbClr val="FF9F98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/>
              <a:t>Zeyd b. </a:t>
            </a:r>
            <a:r>
              <a:rPr lang="tr-TR" sz="2800" dirty="0" smtClean="0"/>
              <a:t>Sâbit</a:t>
            </a:r>
            <a:r>
              <a:rPr lang="tr-TR" sz="2800" dirty="0"/>
              <a:t> </a:t>
            </a:r>
            <a:r>
              <a:rPr lang="tr-TR" sz="2800" dirty="0" smtClean="0"/>
              <a:t>(</a:t>
            </a:r>
            <a:r>
              <a:rPr lang="tr-TR" sz="2800" dirty="0" err="1" smtClean="0"/>
              <a:t>r.a</a:t>
            </a:r>
            <a:r>
              <a:rPr lang="tr-TR" sz="2800" dirty="0"/>
              <a:t>.); Farsça, Rumca, </a:t>
            </a:r>
            <a:r>
              <a:rPr lang="tr-TR" sz="2800" dirty="0" err="1"/>
              <a:t>Kıptice</a:t>
            </a:r>
            <a:r>
              <a:rPr lang="tr-TR" sz="2800" dirty="0"/>
              <a:t> ve </a:t>
            </a:r>
            <a:r>
              <a:rPr lang="tr-TR" sz="2800" dirty="0" err="1" smtClean="0"/>
              <a:t>Habeşçe</a:t>
            </a:r>
            <a:r>
              <a:rPr lang="tr-TR" sz="2800" dirty="0" smtClean="0"/>
              <a:t> gibi </a:t>
            </a:r>
            <a:r>
              <a:rPr lang="tr-TR" sz="2800" b="1" dirty="0" smtClean="0"/>
              <a:t>yabacı dilleri bilen </a:t>
            </a:r>
            <a:r>
              <a:rPr lang="tr-TR" sz="2800" dirty="0" smtClean="0"/>
              <a:t>bir gençti.</a:t>
            </a:r>
            <a:endParaRPr lang="tr-TR" sz="2800" dirty="0"/>
          </a:p>
        </p:txBody>
      </p:sp>
      <p:sp>
        <p:nvSpPr>
          <p:cNvPr id="14" name="Dikdörtgen 13"/>
          <p:cNvSpPr/>
          <p:nvPr/>
        </p:nvSpPr>
        <p:spPr>
          <a:xfrm>
            <a:off x="4211220" y="3220910"/>
            <a:ext cx="6955430" cy="523220"/>
          </a:xfrm>
          <a:prstGeom prst="rect">
            <a:avLst/>
          </a:prstGeom>
          <a:ln>
            <a:solidFill>
              <a:srgbClr val="FFE188"/>
            </a:solidFill>
          </a:ln>
        </p:spPr>
        <p:txBody>
          <a:bodyPr wrap="none">
            <a:spAutoFit/>
          </a:bodyPr>
          <a:lstStyle/>
          <a:p>
            <a:r>
              <a:rPr lang="tr-TR" sz="2800" dirty="0" smtClean="0"/>
              <a:t>Davet mektuplarını yazmış ve tercüme etmiştir.</a:t>
            </a:r>
            <a:endParaRPr lang="tr-TR" sz="2800" dirty="0"/>
          </a:p>
        </p:txBody>
      </p:sp>
      <p:sp>
        <p:nvSpPr>
          <p:cNvPr id="15" name="Dikdörtgen 14"/>
          <p:cNvSpPr/>
          <p:nvPr/>
        </p:nvSpPr>
        <p:spPr>
          <a:xfrm>
            <a:off x="4226210" y="4717140"/>
            <a:ext cx="7046393" cy="954107"/>
          </a:xfrm>
          <a:prstGeom prst="rect">
            <a:avLst/>
          </a:prstGeom>
          <a:ln>
            <a:solidFill>
              <a:srgbClr val="84C7C3"/>
            </a:solidFill>
          </a:ln>
        </p:spPr>
        <p:txBody>
          <a:bodyPr wrap="square">
            <a:spAutoFit/>
          </a:bodyPr>
          <a:lstStyle/>
          <a:p>
            <a:r>
              <a:rPr lang="tr-TR" sz="2800" dirty="0" smtClean="0"/>
              <a:t>Yabancı ülkelerden </a:t>
            </a:r>
            <a:r>
              <a:rPr lang="tr-TR" sz="2800" dirty="0"/>
              <a:t>gelen mektupların tercüme </a:t>
            </a:r>
            <a:r>
              <a:rPr lang="tr-TR" sz="2800" dirty="0" smtClean="0"/>
              <a:t>etmiştir.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4092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Sonlandırıcı 1"/>
          <p:cNvSpPr/>
          <p:nvPr/>
        </p:nvSpPr>
        <p:spPr>
          <a:xfrm>
            <a:off x="112045" y="2076263"/>
            <a:ext cx="2885988" cy="3155304"/>
          </a:xfrm>
          <a:prstGeom prst="flowChartTerminator">
            <a:avLst/>
          </a:prstGeom>
          <a:solidFill>
            <a:srgbClr val="A0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tr-TR" sz="3600" dirty="0">
                <a:solidFill>
                  <a:prstClr val="black"/>
                </a:solidFill>
              </a:rPr>
              <a:t>Esma </a:t>
            </a:r>
            <a:r>
              <a:rPr lang="tr-TR" sz="3600" dirty="0" err="1">
                <a:solidFill>
                  <a:prstClr val="black"/>
                </a:solidFill>
              </a:rPr>
              <a:t>binti</a:t>
            </a:r>
            <a:r>
              <a:rPr lang="tr-TR" sz="3600" dirty="0">
                <a:solidFill>
                  <a:prstClr val="black"/>
                </a:solidFill>
              </a:rPr>
              <a:t> </a:t>
            </a:r>
            <a:r>
              <a:rPr lang="tr-TR" sz="3600" dirty="0" err="1">
                <a:solidFill>
                  <a:prstClr val="black"/>
                </a:solidFill>
              </a:rPr>
              <a:t>Ebi</a:t>
            </a:r>
            <a:r>
              <a:rPr lang="tr-TR" sz="3600" dirty="0">
                <a:solidFill>
                  <a:prstClr val="black"/>
                </a:solidFill>
              </a:rPr>
              <a:t> </a:t>
            </a:r>
            <a:r>
              <a:rPr lang="tr-TR" sz="3600" dirty="0" smtClean="0">
                <a:solidFill>
                  <a:prstClr val="black"/>
                </a:solidFill>
              </a:rPr>
              <a:t>Bekir (</a:t>
            </a:r>
            <a:r>
              <a:rPr lang="tr-TR" sz="3600" dirty="0" err="1" smtClean="0">
                <a:solidFill>
                  <a:prstClr val="black"/>
                </a:solidFill>
              </a:rPr>
              <a:t>r.a</a:t>
            </a:r>
            <a:r>
              <a:rPr lang="tr-TR" sz="3600" dirty="0" smtClean="0">
                <a:solidFill>
                  <a:prstClr val="black"/>
                </a:solidFill>
              </a:rPr>
              <a:t>.)</a:t>
            </a:r>
            <a:endParaRPr kumimoji="0" lang="tr-TR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: Shape 34">
            <a:extLst>
              <a:ext uri="{FF2B5EF4-FFF2-40B4-BE49-F238E27FC236}">
                <a16:creationId xmlns:a16="http://schemas.microsoft.com/office/drawing/2014/main" id="{D5E4EE9D-A646-492D-A401-7B36AED7ABC4}"/>
              </a:ext>
            </a:extLst>
          </p:cNvPr>
          <p:cNvSpPr/>
          <p:nvPr/>
        </p:nvSpPr>
        <p:spPr>
          <a:xfrm>
            <a:off x="1132543" y="1737333"/>
            <a:ext cx="786198" cy="898903"/>
          </a:xfrm>
          <a:custGeom>
            <a:avLst/>
            <a:gdLst>
              <a:gd name="connsiteX0" fmla="*/ 587959 w 1263861"/>
              <a:gd name="connsiteY0" fmla="*/ 1574 h 1263861"/>
              <a:gd name="connsiteX1" fmla="*/ 947844 w 1263861"/>
              <a:gd name="connsiteY1" fmla="*/ 84755 h 1263861"/>
              <a:gd name="connsiteX2" fmla="*/ 1179108 w 1263861"/>
              <a:gd name="connsiteY2" fmla="*/ 947844 h 1263861"/>
              <a:gd name="connsiteX3" fmla="*/ 316019 w 1263861"/>
              <a:gd name="connsiteY3" fmla="*/ 1179108 h 1263861"/>
              <a:gd name="connsiteX4" fmla="*/ 84755 w 1263861"/>
              <a:gd name="connsiteY4" fmla="*/ 316019 h 1263861"/>
              <a:gd name="connsiteX5" fmla="*/ 587959 w 1263861"/>
              <a:gd name="connsiteY5" fmla="*/ 1574 h 126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861" h="1263861">
                <a:moveTo>
                  <a:pt x="587959" y="1574"/>
                </a:moveTo>
                <a:cubicBezTo>
                  <a:pt x="709352" y="-7005"/>
                  <a:pt x="834520" y="19327"/>
                  <a:pt x="947844" y="84755"/>
                </a:cubicBezTo>
                <a:cubicBezTo>
                  <a:pt x="1250041" y="259228"/>
                  <a:pt x="1353581" y="645647"/>
                  <a:pt x="1179108" y="947844"/>
                </a:cubicBezTo>
                <a:cubicBezTo>
                  <a:pt x="1004634" y="1250041"/>
                  <a:pt x="618216" y="1353581"/>
                  <a:pt x="316019" y="1179108"/>
                </a:cubicBezTo>
                <a:cubicBezTo>
                  <a:pt x="13822" y="1004634"/>
                  <a:pt x="-89719" y="618216"/>
                  <a:pt x="84755" y="316019"/>
                </a:cubicBezTo>
                <a:cubicBezTo>
                  <a:pt x="193801" y="127146"/>
                  <a:pt x="385638" y="15873"/>
                  <a:pt x="587959" y="1574"/>
                </a:cubicBezTo>
                <a:close/>
              </a:path>
            </a:pathLst>
          </a:custGeom>
          <a:solidFill>
            <a:srgbClr val="FFD6A5"/>
          </a:solidFill>
          <a:ln>
            <a:noFill/>
          </a:ln>
          <a:effectLst>
            <a:outerShdw blurRad="101600" dist="38100" dir="2700000" algn="tl" rotWithShape="0">
              <a:prstClr val="black">
                <a:alpha val="34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erbest Form 9"/>
          <p:cNvSpPr/>
          <p:nvPr/>
        </p:nvSpPr>
        <p:spPr>
          <a:xfrm>
            <a:off x="3786964" y="2139667"/>
            <a:ext cx="1010092" cy="510363"/>
          </a:xfrm>
          <a:custGeom>
            <a:avLst/>
            <a:gdLst>
              <a:gd name="connsiteX0" fmla="*/ 404036 w 1073887"/>
              <a:gd name="connsiteY0" fmla="*/ 0 h 510363"/>
              <a:gd name="connsiteX1" fmla="*/ 818706 w 1073887"/>
              <a:gd name="connsiteY1" fmla="*/ 0 h 510363"/>
              <a:gd name="connsiteX2" fmla="*/ 1073887 w 1073887"/>
              <a:gd name="connsiteY2" fmla="*/ 255182 h 510363"/>
              <a:gd name="connsiteX3" fmla="*/ 818706 w 1073887"/>
              <a:gd name="connsiteY3" fmla="*/ 510363 h 510363"/>
              <a:gd name="connsiteX4" fmla="*/ 404036 w 1073887"/>
              <a:gd name="connsiteY4" fmla="*/ 510363 h 510363"/>
              <a:gd name="connsiteX5" fmla="*/ 404036 w 1073887"/>
              <a:gd name="connsiteY5" fmla="*/ 506539 h 510363"/>
              <a:gd name="connsiteX6" fmla="*/ 0 w 1073887"/>
              <a:gd name="connsiteY6" fmla="*/ 506539 h 510363"/>
              <a:gd name="connsiteX7" fmla="*/ 252663 w 1073887"/>
              <a:gd name="connsiteY7" fmla="*/ 253876 h 510363"/>
              <a:gd name="connsiteX8" fmla="*/ 0 w 1073887"/>
              <a:gd name="connsiteY8" fmla="*/ 1212 h 510363"/>
              <a:gd name="connsiteX9" fmla="*/ 404036 w 1073887"/>
              <a:gd name="connsiteY9" fmla="*/ 1212 h 51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3887" h="510363">
                <a:moveTo>
                  <a:pt x="404036" y="0"/>
                </a:moveTo>
                <a:lnTo>
                  <a:pt x="818706" y="0"/>
                </a:lnTo>
                <a:lnTo>
                  <a:pt x="1073887" y="255182"/>
                </a:lnTo>
                <a:lnTo>
                  <a:pt x="818706" y="510363"/>
                </a:lnTo>
                <a:lnTo>
                  <a:pt x="404036" y="510363"/>
                </a:lnTo>
                <a:lnTo>
                  <a:pt x="404036" y="506539"/>
                </a:lnTo>
                <a:lnTo>
                  <a:pt x="0" y="506539"/>
                </a:lnTo>
                <a:lnTo>
                  <a:pt x="252663" y="253876"/>
                </a:lnTo>
                <a:lnTo>
                  <a:pt x="0" y="1212"/>
                </a:lnTo>
                <a:lnTo>
                  <a:pt x="404036" y="1212"/>
                </a:lnTo>
                <a:close/>
              </a:path>
            </a:pathLst>
          </a:custGeom>
          <a:solidFill>
            <a:srgbClr val="FF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erbest Form 10"/>
          <p:cNvSpPr/>
          <p:nvPr/>
        </p:nvSpPr>
        <p:spPr>
          <a:xfrm>
            <a:off x="3711884" y="4099545"/>
            <a:ext cx="1010092" cy="510363"/>
          </a:xfrm>
          <a:custGeom>
            <a:avLst/>
            <a:gdLst>
              <a:gd name="connsiteX0" fmla="*/ 404036 w 1073887"/>
              <a:gd name="connsiteY0" fmla="*/ 0 h 510363"/>
              <a:gd name="connsiteX1" fmla="*/ 818706 w 1073887"/>
              <a:gd name="connsiteY1" fmla="*/ 0 h 510363"/>
              <a:gd name="connsiteX2" fmla="*/ 1073887 w 1073887"/>
              <a:gd name="connsiteY2" fmla="*/ 255182 h 510363"/>
              <a:gd name="connsiteX3" fmla="*/ 818706 w 1073887"/>
              <a:gd name="connsiteY3" fmla="*/ 510363 h 510363"/>
              <a:gd name="connsiteX4" fmla="*/ 404036 w 1073887"/>
              <a:gd name="connsiteY4" fmla="*/ 510363 h 510363"/>
              <a:gd name="connsiteX5" fmla="*/ 404036 w 1073887"/>
              <a:gd name="connsiteY5" fmla="*/ 506539 h 510363"/>
              <a:gd name="connsiteX6" fmla="*/ 0 w 1073887"/>
              <a:gd name="connsiteY6" fmla="*/ 506539 h 510363"/>
              <a:gd name="connsiteX7" fmla="*/ 252663 w 1073887"/>
              <a:gd name="connsiteY7" fmla="*/ 253876 h 510363"/>
              <a:gd name="connsiteX8" fmla="*/ 0 w 1073887"/>
              <a:gd name="connsiteY8" fmla="*/ 1212 h 510363"/>
              <a:gd name="connsiteX9" fmla="*/ 404036 w 1073887"/>
              <a:gd name="connsiteY9" fmla="*/ 1212 h 51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3887" h="510363">
                <a:moveTo>
                  <a:pt x="404036" y="0"/>
                </a:moveTo>
                <a:lnTo>
                  <a:pt x="818706" y="0"/>
                </a:lnTo>
                <a:lnTo>
                  <a:pt x="1073887" y="255182"/>
                </a:lnTo>
                <a:lnTo>
                  <a:pt x="818706" y="510363"/>
                </a:lnTo>
                <a:lnTo>
                  <a:pt x="404036" y="510363"/>
                </a:lnTo>
                <a:lnTo>
                  <a:pt x="404036" y="506539"/>
                </a:lnTo>
                <a:lnTo>
                  <a:pt x="0" y="506539"/>
                </a:lnTo>
                <a:lnTo>
                  <a:pt x="252663" y="253876"/>
                </a:lnTo>
                <a:lnTo>
                  <a:pt x="0" y="1212"/>
                </a:lnTo>
                <a:lnTo>
                  <a:pt x="404036" y="1212"/>
                </a:lnTo>
                <a:close/>
              </a:path>
            </a:pathLst>
          </a:custGeom>
          <a:solidFill>
            <a:srgbClr val="FFE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954123" y="2011583"/>
            <a:ext cx="7067396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sz="2800" dirty="0">
                <a:solidFill>
                  <a:prstClr val="black"/>
                </a:solidFill>
              </a:rPr>
              <a:t>Hz. Ebu Bekir’in (</a:t>
            </a:r>
            <a:r>
              <a:rPr lang="tr-TR" sz="2800" dirty="0" err="1">
                <a:solidFill>
                  <a:prstClr val="black"/>
                </a:solidFill>
              </a:rPr>
              <a:t>r.a</a:t>
            </a:r>
            <a:r>
              <a:rPr lang="tr-TR" sz="2800" dirty="0">
                <a:solidFill>
                  <a:prstClr val="black"/>
                </a:solidFill>
              </a:rPr>
              <a:t>.) </a:t>
            </a:r>
            <a:r>
              <a:rPr lang="tr-TR" sz="2800" b="1" dirty="0">
                <a:solidFill>
                  <a:prstClr val="black"/>
                </a:solidFill>
              </a:rPr>
              <a:t>kızıdır.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804474" y="3591439"/>
            <a:ext cx="7217044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tr-TR" sz="2800" dirty="0">
                <a:solidFill>
                  <a:prstClr val="black"/>
                </a:solidFill>
              </a:rPr>
              <a:t>Esma </a:t>
            </a:r>
            <a:r>
              <a:rPr lang="tr-TR" sz="2800" dirty="0" err="1">
                <a:solidFill>
                  <a:prstClr val="black"/>
                </a:solidFill>
              </a:rPr>
              <a:t>binti</a:t>
            </a:r>
            <a:r>
              <a:rPr lang="tr-TR" sz="2800" dirty="0">
                <a:solidFill>
                  <a:prstClr val="black"/>
                </a:solidFill>
              </a:rPr>
              <a:t> </a:t>
            </a:r>
            <a:r>
              <a:rPr lang="tr-TR" sz="2800" dirty="0" err="1">
                <a:solidFill>
                  <a:prstClr val="black"/>
                </a:solidFill>
              </a:rPr>
              <a:t>Ebi</a:t>
            </a:r>
            <a:r>
              <a:rPr lang="tr-TR" sz="2800" dirty="0">
                <a:solidFill>
                  <a:prstClr val="black"/>
                </a:solidFill>
              </a:rPr>
              <a:t> Bekir (</a:t>
            </a:r>
            <a:r>
              <a:rPr lang="tr-TR" sz="2800" dirty="0" err="1">
                <a:solidFill>
                  <a:prstClr val="black"/>
                </a:solidFill>
              </a:rPr>
              <a:t>r.a</a:t>
            </a:r>
            <a:r>
              <a:rPr lang="tr-TR" sz="2800" dirty="0">
                <a:solidFill>
                  <a:prstClr val="black"/>
                </a:solidFill>
              </a:rPr>
              <a:t>.), </a:t>
            </a:r>
            <a:r>
              <a:rPr lang="tr-TR" sz="2800" dirty="0" smtClean="0">
                <a:solidFill>
                  <a:prstClr val="black"/>
                </a:solidFill>
              </a:rPr>
              <a:t>Peygamberimiz m(s.a.v</a:t>
            </a:r>
            <a:r>
              <a:rPr lang="tr-TR" sz="2800" dirty="0">
                <a:solidFill>
                  <a:prstClr val="black"/>
                </a:solidFill>
              </a:rPr>
              <a:t>.) ile Hz. Ebu Bekir (</a:t>
            </a:r>
            <a:r>
              <a:rPr lang="tr-TR" sz="2800" dirty="0" err="1">
                <a:solidFill>
                  <a:prstClr val="black"/>
                </a:solidFill>
              </a:rPr>
              <a:t>r.a</a:t>
            </a:r>
            <a:r>
              <a:rPr lang="tr-TR" sz="2800" dirty="0">
                <a:solidFill>
                  <a:prstClr val="black"/>
                </a:solidFill>
              </a:rPr>
              <a:t>.) Sevr Mağarası’ndayken akşamları onlara yiyecek </a:t>
            </a:r>
            <a:r>
              <a:rPr lang="tr-TR" sz="2800" dirty="0" smtClean="0">
                <a:solidFill>
                  <a:prstClr val="black"/>
                </a:solidFill>
              </a:rPr>
              <a:t>hazırlayıp götürürdü.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36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Sonlandırıcı 1"/>
          <p:cNvSpPr/>
          <p:nvPr/>
        </p:nvSpPr>
        <p:spPr>
          <a:xfrm>
            <a:off x="216976" y="2061274"/>
            <a:ext cx="2138767" cy="3254644"/>
          </a:xfrm>
          <a:prstGeom prst="flowChartTerminator">
            <a:avLst/>
          </a:prstGeom>
          <a:solidFill>
            <a:srgbClr val="A0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Erkam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b.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Eb’il-Erkam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Freeform: Shape 34">
            <a:extLst>
              <a:ext uri="{FF2B5EF4-FFF2-40B4-BE49-F238E27FC236}">
                <a16:creationId xmlns:a16="http://schemas.microsoft.com/office/drawing/2014/main" id="{D5E4EE9D-A646-492D-A401-7B36AED7ABC4}"/>
              </a:ext>
            </a:extLst>
          </p:cNvPr>
          <p:cNvSpPr/>
          <p:nvPr/>
        </p:nvSpPr>
        <p:spPr>
          <a:xfrm>
            <a:off x="727808" y="1782305"/>
            <a:ext cx="961508" cy="898903"/>
          </a:xfrm>
          <a:custGeom>
            <a:avLst/>
            <a:gdLst>
              <a:gd name="connsiteX0" fmla="*/ 587959 w 1263861"/>
              <a:gd name="connsiteY0" fmla="*/ 1574 h 1263861"/>
              <a:gd name="connsiteX1" fmla="*/ 947844 w 1263861"/>
              <a:gd name="connsiteY1" fmla="*/ 84755 h 1263861"/>
              <a:gd name="connsiteX2" fmla="*/ 1179108 w 1263861"/>
              <a:gd name="connsiteY2" fmla="*/ 947844 h 1263861"/>
              <a:gd name="connsiteX3" fmla="*/ 316019 w 1263861"/>
              <a:gd name="connsiteY3" fmla="*/ 1179108 h 1263861"/>
              <a:gd name="connsiteX4" fmla="*/ 84755 w 1263861"/>
              <a:gd name="connsiteY4" fmla="*/ 316019 h 1263861"/>
              <a:gd name="connsiteX5" fmla="*/ 587959 w 1263861"/>
              <a:gd name="connsiteY5" fmla="*/ 1574 h 126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861" h="1263861">
                <a:moveTo>
                  <a:pt x="587959" y="1574"/>
                </a:moveTo>
                <a:cubicBezTo>
                  <a:pt x="709352" y="-7005"/>
                  <a:pt x="834520" y="19327"/>
                  <a:pt x="947844" y="84755"/>
                </a:cubicBezTo>
                <a:cubicBezTo>
                  <a:pt x="1250041" y="259228"/>
                  <a:pt x="1353581" y="645647"/>
                  <a:pt x="1179108" y="947844"/>
                </a:cubicBezTo>
                <a:cubicBezTo>
                  <a:pt x="1004634" y="1250041"/>
                  <a:pt x="618216" y="1353581"/>
                  <a:pt x="316019" y="1179108"/>
                </a:cubicBezTo>
                <a:cubicBezTo>
                  <a:pt x="13822" y="1004634"/>
                  <a:pt x="-89719" y="618216"/>
                  <a:pt x="84755" y="316019"/>
                </a:cubicBezTo>
                <a:cubicBezTo>
                  <a:pt x="193801" y="127146"/>
                  <a:pt x="385638" y="15873"/>
                  <a:pt x="587959" y="1574"/>
                </a:cubicBezTo>
                <a:close/>
              </a:path>
            </a:pathLst>
          </a:custGeom>
          <a:solidFill>
            <a:srgbClr val="FFD6A5"/>
          </a:solidFill>
          <a:ln>
            <a:noFill/>
          </a:ln>
          <a:effectLst>
            <a:outerShdw blurRad="101600" dist="38100" dir="2700000" algn="tl" rotWithShape="0">
              <a:prstClr val="black">
                <a:alpha val="34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7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8D1A9B1B-32A7-46D1-A250-EF5E44724213}"/>
              </a:ext>
            </a:extLst>
          </p:cNvPr>
          <p:cNvSpPr/>
          <p:nvPr/>
        </p:nvSpPr>
        <p:spPr>
          <a:xfrm rot="6313810">
            <a:off x="3813308" y="1803866"/>
            <a:ext cx="960492" cy="1822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572" extrusionOk="0">
                <a:moveTo>
                  <a:pt x="17999" y="560"/>
                </a:moveTo>
                <a:cubicBezTo>
                  <a:pt x="17619" y="408"/>
                  <a:pt x="17239" y="306"/>
                  <a:pt x="16858" y="153"/>
                </a:cubicBezTo>
                <a:cubicBezTo>
                  <a:pt x="16706" y="102"/>
                  <a:pt x="16554" y="51"/>
                  <a:pt x="16326" y="51"/>
                </a:cubicBezTo>
                <a:cubicBezTo>
                  <a:pt x="16174" y="51"/>
                  <a:pt x="16098" y="0"/>
                  <a:pt x="15946" y="0"/>
                </a:cubicBezTo>
                <a:cubicBezTo>
                  <a:pt x="15794" y="0"/>
                  <a:pt x="15641" y="0"/>
                  <a:pt x="15489" y="0"/>
                </a:cubicBezTo>
                <a:cubicBezTo>
                  <a:pt x="15185" y="0"/>
                  <a:pt x="14957" y="102"/>
                  <a:pt x="14729" y="204"/>
                </a:cubicBezTo>
                <a:cubicBezTo>
                  <a:pt x="14729" y="204"/>
                  <a:pt x="14653" y="255"/>
                  <a:pt x="14653" y="255"/>
                </a:cubicBezTo>
                <a:cubicBezTo>
                  <a:pt x="14501" y="357"/>
                  <a:pt x="14348" y="509"/>
                  <a:pt x="14272" y="662"/>
                </a:cubicBezTo>
                <a:cubicBezTo>
                  <a:pt x="14120" y="866"/>
                  <a:pt x="14120" y="1070"/>
                  <a:pt x="14044" y="1274"/>
                </a:cubicBezTo>
                <a:cubicBezTo>
                  <a:pt x="13968" y="1477"/>
                  <a:pt x="13968" y="1681"/>
                  <a:pt x="13968" y="1834"/>
                </a:cubicBezTo>
                <a:cubicBezTo>
                  <a:pt x="13892" y="2242"/>
                  <a:pt x="13892" y="2598"/>
                  <a:pt x="13816" y="3006"/>
                </a:cubicBezTo>
                <a:cubicBezTo>
                  <a:pt x="13740" y="3464"/>
                  <a:pt x="13740" y="3872"/>
                  <a:pt x="13664" y="4330"/>
                </a:cubicBezTo>
                <a:cubicBezTo>
                  <a:pt x="13664" y="4381"/>
                  <a:pt x="13740" y="4381"/>
                  <a:pt x="13816" y="4381"/>
                </a:cubicBezTo>
                <a:cubicBezTo>
                  <a:pt x="13816" y="4381"/>
                  <a:pt x="13816" y="4381"/>
                  <a:pt x="13816" y="4381"/>
                </a:cubicBezTo>
                <a:cubicBezTo>
                  <a:pt x="13816" y="4381"/>
                  <a:pt x="13892" y="4330"/>
                  <a:pt x="13892" y="4330"/>
                </a:cubicBezTo>
                <a:cubicBezTo>
                  <a:pt x="13892" y="4177"/>
                  <a:pt x="13968" y="4075"/>
                  <a:pt x="13968" y="3923"/>
                </a:cubicBezTo>
                <a:cubicBezTo>
                  <a:pt x="14044" y="3668"/>
                  <a:pt x="14196" y="3362"/>
                  <a:pt x="14272" y="3108"/>
                </a:cubicBezTo>
                <a:cubicBezTo>
                  <a:pt x="14272" y="3006"/>
                  <a:pt x="14348" y="2955"/>
                  <a:pt x="14424" y="2853"/>
                </a:cubicBezTo>
                <a:cubicBezTo>
                  <a:pt x="14501" y="2700"/>
                  <a:pt x="14577" y="2598"/>
                  <a:pt x="14653" y="2445"/>
                </a:cubicBezTo>
                <a:cubicBezTo>
                  <a:pt x="14957" y="2038"/>
                  <a:pt x="15261" y="1579"/>
                  <a:pt x="15717" y="1223"/>
                </a:cubicBezTo>
                <a:cubicBezTo>
                  <a:pt x="15870" y="1223"/>
                  <a:pt x="15946" y="1274"/>
                  <a:pt x="16098" y="1325"/>
                </a:cubicBezTo>
                <a:cubicBezTo>
                  <a:pt x="16630" y="1477"/>
                  <a:pt x="17087" y="1681"/>
                  <a:pt x="17543" y="1936"/>
                </a:cubicBezTo>
                <a:cubicBezTo>
                  <a:pt x="17923" y="2140"/>
                  <a:pt x="18227" y="2394"/>
                  <a:pt x="18532" y="2598"/>
                </a:cubicBezTo>
                <a:cubicBezTo>
                  <a:pt x="18760" y="2751"/>
                  <a:pt x="18912" y="2904"/>
                  <a:pt x="19064" y="3057"/>
                </a:cubicBezTo>
                <a:cubicBezTo>
                  <a:pt x="19140" y="3159"/>
                  <a:pt x="19292" y="3209"/>
                  <a:pt x="19368" y="3311"/>
                </a:cubicBezTo>
                <a:cubicBezTo>
                  <a:pt x="19368" y="3311"/>
                  <a:pt x="19444" y="3362"/>
                  <a:pt x="19444" y="3362"/>
                </a:cubicBezTo>
                <a:cubicBezTo>
                  <a:pt x="19216" y="3413"/>
                  <a:pt x="19064" y="3464"/>
                  <a:pt x="18836" y="3515"/>
                </a:cubicBezTo>
                <a:cubicBezTo>
                  <a:pt x="18760" y="3515"/>
                  <a:pt x="18608" y="3566"/>
                  <a:pt x="18532" y="3566"/>
                </a:cubicBezTo>
                <a:cubicBezTo>
                  <a:pt x="18532" y="3515"/>
                  <a:pt x="18532" y="3515"/>
                  <a:pt x="18456" y="3464"/>
                </a:cubicBezTo>
                <a:cubicBezTo>
                  <a:pt x="18456" y="3413"/>
                  <a:pt x="18303" y="3311"/>
                  <a:pt x="18227" y="3260"/>
                </a:cubicBezTo>
                <a:cubicBezTo>
                  <a:pt x="18151" y="3158"/>
                  <a:pt x="17999" y="3108"/>
                  <a:pt x="17923" y="3057"/>
                </a:cubicBezTo>
                <a:cubicBezTo>
                  <a:pt x="17695" y="3006"/>
                  <a:pt x="17543" y="2955"/>
                  <a:pt x="17315" y="3006"/>
                </a:cubicBezTo>
                <a:cubicBezTo>
                  <a:pt x="17239" y="3006"/>
                  <a:pt x="17162" y="3057"/>
                  <a:pt x="17086" y="3057"/>
                </a:cubicBezTo>
                <a:cubicBezTo>
                  <a:pt x="17010" y="3057"/>
                  <a:pt x="16934" y="3107"/>
                  <a:pt x="16934" y="3158"/>
                </a:cubicBezTo>
                <a:cubicBezTo>
                  <a:pt x="16858" y="3209"/>
                  <a:pt x="16858" y="3209"/>
                  <a:pt x="16782" y="3260"/>
                </a:cubicBezTo>
                <a:cubicBezTo>
                  <a:pt x="16782" y="3260"/>
                  <a:pt x="16782" y="3260"/>
                  <a:pt x="16782" y="3260"/>
                </a:cubicBezTo>
                <a:cubicBezTo>
                  <a:pt x="16782" y="3260"/>
                  <a:pt x="16706" y="3311"/>
                  <a:pt x="16706" y="3311"/>
                </a:cubicBezTo>
                <a:cubicBezTo>
                  <a:pt x="16630" y="3362"/>
                  <a:pt x="16630" y="3413"/>
                  <a:pt x="16630" y="3464"/>
                </a:cubicBezTo>
                <a:cubicBezTo>
                  <a:pt x="16554" y="3566"/>
                  <a:pt x="16554" y="3668"/>
                  <a:pt x="16554" y="3770"/>
                </a:cubicBezTo>
                <a:cubicBezTo>
                  <a:pt x="16554" y="3872"/>
                  <a:pt x="16554" y="3974"/>
                  <a:pt x="16554" y="4024"/>
                </a:cubicBezTo>
                <a:cubicBezTo>
                  <a:pt x="16554" y="4024"/>
                  <a:pt x="16554" y="4075"/>
                  <a:pt x="16554" y="4075"/>
                </a:cubicBezTo>
                <a:cubicBezTo>
                  <a:pt x="16478" y="4126"/>
                  <a:pt x="16326" y="4126"/>
                  <a:pt x="16250" y="4177"/>
                </a:cubicBezTo>
                <a:cubicBezTo>
                  <a:pt x="16098" y="4228"/>
                  <a:pt x="15946" y="4279"/>
                  <a:pt x="15794" y="4330"/>
                </a:cubicBezTo>
                <a:cubicBezTo>
                  <a:pt x="15565" y="4432"/>
                  <a:pt x="15337" y="4534"/>
                  <a:pt x="15033" y="4585"/>
                </a:cubicBezTo>
                <a:cubicBezTo>
                  <a:pt x="14653" y="4738"/>
                  <a:pt x="14348" y="4840"/>
                  <a:pt x="13968" y="4941"/>
                </a:cubicBezTo>
                <a:cubicBezTo>
                  <a:pt x="13968" y="4941"/>
                  <a:pt x="13968" y="4941"/>
                  <a:pt x="13968" y="4941"/>
                </a:cubicBezTo>
                <a:cubicBezTo>
                  <a:pt x="13892" y="4992"/>
                  <a:pt x="13968" y="5043"/>
                  <a:pt x="14044" y="5043"/>
                </a:cubicBezTo>
                <a:cubicBezTo>
                  <a:pt x="14044" y="5043"/>
                  <a:pt x="14044" y="5043"/>
                  <a:pt x="14044" y="5043"/>
                </a:cubicBezTo>
                <a:cubicBezTo>
                  <a:pt x="14044" y="5043"/>
                  <a:pt x="14044" y="5043"/>
                  <a:pt x="14044" y="5043"/>
                </a:cubicBezTo>
                <a:cubicBezTo>
                  <a:pt x="14044" y="5043"/>
                  <a:pt x="14044" y="5043"/>
                  <a:pt x="14044" y="5043"/>
                </a:cubicBezTo>
                <a:cubicBezTo>
                  <a:pt x="14501" y="4941"/>
                  <a:pt x="14957" y="4891"/>
                  <a:pt x="15489" y="4789"/>
                </a:cubicBezTo>
                <a:cubicBezTo>
                  <a:pt x="15870" y="4738"/>
                  <a:pt x="16326" y="4636"/>
                  <a:pt x="16706" y="4585"/>
                </a:cubicBezTo>
                <a:cubicBezTo>
                  <a:pt x="16706" y="4585"/>
                  <a:pt x="16706" y="4585"/>
                  <a:pt x="16706" y="4585"/>
                </a:cubicBezTo>
                <a:cubicBezTo>
                  <a:pt x="16782" y="4840"/>
                  <a:pt x="16782" y="5145"/>
                  <a:pt x="16858" y="5400"/>
                </a:cubicBezTo>
                <a:cubicBezTo>
                  <a:pt x="16858" y="5604"/>
                  <a:pt x="16858" y="5807"/>
                  <a:pt x="16934" y="6011"/>
                </a:cubicBezTo>
                <a:cubicBezTo>
                  <a:pt x="16934" y="6164"/>
                  <a:pt x="16934" y="6317"/>
                  <a:pt x="16934" y="6470"/>
                </a:cubicBezTo>
                <a:cubicBezTo>
                  <a:pt x="16934" y="6826"/>
                  <a:pt x="16858" y="7132"/>
                  <a:pt x="16782" y="7489"/>
                </a:cubicBezTo>
                <a:cubicBezTo>
                  <a:pt x="16706" y="7692"/>
                  <a:pt x="16706" y="7845"/>
                  <a:pt x="16630" y="8049"/>
                </a:cubicBezTo>
                <a:cubicBezTo>
                  <a:pt x="16630" y="8151"/>
                  <a:pt x="16554" y="8202"/>
                  <a:pt x="16554" y="8304"/>
                </a:cubicBezTo>
                <a:cubicBezTo>
                  <a:pt x="16478" y="8457"/>
                  <a:pt x="16402" y="8609"/>
                  <a:pt x="16402" y="8762"/>
                </a:cubicBezTo>
                <a:cubicBezTo>
                  <a:pt x="16326" y="8966"/>
                  <a:pt x="16250" y="9170"/>
                  <a:pt x="16174" y="9374"/>
                </a:cubicBezTo>
                <a:cubicBezTo>
                  <a:pt x="16098" y="9577"/>
                  <a:pt x="16022" y="9730"/>
                  <a:pt x="15946" y="9934"/>
                </a:cubicBezTo>
                <a:cubicBezTo>
                  <a:pt x="15794" y="10189"/>
                  <a:pt x="15717" y="10443"/>
                  <a:pt x="15565" y="10698"/>
                </a:cubicBezTo>
                <a:cubicBezTo>
                  <a:pt x="15489" y="10800"/>
                  <a:pt x="15489" y="10851"/>
                  <a:pt x="15413" y="10953"/>
                </a:cubicBezTo>
                <a:cubicBezTo>
                  <a:pt x="15337" y="11106"/>
                  <a:pt x="15261" y="11258"/>
                  <a:pt x="15109" y="11411"/>
                </a:cubicBezTo>
                <a:cubicBezTo>
                  <a:pt x="14881" y="11768"/>
                  <a:pt x="14653" y="12175"/>
                  <a:pt x="14348" y="12532"/>
                </a:cubicBezTo>
                <a:cubicBezTo>
                  <a:pt x="14196" y="12685"/>
                  <a:pt x="14044" y="12889"/>
                  <a:pt x="13968" y="13042"/>
                </a:cubicBezTo>
                <a:cubicBezTo>
                  <a:pt x="13892" y="13143"/>
                  <a:pt x="13816" y="13245"/>
                  <a:pt x="13740" y="13398"/>
                </a:cubicBezTo>
                <a:cubicBezTo>
                  <a:pt x="13664" y="13449"/>
                  <a:pt x="13664" y="13500"/>
                  <a:pt x="13588" y="13551"/>
                </a:cubicBezTo>
                <a:cubicBezTo>
                  <a:pt x="13436" y="13704"/>
                  <a:pt x="13284" y="13908"/>
                  <a:pt x="13132" y="14060"/>
                </a:cubicBezTo>
                <a:cubicBezTo>
                  <a:pt x="13056" y="14162"/>
                  <a:pt x="12903" y="14315"/>
                  <a:pt x="12827" y="14417"/>
                </a:cubicBezTo>
                <a:cubicBezTo>
                  <a:pt x="12751" y="14468"/>
                  <a:pt x="12751" y="14519"/>
                  <a:pt x="12675" y="14570"/>
                </a:cubicBezTo>
                <a:cubicBezTo>
                  <a:pt x="12295" y="14926"/>
                  <a:pt x="11991" y="15232"/>
                  <a:pt x="11610" y="15589"/>
                </a:cubicBezTo>
                <a:cubicBezTo>
                  <a:pt x="11534" y="15640"/>
                  <a:pt x="11534" y="15640"/>
                  <a:pt x="11458" y="15691"/>
                </a:cubicBezTo>
                <a:cubicBezTo>
                  <a:pt x="11306" y="15792"/>
                  <a:pt x="11230" y="15894"/>
                  <a:pt x="11078" y="15996"/>
                </a:cubicBezTo>
                <a:cubicBezTo>
                  <a:pt x="10926" y="16149"/>
                  <a:pt x="10774" y="16251"/>
                  <a:pt x="10622" y="16404"/>
                </a:cubicBezTo>
                <a:cubicBezTo>
                  <a:pt x="10470" y="16557"/>
                  <a:pt x="10241" y="16658"/>
                  <a:pt x="10089" y="16811"/>
                </a:cubicBezTo>
                <a:cubicBezTo>
                  <a:pt x="9937" y="16964"/>
                  <a:pt x="9709" y="17066"/>
                  <a:pt x="9557" y="17219"/>
                </a:cubicBezTo>
                <a:cubicBezTo>
                  <a:pt x="9177" y="17474"/>
                  <a:pt x="8796" y="17779"/>
                  <a:pt x="8340" y="18034"/>
                </a:cubicBezTo>
                <a:cubicBezTo>
                  <a:pt x="7884" y="18289"/>
                  <a:pt x="7504" y="18543"/>
                  <a:pt x="7047" y="18798"/>
                </a:cubicBezTo>
                <a:cubicBezTo>
                  <a:pt x="6363" y="19206"/>
                  <a:pt x="5602" y="19664"/>
                  <a:pt x="4842" y="20021"/>
                </a:cubicBezTo>
                <a:cubicBezTo>
                  <a:pt x="4766" y="20021"/>
                  <a:pt x="4766" y="20072"/>
                  <a:pt x="4689" y="20072"/>
                </a:cubicBezTo>
                <a:cubicBezTo>
                  <a:pt x="4689" y="20072"/>
                  <a:pt x="4689" y="20072"/>
                  <a:pt x="4689" y="20072"/>
                </a:cubicBezTo>
                <a:cubicBezTo>
                  <a:pt x="4309" y="20225"/>
                  <a:pt x="4005" y="20377"/>
                  <a:pt x="3625" y="20530"/>
                </a:cubicBezTo>
                <a:cubicBezTo>
                  <a:pt x="3244" y="20683"/>
                  <a:pt x="2864" y="20785"/>
                  <a:pt x="2484" y="20887"/>
                </a:cubicBezTo>
                <a:cubicBezTo>
                  <a:pt x="2104" y="20989"/>
                  <a:pt x="1723" y="21040"/>
                  <a:pt x="1343" y="21040"/>
                </a:cubicBezTo>
                <a:cubicBezTo>
                  <a:pt x="1115" y="21040"/>
                  <a:pt x="811" y="21040"/>
                  <a:pt x="582" y="21040"/>
                </a:cubicBezTo>
                <a:cubicBezTo>
                  <a:pt x="430" y="21040"/>
                  <a:pt x="278" y="20989"/>
                  <a:pt x="126" y="20938"/>
                </a:cubicBezTo>
                <a:cubicBezTo>
                  <a:pt x="-26" y="20887"/>
                  <a:pt x="-26" y="21040"/>
                  <a:pt x="50" y="21091"/>
                </a:cubicBezTo>
                <a:cubicBezTo>
                  <a:pt x="202" y="21192"/>
                  <a:pt x="354" y="21243"/>
                  <a:pt x="582" y="21294"/>
                </a:cubicBezTo>
                <a:cubicBezTo>
                  <a:pt x="734" y="21345"/>
                  <a:pt x="963" y="21396"/>
                  <a:pt x="1115" y="21447"/>
                </a:cubicBezTo>
                <a:cubicBezTo>
                  <a:pt x="1343" y="21498"/>
                  <a:pt x="1571" y="21498"/>
                  <a:pt x="1723" y="21549"/>
                </a:cubicBezTo>
                <a:cubicBezTo>
                  <a:pt x="2027" y="21600"/>
                  <a:pt x="2256" y="21549"/>
                  <a:pt x="2560" y="21549"/>
                </a:cubicBezTo>
                <a:cubicBezTo>
                  <a:pt x="3549" y="21498"/>
                  <a:pt x="4461" y="21243"/>
                  <a:pt x="5298" y="20938"/>
                </a:cubicBezTo>
                <a:cubicBezTo>
                  <a:pt x="5754" y="20785"/>
                  <a:pt x="6134" y="20581"/>
                  <a:pt x="6515" y="20428"/>
                </a:cubicBezTo>
                <a:cubicBezTo>
                  <a:pt x="6743" y="20326"/>
                  <a:pt x="6971" y="20225"/>
                  <a:pt x="7123" y="20123"/>
                </a:cubicBezTo>
                <a:cubicBezTo>
                  <a:pt x="7504" y="19919"/>
                  <a:pt x="7808" y="19766"/>
                  <a:pt x="8188" y="19562"/>
                </a:cubicBezTo>
                <a:cubicBezTo>
                  <a:pt x="8416" y="19460"/>
                  <a:pt x="8644" y="19308"/>
                  <a:pt x="8797" y="19206"/>
                </a:cubicBezTo>
                <a:cubicBezTo>
                  <a:pt x="9025" y="19053"/>
                  <a:pt x="9253" y="18951"/>
                  <a:pt x="9481" y="18798"/>
                </a:cubicBezTo>
                <a:cubicBezTo>
                  <a:pt x="10013" y="18492"/>
                  <a:pt x="10470" y="18187"/>
                  <a:pt x="11002" y="17830"/>
                </a:cubicBezTo>
                <a:cubicBezTo>
                  <a:pt x="11306" y="17626"/>
                  <a:pt x="11535" y="17474"/>
                  <a:pt x="11839" y="17270"/>
                </a:cubicBezTo>
                <a:cubicBezTo>
                  <a:pt x="11915" y="17219"/>
                  <a:pt x="11991" y="17168"/>
                  <a:pt x="12067" y="17117"/>
                </a:cubicBezTo>
                <a:cubicBezTo>
                  <a:pt x="12219" y="16964"/>
                  <a:pt x="12371" y="16862"/>
                  <a:pt x="12599" y="16709"/>
                </a:cubicBezTo>
                <a:cubicBezTo>
                  <a:pt x="12828" y="16557"/>
                  <a:pt x="13056" y="16353"/>
                  <a:pt x="13284" y="16200"/>
                </a:cubicBezTo>
                <a:cubicBezTo>
                  <a:pt x="13588" y="15945"/>
                  <a:pt x="13816" y="15742"/>
                  <a:pt x="14121" y="15487"/>
                </a:cubicBezTo>
                <a:cubicBezTo>
                  <a:pt x="14273" y="15334"/>
                  <a:pt x="14425" y="15232"/>
                  <a:pt x="14501" y="15079"/>
                </a:cubicBezTo>
                <a:cubicBezTo>
                  <a:pt x="14729" y="14825"/>
                  <a:pt x="14957" y="14570"/>
                  <a:pt x="15261" y="14315"/>
                </a:cubicBezTo>
                <a:cubicBezTo>
                  <a:pt x="15413" y="14162"/>
                  <a:pt x="15566" y="14009"/>
                  <a:pt x="15642" y="13857"/>
                </a:cubicBezTo>
                <a:cubicBezTo>
                  <a:pt x="15794" y="13704"/>
                  <a:pt x="15870" y="13602"/>
                  <a:pt x="16022" y="13449"/>
                </a:cubicBezTo>
                <a:cubicBezTo>
                  <a:pt x="16098" y="13398"/>
                  <a:pt x="16098" y="13347"/>
                  <a:pt x="16174" y="13245"/>
                </a:cubicBezTo>
                <a:cubicBezTo>
                  <a:pt x="16478" y="12787"/>
                  <a:pt x="16859" y="12379"/>
                  <a:pt x="17087" y="11921"/>
                </a:cubicBezTo>
                <a:cubicBezTo>
                  <a:pt x="17239" y="11666"/>
                  <a:pt x="17391" y="11411"/>
                  <a:pt x="17543" y="11157"/>
                </a:cubicBezTo>
                <a:cubicBezTo>
                  <a:pt x="17695" y="10953"/>
                  <a:pt x="17771" y="10698"/>
                  <a:pt x="17923" y="10494"/>
                </a:cubicBezTo>
                <a:cubicBezTo>
                  <a:pt x="17999" y="10291"/>
                  <a:pt x="18075" y="10138"/>
                  <a:pt x="18227" y="9934"/>
                </a:cubicBezTo>
                <a:cubicBezTo>
                  <a:pt x="18304" y="9730"/>
                  <a:pt x="18456" y="9526"/>
                  <a:pt x="18532" y="9323"/>
                </a:cubicBezTo>
                <a:cubicBezTo>
                  <a:pt x="18608" y="9068"/>
                  <a:pt x="18760" y="8813"/>
                  <a:pt x="18836" y="8558"/>
                </a:cubicBezTo>
                <a:cubicBezTo>
                  <a:pt x="18836" y="8457"/>
                  <a:pt x="18912" y="8355"/>
                  <a:pt x="18912" y="8304"/>
                </a:cubicBezTo>
                <a:cubicBezTo>
                  <a:pt x="18988" y="8151"/>
                  <a:pt x="18988" y="8049"/>
                  <a:pt x="19064" y="7896"/>
                </a:cubicBezTo>
                <a:cubicBezTo>
                  <a:pt x="19216" y="7489"/>
                  <a:pt x="19292" y="7081"/>
                  <a:pt x="19292" y="6725"/>
                </a:cubicBezTo>
                <a:cubicBezTo>
                  <a:pt x="19292" y="6521"/>
                  <a:pt x="19292" y="6266"/>
                  <a:pt x="19292" y="6062"/>
                </a:cubicBezTo>
                <a:cubicBezTo>
                  <a:pt x="19292" y="5757"/>
                  <a:pt x="19292" y="5502"/>
                  <a:pt x="19216" y="5196"/>
                </a:cubicBezTo>
                <a:cubicBezTo>
                  <a:pt x="19216" y="4891"/>
                  <a:pt x="19140" y="4636"/>
                  <a:pt x="19064" y="4330"/>
                </a:cubicBezTo>
                <a:cubicBezTo>
                  <a:pt x="19292" y="4330"/>
                  <a:pt x="19521" y="4279"/>
                  <a:pt x="19749" y="4228"/>
                </a:cubicBezTo>
                <a:cubicBezTo>
                  <a:pt x="19901" y="4228"/>
                  <a:pt x="20053" y="4177"/>
                  <a:pt x="20205" y="4177"/>
                </a:cubicBezTo>
                <a:cubicBezTo>
                  <a:pt x="20281" y="4177"/>
                  <a:pt x="20433" y="4126"/>
                  <a:pt x="20509" y="4126"/>
                </a:cubicBezTo>
                <a:cubicBezTo>
                  <a:pt x="20661" y="4126"/>
                  <a:pt x="20814" y="4075"/>
                  <a:pt x="20966" y="4024"/>
                </a:cubicBezTo>
                <a:cubicBezTo>
                  <a:pt x="21042" y="4024"/>
                  <a:pt x="21118" y="3974"/>
                  <a:pt x="21118" y="3974"/>
                </a:cubicBezTo>
                <a:cubicBezTo>
                  <a:pt x="21270" y="3923"/>
                  <a:pt x="21346" y="3872"/>
                  <a:pt x="21422" y="3821"/>
                </a:cubicBezTo>
                <a:cubicBezTo>
                  <a:pt x="21498" y="3719"/>
                  <a:pt x="21574" y="3566"/>
                  <a:pt x="21498" y="3464"/>
                </a:cubicBezTo>
                <a:cubicBezTo>
                  <a:pt x="21498" y="3464"/>
                  <a:pt x="21498" y="3413"/>
                  <a:pt x="21498" y="3413"/>
                </a:cubicBezTo>
                <a:cubicBezTo>
                  <a:pt x="21574" y="3260"/>
                  <a:pt x="21574" y="3108"/>
                  <a:pt x="21498" y="2955"/>
                </a:cubicBezTo>
                <a:cubicBezTo>
                  <a:pt x="21422" y="2802"/>
                  <a:pt x="21270" y="2700"/>
                  <a:pt x="21194" y="2547"/>
                </a:cubicBezTo>
                <a:cubicBezTo>
                  <a:pt x="21042" y="2445"/>
                  <a:pt x="20966" y="2292"/>
                  <a:pt x="20813" y="2191"/>
                </a:cubicBezTo>
                <a:cubicBezTo>
                  <a:pt x="20585" y="1936"/>
                  <a:pt x="20281" y="1732"/>
                  <a:pt x="19977" y="1528"/>
                </a:cubicBezTo>
                <a:cubicBezTo>
                  <a:pt x="19368" y="1274"/>
                  <a:pt x="18684" y="866"/>
                  <a:pt x="17999" y="560"/>
                </a:cubicBezTo>
                <a:close/>
                <a:moveTo>
                  <a:pt x="15793" y="1223"/>
                </a:moveTo>
                <a:cubicBezTo>
                  <a:pt x="15793" y="1223"/>
                  <a:pt x="15793" y="1223"/>
                  <a:pt x="15793" y="1223"/>
                </a:cubicBezTo>
                <a:cubicBezTo>
                  <a:pt x="15793" y="1223"/>
                  <a:pt x="15793" y="1223"/>
                  <a:pt x="15793" y="1223"/>
                </a:cubicBezTo>
                <a:cubicBezTo>
                  <a:pt x="15793" y="1223"/>
                  <a:pt x="15793" y="1223"/>
                  <a:pt x="15793" y="1223"/>
                </a:cubicBezTo>
                <a:close/>
                <a:moveTo>
                  <a:pt x="14272" y="12787"/>
                </a:moveTo>
                <a:cubicBezTo>
                  <a:pt x="14272" y="12838"/>
                  <a:pt x="14272" y="12838"/>
                  <a:pt x="14272" y="12787"/>
                </a:cubicBezTo>
                <a:cubicBezTo>
                  <a:pt x="14272" y="12787"/>
                  <a:pt x="14272" y="12787"/>
                  <a:pt x="14272" y="12787"/>
                </a:cubicBezTo>
                <a:cubicBezTo>
                  <a:pt x="14272" y="12787"/>
                  <a:pt x="14272" y="12787"/>
                  <a:pt x="14272" y="12787"/>
                </a:cubicBez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2512887" y="232475"/>
            <a:ext cx="2694544" cy="1722203"/>
            <a:chOff x="2729864" y="1720312"/>
            <a:chExt cx="2694544" cy="1722203"/>
          </a:xfrm>
        </p:grpSpPr>
        <p:sp>
          <p:nvSpPr>
            <p:cNvPr id="5" name="Shape">
              <a:extLst>
                <a:ext uri="{FF2B5EF4-FFF2-40B4-BE49-F238E27FC236}">
                  <a16:creationId xmlns:a16="http://schemas.microsoft.com/office/drawing/2014/main" id="{32F040D0-405C-4AAA-9E5D-9E2A8279030E}"/>
                </a:ext>
              </a:extLst>
            </p:cNvPr>
            <p:cNvSpPr/>
            <p:nvPr/>
          </p:nvSpPr>
          <p:spPr>
            <a:xfrm>
              <a:off x="2729864" y="1720312"/>
              <a:ext cx="2694544" cy="1722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33" extrusionOk="0">
                  <a:moveTo>
                    <a:pt x="7373" y="1226"/>
                  </a:moveTo>
                  <a:cubicBezTo>
                    <a:pt x="7118" y="1328"/>
                    <a:pt x="6863" y="1481"/>
                    <a:pt x="6608" y="1583"/>
                  </a:cubicBezTo>
                  <a:cubicBezTo>
                    <a:pt x="6438" y="1532"/>
                    <a:pt x="6310" y="1532"/>
                    <a:pt x="6140" y="1532"/>
                  </a:cubicBezTo>
                  <a:cubicBezTo>
                    <a:pt x="5928" y="1532"/>
                    <a:pt x="5758" y="1583"/>
                    <a:pt x="5545" y="1685"/>
                  </a:cubicBezTo>
                  <a:cubicBezTo>
                    <a:pt x="5247" y="1787"/>
                    <a:pt x="4950" y="1991"/>
                    <a:pt x="4652" y="2196"/>
                  </a:cubicBezTo>
                  <a:cubicBezTo>
                    <a:pt x="4354" y="2400"/>
                    <a:pt x="4142" y="2655"/>
                    <a:pt x="3887" y="2911"/>
                  </a:cubicBezTo>
                  <a:cubicBezTo>
                    <a:pt x="3632" y="3166"/>
                    <a:pt x="3419" y="3370"/>
                    <a:pt x="3164" y="3626"/>
                  </a:cubicBezTo>
                  <a:cubicBezTo>
                    <a:pt x="2271" y="4545"/>
                    <a:pt x="1506" y="5617"/>
                    <a:pt x="953" y="6843"/>
                  </a:cubicBezTo>
                  <a:cubicBezTo>
                    <a:pt x="400" y="8119"/>
                    <a:pt x="103" y="9549"/>
                    <a:pt x="18" y="10928"/>
                  </a:cubicBezTo>
                  <a:cubicBezTo>
                    <a:pt x="-25" y="11540"/>
                    <a:pt x="18" y="12204"/>
                    <a:pt x="60" y="12817"/>
                  </a:cubicBezTo>
                  <a:cubicBezTo>
                    <a:pt x="145" y="13532"/>
                    <a:pt x="273" y="14247"/>
                    <a:pt x="485" y="14911"/>
                  </a:cubicBezTo>
                  <a:cubicBezTo>
                    <a:pt x="868" y="16238"/>
                    <a:pt x="1548" y="17362"/>
                    <a:pt x="2356" y="18332"/>
                  </a:cubicBezTo>
                  <a:cubicBezTo>
                    <a:pt x="2739" y="18791"/>
                    <a:pt x="3164" y="19200"/>
                    <a:pt x="3632" y="19557"/>
                  </a:cubicBezTo>
                  <a:cubicBezTo>
                    <a:pt x="4142" y="19966"/>
                    <a:pt x="4652" y="20221"/>
                    <a:pt x="5205" y="20477"/>
                  </a:cubicBezTo>
                  <a:cubicBezTo>
                    <a:pt x="6268" y="20987"/>
                    <a:pt x="7416" y="21294"/>
                    <a:pt x="8564" y="21447"/>
                  </a:cubicBezTo>
                  <a:cubicBezTo>
                    <a:pt x="9755" y="21600"/>
                    <a:pt x="10988" y="21549"/>
                    <a:pt x="12221" y="21294"/>
                  </a:cubicBezTo>
                  <a:cubicBezTo>
                    <a:pt x="13411" y="21038"/>
                    <a:pt x="14559" y="20579"/>
                    <a:pt x="15622" y="19966"/>
                  </a:cubicBezTo>
                  <a:cubicBezTo>
                    <a:pt x="16685" y="19404"/>
                    <a:pt x="17663" y="18638"/>
                    <a:pt x="18556" y="17770"/>
                  </a:cubicBezTo>
                  <a:cubicBezTo>
                    <a:pt x="19449" y="16902"/>
                    <a:pt x="20214" y="15830"/>
                    <a:pt x="20810" y="14604"/>
                  </a:cubicBezTo>
                  <a:cubicBezTo>
                    <a:pt x="21107" y="14043"/>
                    <a:pt x="21320" y="13379"/>
                    <a:pt x="21447" y="12766"/>
                  </a:cubicBezTo>
                  <a:cubicBezTo>
                    <a:pt x="21575" y="12102"/>
                    <a:pt x="21575" y="11387"/>
                    <a:pt x="21532" y="10672"/>
                  </a:cubicBezTo>
                  <a:cubicBezTo>
                    <a:pt x="21447" y="10009"/>
                    <a:pt x="21320" y="9396"/>
                    <a:pt x="21150" y="8783"/>
                  </a:cubicBezTo>
                  <a:cubicBezTo>
                    <a:pt x="20937" y="8119"/>
                    <a:pt x="20640" y="7455"/>
                    <a:pt x="20299" y="6894"/>
                  </a:cubicBezTo>
                  <a:cubicBezTo>
                    <a:pt x="19619" y="5719"/>
                    <a:pt x="18811" y="4698"/>
                    <a:pt x="17961" y="3728"/>
                  </a:cubicBezTo>
                  <a:cubicBezTo>
                    <a:pt x="17110" y="2758"/>
                    <a:pt x="16175" y="1889"/>
                    <a:pt x="15112" y="1277"/>
                  </a:cubicBezTo>
                  <a:cubicBezTo>
                    <a:pt x="14602" y="970"/>
                    <a:pt x="14049" y="715"/>
                    <a:pt x="13539" y="511"/>
                  </a:cubicBezTo>
                  <a:cubicBezTo>
                    <a:pt x="12943" y="255"/>
                    <a:pt x="12348" y="153"/>
                    <a:pt x="11710" y="51"/>
                  </a:cubicBezTo>
                  <a:cubicBezTo>
                    <a:pt x="11540" y="51"/>
                    <a:pt x="11328" y="0"/>
                    <a:pt x="11158" y="0"/>
                  </a:cubicBezTo>
                  <a:cubicBezTo>
                    <a:pt x="9797" y="0"/>
                    <a:pt x="8564" y="613"/>
                    <a:pt x="7373" y="1226"/>
                  </a:cubicBezTo>
                  <a:lnTo>
                    <a:pt x="7373" y="1226"/>
                  </a:lnTo>
                  <a:lnTo>
                    <a:pt x="7373" y="1226"/>
                  </a:lnTo>
                  <a:close/>
                  <a:moveTo>
                    <a:pt x="11838" y="1634"/>
                  </a:moveTo>
                  <a:cubicBezTo>
                    <a:pt x="12603" y="1787"/>
                    <a:pt x="13284" y="2043"/>
                    <a:pt x="14006" y="2400"/>
                  </a:cubicBezTo>
                  <a:cubicBezTo>
                    <a:pt x="14389" y="2604"/>
                    <a:pt x="14729" y="2809"/>
                    <a:pt x="15069" y="3064"/>
                  </a:cubicBezTo>
                  <a:cubicBezTo>
                    <a:pt x="15452" y="3319"/>
                    <a:pt x="15792" y="3626"/>
                    <a:pt x="16132" y="3932"/>
                  </a:cubicBezTo>
                  <a:cubicBezTo>
                    <a:pt x="16685" y="4443"/>
                    <a:pt x="17153" y="5004"/>
                    <a:pt x="17663" y="5566"/>
                  </a:cubicBezTo>
                  <a:cubicBezTo>
                    <a:pt x="18131" y="6128"/>
                    <a:pt x="18599" y="6740"/>
                    <a:pt x="19024" y="7353"/>
                  </a:cubicBezTo>
                  <a:cubicBezTo>
                    <a:pt x="19364" y="7864"/>
                    <a:pt x="19662" y="8426"/>
                    <a:pt x="19874" y="9038"/>
                  </a:cubicBezTo>
                  <a:cubicBezTo>
                    <a:pt x="20087" y="9600"/>
                    <a:pt x="20214" y="10213"/>
                    <a:pt x="20299" y="10826"/>
                  </a:cubicBezTo>
                  <a:cubicBezTo>
                    <a:pt x="20342" y="11285"/>
                    <a:pt x="20342" y="11694"/>
                    <a:pt x="20299" y="12153"/>
                  </a:cubicBezTo>
                  <a:cubicBezTo>
                    <a:pt x="20257" y="12511"/>
                    <a:pt x="20172" y="12868"/>
                    <a:pt x="20044" y="13225"/>
                  </a:cubicBezTo>
                  <a:cubicBezTo>
                    <a:pt x="19789" y="13889"/>
                    <a:pt x="19449" y="14502"/>
                    <a:pt x="19109" y="15115"/>
                  </a:cubicBezTo>
                  <a:cubicBezTo>
                    <a:pt x="18599" y="15881"/>
                    <a:pt x="18046" y="16545"/>
                    <a:pt x="17408" y="17157"/>
                  </a:cubicBezTo>
                  <a:cubicBezTo>
                    <a:pt x="16515" y="17974"/>
                    <a:pt x="15537" y="18638"/>
                    <a:pt x="14517" y="19149"/>
                  </a:cubicBezTo>
                  <a:cubicBezTo>
                    <a:pt x="13581" y="19608"/>
                    <a:pt x="12603" y="19966"/>
                    <a:pt x="11583" y="20119"/>
                  </a:cubicBezTo>
                  <a:cubicBezTo>
                    <a:pt x="10520" y="20272"/>
                    <a:pt x="9414" y="20272"/>
                    <a:pt x="8351" y="20119"/>
                  </a:cubicBezTo>
                  <a:cubicBezTo>
                    <a:pt x="7331" y="19966"/>
                    <a:pt x="6353" y="19608"/>
                    <a:pt x="5417" y="19149"/>
                  </a:cubicBezTo>
                  <a:cubicBezTo>
                    <a:pt x="4865" y="18843"/>
                    <a:pt x="4312" y="18485"/>
                    <a:pt x="3802" y="18077"/>
                  </a:cubicBezTo>
                  <a:cubicBezTo>
                    <a:pt x="3376" y="17668"/>
                    <a:pt x="2951" y="17157"/>
                    <a:pt x="2611" y="16647"/>
                  </a:cubicBezTo>
                  <a:cubicBezTo>
                    <a:pt x="2313" y="16187"/>
                    <a:pt x="2058" y="15677"/>
                    <a:pt x="1846" y="15115"/>
                  </a:cubicBezTo>
                  <a:cubicBezTo>
                    <a:pt x="1633" y="14502"/>
                    <a:pt x="1506" y="13889"/>
                    <a:pt x="1421" y="13226"/>
                  </a:cubicBezTo>
                  <a:cubicBezTo>
                    <a:pt x="1336" y="12562"/>
                    <a:pt x="1336" y="11847"/>
                    <a:pt x="1378" y="11183"/>
                  </a:cubicBezTo>
                  <a:cubicBezTo>
                    <a:pt x="1463" y="10468"/>
                    <a:pt x="1633" y="9753"/>
                    <a:pt x="1846" y="9038"/>
                  </a:cubicBezTo>
                  <a:cubicBezTo>
                    <a:pt x="2058" y="8477"/>
                    <a:pt x="2313" y="7915"/>
                    <a:pt x="2611" y="7455"/>
                  </a:cubicBezTo>
                  <a:cubicBezTo>
                    <a:pt x="3036" y="6843"/>
                    <a:pt x="3504" y="6332"/>
                    <a:pt x="4014" y="5821"/>
                  </a:cubicBezTo>
                  <a:cubicBezTo>
                    <a:pt x="4482" y="5413"/>
                    <a:pt x="4992" y="5004"/>
                    <a:pt x="5545" y="4698"/>
                  </a:cubicBezTo>
                  <a:cubicBezTo>
                    <a:pt x="5673" y="4647"/>
                    <a:pt x="5758" y="4596"/>
                    <a:pt x="5885" y="4545"/>
                  </a:cubicBezTo>
                  <a:cubicBezTo>
                    <a:pt x="6438" y="4749"/>
                    <a:pt x="7076" y="4443"/>
                    <a:pt x="7373" y="3830"/>
                  </a:cubicBezTo>
                  <a:cubicBezTo>
                    <a:pt x="7543" y="3523"/>
                    <a:pt x="7586" y="3115"/>
                    <a:pt x="7543" y="2757"/>
                  </a:cubicBezTo>
                  <a:cubicBezTo>
                    <a:pt x="7714" y="2655"/>
                    <a:pt x="7884" y="2553"/>
                    <a:pt x="8054" y="2502"/>
                  </a:cubicBezTo>
                  <a:cubicBezTo>
                    <a:pt x="8862" y="2094"/>
                    <a:pt x="9627" y="1736"/>
                    <a:pt x="10477" y="1583"/>
                  </a:cubicBezTo>
                  <a:cubicBezTo>
                    <a:pt x="10988" y="1532"/>
                    <a:pt x="11413" y="1583"/>
                    <a:pt x="11838" y="1634"/>
                  </a:cubicBezTo>
                  <a:lnTo>
                    <a:pt x="11838" y="1634"/>
                  </a:lnTo>
                  <a:lnTo>
                    <a:pt x="11838" y="1634"/>
                  </a:lnTo>
                  <a:close/>
                  <a:moveTo>
                    <a:pt x="14049" y="2400"/>
                  </a:moveTo>
                  <a:cubicBezTo>
                    <a:pt x="14049" y="2400"/>
                    <a:pt x="14092" y="2400"/>
                    <a:pt x="14049" y="2400"/>
                  </a:cubicBezTo>
                  <a:cubicBezTo>
                    <a:pt x="14092" y="2400"/>
                    <a:pt x="14049" y="2400"/>
                    <a:pt x="14049" y="2400"/>
                  </a:cubicBezTo>
                  <a:lnTo>
                    <a:pt x="14049" y="2400"/>
                  </a:lnTo>
                  <a:lnTo>
                    <a:pt x="14049" y="2400"/>
                  </a:lnTo>
                  <a:close/>
                  <a:moveTo>
                    <a:pt x="5885" y="4545"/>
                  </a:moveTo>
                  <a:cubicBezTo>
                    <a:pt x="5885" y="4545"/>
                    <a:pt x="5885" y="4545"/>
                    <a:pt x="5885" y="4545"/>
                  </a:cubicBezTo>
                  <a:cubicBezTo>
                    <a:pt x="5885" y="4545"/>
                    <a:pt x="5885" y="4545"/>
                    <a:pt x="5885" y="4545"/>
                  </a:cubicBezTo>
                  <a:cubicBezTo>
                    <a:pt x="5885" y="4545"/>
                    <a:pt x="5885" y="4545"/>
                    <a:pt x="5885" y="4545"/>
                  </a:cubicBezTo>
                  <a:lnTo>
                    <a:pt x="5885" y="4545"/>
                  </a:lnTo>
                  <a:lnTo>
                    <a:pt x="5885" y="4545"/>
                  </a:lnTo>
                  <a:close/>
                  <a:moveTo>
                    <a:pt x="14474" y="19149"/>
                  </a:moveTo>
                  <a:cubicBezTo>
                    <a:pt x="14474" y="19149"/>
                    <a:pt x="14432" y="19149"/>
                    <a:pt x="14474" y="19149"/>
                  </a:cubicBezTo>
                  <a:cubicBezTo>
                    <a:pt x="14432" y="19149"/>
                    <a:pt x="14474" y="19149"/>
                    <a:pt x="14474" y="19149"/>
                  </a:cubicBezTo>
                  <a:lnTo>
                    <a:pt x="14474" y="19149"/>
                  </a:lnTo>
                  <a:lnTo>
                    <a:pt x="14474" y="19149"/>
                  </a:lnTo>
                  <a:close/>
                </a:path>
              </a:pathLst>
            </a:custGeom>
            <a:solidFill>
              <a:srgbClr val="F7931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6" name="Dikdörtgen 5"/>
            <p:cNvSpPr/>
            <p:nvPr/>
          </p:nvSpPr>
          <p:spPr>
            <a:xfrm>
              <a:off x="2928167" y="2298938"/>
              <a:ext cx="22846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맑은 고딕"/>
                  <a:cs typeface="+mn-cs"/>
                </a:rPr>
                <a:t>Dâru’l-Erkam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8" name="Dikdörtgen 7"/>
          <p:cNvSpPr/>
          <p:nvPr/>
        </p:nvSpPr>
        <p:spPr>
          <a:xfrm>
            <a:off x="5470901" y="1463014"/>
            <a:ext cx="6400799" cy="2677656"/>
          </a:xfrm>
          <a:prstGeom prst="rect">
            <a:avLst/>
          </a:prstGeom>
          <a:ln>
            <a:solidFill>
              <a:srgbClr val="8497B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Müslümanlar, İslamiyetin ilk yıllarında (gizli davet döneminde) yirmi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yaşının altında olan </a:t>
            </a:r>
            <a:r>
              <a:rPr kumimoji="0" lang="tr-T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Erkam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b. </a:t>
            </a:r>
            <a:r>
              <a:rPr kumimoji="0" lang="tr-T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Ebi’l-Erkam’ın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(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r.a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.) evinde gizlice toplanıyorlardı.</a:t>
            </a:r>
          </a:p>
        </p:txBody>
      </p:sp>
      <p:grpSp>
        <p:nvGrpSpPr>
          <p:cNvPr id="23" name="Grup 22"/>
          <p:cNvGrpSpPr/>
          <p:nvPr/>
        </p:nvGrpSpPr>
        <p:grpSpPr>
          <a:xfrm>
            <a:off x="2666360" y="3702569"/>
            <a:ext cx="2610177" cy="2766771"/>
            <a:chOff x="2456498" y="3242273"/>
            <a:chExt cx="3313251" cy="3691764"/>
          </a:xfrm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22742B65-8DDB-40FE-8AAE-DFDDB2B5869F}"/>
                </a:ext>
              </a:extLst>
            </p:cNvPr>
            <p:cNvSpPr/>
            <p:nvPr/>
          </p:nvSpPr>
          <p:spPr>
            <a:xfrm rot="21343715">
              <a:off x="2456498" y="3242273"/>
              <a:ext cx="1809348" cy="2177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extrusionOk="0">
                  <a:moveTo>
                    <a:pt x="17637" y="0"/>
                  </a:moveTo>
                  <a:lnTo>
                    <a:pt x="17637" y="0"/>
                  </a:lnTo>
                  <a:cubicBezTo>
                    <a:pt x="7900" y="0"/>
                    <a:pt x="0" y="5532"/>
                    <a:pt x="0" y="12352"/>
                  </a:cubicBezTo>
                  <a:lnTo>
                    <a:pt x="0" y="20915"/>
                  </a:lnTo>
                  <a:cubicBezTo>
                    <a:pt x="0" y="21299"/>
                    <a:pt x="443" y="21600"/>
                    <a:pt x="978" y="21600"/>
                  </a:cubicBezTo>
                  <a:lnTo>
                    <a:pt x="20609" y="21600"/>
                  </a:lnTo>
                  <a:cubicBezTo>
                    <a:pt x="21157" y="21600"/>
                    <a:pt x="21587" y="21290"/>
                    <a:pt x="21587" y="20915"/>
                  </a:cubicBezTo>
                  <a:lnTo>
                    <a:pt x="21587" y="2775"/>
                  </a:lnTo>
                  <a:cubicBezTo>
                    <a:pt x="21600" y="1242"/>
                    <a:pt x="19827" y="0"/>
                    <a:pt x="1763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C1EF">
                    <a:lumMod val="50000"/>
                  </a:srgbClr>
                </a:gs>
                <a:gs pos="29000">
                  <a:srgbClr val="4CC1EF">
                    <a:lumMod val="75000"/>
                  </a:srgbClr>
                </a:gs>
                <a:gs pos="100000">
                  <a:srgbClr val="4CC1EF"/>
                </a:gs>
              </a:gsLst>
              <a:lin ang="16200000" scaled="1"/>
              <a:tileRect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0DB0809D-80AC-490E-8AA2-0341DEA9253E}"/>
                </a:ext>
              </a:extLst>
            </p:cNvPr>
            <p:cNvSpPr/>
            <p:nvPr/>
          </p:nvSpPr>
          <p:spPr>
            <a:xfrm rot="21343715">
              <a:off x="2536319" y="4363257"/>
              <a:ext cx="3233430" cy="2570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391" extrusionOk="0">
                  <a:moveTo>
                    <a:pt x="20345" y="7220"/>
                  </a:moveTo>
                  <a:lnTo>
                    <a:pt x="12009" y="7220"/>
                  </a:lnTo>
                  <a:cubicBezTo>
                    <a:pt x="11177" y="7220"/>
                    <a:pt x="10762" y="5973"/>
                    <a:pt x="11347" y="5244"/>
                  </a:cubicBezTo>
                  <a:lnTo>
                    <a:pt x="12687" y="3574"/>
                  </a:lnTo>
                  <a:cubicBezTo>
                    <a:pt x="13340" y="2760"/>
                    <a:pt x="13340" y="1429"/>
                    <a:pt x="12687" y="615"/>
                  </a:cubicBezTo>
                  <a:cubicBezTo>
                    <a:pt x="12059" y="-167"/>
                    <a:pt x="11059" y="-209"/>
                    <a:pt x="10397" y="520"/>
                  </a:cubicBezTo>
                  <a:lnTo>
                    <a:pt x="4715" y="6808"/>
                  </a:lnTo>
                  <a:cubicBezTo>
                    <a:pt x="59" y="6618"/>
                    <a:pt x="0" y="2179"/>
                    <a:pt x="0" y="2179"/>
                  </a:cubicBezTo>
                  <a:cubicBezTo>
                    <a:pt x="0" y="2179"/>
                    <a:pt x="0" y="9186"/>
                    <a:pt x="0" y="14681"/>
                  </a:cubicBezTo>
                  <a:cubicBezTo>
                    <a:pt x="0" y="17566"/>
                    <a:pt x="1942" y="19267"/>
                    <a:pt x="3791" y="20239"/>
                  </a:cubicBezTo>
                  <a:cubicBezTo>
                    <a:pt x="5283" y="21021"/>
                    <a:pt x="6886" y="21391"/>
                    <a:pt x="8506" y="21391"/>
                  </a:cubicBezTo>
                  <a:lnTo>
                    <a:pt x="12814" y="21391"/>
                  </a:lnTo>
                  <a:cubicBezTo>
                    <a:pt x="14120" y="21391"/>
                    <a:pt x="14833" y="20641"/>
                    <a:pt x="14833" y="19721"/>
                  </a:cubicBezTo>
                  <a:cubicBezTo>
                    <a:pt x="14833" y="18506"/>
                    <a:pt x="14468" y="17830"/>
                    <a:pt x="14010" y="17830"/>
                  </a:cubicBezTo>
                  <a:lnTo>
                    <a:pt x="14400" y="17830"/>
                  </a:lnTo>
                  <a:cubicBezTo>
                    <a:pt x="15087" y="17830"/>
                    <a:pt x="15647" y="17132"/>
                    <a:pt x="15647" y="16276"/>
                  </a:cubicBezTo>
                  <a:cubicBezTo>
                    <a:pt x="15647" y="14765"/>
                    <a:pt x="15282" y="14237"/>
                    <a:pt x="14824" y="14237"/>
                  </a:cubicBezTo>
                  <a:lnTo>
                    <a:pt x="14917" y="14237"/>
                  </a:lnTo>
                  <a:cubicBezTo>
                    <a:pt x="15621" y="14237"/>
                    <a:pt x="16198" y="13529"/>
                    <a:pt x="16198" y="12641"/>
                  </a:cubicBezTo>
                  <a:lnTo>
                    <a:pt x="16198" y="11954"/>
                  </a:lnTo>
                  <a:cubicBezTo>
                    <a:pt x="16198" y="11077"/>
                    <a:pt x="15630" y="10359"/>
                    <a:pt x="14917" y="10359"/>
                  </a:cubicBezTo>
                  <a:lnTo>
                    <a:pt x="20328" y="10359"/>
                  </a:lnTo>
                  <a:cubicBezTo>
                    <a:pt x="21023" y="10359"/>
                    <a:pt x="21592" y="9650"/>
                    <a:pt x="21592" y="8784"/>
                  </a:cubicBezTo>
                  <a:cubicBezTo>
                    <a:pt x="21600" y="7917"/>
                    <a:pt x="21040" y="7220"/>
                    <a:pt x="20345" y="7220"/>
                  </a:cubicBezTo>
                  <a:close/>
                </a:path>
              </a:pathLst>
            </a:custGeom>
            <a:solidFill>
              <a:srgbClr val="4CC1E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sp>
        <p:nvSpPr>
          <p:cNvPr id="24" name="Dikdörtgen 23"/>
          <p:cNvSpPr/>
          <p:nvPr/>
        </p:nvSpPr>
        <p:spPr>
          <a:xfrm>
            <a:off x="5456420" y="5006716"/>
            <a:ext cx="6475751" cy="14540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Bütün baskılara rağmen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Erkam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b.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Ebi’l-Erkam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Müslümanlara neden evini açmıştır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75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218" y="869093"/>
            <a:ext cx="4973806" cy="497380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41552" y="3164700"/>
            <a:ext cx="6262608" cy="2554545"/>
          </a:xfrm>
          <a:prstGeom prst="rect">
            <a:avLst/>
          </a:prstGeom>
          <a:ln w="57150">
            <a:solidFill>
              <a:srgbClr val="FFD966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İslamiyetin ilk yıllarında Peygamberimizin 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İslam’ı anlattığı ve Müslümanların bir araya gelerek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ibadet ettikleri evin 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adı </a:t>
            </a:r>
            <a:r>
              <a:rPr kumimoji="0" lang="tr-T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Daru’l-Erkam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’dır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.</a:t>
            </a: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459877" y="1280963"/>
            <a:ext cx="6076419" cy="836124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ERKAM’IN EVİ : DARUL ERKAM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0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4873" y="2233535"/>
            <a:ext cx="4092315" cy="31085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Sahabiler arasında savaşa katılan gençler sadece erkekler değildi.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Genç kadın sahabiler de savaşa katılıyor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, savaşıyor, askerlere yemek götürüyor ve onların tedavisiyle ilgileniyorlardı.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CC3323BE-087C-E245-895A-D0AD215C54DD}"/>
              </a:ext>
            </a:extLst>
          </p:cNvPr>
          <p:cNvSpPr/>
          <p:nvPr/>
        </p:nvSpPr>
        <p:spPr>
          <a:xfrm>
            <a:off x="8359728" y="4332158"/>
            <a:ext cx="3692364" cy="2278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Peygamberimizin (s.a.v.) halasının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kızı </a:t>
            </a: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Hamne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b. </a:t>
            </a: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Cahş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(</a:t>
            </a: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r.a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.)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da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Uhud’a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katılan ve askerler yardım etmiştir.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A222D2C3-399A-4D4F-8F3B-448B44440E74}"/>
              </a:ext>
            </a:extLst>
          </p:cNvPr>
          <p:cNvSpPr/>
          <p:nvPr/>
        </p:nvSpPr>
        <p:spPr>
          <a:xfrm>
            <a:off x="6234552" y="1042987"/>
            <a:ext cx="2045259" cy="1299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19" y="2964"/>
                </a:moveTo>
                <a:lnTo>
                  <a:pt x="19088" y="2964"/>
                </a:lnTo>
                <a:cubicBezTo>
                  <a:pt x="19285" y="3776"/>
                  <a:pt x="19753" y="4304"/>
                  <a:pt x="20295" y="4304"/>
                </a:cubicBezTo>
                <a:cubicBezTo>
                  <a:pt x="21034" y="4304"/>
                  <a:pt x="21600" y="3329"/>
                  <a:pt x="21600" y="2152"/>
                </a:cubicBezTo>
                <a:cubicBezTo>
                  <a:pt x="21600" y="934"/>
                  <a:pt x="21009" y="0"/>
                  <a:pt x="20295" y="0"/>
                </a:cubicBezTo>
                <a:cubicBezTo>
                  <a:pt x="19753" y="0"/>
                  <a:pt x="19260" y="568"/>
                  <a:pt x="19063" y="1340"/>
                </a:cubicBezTo>
                <a:lnTo>
                  <a:pt x="11600" y="1340"/>
                </a:lnTo>
                <a:lnTo>
                  <a:pt x="0" y="20463"/>
                </a:lnTo>
                <a:lnTo>
                  <a:pt x="690" y="21600"/>
                </a:lnTo>
                <a:lnTo>
                  <a:pt x="12019" y="2964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5F517E53-0DB8-EB46-887F-3F892E558CBB}"/>
              </a:ext>
            </a:extLst>
          </p:cNvPr>
          <p:cNvSpPr/>
          <p:nvPr/>
        </p:nvSpPr>
        <p:spPr>
          <a:xfrm>
            <a:off x="6581804" y="4554455"/>
            <a:ext cx="1698008" cy="121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600" extrusionOk="0">
                <a:moveTo>
                  <a:pt x="20296" y="17337"/>
                </a:moveTo>
                <a:cubicBezTo>
                  <a:pt x="19755" y="17337"/>
                  <a:pt x="19263" y="17905"/>
                  <a:pt x="19066" y="18677"/>
                </a:cubicBezTo>
                <a:lnTo>
                  <a:pt x="12005" y="18677"/>
                </a:lnTo>
                <a:lnTo>
                  <a:pt x="689" y="0"/>
                </a:lnTo>
                <a:lnTo>
                  <a:pt x="0" y="1137"/>
                </a:lnTo>
                <a:lnTo>
                  <a:pt x="11587" y="20260"/>
                </a:lnTo>
                <a:lnTo>
                  <a:pt x="19041" y="20260"/>
                </a:lnTo>
                <a:cubicBezTo>
                  <a:pt x="19238" y="21072"/>
                  <a:pt x="19706" y="21600"/>
                  <a:pt x="20247" y="21600"/>
                </a:cubicBezTo>
                <a:cubicBezTo>
                  <a:pt x="20985" y="21600"/>
                  <a:pt x="21551" y="20626"/>
                  <a:pt x="21551" y="19448"/>
                </a:cubicBezTo>
                <a:cubicBezTo>
                  <a:pt x="21600" y="18311"/>
                  <a:pt x="21010" y="17337"/>
                  <a:pt x="20296" y="17337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3E790A31-091C-A942-9A9E-85DC86EE0187}"/>
              </a:ext>
            </a:extLst>
          </p:cNvPr>
          <p:cNvSpPr/>
          <p:nvPr/>
        </p:nvSpPr>
        <p:spPr>
          <a:xfrm>
            <a:off x="4550999" y="2221737"/>
            <a:ext cx="2623816" cy="2623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2" y="21600"/>
                  <a:pt x="0" y="16758"/>
                  <a:pt x="0" y="10800"/>
                </a:cubicBezTo>
                <a:cubicBezTo>
                  <a:pt x="0" y="4842"/>
                  <a:pt x="4842" y="0"/>
                  <a:pt x="10800" y="0"/>
                </a:cubicBezTo>
                <a:cubicBezTo>
                  <a:pt x="16758" y="0"/>
                  <a:pt x="21600" y="4842"/>
                  <a:pt x="21600" y="10800"/>
                </a:cubicBezTo>
                <a:cubicBezTo>
                  <a:pt x="21600" y="16758"/>
                  <a:pt x="16758" y="21600"/>
                  <a:pt x="10800" y="21600"/>
                </a:cubicBezTo>
                <a:close/>
                <a:moveTo>
                  <a:pt x="10800" y="1412"/>
                </a:moveTo>
                <a:cubicBezTo>
                  <a:pt x="5625" y="1412"/>
                  <a:pt x="1424" y="5614"/>
                  <a:pt x="1424" y="10788"/>
                </a:cubicBezTo>
                <a:cubicBezTo>
                  <a:pt x="1424" y="15963"/>
                  <a:pt x="5625" y="20164"/>
                  <a:pt x="10800" y="20164"/>
                </a:cubicBezTo>
                <a:cubicBezTo>
                  <a:pt x="15975" y="20164"/>
                  <a:pt x="20176" y="15963"/>
                  <a:pt x="20176" y="10788"/>
                </a:cubicBezTo>
                <a:cubicBezTo>
                  <a:pt x="20176" y="5614"/>
                  <a:pt x="15975" y="1412"/>
                  <a:pt x="10800" y="141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0" name="Circle">
            <a:extLst>
              <a:ext uri="{FF2B5EF4-FFF2-40B4-BE49-F238E27FC236}">
                <a16:creationId xmlns:a16="http://schemas.microsoft.com/office/drawing/2014/main" id="{DDC8DF1D-5C40-264A-8734-CFF555E63E50}"/>
              </a:ext>
            </a:extLst>
          </p:cNvPr>
          <p:cNvSpPr/>
          <p:nvPr/>
        </p:nvSpPr>
        <p:spPr>
          <a:xfrm>
            <a:off x="4839332" y="2510069"/>
            <a:ext cx="2064795" cy="2064799"/>
          </a:xfrm>
          <a:prstGeom prst="ellipse">
            <a:avLst/>
          </a:pr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1" name="TextBox 61">
            <a:extLst>
              <a:ext uri="{FF2B5EF4-FFF2-40B4-BE49-F238E27FC236}">
                <a16:creationId xmlns:a16="http://schemas.microsoft.com/office/drawing/2014/main" id="{92E2D954-744A-9942-ACA4-97ABAD415A0D}"/>
              </a:ext>
            </a:extLst>
          </p:cNvPr>
          <p:cNvSpPr txBox="1"/>
          <p:nvPr/>
        </p:nvSpPr>
        <p:spPr>
          <a:xfrm>
            <a:off x="4789995" y="3133183"/>
            <a:ext cx="2082645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Örneğin</a:t>
            </a:r>
            <a:endParaRPr kumimoji="0" lang="en-US" sz="32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DE03D917-2534-A140-A38F-D4C33FFE4E80}"/>
              </a:ext>
            </a:extLst>
          </p:cNvPr>
          <p:cNvSpPr/>
          <p:nvPr/>
        </p:nvSpPr>
        <p:spPr>
          <a:xfrm>
            <a:off x="8343501" y="674557"/>
            <a:ext cx="3633640" cy="187377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Hz. Fatıma (</a:t>
            </a: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r.a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.)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Uhud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Savaşı’na katılmıştı. Yaralanan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babasının tedavisiyle ilgilenmiştir.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2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>
            <a:extLst>
              <a:ext uri="{FF2B5EF4-FFF2-40B4-BE49-F238E27FC236}">
                <a16:creationId xmlns:a16="http://schemas.microsoft.com/office/drawing/2014/main" id="{B0812D6B-BF97-4848-A313-604C17019E6A}"/>
              </a:ext>
            </a:extLst>
          </p:cNvPr>
          <p:cNvSpPr/>
          <p:nvPr/>
        </p:nvSpPr>
        <p:spPr>
          <a:xfrm>
            <a:off x="119921" y="959370"/>
            <a:ext cx="3762532" cy="5711253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grpSp>
        <p:nvGrpSpPr>
          <p:cNvPr id="8" name="Group 48">
            <a:extLst>
              <a:ext uri="{FF2B5EF4-FFF2-40B4-BE49-F238E27FC236}">
                <a16:creationId xmlns:a16="http://schemas.microsoft.com/office/drawing/2014/main" id="{E075F8DB-8BAD-44EE-9FDD-EADF057445A6}"/>
              </a:ext>
            </a:extLst>
          </p:cNvPr>
          <p:cNvGrpSpPr/>
          <p:nvPr/>
        </p:nvGrpSpPr>
        <p:grpSpPr>
          <a:xfrm>
            <a:off x="237166" y="1853663"/>
            <a:ext cx="3350303" cy="608386"/>
            <a:chOff x="4196582" y="4104015"/>
            <a:chExt cx="1463820" cy="547838"/>
          </a:xfrm>
        </p:grpSpPr>
        <p:sp>
          <p:nvSpPr>
            <p:cNvPr id="9" name="Freeform: Shape 49">
              <a:extLst>
                <a:ext uri="{FF2B5EF4-FFF2-40B4-BE49-F238E27FC236}">
                  <a16:creationId xmlns:a16="http://schemas.microsoft.com/office/drawing/2014/main" id="{2AC59A70-4F5B-41CE-8FA3-2CA95D2F18D8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10" name="Rectangle 50">
              <a:extLst>
                <a:ext uri="{FF2B5EF4-FFF2-40B4-BE49-F238E27FC236}">
                  <a16:creationId xmlns:a16="http://schemas.microsoft.com/office/drawing/2014/main" id="{463A0335-306A-4629-AE3E-8397D4A893A3}"/>
                </a:ext>
              </a:extLst>
            </p:cNvPr>
            <p:cNvSpPr/>
            <p:nvPr/>
          </p:nvSpPr>
          <p:spPr>
            <a:xfrm>
              <a:off x="4205677" y="4107137"/>
              <a:ext cx="1454725" cy="544716"/>
            </a:xfrm>
            <a:prstGeom prst="rect">
              <a:avLst/>
            </a:prstGeom>
            <a:solidFill>
              <a:srgbClr val="FD4DB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tr-TR" sz="2600" kern="0" noProof="1">
                  <a:solidFill>
                    <a:prstClr val="black"/>
                  </a:solidFill>
                  <a:latin typeface="Calibri" panose="020F0502020204030204"/>
                </a:rPr>
                <a:t>Cabir b. Abdullah (r.a.)</a:t>
              </a:r>
              <a:endParaRPr kumimoji="0" lang="en-US" sz="26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</a:endParaRPr>
            </a:p>
          </p:txBody>
        </p:sp>
        <p:sp>
          <p:nvSpPr>
            <p:cNvPr id="11" name="Rectangle 51">
              <a:extLst>
                <a:ext uri="{FF2B5EF4-FFF2-40B4-BE49-F238E27FC236}">
                  <a16:creationId xmlns:a16="http://schemas.microsoft.com/office/drawing/2014/main" id="{B6633CE9-FE2D-4D8E-8E6F-0BF932F0D0F3}"/>
                </a:ext>
              </a:extLst>
            </p:cNvPr>
            <p:cNvSpPr/>
            <p:nvPr/>
          </p:nvSpPr>
          <p:spPr>
            <a:xfrm rot="16200000">
              <a:off x="4063964" y="4236633"/>
              <a:ext cx="544715" cy="279479"/>
            </a:xfrm>
            <a:prstGeom prst="rect">
              <a:avLst/>
            </a:prstGeom>
            <a:solidFill>
              <a:sysClr val="windowText" lastClr="000000">
                <a:alpha val="7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12" name="Group 81">
            <a:extLst>
              <a:ext uri="{FF2B5EF4-FFF2-40B4-BE49-F238E27FC236}">
                <a16:creationId xmlns:a16="http://schemas.microsoft.com/office/drawing/2014/main" id="{448F8F48-CF04-4057-A9C5-91ECFDCE3BA1}"/>
              </a:ext>
            </a:extLst>
          </p:cNvPr>
          <p:cNvGrpSpPr/>
          <p:nvPr/>
        </p:nvGrpSpPr>
        <p:grpSpPr>
          <a:xfrm>
            <a:off x="237166" y="2666794"/>
            <a:ext cx="3510326" cy="650462"/>
            <a:chOff x="4205677" y="4107136"/>
            <a:chExt cx="1454725" cy="544720"/>
          </a:xfrm>
        </p:grpSpPr>
        <p:sp>
          <p:nvSpPr>
            <p:cNvPr id="13" name="Freeform: Shape 82">
              <a:extLst>
                <a:ext uri="{FF2B5EF4-FFF2-40B4-BE49-F238E27FC236}">
                  <a16:creationId xmlns:a16="http://schemas.microsoft.com/office/drawing/2014/main" id="{FB9C4B62-9BE1-43D7-805E-498F0E185982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14" name="Rectangle 83">
              <a:extLst>
                <a:ext uri="{FF2B5EF4-FFF2-40B4-BE49-F238E27FC236}">
                  <a16:creationId xmlns:a16="http://schemas.microsoft.com/office/drawing/2014/main" id="{21A7A64B-CB56-4E42-8B5A-4F68F361B0D1}"/>
                </a:ext>
              </a:extLst>
            </p:cNvPr>
            <p:cNvSpPr/>
            <p:nvPr/>
          </p:nvSpPr>
          <p:spPr>
            <a:xfrm>
              <a:off x="4205677" y="4107140"/>
              <a:ext cx="1454725" cy="544716"/>
            </a:xfrm>
            <a:prstGeom prst="rect">
              <a:avLst/>
            </a:prstGeom>
            <a:solidFill>
              <a:srgbClr val="E7F1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tr-TR" sz="2800" kern="0" noProof="1">
                  <a:solidFill>
                    <a:prstClr val="black"/>
                  </a:solidFill>
                  <a:latin typeface="Calibri" panose="020F0502020204030204"/>
                </a:rPr>
                <a:t>Üsame b. </a:t>
              </a:r>
              <a:r>
                <a:rPr lang="tr-TR" sz="2800" kern="0" noProof="1" smtClean="0">
                  <a:solidFill>
                    <a:prstClr val="black"/>
                  </a:solidFill>
                  <a:latin typeface="Calibri" panose="020F0502020204030204"/>
                </a:rPr>
                <a:t>Zeyd (r.a</a:t>
              </a:r>
              <a:r>
                <a:rPr lang="tr-TR" sz="2800" kern="0" noProof="1">
                  <a:solidFill>
                    <a:prstClr val="black"/>
                  </a:solidFill>
                  <a:latin typeface="Calibri" panose="020F0502020204030204"/>
                </a:rPr>
                <a:t>.)</a:t>
              </a:r>
              <a:endParaRPr kumimoji="0" lang="tr-TR" sz="2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15" name="Rectangle 84">
              <a:extLst>
                <a:ext uri="{FF2B5EF4-FFF2-40B4-BE49-F238E27FC236}">
                  <a16:creationId xmlns:a16="http://schemas.microsoft.com/office/drawing/2014/main" id="{BAE4A658-CB7A-4570-B942-DCBDDDCAAD0A}"/>
                </a:ext>
              </a:extLst>
            </p:cNvPr>
            <p:cNvSpPr/>
            <p:nvPr/>
          </p:nvSpPr>
          <p:spPr>
            <a:xfrm rot="16200000">
              <a:off x="4073059" y="4239754"/>
              <a:ext cx="544715" cy="279479"/>
            </a:xfrm>
            <a:prstGeom prst="rect">
              <a:avLst/>
            </a:prstGeom>
            <a:solidFill>
              <a:sysClr val="windowText" lastClr="000000">
                <a:alpha val="7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16" name="Group 36">
            <a:extLst>
              <a:ext uri="{FF2B5EF4-FFF2-40B4-BE49-F238E27FC236}">
                <a16:creationId xmlns:a16="http://schemas.microsoft.com/office/drawing/2014/main" id="{3B050DDF-15C3-4190-8CCF-889ED3E8ACCE}"/>
              </a:ext>
            </a:extLst>
          </p:cNvPr>
          <p:cNvGrpSpPr/>
          <p:nvPr/>
        </p:nvGrpSpPr>
        <p:grpSpPr>
          <a:xfrm>
            <a:off x="237166" y="1131361"/>
            <a:ext cx="3342852" cy="517557"/>
            <a:chOff x="4205677" y="4107136"/>
            <a:chExt cx="1971446" cy="544715"/>
          </a:xfrm>
        </p:grpSpPr>
        <p:sp>
          <p:nvSpPr>
            <p:cNvPr id="17" name="Freeform: Shape 37">
              <a:extLst>
                <a:ext uri="{FF2B5EF4-FFF2-40B4-BE49-F238E27FC236}">
                  <a16:creationId xmlns:a16="http://schemas.microsoft.com/office/drawing/2014/main" id="{ABA0CDAC-9F98-4229-9FD4-E21641CA5D5E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18" name="Rectangle 38">
              <a:extLst>
                <a:ext uri="{FF2B5EF4-FFF2-40B4-BE49-F238E27FC236}">
                  <a16:creationId xmlns:a16="http://schemas.microsoft.com/office/drawing/2014/main" id="{1C4CFA3A-8090-41B4-B508-D1E097D9C3C7}"/>
                </a:ext>
              </a:extLst>
            </p:cNvPr>
            <p:cNvSpPr/>
            <p:nvPr/>
          </p:nvSpPr>
          <p:spPr>
            <a:xfrm>
              <a:off x="4205677" y="4107137"/>
              <a:ext cx="1971446" cy="541903"/>
            </a:xfrm>
            <a:prstGeom prst="rect">
              <a:avLst/>
            </a:prstGeom>
            <a:solidFill>
              <a:srgbClr val="FBAE3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tr-TR" sz="2400" dirty="0" err="1">
                  <a:solidFill>
                    <a:prstClr val="black"/>
                  </a:solidFill>
                </a:rPr>
                <a:t>Mus’ab</a:t>
              </a:r>
              <a:r>
                <a:rPr lang="tr-TR" sz="2400" dirty="0">
                  <a:solidFill>
                    <a:prstClr val="black"/>
                  </a:solidFill>
                </a:rPr>
                <a:t> b. </a:t>
              </a:r>
              <a:r>
                <a:rPr lang="tr-TR" sz="2400" dirty="0" err="1">
                  <a:solidFill>
                    <a:prstClr val="black"/>
                  </a:solidFill>
                </a:rPr>
                <a:t>Umeyr</a:t>
              </a:r>
              <a:r>
                <a:rPr lang="tr-TR" sz="2400" dirty="0">
                  <a:solidFill>
                    <a:prstClr val="black"/>
                  </a:solidFill>
                </a:rPr>
                <a:t> (</a:t>
              </a:r>
              <a:r>
                <a:rPr lang="tr-TR" sz="2400" dirty="0" err="1">
                  <a:solidFill>
                    <a:prstClr val="black"/>
                  </a:solidFill>
                </a:rPr>
                <a:t>r.a</a:t>
              </a:r>
              <a:r>
                <a:rPr lang="tr-TR" sz="2400" dirty="0">
                  <a:solidFill>
                    <a:prstClr val="black"/>
                  </a:solidFill>
                </a:rPr>
                <a:t>.)</a:t>
              </a:r>
              <a:endPara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</a:endParaRPr>
            </a:p>
          </p:txBody>
        </p:sp>
        <p:sp>
          <p:nvSpPr>
            <p:cNvPr id="19" name="Rectangle 39">
              <a:extLst>
                <a:ext uri="{FF2B5EF4-FFF2-40B4-BE49-F238E27FC236}">
                  <a16:creationId xmlns:a16="http://schemas.microsoft.com/office/drawing/2014/main" id="{9A4A9EF7-755B-4C4D-8DCE-055FF4FE761D}"/>
                </a:ext>
              </a:extLst>
            </p:cNvPr>
            <p:cNvSpPr/>
            <p:nvPr/>
          </p:nvSpPr>
          <p:spPr>
            <a:xfrm rot="16200000">
              <a:off x="4073059" y="4239754"/>
              <a:ext cx="544715" cy="279479"/>
            </a:xfrm>
            <a:prstGeom prst="rect">
              <a:avLst/>
            </a:prstGeom>
            <a:solidFill>
              <a:sysClr val="windowText" lastClr="000000">
                <a:alpha val="7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47" name="Group 81">
            <a:extLst>
              <a:ext uri="{FF2B5EF4-FFF2-40B4-BE49-F238E27FC236}">
                <a16:creationId xmlns:a16="http://schemas.microsoft.com/office/drawing/2014/main" id="{448F8F48-CF04-4057-A9C5-91ECFDCE3BA1}"/>
              </a:ext>
            </a:extLst>
          </p:cNvPr>
          <p:cNvGrpSpPr/>
          <p:nvPr/>
        </p:nvGrpSpPr>
        <p:grpSpPr>
          <a:xfrm>
            <a:off x="237166" y="3522001"/>
            <a:ext cx="3537808" cy="647963"/>
            <a:chOff x="4205677" y="4107136"/>
            <a:chExt cx="1454725" cy="54472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8" name="Freeform: Shape 82">
              <a:extLst>
                <a:ext uri="{FF2B5EF4-FFF2-40B4-BE49-F238E27FC236}">
                  <a16:creationId xmlns:a16="http://schemas.microsoft.com/office/drawing/2014/main" id="{FB9C4B62-9BE1-43D7-805E-498F0E185982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50" name="Rectangle 84">
              <a:extLst>
                <a:ext uri="{FF2B5EF4-FFF2-40B4-BE49-F238E27FC236}">
                  <a16:creationId xmlns:a16="http://schemas.microsoft.com/office/drawing/2014/main" id="{BAE4A658-CB7A-4570-B942-DCBDDDCAAD0A}"/>
                </a:ext>
              </a:extLst>
            </p:cNvPr>
            <p:cNvSpPr/>
            <p:nvPr/>
          </p:nvSpPr>
          <p:spPr>
            <a:xfrm rot="16200000">
              <a:off x="4073059" y="4239754"/>
              <a:ext cx="544715" cy="27947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49" name="Rectangle 83">
              <a:extLst>
                <a:ext uri="{FF2B5EF4-FFF2-40B4-BE49-F238E27FC236}">
                  <a16:creationId xmlns:a16="http://schemas.microsoft.com/office/drawing/2014/main" id="{21A7A64B-CB56-4E42-8B5A-4F68F361B0D1}"/>
                </a:ext>
              </a:extLst>
            </p:cNvPr>
            <p:cNvSpPr/>
            <p:nvPr/>
          </p:nvSpPr>
          <p:spPr>
            <a:xfrm>
              <a:off x="4205677" y="4107140"/>
              <a:ext cx="1454725" cy="54471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tr-TR" sz="2800" kern="0" noProof="1">
                  <a:solidFill>
                    <a:prstClr val="black"/>
                  </a:solidFill>
                  <a:latin typeface="Calibri" panose="020F0502020204030204"/>
                </a:rPr>
                <a:t>Ammar b. </a:t>
              </a:r>
              <a:r>
                <a:rPr lang="tr-TR" sz="2800" kern="0" noProof="1" smtClean="0">
                  <a:solidFill>
                    <a:prstClr val="black"/>
                  </a:solidFill>
                  <a:latin typeface="Calibri" panose="020F0502020204030204"/>
                </a:rPr>
                <a:t>Yasir (r.a</a:t>
              </a:r>
              <a:r>
                <a:rPr lang="tr-TR" sz="2800" kern="0" noProof="1">
                  <a:solidFill>
                    <a:prstClr val="black"/>
                  </a:solidFill>
                  <a:latin typeface="Calibri" panose="020F0502020204030204"/>
                </a:rPr>
                <a:t>.)</a:t>
              </a:r>
              <a:endParaRPr kumimoji="0" lang="tr-TR" sz="2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51" name="Group 81">
            <a:extLst>
              <a:ext uri="{FF2B5EF4-FFF2-40B4-BE49-F238E27FC236}">
                <a16:creationId xmlns:a16="http://schemas.microsoft.com/office/drawing/2014/main" id="{448F8F48-CF04-4057-A9C5-91ECFDCE3BA1}"/>
              </a:ext>
            </a:extLst>
          </p:cNvPr>
          <p:cNvGrpSpPr/>
          <p:nvPr/>
        </p:nvGrpSpPr>
        <p:grpSpPr>
          <a:xfrm>
            <a:off x="237166" y="4374709"/>
            <a:ext cx="3445368" cy="570514"/>
            <a:chOff x="4205677" y="4107136"/>
            <a:chExt cx="1454725" cy="544720"/>
          </a:xfrm>
          <a:solidFill>
            <a:schemeClr val="bg1">
              <a:lumMod val="75000"/>
            </a:schemeClr>
          </a:solidFill>
        </p:grpSpPr>
        <p:sp>
          <p:nvSpPr>
            <p:cNvPr id="52" name="Freeform: Shape 82">
              <a:extLst>
                <a:ext uri="{FF2B5EF4-FFF2-40B4-BE49-F238E27FC236}">
                  <a16:creationId xmlns:a16="http://schemas.microsoft.com/office/drawing/2014/main" id="{FB9C4B62-9BE1-43D7-805E-498F0E185982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53" name="Rectangle 84">
              <a:extLst>
                <a:ext uri="{FF2B5EF4-FFF2-40B4-BE49-F238E27FC236}">
                  <a16:creationId xmlns:a16="http://schemas.microsoft.com/office/drawing/2014/main" id="{BAE4A658-CB7A-4570-B942-DCBDDDCAAD0A}"/>
                </a:ext>
              </a:extLst>
            </p:cNvPr>
            <p:cNvSpPr/>
            <p:nvPr/>
          </p:nvSpPr>
          <p:spPr>
            <a:xfrm rot="16200000">
              <a:off x="4073059" y="4239754"/>
              <a:ext cx="544715" cy="27947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54" name="Rectangle 83">
              <a:extLst>
                <a:ext uri="{FF2B5EF4-FFF2-40B4-BE49-F238E27FC236}">
                  <a16:creationId xmlns:a16="http://schemas.microsoft.com/office/drawing/2014/main" id="{21A7A64B-CB56-4E42-8B5A-4F68F361B0D1}"/>
                </a:ext>
              </a:extLst>
            </p:cNvPr>
            <p:cNvSpPr/>
            <p:nvPr/>
          </p:nvSpPr>
          <p:spPr>
            <a:xfrm>
              <a:off x="4205677" y="4107140"/>
              <a:ext cx="1454725" cy="54471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>
                <a:defRPr/>
              </a:pPr>
              <a:r>
                <a:rPr lang="tr-TR" sz="2400" kern="0" noProof="1">
                  <a:solidFill>
                    <a:prstClr val="black"/>
                  </a:solidFill>
                  <a:latin typeface="Calibri" panose="020F0502020204030204"/>
                </a:rPr>
                <a:t>Erkam b. </a:t>
              </a:r>
              <a:r>
                <a:rPr lang="tr-TR" sz="2400" kern="0" noProof="1" smtClean="0">
                  <a:solidFill>
                    <a:prstClr val="black"/>
                  </a:solidFill>
                  <a:latin typeface="Calibri" panose="020F0502020204030204"/>
                </a:rPr>
                <a:t>Ebi’l-Erkam (r.a</a:t>
              </a:r>
              <a:r>
                <a:rPr lang="tr-TR" sz="2400" kern="0" noProof="1">
                  <a:solidFill>
                    <a:prstClr val="black"/>
                  </a:solidFill>
                  <a:latin typeface="Calibri" panose="020F0502020204030204"/>
                </a:rPr>
                <a:t>.)</a:t>
              </a:r>
              <a:endParaRPr kumimoji="0" lang="tr-TR" sz="24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</a:endParaRPr>
            </a:p>
          </p:txBody>
        </p:sp>
      </p:grpSp>
      <p:grpSp>
        <p:nvGrpSpPr>
          <p:cNvPr id="55" name="Group 81">
            <a:extLst>
              <a:ext uri="{FF2B5EF4-FFF2-40B4-BE49-F238E27FC236}">
                <a16:creationId xmlns:a16="http://schemas.microsoft.com/office/drawing/2014/main" id="{448F8F48-CF04-4057-A9C5-91ECFDCE3BA1}"/>
              </a:ext>
            </a:extLst>
          </p:cNvPr>
          <p:cNvGrpSpPr/>
          <p:nvPr/>
        </p:nvGrpSpPr>
        <p:grpSpPr>
          <a:xfrm>
            <a:off x="237166" y="5149968"/>
            <a:ext cx="3445368" cy="570514"/>
            <a:chOff x="4205677" y="4107136"/>
            <a:chExt cx="1454725" cy="5447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6" name="Freeform: Shape 82">
              <a:extLst>
                <a:ext uri="{FF2B5EF4-FFF2-40B4-BE49-F238E27FC236}">
                  <a16:creationId xmlns:a16="http://schemas.microsoft.com/office/drawing/2014/main" id="{FB9C4B62-9BE1-43D7-805E-498F0E185982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57" name="Rectangle 84">
              <a:extLst>
                <a:ext uri="{FF2B5EF4-FFF2-40B4-BE49-F238E27FC236}">
                  <a16:creationId xmlns:a16="http://schemas.microsoft.com/office/drawing/2014/main" id="{BAE4A658-CB7A-4570-B942-DCBDDDCAAD0A}"/>
                </a:ext>
              </a:extLst>
            </p:cNvPr>
            <p:cNvSpPr/>
            <p:nvPr/>
          </p:nvSpPr>
          <p:spPr>
            <a:xfrm rot="16200000">
              <a:off x="4073059" y="4239754"/>
              <a:ext cx="544715" cy="27947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58" name="Rectangle 83">
              <a:extLst>
                <a:ext uri="{FF2B5EF4-FFF2-40B4-BE49-F238E27FC236}">
                  <a16:creationId xmlns:a16="http://schemas.microsoft.com/office/drawing/2014/main" id="{21A7A64B-CB56-4E42-8B5A-4F68F361B0D1}"/>
                </a:ext>
              </a:extLst>
            </p:cNvPr>
            <p:cNvSpPr/>
            <p:nvPr/>
          </p:nvSpPr>
          <p:spPr>
            <a:xfrm>
              <a:off x="4205677" y="4107140"/>
              <a:ext cx="1454725" cy="54471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tr-TR" sz="2800" kern="0" noProof="1">
                  <a:solidFill>
                    <a:prstClr val="black"/>
                  </a:solidFill>
                  <a:latin typeface="Calibri" panose="020F0502020204030204"/>
                </a:rPr>
                <a:t>Zeyd b. Sabit (r.a.)</a:t>
              </a:r>
              <a:endParaRPr kumimoji="0" lang="tr-TR" sz="2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sp>
        <p:nvSpPr>
          <p:cNvPr id="61" name="Dikdörtgen 60"/>
          <p:cNvSpPr/>
          <p:nvPr/>
        </p:nvSpPr>
        <p:spPr>
          <a:xfrm>
            <a:off x="5533868" y="346020"/>
            <a:ext cx="6503233" cy="7794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tr-TR" sz="2000" dirty="0">
                <a:solidFill>
                  <a:prstClr val="black"/>
                </a:solidFill>
              </a:rPr>
              <a:t>Medine’ye İslam’ın anlatmak için </a:t>
            </a:r>
            <a:r>
              <a:rPr lang="tr-TR" sz="2000" b="1" dirty="0">
                <a:solidFill>
                  <a:prstClr val="black"/>
                </a:solidFill>
              </a:rPr>
              <a:t>öğretmen</a:t>
            </a:r>
            <a:r>
              <a:rPr lang="tr-TR" sz="2000" dirty="0">
                <a:solidFill>
                  <a:prstClr val="black"/>
                </a:solidFill>
              </a:rPr>
              <a:t> olarak gitti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63" name="Dikdörtgen 62"/>
          <p:cNvSpPr/>
          <p:nvPr/>
        </p:nvSpPr>
        <p:spPr>
          <a:xfrm>
            <a:off x="5518878" y="1453857"/>
            <a:ext cx="6503233" cy="7794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/>
            <a:r>
              <a:rPr lang="tr-TR" sz="2000" b="1" dirty="0">
                <a:solidFill>
                  <a:prstClr val="black"/>
                </a:solidFill>
              </a:rPr>
              <a:t>İlim </a:t>
            </a:r>
            <a:r>
              <a:rPr lang="tr-TR" sz="2000" b="1" dirty="0" smtClean="0">
                <a:solidFill>
                  <a:prstClr val="black"/>
                </a:solidFill>
              </a:rPr>
              <a:t>aşığı </a:t>
            </a:r>
            <a:r>
              <a:rPr lang="tr-TR" sz="2000" dirty="0" smtClean="0">
                <a:solidFill>
                  <a:prstClr val="black"/>
                </a:solidFill>
              </a:rPr>
              <a:t>genç sahabi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65" name="Dikdörtgen 64"/>
          <p:cNvSpPr/>
          <p:nvPr/>
        </p:nvSpPr>
        <p:spPr>
          <a:xfrm>
            <a:off x="5533868" y="2553574"/>
            <a:ext cx="6518223" cy="7794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/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18 yaşında 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ordu komutanı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olan genç sahabi</a:t>
            </a:r>
          </a:p>
        </p:txBody>
      </p:sp>
      <p:sp>
        <p:nvSpPr>
          <p:cNvPr id="67" name="Dikdörtgen 66"/>
          <p:cNvSpPr/>
          <p:nvPr/>
        </p:nvSpPr>
        <p:spPr>
          <a:xfrm>
            <a:off x="5726242" y="3659166"/>
            <a:ext cx="6325849" cy="7794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 Annesi</a:t>
            </a:r>
            <a:r>
              <a:rPr kumimoji="0" lang="tr-TR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ve babası İslam’ın ilk şehitleri olan genç sahabi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69" name="Dikdörtgen 68"/>
          <p:cNvSpPr/>
          <p:nvPr/>
        </p:nvSpPr>
        <p:spPr>
          <a:xfrm>
            <a:off x="5711252" y="4764250"/>
            <a:ext cx="6310858" cy="7794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Gizi davet döneminde evini Müslümanlar açan sahabi.</a:t>
            </a:r>
          </a:p>
        </p:txBody>
      </p:sp>
      <p:sp>
        <p:nvSpPr>
          <p:cNvPr id="59" name="Dikdörtgen 58"/>
          <p:cNvSpPr/>
          <p:nvPr/>
        </p:nvSpPr>
        <p:spPr>
          <a:xfrm>
            <a:off x="4031105" y="346020"/>
            <a:ext cx="1610194" cy="7794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tr-TR" sz="2400">
                <a:solidFill>
                  <a:prstClr val="black"/>
                </a:solidFill>
              </a:rPr>
              <a:t>Hz. Mus’ab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64" name="Dikdörtgen 63"/>
          <p:cNvSpPr/>
          <p:nvPr/>
        </p:nvSpPr>
        <p:spPr>
          <a:xfrm>
            <a:off x="4031105" y="1453857"/>
            <a:ext cx="1665157" cy="7794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Hz. </a:t>
            </a:r>
            <a:r>
              <a:rPr lang="tr-TR" sz="2400" dirty="0" smtClean="0">
                <a:solidFill>
                  <a:prstClr val="black"/>
                </a:solidFill>
                <a:latin typeface="Arial"/>
                <a:ea typeface="맑은 고딕"/>
              </a:rPr>
              <a:t>Cabir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66" name="Dikdörtgen 65"/>
          <p:cNvSpPr/>
          <p:nvPr/>
        </p:nvSpPr>
        <p:spPr>
          <a:xfrm>
            <a:off x="4031105" y="2553574"/>
            <a:ext cx="1662659" cy="7794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Hz. Üsame</a:t>
            </a:r>
          </a:p>
        </p:txBody>
      </p:sp>
      <p:sp>
        <p:nvSpPr>
          <p:cNvPr id="68" name="Dikdörtgen 67"/>
          <p:cNvSpPr/>
          <p:nvPr/>
        </p:nvSpPr>
        <p:spPr>
          <a:xfrm>
            <a:off x="4031105" y="3659166"/>
            <a:ext cx="1690141" cy="7794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Hz. Ammar</a:t>
            </a:r>
          </a:p>
        </p:txBody>
      </p:sp>
      <p:sp>
        <p:nvSpPr>
          <p:cNvPr id="70" name="Dikdörtgen 69"/>
          <p:cNvSpPr/>
          <p:nvPr/>
        </p:nvSpPr>
        <p:spPr>
          <a:xfrm>
            <a:off x="4031105" y="4764250"/>
            <a:ext cx="1690141" cy="7794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Hz.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Erkam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583263A-C6A2-4F65-9161-C6261EA18D1F}"/>
              </a:ext>
            </a:extLst>
          </p:cNvPr>
          <p:cNvSpPr/>
          <p:nvPr/>
        </p:nvSpPr>
        <p:spPr>
          <a:xfrm>
            <a:off x="119921" y="115280"/>
            <a:ext cx="3779588" cy="874071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kern="0" dirty="0" smtClean="0">
                <a:solidFill>
                  <a:prstClr val="white"/>
                </a:solidFill>
                <a:latin typeface="Calibri" panose="020F0502020204030204"/>
                <a:ea typeface="맑은 고딕"/>
              </a:rPr>
              <a:t>G</a:t>
            </a:r>
            <a:r>
              <a:rPr kumimoji="0" lang="tr-T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enç</a:t>
            </a:r>
            <a:r>
              <a:rPr kumimoji="0" lang="tr-TR" sz="32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 Sahabiler</a:t>
            </a: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 </a:t>
            </a:r>
            <a:endParaRPr kumimoji="0" lang="tr-T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grpSp>
        <p:nvGrpSpPr>
          <p:cNvPr id="39" name="Group 81">
            <a:extLst>
              <a:ext uri="{FF2B5EF4-FFF2-40B4-BE49-F238E27FC236}">
                <a16:creationId xmlns:a16="http://schemas.microsoft.com/office/drawing/2014/main" id="{448F8F48-CF04-4057-A9C5-91ECFDCE3BA1}"/>
              </a:ext>
            </a:extLst>
          </p:cNvPr>
          <p:cNvGrpSpPr/>
          <p:nvPr/>
        </p:nvGrpSpPr>
        <p:grpSpPr>
          <a:xfrm>
            <a:off x="237166" y="5925225"/>
            <a:ext cx="3445368" cy="570514"/>
            <a:chOff x="4205677" y="4107136"/>
            <a:chExt cx="1454725" cy="54472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0" name="Freeform: Shape 82">
              <a:extLst>
                <a:ext uri="{FF2B5EF4-FFF2-40B4-BE49-F238E27FC236}">
                  <a16:creationId xmlns:a16="http://schemas.microsoft.com/office/drawing/2014/main" id="{FB9C4B62-9BE1-43D7-805E-498F0E185982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41" name="Rectangle 84">
              <a:extLst>
                <a:ext uri="{FF2B5EF4-FFF2-40B4-BE49-F238E27FC236}">
                  <a16:creationId xmlns:a16="http://schemas.microsoft.com/office/drawing/2014/main" id="{BAE4A658-CB7A-4570-B942-DCBDDDCAAD0A}"/>
                </a:ext>
              </a:extLst>
            </p:cNvPr>
            <p:cNvSpPr/>
            <p:nvPr/>
          </p:nvSpPr>
          <p:spPr>
            <a:xfrm rot="16200000">
              <a:off x="4073059" y="4239754"/>
              <a:ext cx="544715" cy="27947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42" name="Rectangle 83">
              <a:extLst>
                <a:ext uri="{FF2B5EF4-FFF2-40B4-BE49-F238E27FC236}">
                  <a16:creationId xmlns:a16="http://schemas.microsoft.com/office/drawing/2014/main" id="{21A7A64B-CB56-4E42-8B5A-4F68F361B0D1}"/>
                </a:ext>
              </a:extLst>
            </p:cNvPr>
            <p:cNvSpPr/>
            <p:nvPr/>
          </p:nvSpPr>
          <p:spPr>
            <a:xfrm>
              <a:off x="4205677" y="4107140"/>
              <a:ext cx="1454725" cy="54471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>
                <a:defRPr/>
              </a:pPr>
              <a:r>
                <a:rPr lang="tr-TR" sz="2500" kern="0" noProof="1" smtClean="0">
                  <a:solidFill>
                    <a:prstClr val="black"/>
                  </a:solidFill>
                  <a:latin typeface="Calibri" panose="020F0502020204030204"/>
                </a:rPr>
                <a:t>Esma binti Ebi Bekir (r.a.)</a:t>
              </a:r>
              <a:endParaRPr kumimoji="0" lang="tr-TR" sz="25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</a:endParaRPr>
            </a:p>
          </p:txBody>
        </p:sp>
      </p:grpSp>
      <p:sp>
        <p:nvSpPr>
          <p:cNvPr id="43" name="Dikdörtgen 42"/>
          <p:cNvSpPr/>
          <p:nvPr/>
        </p:nvSpPr>
        <p:spPr>
          <a:xfrm>
            <a:off x="5741233" y="5868651"/>
            <a:ext cx="6285876" cy="7794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/>
            <a:r>
              <a:rPr lang="tr-TR" sz="2000" dirty="0" smtClean="0">
                <a:solidFill>
                  <a:prstClr val="black"/>
                </a:solidFill>
              </a:rPr>
              <a:t> Farsça</a:t>
            </a:r>
            <a:r>
              <a:rPr lang="tr-TR" sz="2000" dirty="0">
                <a:solidFill>
                  <a:prstClr val="black"/>
                </a:solidFill>
              </a:rPr>
              <a:t>, Rumca, </a:t>
            </a:r>
            <a:r>
              <a:rPr lang="tr-TR" sz="2000" dirty="0" err="1">
                <a:solidFill>
                  <a:prstClr val="black"/>
                </a:solidFill>
              </a:rPr>
              <a:t>Kıptice</a:t>
            </a:r>
            <a:r>
              <a:rPr lang="tr-TR" sz="2000" dirty="0">
                <a:solidFill>
                  <a:prstClr val="black"/>
                </a:solidFill>
              </a:rPr>
              <a:t> ve </a:t>
            </a:r>
            <a:r>
              <a:rPr lang="tr-TR" sz="2000" dirty="0" err="1">
                <a:solidFill>
                  <a:prstClr val="black"/>
                </a:solidFill>
              </a:rPr>
              <a:t>Habeşçe</a:t>
            </a:r>
            <a:r>
              <a:rPr lang="tr-TR" sz="2000" dirty="0">
                <a:solidFill>
                  <a:prstClr val="black"/>
                </a:solidFill>
              </a:rPr>
              <a:t> gibi yabacı dilleri </a:t>
            </a:r>
            <a:endParaRPr lang="tr-TR" sz="2000" dirty="0" smtClean="0">
              <a:solidFill>
                <a:prstClr val="black"/>
              </a:solidFill>
            </a:endParaRPr>
          </a:p>
          <a:p>
            <a:pPr lvl="0"/>
            <a:r>
              <a:rPr lang="tr-TR" sz="2000" dirty="0">
                <a:solidFill>
                  <a:prstClr val="black"/>
                </a:solidFill>
              </a:rPr>
              <a:t> </a:t>
            </a:r>
            <a:r>
              <a:rPr lang="tr-TR" sz="2000" dirty="0" smtClean="0">
                <a:solidFill>
                  <a:prstClr val="black"/>
                </a:solidFill>
              </a:rPr>
              <a:t>öğrenen genç sahabi.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4031105" y="5868651"/>
            <a:ext cx="1690141" cy="7794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Hz. Zeyd</a:t>
            </a:r>
          </a:p>
        </p:txBody>
      </p:sp>
    </p:spTree>
    <p:extLst>
      <p:ext uri="{BB962C8B-B14F-4D97-AF65-F5344CB8AC3E}">
        <p14:creationId xmlns:p14="http://schemas.microsoft.com/office/powerpoint/2010/main" val="250891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1" grpId="0" animBg="1"/>
      <p:bldP spid="63" grpId="0" animBg="1"/>
      <p:bldP spid="65" grpId="0" animBg="1"/>
      <p:bldP spid="67" grpId="0" animBg="1"/>
      <p:bldP spid="69" grpId="0" animBg="1"/>
      <p:bldP spid="59" grpId="0" animBg="1"/>
      <p:bldP spid="64" grpId="0" animBg="1"/>
      <p:bldP spid="66" grpId="0" animBg="1"/>
      <p:bldP spid="68" grpId="0" animBg="1"/>
      <p:bldP spid="70" grpId="0" animBg="1"/>
      <p:bldP spid="4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3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4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99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6541" y="609600"/>
            <a:ext cx="9386637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>
              <a:defRPr/>
            </a:pPr>
            <a:r>
              <a:rPr lang="tr-TR" sz="2400" dirty="0">
                <a:solidFill>
                  <a:prstClr val="black"/>
                </a:solidFill>
              </a:rPr>
              <a:t>Zeyd b. </a:t>
            </a:r>
            <a:r>
              <a:rPr lang="tr-TR" sz="2400" dirty="0" smtClean="0">
                <a:solidFill>
                  <a:prstClr val="black"/>
                </a:solidFill>
              </a:rPr>
              <a:t>Sabit (</a:t>
            </a:r>
            <a:r>
              <a:rPr lang="tr-TR" sz="2400" dirty="0" err="1" smtClean="0">
                <a:solidFill>
                  <a:prstClr val="black"/>
                </a:solidFill>
              </a:rPr>
              <a:t>r.a</a:t>
            </a:r>
            <a:r>
              <a:rPr lang="tr-TR" sz="2400" dirty="0">
                <a:solidFill>
                  <a:prstClr val="black"/>
                </a:solidFill>
              </a:rPr>
              <a:t>.), </a:t>
            </a:r>
            <a:r>
              <a:rPr lang="tr-TR" sz="2400" dirty="0" smtClean="0">
                <a:solidFill>
                  <a:prstClr val="black"/>
                </a:solidFill>
              </a:rPr>
              <a:t>İbranice, Farsça</a:t>
            </a:r>
            <a:r>
              <a:rPr lang="tr-TR" sz="2400" dirty="0">
                <a:solidFill>
                  <a:prstClr val="black"/>
                </a:solidFill>
              </a:rPr>
              <a:t>, Rumca, </a:t>
            </a:r>
            <a:r>
              <a:rPr lang="tr-TR" sz="2400" dirty="0" err="1">
                <a:solidFill>
                  <a:prstClr val="black"/>
                </a:solidFill>
              </a:rPr>
              <a:t>Kıptîce</a:t>
            </a:r>
            <a:r>
              <a:rPr lang="tr-TR" sz="2400" dirty="0">
                <a:solidFill>
                  <a:prstClr val="black"/>
                </a:solidFill>
              </a:rPr>
              <a:t> ve </a:t>
            </a:r>
            <a:r>
              <a:rPr lang="tr-TR" sz="2400" dirty="0" err="1" smtClean="0">
                <a:solidFill>
                  <a:prstClr val="black"/>
                </a:solidFill>
              </a:rPr>
              <a:t>Habeşçe</a:t>
            </a:r>
            <a:r>
              <a:rPr lang="tr-TR" sz="2400" dirty="0" smtClean="0">
                <a:solidFill>
                  <a:prstClr val="black"/>
                </a:solidFill>
              </a:rPr>
              <a:t> gibi yabancı diller biliyordu.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12295" y="609600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1</a:t>
            </a:r>
          </a:p>
        </p:txBody>
      </p:sp>
      <p:sp>
        <p:nvSpPr>
          <p:cNvPr id="8" name="Dikdörtgen 7"/>
          <p:cNvSpPr/>
          <p:nvPr/>
        </p:nvSpPr>
        <p:spPr>
          <a:xfrm>
            <a:off x="9592428" y="605904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9" name="X 1"/>
          <p:cNvSpPr/>
          <p:nvPr/>
        </p:nvSpPr>
        <p:spPr>
          <a:xfrm>
            <a:off x="11137766" y="59704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0" name="Onay 1"/>
          <p:cNvSpPr/>
          <p:nvPr/>
        </p:nvSpPr>
        <p:spPr>
          <a:xfrm>
            <a:off x="11228305" y="581015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1" name="D 1"/>
          <p:cNvSpPr/>
          <p:nvPr/>
        </p:nvSpPr>
        <p:spPr>
          <a:xfrm>
            <a:off x="9667231" y="668926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2" name="Y 1"/>
          <p:cNvSpPr/>
          <p:nvPr/>
        </p:nvSpPr>
        <p:spPr>
          <a:xfrm>
            <a:off x="10496346" y="668926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378217" y="2607502"/>
            <a:ext cx="931545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  Peygamberimizi,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sadece genç sahabiler desteklediler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64169" y="2614864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3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9544302" y="2604752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29" name="X 4"/>
          <p:cNvSpPr/>
          <p:nvPr/>
        </p:nvSpPr>
        <p:spPr>
          <a:xfrm>
            <a:off x="11089640" y="260872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0" name="Onay 3"/>
          <p:cNvSpPr/>
          <p:nvPr/>
        </p:nvSpPr>
        <p:spPr>
          <a:xfrm>
            <a:off x="11268410" y="2538153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1" name="D 3"/>
          <p:cNvSpPr/>
          <p:nvPr/>
        </p:nvSpPr>
        <p:spPr>
          <a:xfrm>
            <a:off x="9619105" y="2648522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2" name="Y 3"/>
          <p:cNvSpPr/>
          <p:nvPr/>
        </p:nvSpPr>
        <p:spPr>
          <a:xfrm>
            <a:off x="10448220" y="2648522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48" name="Dikdörtgen 47"/>
          <p:cNvSpPr/>
          <p:nvPr/>
        </p:nvSpPr>
        <p:spPr>
          <a:xfrm>
            <a:off x="166436" y="1628273"/>
            <a:ext cx="9386637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>
              <a:defRPr/>
            </a:pPr>
            <a:r>
              <a:rPr lang="tr-TR" sz="2400" dirty="0" err="1">
                <a:solidFill>
                  <a:prstClr val="black"/>
                </a:solidFill>
              </a:rPr>
              <a:t>Musab</a:t>
            </a:r>
            <a:r>
              <a:rPr lang="tr-TR" sz="2400" dirty="0">
                <a:solidFill>
                  <a:prstClr val="black"/>
                </a:solidFill>
              </a:rPr>
              <a:t> b. </a:t>
            </a:r>
            <a:r>
              <a:rPr lang="tr-TR" sz="2400" dirty="0" err="1">
                <a:solidFill>
                  <a:prstClr val="black"/>
                </a:solidFill>
              </a:rPr>
              <a:t>Umeyr</a:t>
            </a:r>
            <a:r>
              <a:rPr lang="tr-TR" sz="2400" dirty="0">
                <a:solidFill>
                  <a:prstClr val="black"/>
                </a:solidFill>
              </a:rPr>
              <a:t> (</a:t>
            </a:r>
            <a:r>
              <a:rPr lang="tr-TR" sz="2400" dirty="0" err="1">
                <a:solidFill>
                  <a:prstClr val="black"/>
                </a:solidFill>
              </a:rPr>
              <a:t>r.a</a:t>
            </a:r>
            <a:r>
              <a:rPr lang="tr-TR" sz="2400" dirty="0" smtClean="0">
                <a:solidFill>
                  <a:prstClr val="black"/>
                </a:solidFill>
              </a:rPr>
              <a:t>.), anne ve babasının baskı ve işkencelerine rağmen İslam’dan vazgeçmedi.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9" name="Dikdörtgen 48"/>
          <p:cNvSpPr/>
          <p:nvPr/>
        </p:nvSpPr>
        <p:spPr>
          <a:xfrm>
            <a:off x="72190" y="1628273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2</a:t>
            </a:r>
          </a:p>
        </p:txBody>
      </p:sp>
      <p:sp>
        <p:nvSpPr>
          <p:cNvPr id="50" name="Dikdörtgen 49"/>
          <p:cNvSpPr/>
          <p:nvPr/>
        </p:nvSpPr>
        <p:spPr>
          <a:xfrm>
            <a:off x="9552323" y="1624577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1" name="X 1"/>
          <p:cNvSpPr/>
          <p:nvPr/>
        </p:nvSpPr>
        <p:spPr>
          <a:xfrm>
            <a:off x="11097661" y="161572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2" name="Onay 1"/>
          <p:cNvSpPr/>
          <p:nvPr/>
        </p:nvSpPr>
        <p:spPr>
          <a:xfrm>
            <a:off x="11188200" y="1599688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3" name="D 1"/>
          <p:cNvSpPr/>
          <p:nvPr/>
        </p:nvSpPr>
        <p:spPr>
          <a:xfrm>
            <a:off x="9627126" y="1687599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4" name="Y 1"/>
          <p:cNvSpPr/>
          <p:nvPr/>
        </p:nvSpPr>
        <p:spPr>
          <a:xfrm>
            <a:off x="10456241" y="1687599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69" name="Dikdörtgen 68"/>
          <p:cNvSpPr/>
          <p:nvPr/>
        </p:nvSpPr>
        <p:spPr>
          <a:xfrm>
            <a:off x="174457" y="3505200"/>
            <a:ext cx="9386637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>
              <a:defRPr/>
            </a:pPr>
            <a:r>
              <a:rPr lang="tr-TR" sz="2400" dirty="0">
                <a:solidFill>
                  <a:prstClr val="black"/>
                </a:solidFill>
              </a:rPr>
              <a:t>Bir zamanlar zenginlik ve refah içinde yaşayan </a:t>
            </a:r>
            <a:r>
              <a:rPr lang="tr-TR" sz="2400" dirty="0" err="1">
                <a:solidFill>
                  <a:prstClr val="black"/>
                </a:solidFill>
              </a:rPr>
              <a:t>Mus’ab’ı</a:t>
            </a:r>
            <a:r>
              <a:rPr lang="tr-TR" sz="2400" dirty="0">
                <a:solidFill>
                  <a:prstClr val="black"/>
                </a:solidFill>
              </a:rPr>
              <a:t> (</a:t>
            </a:r>
            <a:r>
              <a:rPr lang="tr-TR" sz="2400" dirty="0" err="1">
                <a:solidFill>
                  <a:prstClr val="black"/>
                </a:solidFill>
              </a:rPr>
              <a:t>r.a</a:t>
            </a:r>
            <a:r>
              <a:rPr lang="tr-TR" sz="2400" dirty="0">
                <a:solidFill>
                  <a:prstClr val="black"/>
                </a:solidFill>
              </a:rPr>
              <a:t>) kefenleyecek bir </a:t>
            </a:r>
            <a:r>
              <a:rPr lang="tr-TR" sz="2400" dirty="0" smtClean="0">
                <a:solidFill>
                  <a:prstClr val="black"/>
                </a:solidFill>
              </a:rPr>
              <a:t>örtü dahi bulunamadı.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70" name="Dikdörtgen 69"/>
          <p:cNvSpPr/>
          <p:nvPr/>
        </p:nvSpPr>
        <p:spPr>
          <a:xfrm>
            <a:off x="80211" y="3505200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4</a:t>
            </a:r>
          </a:p>
        </p:txBody>
      </p:sp>
      <p:sp>
        <p:nvSpPr>
          <p:cNvPr id="71" name="Dikdörtgen 70"/>
          <p:cNvSpPr/>
          <p:nvPr/>
        </p:nvSpPr>
        <p:spPr>
          <a:xfrm>
            <a:off x="9560344" y="3501504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2" name="X 1"/>
          <p:cNvSpPr/>
          <p:nvPr/>
        </p:nvSpPr>
        <p:spPr>
          <a:xfrm>
            <a:off x="11105682" y="349264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3" name="Onay 1"/>
          <p:cNvSpPr/>
          <p:nvPr/>
        </p:nvSpPr>
        <p:spPr>
          <a:xfrm>
            <a:off x="11196221" y="3476615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4" name="D 1"/>
          <p:cNvSpPr/>
          <p:nvPr/>
        </p:nvSpPr>
        <p:spPr>
          <a:xfrm>
            <a:off x="9635147" y="3564526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5" name="Y 1"/>
          <p:cNvSpPr/>
          <p:nvPr/>
        </p:nvSpPr>
        <p:spPr>
          <a:xfrm>
            <a:off x="10464262" y="3564526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76" name="Dikdörtgen 75"/>
          <p:cNvSpPr/>
          <p:nvPr/>
        </p:nvSpPr>
        <p:spPr>
          <a:xfrm>
            <a:off x="346133" y="5503102"/>
            <a:ext cx="931545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defRPr/>
            </a:pPr>
            <a:r>
              <a:rPr lang="tr-TR" sz="2400" dirty="0" smtClean="0">
                <a:solidFill>
                  <a:prstClr val="black"/>
                </a:solidFill>
              </a:rPr>
              <a:t>   Cabir </a:t>
            </a:r>
            <a:r>
              <a:rPr lang="tr-TR" sz="2400" dirty="0">
                <a:solidFill>
                  <a:prstClr val="black"/>
                </a:solidFill>
              </a:rPr>
              <a:t>b. Abdullah (</a:t>
            </a:r>
            <a:r>
              <a:rPr lang="tr-TR" sz="2400" dirty="0" err="1">
                <a:solidFill>
                  <a:prstClr val="black"/>
                </a:solidFill>
              </a:rPr>
              <a:t>r.a</a:t>
            </a:r>
            <a:r>
              <a:rPr lang="tr-TR" sz="2400" dirty="0" smtClean="0">
                <a:solidFill>
                  <a:prstClr val="black"/>
                </a:solidFill>
              </a:rPr>
              <a:t>.), Medine’ye öğretmen olarak gönderildi.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77" name="Dikdörtgen 76"/>
          <p:cNvSpPr/>
          <p:nvPr/>
        </p:nvSpPr>
        <p:spPr>
          <a:xfrm>
            <a:off x="32085" y="5510464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6</a:t>
            </a:r>
          </a:p>
        </p:txBody>
      </p:sp>
      <p:sp>
        <p:nvSpPr>
          <p:cNvPr id="78" name="Dikdörtgen 77"/>
          <p:cNvSpPr/>
          <p:nvPr/>
        </p:nvSpPr>
        <p:spPr>
          <a:xfrm>
            <a:off x="9512218" y="5500352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9" name="X 4"/>
          <p:cNvSpPr/>
          <p:nvPr/>
        </p:nvSpPr>
        <p:spPr>
          <a:xfrm>
            <a:off x="11057556" y="550432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0" name="Onay 3"/>
          <p:cNvSpPr/>
          <p:nvPr/>
        </p:nvSpPr>
        <p:spPr>
          <a:xfrm>
            <a:off x="11140073" y="5465837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1" name="D 3"/>
          <p:cNvSpPr/>
          <p:nvPr/>
        </p:nvSpPr>
        <p:spPr>
          <a:xfrm>
            <a:off x="9587021" y="5544122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2" name="Y 3"/>
          <p:cNvSpPr/>
          <p:nvPr/>
        </p:nvSpPr>
        <p:spPr>
          <a:xfrm>
            <a:off x="10416136" y="5544122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83" name="Dikdörtgen 82"/>
          <p:cNvSpPr/>
          <p:nvPr/>
        </p:nvSpPr>
        <p:spPr>
          <a:xfrm>
            <a:off x="134352" y="4523873"/>
            <a:ext cx="9386637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>
              <a:defRPr/>
            </a:pPr>
            <a:r>
              <a:rPr lang="tr-TR" sz="2400" dirty="0" err="1" smtClean="0">
                <a:solidFill>
                  <a:prstClr val="black"/>
                </a:solidFill>
              </a:rPr>
              <a:t>Yasir’in</a:t>
            </a:r>
            <a:r>
              <a:rPr lang="tr-TR" sz="2400" dirty="0" smtClean="0">
                <a:solidFill>
                  <a:prstClr val="black"/>
                </a:solidFill>
              </a:rPr>
              <a:t>, babası Ammar ve annesi Sümeyye, İslam’ın ilk şehitleri oldular.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84" name="Dikdörtgen 83"/>
          <p:cNvSpPr/>
          <p:nvPr/>
        </p:nvSpPr>
        <p:spPr>
          <a:xfrm>
            <a:off x="40106" y="4523873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5</a:t>
            </a:r>
          </a:p>
        </p:txBody>
      </p:sp>
      <p:sp>
        <p:nvSpPr>
          <p:cNvPr id="85" name="Dikdörtgen 84"/>
          <p:cNvSpPr/>
          <p:nvPr/>
        </p:nvSpPr>
        <p:spPr>
          <a:xfrm>
            <a:off x="9520239" y="4520177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6" name="X 1"/>
          <p:cNvSpPr/>
          <p:nvPr/>
        </p:nvSpPr>
        <p:spPr>
          <a:xfrm>
            <a:off x="11065577" y="451132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7" name="Onay 1"/>
          <p:cNvSpPr/>
          <p:nvPr/>
        </p:nvSpPr>
        <p:spPr>
          <a:xfrm>
            <a:off x="11156116" y="4495288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8" name="D 1"/>
          <p:cNvSpPr/>
          <p:nvPr/>
        </p:nvSpPr>
        <p:spPr>
          <a:xfrm>
            <a:off x="9595042" y="4583199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9" name="Y 1"/>
          <p:cNvSpPr/>
          <p:nvPr/>
        </p:nvSpPr>
        <p:spPr>
          <a:xfrm>
            <a:off x="10424157" y="4583199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91" name="Komut Düğmesi: Geri veya Önceki 90">
            <a:hlinkClick r:id="" action="ppaction://hlinkshowjump?jump=previousslide" highlightClick="1"/>
          </p:cNvPr>
          <p:cNvSpPr/>
          <p:nvPr/>
        </p:nvSpPr>
        <p:spPr>
          <a:xfrm>
            <a:off x="10972800" y="6384758"/>
            <a:ext cx="625642" cy="47324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92" name="Komut Düğmesi: İleri veya Sonraki 91">
            <a:hlinkClick r:id="" action="ppaction://hlinkshowjump?jump=nextslide" highlightClick="1"/>
          </p:cNvPr>
          <p:cNvSpPr/>
          <p:nvPr/>
        </p:nvSpPr>
        <p:spPr>
          <a:xfrm>
            <a:off x="11630526" y="6384758"/>
            <a:ext cx="545431" cy="47324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93" name="Yuvarlatılmış Dikdörtgen 92"/>
          <p:cNvSpPr/>
          <p:nvPr/>
        </p:nvSpPr>
        <p:spPr>
          <a:xfrm>
            <a:off x="8726905" y="0"/>
            <a:ext cx="3465095" cy="545432"/>
          </a:xfrm>
          <a:prstGeom prst="round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Doğru Yanlış Soruları</a:t>
            </a:r>
          </a:p>
        </p:txBody>
      </p:sp>
    </p:spTree>
    <p:extLst>
      <p:ext uri="{BB962C8B-B14F-4D97-AF65-F5344CB8AC3E}">
        <p14:creationId xmlns:p14="http://schemas.microsoft.com/office/powerpoint/2010/main" val="4203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9" grpId="0" animBg="1"/>
      <p:bldP spid="30" grpId="0" animBg="1"/>
      <p:bldP spid="31" grpId="0" animBg="1"/>
      <p:bldP spid="51" grpId="0" animBg="1"/>
      <p:bldP spid="52" grpId="0" animBg="1"/>
      <p:bldP spid="54" grpId="0" animBg="1"/>
      <p:bldP spid="72" grpId="0" animBg="1"/>
      <p:bldP spid="73" grpId="0" animBg="1"/>
      <p:bldP spid="75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09;p52"/>
          <p:cNvGrpSpPr/>
          <p:nvPr/>
        </p:nvGrpSpPr>
        <p:grpSpPr>
          <a:xfrm>
            <a:off x="682207" y="2236567"/>
            <a:ext cx="3949754" cy="3099932"/>
            <a:chOff x="5055941" y="805048"/>
            <a:chExt cx="3772292" cy="3340499"/>
          </a:xfrm>
        </p:grpSpPr>
        <p:sp>
          <p:nvSpPr>
            <p:cNvPr id="3" name="Google Shape;1310;p52"/>
            <p:cNvSpPr/>
            <p:nvPr/>
          </p:nvSpPr>
          <p:spPr>
            <a:xfrm>
              <a:off x="5055941" y="1116234"/>
              <a:ext cx="3772292" cy="3029313"/>
            </a:xfrm>
            <a:prstGeom prst="rect">
              <a:avLst/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" name="Google Shape;1311;p52"/>
            <p:cNvSpPr/>
            <p:nvPr/>
          </p:nvSpPr>
          <p:spPr>
            <a:xfrm>
              <a:off x="5157952" y="1072475"/>
              <a:ext cx="3620938" cy="29606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5" name="Google Shape;1313;p52"/>
            <p:cNvSpPr/>
            <p:nvPr/>
          </p:nvSpPr>
          <p:spPr>
            <a:xfrm rot="201324">
              <a:off x="6111499" y="805048"/>
              <a:ext cx="1771834" cy="513644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C00000">
                <a:alpha val="7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626151" y="3178866"/>
            <a:ext cx="3990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rPr>
              <a:t>Hz. Muhammed’in (s.a.v.)</a:t>
            </a:r>
            <a:r>
              <a:rPr kumimoji="0" lang="tr-TR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rPr>
              <a:t> ve Gençler</a:t>
            </a:r>
            <a:endParaRPr kumimoji="0" lang="tr-T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5238859" y="1142427"/>
            <a:ext cx="685800" cy="668048"/>
            <a:chOff x="4191000" y="1427452"/>
            <a:chExt cx="685800" cy="668048"/>
          </a:xfrm>
        </p:grpSpPr>
        <p:sp>
          <p:nvSpPr>
            <p:cNvPr id="8" name="Google Shape;2861;p71"/>
            <p:cNvSpPr/>
            <p:nvPr/>
          </p:nvSpPr>
          <p:spPr>
            <a:xfrm>
              <a:off x="4211506" y="1431058"/>
              <a:ext cx="644788" cy="640972"/>
            </a:xfrm>
            <a:custGeom>
              <a:avLst/>
              <a:gdLst/>
              <a:ahLst/>
              <a:cxnLst/>
              <a:rect l="l" t="t" r="r" b="b"/>
              <a:pathLst>
                <a:path w="3443" h="3267" extrusionOk="0">
                  <a:moveTo>
                    <a:pt x="1683" y="0"/>
                  </a:moveTo>
                  <a:cubicBezTo>
                    <a:pt x="1134" y="0"/>
                    <a:pt x="778" y="256"/>
                    <a:pt x="778" y="256"/>
                  </a:cubicBezTo>
                  <a:cubicBezTo>
                    <a:pt x="655" y="329"/>
                    <a:pt x="455" y="565"/>
                    <a:pt x="273" y="792"/>
                  </a:cubicBezTo>
                  <a:cubicBezTo>
                    <a:pt x="96" y="1024"/>
                    <a:pt x="14" y="1461"/>
                    <a:pt x="5" y="1738"/>
                  </a:cubicBezTo>
                  <a:cubicBezTo>
                    <a:pt x="0" y="2016"/>
                    <a:pt x="177" y="2370"/>
                    <a:pt x="491" y="2780"/>
                  </a:cubicBezTo>
                  <a:cubicBezTo>
                    <a:pt x="805" y="3189"/>
                    <a:pt x="1228" y="3248"/>
                    <a:pt x="1937" y="3266"/>
                  </a:cubicBezTo>
                  <a:cubicBezTo>
                    <a:pt x="1946" y="3266"/>
                    <a:pt x="1954" y="3267"/>
                    <a:pt x="1962" y="3267"/>
                  </a:cubicBezTo>
                  <a:cubicBezTo>
                    <a:pt x="2661" y="3267"/>
                    <a:pt x="3085" y="2500"/>
                    <a:pt x="3247" y="2311"/>
                  </a:cubicBezTo>
                  <a:cubicBezTo>
                    <a:pt x="3406" y="2120"/>
                    <a:pt x="3443" y="1511"/>
                    <a:pt x="3397" y="1352"/>
                  </a:cubicBezTo>
                  <a:cubicBezTo>
                    <a:pt x="3352" y="1193"/>
                    <a:pt x="3179" y="770"/>
                    <a:pt x="2997" y="597"/>
                  </a:cubicBezTo>
                  <a:cubicBezTo>
                    <a:pt x="2811" y="424"/>
                    <a:pt x="2451" y="60"/>
                    <a:pt x="1824" y="6"/>
                  </a:cubicBezTo>
                  <a:cubicBezTo>
                    <a:pt x="1775" y="2"/>
                    <a:pt x="1728" y="0"/>
                    <a:pt x="1683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862;p71"/>
            <p:cNvSpPr/>
            <p:nvPr/>
          </p:nvSpPr>
          <p:spPr>
            <a:xfrm>
              <a:off x="4321125" y="1562100"/>
              <a:ext cx="346125" cy="400049"/>
            </a:xfrm>
            <a:custGeom>
              <a:avLst/>
              <a:gdLst/>
              <a:ahLst/>
              <a:cxnLst/>
              <a:rect l="l" t="t" r="r" b="b"/>
              <a:pathLst>
                <a:path w="1662" h="1232" extrusionOk="0">
                  <a:moveTo>
                    <a:pt x="1456" y="0"/>
                  </a:moveTo>
                  <a:cubicBezTo>
                    <a:pt x="1424" y="0"/>
                    <a:pt x="1392" y="12"/>
                    <a:pt x="1363" y="41"/>
                  </a:cubicBezTo>
                  <a:cubicBezTo>
                    <a:pt x="1077" y="332"/>
                    <a:pt x="781" y="614"/>
                    <a:pt x="481" y="887"/>
                  </a:cubicBezTo>
                  <a:cubicBezTo>
                    <a:pt x="417" y="805"/>
                    <a:pt x="363" y="719"/>
                    <a:pt x="308" y="632"/>
                  </a:cubicBezTo>
                  <a:cubicBezTo>
                    <a:pt x="279" y="585"/>
                    <a:pt x="236" y="565"/>
                    <a:pt x="193" y="565"/>
                  </a:cubicBezTo>
                  <a:cubicBezTo>
                    <a:pt x="96" y="565"/>
                    <a:pt x="1" y="666"/>
                    <a:pt x="67" y="773"/>
                  </a:cubicBezTo>
                  <a:cubicBezTo>
                    <a:pt x="153" y="919"/>
                    <a:pt x="253" y="1060"/>
                    <a:pt x="363" y="1192"/>
                  </a:cubicBezTo>
                  <a:cubicBezTo>
                    <a:pt x="386" y="1219"/>
                    <a:pt x="420" y="1231"/>
                    <a:pt x="455" y="1231"/>
                  </a:cubicBezTo>
                  <a:cubicBezTo>
                    <a:pt x="495" y="1231"/>
                    <a:pt x="536" y="1216"/>
                    <a:pt x="563" y="1192"/>
                  </a:cubicBezTo>
                  <a:cubicBezTo>
                    <a:pt x="904" y="882"/>
                    <a:pt x="1236" y="569"/>
                    <a:pt x="1563" y="241"/>
                  </a:cubicBezTo>
                  <a:cubicBezTo>
                    <a:pt x="1662" y="143"/>
                    <a:pt x="1564" y="0"/>
                    <a:pt x="1456" y="0"/>
                  </a:cubicBezTo>
                  <a:close/>
                </a:path>
              </a:pathLst>
            </a:custGeom>
            <a:solidFill>
              <a:srgbClr val="FFFFFF"/>
            </a:solidFill>
            <a:ln w="2625" cap="flat" cmpd="sng">
              <a:solidFill>
                <a:srgbClr val="3F3F3F"/>
              </a:solidFill>
              <a:prstDash val="solid"/>
              <a:miter lim="45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863;p71"/>
            <p:cNvSpPr/>
            <p:nvPr/>
          </p:nvSpPr>
          <p:spPr>
            <a:xfrm>
              <a:off x="4191000" y="1427452"/>
              <a:ext cx="685800" cy="668048"/>
            </a:xfrm>
            <a:custGeom>
              <a:avLst/>
              <a:gdLst/>
              <a:ahLst/>
              <a:cxnLst/>
              <a:rect l="l" t="t" r="r" b="b"/>
              <a:pathLst>
                <a:path w="3662" h="3405" extrusionOk="0">
                  <a:moveTo>
                    <a:pt x="1756" y="136"/>
                  </a:moveTo>
                  <a:cubicBezTo>
                    <a:pt x="2179" y="136"/>
                    <a:pt x="2607" y="293"/>
                    <a:pt x="2915" y="578"/>
                  </a:cubicBezTo>
                  <a:cubicBezTo>
                    <a:pt x="3466" y="1083"/>
                    <a:pt x="3566" y="1920"/>
                    <a:pt x="3147" y="2538"/>
                  </a:cubicBezTo>
                  <a:cubicBezTo>
                    <a:pt x="2849" y="2984"/>
                    <a:pt x="2313" y="3267"/>
                    <a:pt x="1777" y="3267"/>
                  </a:cubicBezTo>
                  <a:cubicBezTo>
                    <a:pt x="1618" y="3267"/>
                    <a:pt x="1459" y="3242"/>
                    <a:pt x="1306" y="3189"/>
                  </a:cubicBezTo>
                  <a:cubicBezTo>
                    <a:pt x="1101" y="3116"/>
                    <a:pt x="874" y="2998"/>
                    <a:pt x="683" y="2852"/>
                  </a:cubicBezTo>
                  <a:cubicBezTo>
                    <a:pt x="301" y="2497"/>
                    <a:pt x="110" y="1979"/>
                    <a:pt x="187" y="1461"/>
                  </a:cubicBezTo>
                  <a:cubicBezTo>
                    <a:pt x="191" y="1451"/>
                    <a:pt x="191" y="1438"/>
                    <a:pt x="187" y="1429"/>
                  </a:cubicBezTo>
                  <a:cubicBezTo>
                    <a:pt x="291" y="933"/>
                    <a:pt x="628" y="487"/>
                    <a:pt x="1101" y="274"/>
                  </a:cubicBezTo>
                  <a:cubicBezTo>
                    <a:pt x="1306" y="180"/>
                    <a:pt x="1530" y="136"/>
                    <a:pt x="1756" y="136"/>
                  </a:cubicBezTo>
                  <a:close/>
                  <a:moveTo>
                    <a:pt x="1755" y="1"/>
                  </a:moveTo>
                  <a:cubicBezTo>
                    <a:pt x="1596" y="1"/>
                    <a:pt x="1437" y="21"/>
                    <a:pt x="1283" y="64"/>
                  </a:cubicBezTo>
                  <a:cubicBezTo>
                    <a:pt x="614" y="246"/>
                    <a:pt x="119" y="856"/>
                    <a:pt x="32" y="1529"/>
                  </a:cubicBezTo>
                  <a:cubicBezTo>
                    <a:pt x="37" y="1529"/>
                    <a:pt x="41" y="1529"/>
                    <a:pt x="46" y="1524"/>
                  </a:cubicBezTo>
                  <a:lnTo>
                    <a:pt x="46" y="1524"/>
                  </a:lnTo>
                  <a:cubicBezTo>
                    <a:pt x="0" y="2015"/>
                    <a:pt x="164" y="2502"/>
                    <a:pt x="496" y="2861"/>
                  </a:cubicBezTo>
                  <a:cubicBezTo>
                    <a:pt x="496" y="2866"/>
                    <a:pt x="496" y="2866"/>
                    <a:pt x="492" y="2870"/>
                  </a:cubicBezTo>
                  <a:cubicBezTo>
                    <a:pt x="519" y="2893"/>
                    <a:pt x="546" y="2916"/>
                    <a:pt x="573" y="2934"/>
                  </a:cubicBezTo>
                  <a:cubicBezTo>
                    <a:pt x="578" y="2938"/>
                    <a:pt x="578" y="2943"/>
                    <a:pt x="582" y="2948"/>
                  </a:cubicBezTo>
                  <a:cubicBezTo>
                    <a:pt x="592" y="2957"/>
                    <a:pt x="601" y="2961"/>
                    <a:pt x="610" y="2961"/>
                  </a:cubicBezTo>
                  <a:cubicBezTo>
                    <a:pt x="805" y="3111"/>
                    <a:pt x="1028" y="3230"/>
                    <a:pt x="1242" y="3311"/>
                  </a:cubicBezTo>
                  <a:cubicBezTo>
                    <a:pt x="1414" y="3375"/>
                    <a:pt x="1593" y="3404"/>
                    <a:pt x="1772" y="3404"/>
                  </a:cubicBezTo>
                  <a:cubicBezTo>
                    <a:pt x="2315" y="3404"/>
                    <a:pt x="2858" y="3134"/>
                    <a:pt x="3193" y="2707"/>
                  </a:cubicBezTo>
                  <a:cubicBezTo>
                    <a:pt x="3661" y="2102"/>
                    <a:pt x="3657" y="1229"/>
                    <a:pt x="3166" y="642"/>
                  </a:cubicBezTo>
                  <a:cubicBezTo>
                    <a:pt x="2819" y="232"/>
                    <a:pt x="2287" y="1"/>
                    <a:pt x="1755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" name="Dikdörtgen 10"/>
          <p:cNvSpPr/>
          <p:nvPr/>
        </p:nvSpPr>
        <p:spPr>
          <a:xfrm>
            <a:off x="5961509" y="1139878"/>
            <a:ext cx="56408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400" kern="0" dirty="0">
                <a:solidFill>
                  <a:prstClr val="black"/>
                </a:solidFill>
              </a:rPr>
              <a:t>Hz. Peygamber’e (sav) ilk inananların çoğu gençti. 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5916539" y="2262155"/>
            <a:ext cx="6120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2400" kern="0" dirty="0" smtClean="0">
                <a:solidFill>
                  <a:prstClr val="black"/>
                </a:solidFill>
              </a:rPr>
              <a:t>Genç </a:t>
            </a:r>
            <a:r>
              <a:rPr lang="tr-TR" sz="2400" kern="0" dirty="0">
                <a:solidFill>
                  <a:prstClr val="black"/>
                </a:solidFill>
              </a:rPr>
              <a:t>sahabiler, </a:t>
            </a:r>
            <a:r>
              <a:rPr lang="tr-TR" sz="2400" kern="0" dirty="0" smtClean="0">
                <a:solidFill>
                  <a:prstClr val="black"/>
                </a:solidFill>
              </a:rPr>
              <a:t>en zor </a:t>
            </a:r>
            <a:r>
              <a:rPr lang="tr-TR" sz="2400" kern="0" dirty="0">
                <a:solidFill>
                  <a:prstClr val="black"/>
                </a:solidFill>
              </a:rPr>
              <a:t>zamanlarda Peygamberimizin (s.a.v.) yanında olmuşlar, ona bütün güçleriyle destek vermişlerdir.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961509" y="3924158"/>
            <a:ext cx="5750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r-TR" sz="2400" kern="0" dirty="0" smtClean="0">
                <a:solidFill>
                  <a:prstClr val="black"/>
                </a:solidFill>
              </a:rPr>
              <a:t>Genç sahabiler İslam’ın </a:t>
            </a:r>
            <a:r>
              <a:rPr lang="tr-TR" sz="2400" kern="0" dirty="0">
                <a:solidFill>
                  <a:prstClr val="black"/>
                </a:solidFill>
              </a:rPr>
              <a:t>tebliğinde, siyasi ve ilmî </a:t>
            </a:r>
            <a:r>
              <a:rPr lang="tr-TR" sz="2400" kern="0" dirty="0" smtClean="0">
                <a:solidFill>
                  <a:prstClr val="black"/>
                </a:solidFill>
              </a:rPr>
              <a:t>hayatta en </a:t>
            </a:r>
            <a:r>
              <a:rPr lang="tr-TR" sz="2400" kern="0" dirty="0">
                <a:solidFill>
                  <a:prstClr val="black"/>
                </a:solidFill>
              </a:rPr>
              <a:t>önde yer almışlardır.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06480" y="5188884"/>
            <a:ext cx="6030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r-TR" sz="2400" kern="0" dirty="0">
                <a:solidFill>
                  <a:prstClr val="black"/>
                </a:solidFill>
              </a:rPr>
              <a:t>Sevgili </a:t>
            </a:r>
            <a:r>
              <a:rPr lang="tr-TR" sz="2400" kern="0" dirty="0" smtClean="0">
                <a:solidFill>
                  <a:prstClr val="black"/>
                </a:solidFill>
              </a:rPr>
              <a:t>Peygamberimiz (s.a.v</a:t>
            </a:r>
            <a:r>
              <a:rPr lang="tr-TR" sz="2400" kern="0" dirty="0">
                <a:solidFill>
                  <a:prstClr val="black"/>
                </a:solidFill>
              </a:rPr>
              <a:t>.), gençlerin İslam davası uğrunda yaptığı fedakârlıklardan övgüyle söz etmiştir.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 14"/>
          <p:cNvGrpSpPr/>
          <p:nvPr/>
        </p:nvGrpSpPr>
        <p:grpSpPr>
          <a:xfrm>
            <a:off x="5238859" y="2564827"/>
            <a:ext cx="685800" cy="668048"/>
            <a:chOff x="4191000" y="1427452"/>
            <a:chExt cx="685800" cy="668048"/>
          </a:xfrm>
        </p:grpSpPr>
        <p:sp>
          <p:nvSpPr>
            <p:cNvPr id="16" name="Google Shape;2861;p71"/>
            <p:cNvSpPr/>
            <p:nvPr/>
          </p:nvSpPr>
          <p:spPr>
            <a:xfrm>
              <a:off x="4211506" y="1431058"/>
              <a:ext cx="644788" cy="640972"/>
            </a:xfrm>
            <a:custGeom>
              <a:avLst/>
              <a:gdLst/>
              <a:ahLst/>
              <a:cxnLst/>
              <a:rect l="l" t="t" r="r" b="b"/>
              <a:pathLst>
                <a:path w="3443" h="3267" extrusionOk="0">
                  <a:moveTo>
                    <a:pt x="1683" y="0"/>
                  </a:moveTo>
                  <a:cubicBezTo>
                    <a:pt x="1134" y="0"/>
                    <a:pt x="778" y="256"/>
                    <a:pt x="778" y="256"/>
                  </a:cubicBezTo>
                  <a:cubicBezTo>
                    <a:pt x="655" y="329"/>
                    <a:pt x="455" y="565"/>
                    <a:pt x="273" y="792"/>
                  </a:cubicBezTo>
                  <a:cubicBezTo>
                    <a:pt x="96" y="1024"/>
                    <a:pt x="14" y="1461"/>
                    <a:pt x="5" y="1738"/>
                  </a:cubicBezTo>
                  <a:cubicBezTo>
                    <a:pt x="0" y="2016"/>
                    <a:pt x="177" y="2370"/>
                    <a:pt x="491" y="2780"/>
                  </a:cubicBezTo>
                  <a:cubicBezTo>
                    <a:pt x="805" y="3189"/>
                    <a:pt x="1228" y="3248"/>
                    <a:pt x="1937" y="3266"/>
                  </a:cubicBezTo>
                  <a:cubicBezTo>
                    <a:pt x="1946" y="3266"/>
                    <a:pt x="1954" y="3267"/>
                    <a:pt x="1962" y="3267"/>
                  </a:cubicBezTo>
                  <a:cubicBezTo>
                    <a:pt x="2661" y="3267"/>
                    <a:pt x="3085" y="2500"/>
                    <a:pt x="3247" y="2311"/>
                  </a:cubicBezTo>
                  <a:cubicBezTo>
                    <a:pt x="3406" y="2120"/>
                    <a:pt x="3443" y="1511"/>
                    <a:pt x="3397" y="1352"/>
                  </a:cubicBezTo>
                  <a:cubicBezTo>
                    <a:pt x="3352" y="1193"/>
                    <a:pt x="3179" y="770"/>
                    <a:pt x="2997" y="597"/>
                  </a:cubicBezTo>
                  <a:cubicBezTo>
                    <a:pt x="2811" y="424"/>
                    <a:pt x="2451" y="60"/>
                    <a:pt x="1824" y="6"/>
                  </a:cubicBezTo>
                  <a:cubicBezTo>
                    <a:pt x="1775" y="2"/>
                    <a:pt x="1728" y="0"/>
                    <a:pt x="1683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862;p71"/>
            <p:cNvSpPr/>
            <p:nvPr/>
          </p:nvSpPr>
          <p:spPr>
            <a:xfrm>
              <a:off x="4321125" y="1562100"/>
              <a:ext cx="346125" cy="400049"/>
            </a:xfrm>
            <a:custGeom>
              <a:avLst/>
              <a:gdLst/>
              <a:ahLst/>
              <a:cxnLst/>
              <a:rect l="l" t="t" r="r" b="b"/>
              <a:pathLst>
                <a:path w="1662" h="1232" extrusionOk="0">
                  <a:moveTo>
                    <a:pt x="1456" y="0"/>
                  </a:moveTo>
                  <a:cubicBezTo>
                    <a:pt x="1424" y="0"/>
                    <a:pt x="1392" y="12"/>
                    <a:pt x="1363" y="41"/>
                  </a:cubicBezTo>
                  <a:cubicBezTo>
                    <a:pt x="1077" y="332"/>
                    <a:pt x="781" y="614"/>
                    <a:pt x="481" y="887"/>
                  </a:cubicBezTo>
                  <a:cubicBezTo>
                    <a:pt x="417" y="805"/>
                    <a:pt x="363" y="719"/>
                    <a:pt x="308" y="632"/>
                  </a:cubicBezTo>
                  <a:cubicBezTo>
                    <a:pt x="279" y="585"/>
                    <a:pt x="236" y="565"/>
                    <a:pt x="193" y="565"/>
                  </a:cubicBezTo>
                  <a:cubicBezTo>
                    <a:pt x="96" y="565"/>
                    <a:pt x="1" y="666"/>
                    <a:pt x="67" y="773"/>
                  </a:cubicBezTo>
                  <a:cubicBezTo>
                    <a:pt x="153" y="919"/>
                    <a:pt x="253" y="1060"/>
                    <a:pt x="363" y="1192"/>
                  </a:cubicBezTo>
                  <a:cubicBezTo>
                    <a:pt x="386" y="1219"/>
                    <a:pt x="420" y="1231"/>
                    <a:pt x="455" y="1231"/>
                  </a:cubicBezTo>
                  <a:cubicBezTo>
                    <a:pt x="495" y="1231"/>
                    <a:pt x="536" y="1216"/>
                    <a:pt x="563" y="1192"/>
                  </a:cubicBezTo>
                  <a:cubicBezTo>
                    <a:pt x="904" y="882"/>
                    <a:pt x="1236" y="569"/>
                    <a:pt x="1563" y="241"/>
                  </a:cubicBezTo>
                  <a:cubicBezTo>
                    <a:pt x="1662" y="143"/>
                    <a:pt x="1564" y="0"/>
                    <a:pt x="1456" y="0"/>
                  </a:cubicBezTo>
                  <a:close/>
                </a:path>
              </a:pathLst>
            </a:custGeom>
            <a:solidFill>
              <a:srgbClr val="FFFFFF"/>
            </a:solidFill>
            <a:ln w="2625" cap="flat" cmpd="sng">
              <a:solidFill>
                <a:srgbClr val="3F3F3F"/>
              </a:solidFill>
              <a:prstDash val="solid"/>
              <a:miter lim="45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863;p71"/>
            <p:cNvSpPr/>
            <p:nvPr/>
          </p:nvSpPr>
          <p:spPr>
            <a:xfrm>
              <a:off x="4191000" y="1427452"/>
              <a:ext cx="685800" cy="668048"/>
            </a:xfrm>
            <a:custGeom>
              <a:avLst/>
              <a:gdLst/>
              <a:ahLst/>
              <a:cxnLst/>
              <a:rect l="l" t="t" r="r" b="b"/>
              <a:pathLst>
                <a:path w="3662" h="3405" extrusionOk="0">
                  <a:moveTo>
                    <a:pt x="1756" y="136"/>
                  </a:moveTo>
                  <a:cubicBezTo>
                    <a:pt x="2179" y="136"/>
                    <a:pt x="2607" y="293"/>
                    <a:pt x="2915" y="578"/>
                  </a:cubicBezTo>
                  <a:cubicBezTo>
                    <a:pt x="3466" y="1083"/>
                    <a:pt x="3566" y="1920"/>
                    <a:pt x="3147" y="2538"/>
                  </a:cubicBezTo>
                  <a:cubicBezTo>
                    <a:pt x="2849" y="2984"/>
                    <a:pt x="2313" y="3267"/>
                    <a:pt x="1777" y="3267"/>
                  </a:cubicBezTo>
                  <a:cubicBezTo>
                    <a:pt x="1618" y="3267"/>
                    <a:pt x="1459" y="3242"/>
                    <a:pt x="1306" y="3189"/>
                  </a:cubicBezTo>
                  <a:cubicBezTo>
                    <a:pt x="1101" y="3116"/>
                    <a:pt x="874" y="2998"/>
                    <a:pt x="683" y="2852"/>
                  </a:cubicBezTo>
                  <a:cubicBezTo>
                    <a:pt x="301" y="2497"/>
                    <a:pt x="110" y="1979"/>
                    <a:pt x="187" y="1461"/>
                  </a:cubicBezTo>
                  <a:cubicBezTo>
                    <a:pt x="191" y="1451"/>
                    <a:pt x="191" y="1438"/>
                    <a:pt x="187" y="1429"/>
                  </a:cubicBezTo>
                  <a:cubicBezTo>
                    <a:pt x="291" y="933"/>
                    <a:pt x="628" y="487"/>
                    <a:pt x="1101" y="274"/>
                  </a:cubicBezTo>
                  <a:cubicBezTo>
                    <a:pt x="1306" y="180"/>
                    <a:pt x="1530" y="136"/>
                    <a:pt x="1756" y="136"/>
                  </a:cubicBezTo>
                  <a:close/>
                  <a:moveTo>
                    <a:pt x="1755" y="1"/>
                  </a:moveTo>
                  <a:cubicBezTo>
                    <a:pt x="1596" y="1"/>
                    <a:pt x="1437" y="21"/>
                    <a:pt x="1283" y="64"/>
                  </a:cubicBezTo>
                  <a:cubicBezTo>
                    <a:pt x="614" y="246"/>
                    <a:pt x="119" y="856"/>
                    <a:pt x="32" y="1529"/>
                  </a:cubicBezTo>
                  <a:cubicBezTo>
                    <a:pt x="37" y="1529"/>
                    <a:pt x="41" y="1529"/>
                    <a:pt x="46" y="1524"/>
                  </a:cubicBezTo>
                  <a:lnTo>
                    <a:pt x="46" y="1524"/>
                  </a:lnTo>
                  <a:cubicBezTo>
                    <a:pt x="0" y="2015"/>
                    <a:pt x="164" y="2502"/>
                    <a:pt x="496" y="2861"/>
                  </a:cubicBezTo>
                  <a:cubicBezTo>
                    <a:pt x="496" y="2866"/>
                    <a:pt x="496" y="2866"/>
                    <a:pt x="492" y="2870"/>
                  </a:cubicBezTo>
                  <a:cubicBezTo>
                    <a:pt x="519" y="2893"/>
                    <a:pt x="546" y="2916"/>
                    <a:pt x="573" y="2934"/>
                  </a:cubicBezTo>
                  <a:cubicBezTo>
                    <a:pt x="578" y="2938"/>
                    <a:pt x="578" y="2943"/>
                    <a:pt x="582" y="2948"/>
                  </a:cubicBezTo>
                  <a:cubicBezTo>
                    <a:pt x="592" y="2957"/>
                    <a:pt x="601" y="2961"/>
                    <a:pt x="610" y="2961"/>
                  </a:cubicBezTo>
                  <a:cubicBezTo>
                    <a:pt x="805" y="3111"/>
                    <a:pt x="1028" y="3230"/>
                    <a:pt x="1242" y="3311"/>
                  </a:cubicBezTo>
                  <a:cubicBezTo>
                    <a:pt x="1414" y="3375"/>
                    <a:pt x="1593" y="3404"/>
                    <a:pt x="1772" y="3404"/>
                  </a:cubicBezTo>
                  <a:cubicBezTo>
                    <a:pt x="2315" y="3404"/>
                    <a:pt x="2858" y="3134"/>
                    <a:pt x="3193" y="2707"/>
                  </a:cubicBezTo>
                  <a:cubicBezTo>
                    <a:pt x="3661" y="2102"/>
                    <a:pt x="3657" y="1229"/>
                    <a:pt x="3166" y="642"/>
                  </a:cubicBezTo>
                  <a:cubicBezTo>
                    <a:pt x="2819" y="232"/>
                    <a:pt x="2287" y="1"/>
                    <a:pt x="1755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" name="Grup 18"/>
          <p:cNvGrpSpPr/>
          <p:nvPr/>
        </p:nvGrpSpPr>
        <p:grpSpPr>
          <a:xfrm>
            <a:off x="5238859" y="3987227"/>
            <a:ext cx="685800" cy="668048"/>
            <a:chOff x="4191000" y="1427452"/>
            <a:chExt cx="685800" cy="668048"/>
          </a:xfrm>
        </p:grpSpPr>
        <p:sp>
          <p:nvSpPr>
            <p:cNvPr id="20" name="Google Shape;2861;p71"/>
            <p:cNvSpPr/>
            <p:nvPr/>
          </p:nvSpPr>
          <p:spPr>
            <a:xfrm>
              <a:off x="4211506" y="1431058"/>
              <a:ext cx="644788" cy="640972"/>
            </a:xfrm>
            <a:custGeom>
              <a:avLst/>
              <a:gdLst/>
              <a:ahLst/>
              <a:cxnLst/>
              <a:rect l="l" t="t" r="r" b="b"/>
              <a:pathLst>
                <a:path w="3443" h="3267" extrusionOk="0">
                  <a:moveTo>
                    <a:pt x="1683" y="0"/>
                  </a:moveTo>
                  <a:cubicBezTo>
                    <a:pt x="1134" y="0"/>
                    <a:pt x="778" y="256"/>
                    <a:pt x="778" y="256"/>
                  </a:cubicBezTo>
                  <a:cubicBezTo>
                    <a:pt x="655" y="329"/>
                    <a:pt x="455" y="565"/>
                    <a:pt x="273" y="792"/>
                  </a:cubicBezTo>
                  <a:cubicBezTo>
                    <a:pt x="96" y="1024"/>
                    <a:pt x="14" y="1461"/>
                    <a:pt x="5" y="1738"/>
                  </a:cubicBezTo>
                  <a:cubicBezTo>
                    <a:pt x="0" y="2016"/>
                    <a:pt x="177" y="2370"/>
                    <a:pt x="491" y="2780"/>
                  </a:cubicBezTo>
                  <a:cubicBezTo>
                    <a:pt x="805" y="3189"/>
                    <a:pt x="1228" y="3248"/>
                    <a:pt x="1937" y="3266"/>
                  </a:cubicBezTo>
                  <a:cubicBezTo>
                    <a:pt x="1946" y="3266"/>
                    <a:pt x="1954" y="3267"/>
                    <a:pt x="1962" y="3267"/>
                  </a:cubicBezTo>
                  <a:cubicBezTo>
                    <a:pt x="2661" y="3267"/>
                    <a:pt x="3085" y="2500"/>
                    <a:pt x="3247" y="2311"/>
                  </a:cubicBezTo>
                  <a:cubicBezTo>
                    <a:pt x="3406" y="2120"/>
                    <a:pt x="3443" y="1511"/>
                    <a:pt x="3397" y="1352"/>
                  </a:cubicBezTo>
                  <a:cubicBezTo>
                    <a:pt x="3352" y="1193"/>
                    <a:pt x="3179" y="770"/>
                    <a:pt x="2997" y="597"/>
                  </a:cubicBezTo>
                  <a:cubicBezTo>
                    <a:pt x="2811" y="424"/>
                    <a:pt x="2451" y="60"/>
                    <a:pt x="1824" y="6"/>
                  </a:cubicBezTo>
                  <a:cubicBezTo>
                    <a:pt x="1775" y="2"/>
                    <a:pt x="1728" y="0"/>
                    <a:pt x="1683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862;p71"/>
            <p:cNvSpPr/>
            <p:nvPr/>
          </p:nvSpPr>
          <p:spPr>
            <a:xfrm>
              <a:off x="4321125" y="1562100"/>
              <a:ext cx="346125" cy="400049"/>
            </a:xfrm>
            <a:custGeom>
              <a:avLst/>
              <a:gdLst/>
              <a:ahLst/>
              <a:cxnLst/>
              <a:rect l="l" t="t" r="r" b="b"/>
              <a:pathLst>
                <a:path w="1662" h="1232" extrusionOk="0">
                  <a:moveTo>
                    <a:pt x="1456" y="0"/>
                  </a:moveTo>
                  <a:cubicBezTo>
                    <a:pt x="1424" y="0"/>
                    <a:pt x="1392" y="12"/>
                    <a:pt x="1363" y="41"/>
                  </a:cubicBezTo>
                  <a:cubicBezTo>
                    <a:pt x="1077" y="332"/>
                    <a:pt x="781" y="614"/>
                    <a:pt x="481" y="887"/>
                  </a:cubicBezTo>
                  <a:cubicBezTo>
                    <a:pt x="417" y="805"/>
                    <a:pt x="363" y="719"/>
                    <a:pt x="308" y="632"/>
                  </a:cubicBezTo>
                  <a:cubicBezTo>
                    <a:pt x="279" y="585"/>
                    <a:pt x="236" y="565"/>
                    <a:pt x="193" y="565"/>
                  </a:cubicBezTo>
                  <a:cubicBezTo>
                    <a:pt x="96" y="565"/>
                    <a:pt x="1" y="666"/>
                    <a:pt x="67" y="773"/>
                  </a:cubicBezTo>
                  <a:cubicBezTo>
                    <a:pt x="153" y="919"/>
                    <a:pt x="253" y="1060"/>
                    <a:pt x="363" y="1192"/>
                  </a:cubicBezTo>
                  <a:cubicBezTo>
                    <a:pt x="386" y="1219"/>
                    <a:pt x="420" y="1231"/>
                    <a:pt x="455" y="1231"/>
                  </a:cubicBezTo>
                  <a:cubicBezTo>
                    <a:pt x="495" y="1231"/>
                    <a:pt x="536" y="1216"/>
                    <a:pt x="563" y="1192"/>
                  </a:cubicBezTo>
                  <a:cubicBezTo>
                    <a:pt x="904" y="882"/>
                    <a:pt x="1236" y="569"/>
                    <a:pt x="1563" y="241"/>
                  </a:cubicBezTo>
                  <a:cubicBezTo>
                    <a:pt x="1662" y="143"/>
                    <a:pt x="1564" y="0"/>
                    <a:pt x="1456" y="0"/>
                  </a:cubicBezTo>
                  <a:close/>
                </a:path>
              </a:pathLst>
            </a:custGeom>
            <a:solidFill>
              <a:srgbClr val="FFFFFF"/>
            </a:solidFill>
            <a:ln w="2625" cap="flat" cmpd="sng">
              <a:solidFill>
                <a:srgbClr val="3F3F3F"/>
              </a:solidFill>
              <a:prstDash val="solid"/>
              <a:miter lim="45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863;p71"/>
            <p:cNvSpPr/>
            <p:nvPr/>
          </p:nvSpPr>
          <p:spPr>
            <a:xfrm>
              <a:off x="4191000" y="1427452"/>
              <a:ext cx="685800" cy="668048"/>
            </a:xfrm>
            <a:custGeom>
              <a:avLst/>
              <a:gdLst/>
              <a:ahLst/>
              <a:cxnLst/>
              <a:rect l="l" t="t" r="r" b="b"/>
              <a:pathLst>
                <a:path w="3662" h="3405" extrusionOk="0">
                  <a:moveTo>
                    <a:pt x="1756" y="136"/>
                  </a:moveTo>
                  <a:cubicBezTo>
                    <a:pt x="2179" y="136"/>
                    <a:pt x="2607" y="293"/>
                    <a:pt x="2915" y="578"/>
                  </a:cubicBezTo>
                  <a:cubicBezTo>
                    <a:pt x="3466" y="1083"/>
                    <a:pt x="3566" y="1920"/>
                    <a:pt x="3147" y="2538"/>
                  </a:cubicBezTo>
                  <a:cubicBezTo>
                    <a:pt x="2849" y="2984"/>
                    <a:pt x="2313" y="3267"/>
                    <a:pt x="1777" y="3267"/>
                  </a:cubicBezTo>
                  <a:cubicBezTo>
                    <a:pt x="1618" y="3267"/>
                    <a:pt x="1459" y="3242"/>
                    <a:pt x="1306" y="3189"/>
                  </a:cubicBezTo>
                  <a:cubicBezTo>
                    <a:pt x="1101" y="3116"/>
                    <a:pt x="874" y="2998"/>
                    <a:pt x="683" y="2852"/>
                  </a:cubicBezTo>
                  <a:cubicBezTo>
                    <a:pt x="301" y="2497"/>
                    <a:pt x="110" y="1979"/>
                    <a:pt x="187" y="1461"/>
                  </a:cubicBezTo>
                  <a:cubicBezTo>
                    <a:pt x="191" y="1451"/>
                    <a:pt x="191" y="1438"/>
                    <a:pt x="187" y="1429"/>
                  </a:cubicBezTo>
                  <a:cubicBezTo>
                    <a:pt x="291" y="933"/>
                    <a:pt x="628" y="487"/>
                    <a:pt x="1101" y="274"/>
                  </a:cubicBezTo>
                  <a:cubicBezTo>
                    <a:pt x="1306" y="180"/>
                    <a:pt x="1530" y="136"/>
                    <a:pt x="1756" y="136"/>
                  </a:cubicBezTo>
                  <a:close/>
                  <a:moveTo>
                    <a:pt x="1755" y="1"/>
                  </a:moveTo>
                  <a:cubicBezTo>
                    <a:pt x="1596" y="1"/>
                    <a:pt x="1437" y="21"/>
                    <a:pt x="1283" y="64"/>
                  </a:cubicBezTo>
                  <a:cubicBezTo>
                    <a:pt x="614" y="246"/>
                    <a:pt x="119" y="856"/>
                    <a:pt x="32" y="1529"/>
                  </a:cubicBezTo>
                  <a:cubicBezTo>
                    <a:pt x="37" y="1529"/>
                    <a:pt x="41" y="1529"/>
                    <a:pt x="46" y="1524"/>
                  </a:cubicBezTo>
                  <a:lnTo>
                    <a:pt x="46" y="1524"/>
                  </a:lnTo>
                  <a:cubicBezTo>
                    <a:pt x="0" y="2015"/>
                    <a:pt x="164" y="2502"/>
                    <a:pt x="496" y="2861"/>
                  </a:cubicBezTo>
                  <a:cubicBezTo>
                    <a:pt x="496" y="2866"/>
                    <a:pt x="496" y="2866"/>
                    <a:pt x="492" y="2870"/>
                  </a:cubicBezTo>
                  <a:cubicBezTo>
                    <a:pt x="519" y="2893"/>
                    <a:pt x="546" y="2916"/>
                    <a:pt x="573" y="2934"/>
                  </a:cubicBezTo>
                  <a:cubicBezTo>
                    <a:pt x="578" y="2938"/>
                    <a:pt x="578" y="2943"/>
                    <a:pt x="582" y="2948"/>
                  </a:cubicBezTo>
                  <a:cubicBezTo>
                    <a:pt x="592" y="2957"/>
                    <a:pt x="601" y="2961"/>
                    <a:pt x="610" y="2961"/>
                  </a:cubicBezTo>
                  <a:cubicBezTo>
                    <a:pt x="805" y="3111"/>
                    <a:pt x="1028" y="3230"/>
                    <a:pt x="1242" y="3311"/>
                  </a:cubicBezTo>
                  <a:cubicBezTo>
                    <a:pt x="1414" y="3375"/>
                    <a:pt x="1593" y="3404"/>
                    <a:pt x="1772" y="3404"/>
                  </a:cubicBezTo>
                  <a:cubicBezTo>
                    <a:pt x="2315" y="3404"/>
                    <a:pt x="2858" y="3134"/>
                    <a:pt x="3193" y="2707"/>
                  </a:cubicBezTo>
                  <a:cubicBezTo>
                    <a:pt x="3661" y="2102"/>
                    <a:pt x="3657" y="1229"/>
                    <a:pt x="3166" y="642"/>
                  </a:cubicBezTo>
                  <a:cubicBezTo>
                    <a:pt x="2819" y="232"/>
                    <a:pt x="2287" y="1"/>
                    <a:pt x="1755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rup 22"/>
          <p:cNvGrpSpPr/>
          <p:nvPr/>
        </p:nvGrpSpPr>
        <p:grpSpPr>
          <a:xfrm>
            <a:off x="5238859" y="5409627"/>
            <a:ext cx="685800" cy="668048"/>
            <a:chOff x="4191000" y="1427452"/>
            <a:chExt cx="685800" cy="668048"/>
          </a:xfrm>
        </p:grpSpPr>
        <p:sp>
          <p:nvSpPr>
            <p:cNvPr id="24" name="Google Shape;2861;p71"/>
            <p:cNvSpPr/>
            <p:nvPr/>
          </p:nvSpPr>
          <p:spPr>
            <a:xfrm>
              <a:off x="4211506" y="1431058"/>
              <a:ext cx="644788" cy="640972"/>
            </a:xfrm>
            <a:custGeom>
              <a:avLst/>
              <a:gdLst/>
              <a:ahLst/>
              <a:cxnLst/>
              <a:rect l="l" t="t" r="r" b="b"/>
              <a:pathLst>
                <a:path w="3443" h="3267" extrusionOk="0">
                  <a:moveTo>
                    <a:pt x="1683" y="0"/>
                  </a:moveTo>
                  <a:cubicBezTo>
                    <a:pt x="1134" y="0"/>
                    <a:pt x="778" y="256"/>
                    <a:pt x="778" y="256"/>
                  </a:cubicBezTo>
                  <a:cubicBezTo>
                    <a:pt x="655" y="329"/>
                    <a:pt x="455" y="565"/>
                    <a:pt x="273" y="792"/>
                  </a:cubicBezTo>
                  <a:cubicBezTo>
                    <a:pt x="96" y="1024"/>
                    <a:pt x="14" y="1461"/>
                    <a:pt x="5" y="1738"/>
                  </a:cubicBezTo>
                  <a:cubicBezTo>
                    <a:pt x="0" y="2016"/>
                    <a:pt x="177" y="2370"/>
                    <a:pt x="491" y="2780"/>
                  </a:cubicBezTo>
                  <a:cubicBezTo>
                    <a:pt x="805" y="3189"/>
                    <a:pt x="1228" y="3248"/>
                    <a:pt x="1937" y="3266"/>
                  </a:cubicBezTo>
                  <a:cubicBezTo>
                    <a:pt x="1946" y="3266"/>
                    <a:pt x="1954" y="3267"/>
                    <a:pt x="1962" y="3267"/>
                  </a:cubicBezTo>
                  <a:cubicBezTo>
                    <a:pt x="2661" y="3267"/>
                    <a:pt x="3085" y="2500"/>
                    <a:pt x="3247" y="2311"/>
                  </a:cubicBezTo>
                  <a:cubicBezTo>
                    <a:pt x="3406" y="2120"/>
                    <a:pt x="3443" y="1511"/>
                    <a:pt x="3397" y="1352"/>
                  </a:cubicBezTo>
                  <a:cubicBezTo>
                    <a:pt x="3352" y="1193"/>
                    <a:pt x="3179" y="770"/>
                    <a:pt x="2997" y="597"/>
                  </a:cubicBezTo>
                  <a:cubicBezTo>
                    <a:pt x="2811" y="424"/>
                    <a:pt x="2451" y="60"/>
                    <a:pt x="1824" y="6"/>
                  </a:cubicBezTo>
                  <a:cubicBezTo>
                    <a:pt x="1775" y="2"/>
                    <a:pt x="1728" y="0"/>
                    <a:pt x="1683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862;p71"/>
            <p:cNvSpPr/>
            <p:nvPr/>
          </p:nvSpPr>
          <p:spPr>
            <a:xfrm>
              <a:off x="4321125" y="1562100"/>
              <a:ext cx="346125" cy="400049"/>
            </a:xfrm>
            <a:custGeom>
              <a:avLst/>
              <a:gdLst/>
              <a:ahLst/>
              <a:cxnLst/>
              <a:rect l="l" t="t" r="r" b="b"/>
              <a:pathLst>
                <a:path w="1662" h="1232" extrusionOk="0">
                  <a:moveTo>
                    <a:pt x="1456" y="0"/>
                  </a:moveTo>
                  <a:cubicBezTo>
                    <a:pt x="1424" y="0"/>
                    <a:pt x="1392" y="12"/>
                    <a:pt x="1363" y="41"/>
                  </a:cubicBezTo>
                  <a:cubicBezTo>
                    <a:pt x="1077" y="332"/>
                    <a:pt x="781" y="614"/>
                    <a:pt x="481" y="887"/>
                  </a:cubicBezTo>
                  <a:cubicBezTo>
                    <a:pt x="417" y="805"/>
                    <a:pt x="363" y="719"/>
                    <a:pt x="308" y="632"/>
                  </a:cubicBezTo>
                  <a:cubicBezTo>
                    <a:pt x="279" y="585"/>
                    <a:pt x="236" y="565"/>
                    <a:pt x="193" y="565"/>
                  </a:cubicBezTo>
                  <a:cubicBezTo>
                    <a:pt x="96" y="565"/>
                    <a:pt x="1" y="666"/>
                    <a:pt x="67" y="773"/>
                  </a:cubicBezTo>
                  <a:cubicBezTo>
                    <a:pt x="153" y="919"/>
                    <a:pt x="253" y="1060"/>
                    <a:pt x="363" y="1192"/>
                  </a:cubicBezTo>
                  <a:cubicBezTo>
                    <a:pt x="386" y="1219"/>
                    <a:pt x="420" y="1231"/>
                    <a:pt x="455" y="1231"/>
                  </a:cubicBezTo>
                  <a:cubicBezTo>
                    <a:pt x="495" y="1231"/>
                    <a:pt x="536" y="1216"/>
                    <a:pt x="563" y="1192"/>
                  </a:cubicBezTo>
                  <a:cubicBezTo>
                    <a:pt x="904" y="882"/>
                    <a:pt x="1236" y="569"/>
                    <a:pt x="1563" y="241"/>
                  </a:cubicBezTo>
                  <a:cubicBezTo>
                    <a:pt x="1662" y="143"/>
                    <a:pt x="1564" y="0"/>
                    <a:pt x="1456" y="0"/>
                  </a:cubicBezTo>
                  <a:close/>
                </a:path>
              </a:pathLst>
            </a:custGeom>
            <a:solidFill>
              <a:srgbClr val="FFFFFF"/>
            </a:solidFill>
            <a:ln w="2625" cap="flat" cmpd="sng">
              <a:solidFill>
                <a:srgbClr val="3F3F3F"/>
              </a:solidFill>
              <a:prstDash val="solid"/>
              <a:miter lim="45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863;p71"/>
            <p:cNvSpPr/>
            <p:nvPr/>
          </p:nvSpPr>
          <p:spPr>
            <a:xfrm>
              <a:off x="4191000" y="1427452"/>
              <a:ext cx="685800" cy="668048"/>
            </a:xfrm>
            <a:custGeom>
              <a:avLst/>
              <a:gdLst/>
              <a:ahLst/>
              <a:cxnLst/>
              <a:rect l="l" t="t" r="r" b="b"/>
              <a:pathLst>
                <a:path w="3662" h="3405" extrusionOk="0">
                  <a:moveTo>
                    <a:pt x="1756" y="136"/>
                  </a:moveTo>
                  <a:cubicBezTo>
                    <a:pt x="2179" y="136"/>
                    <a:pt x="2607" y="293"/>
                    <a:pt x="2915" y="578"/>
                  </a:cubicBezTo>
                  <a:cubicBezTo>
                    <a:pt x="3466" y="1083"/>
                    <a:pt x="3566" y="1920"/>
                    <a:pt x="3147" y="2538"/>
                  </a:cubicBezTo>
                  <a:cubicBezTo>
                    <a:pt x="2849" y="2984"/>
                    <a:pt x="2313" y="3267"/>
                    <a:pt x="1777" y="3267"/>
                  </a:cubicBezTo>
                  <a:cubicBezTo>
                    <a:pt x="1618" y="3267"/>
                    <a:pt x="1459" y="3242"/>
                    <a:pt x="1306" y="3189"/>
                  </a:cubicBezTo>
                  <a:cubicBezTo>
                    <a:pt x="1101" y="3116"/>
                    <a:pt x="874" y="2998"/>
                    <a:pt x="683" y="2852"/>
                  </a:cubicBezTo>
                  <a:cubicBezTo>
                    <a:pt x="301" y="2497"/>
                    <a:pt x="110" y="1979"/>
                    <a:pt x="187" y="1461"/>
                  </a:cubicBezTo>
                  <a:cubicBezTo>
                    <a:pt x="191" y="1451"/>
                    <a:pt x="191" y="1438"/>
                    <a:pt x="187" y="1429"/>
                  </a:cubicBezTo>
                  <a:cubicBezTo>
                    <a:pt x="291" y="933"/>
                    <a:pt x="628" y="487"/>
                    <a:pt x="1101" y="274"/>
                  </a:cubicBezTo>
                  <a:cubicBezTo>
                    <a:pt x="1306" y="180"/>
                    <a:pt x="1530" y="136"/>
                    <a:pt x="1756" y="136"/>
                  </a:cubicBezTo>
                  <a:close/>
                  <a:moveTo>
                    <a:pt x="1755" y="1"/>
                  </a:moveTo>
                  <a:cubicBezTo>
                    <a:pt x="1596" y="1"/>
                    <a:pt x="1437" y="21"/>
                    <a:pt x="1283" y="64"/>
                  </a:cubicBezTo>
                  <a:cubicBezTo>
                    <a:pt x="614" y="246"/>
                    <a:pt x="119" y="856"/>
                    <a:pt x="32" y="1529"/>
                  </a:cubicBezTo>
                  <a:cubicBezTo>
                    <a:pt x="37" y="1529"/>
                    <a:pt x="41" y="1529"/>
                    <a:pt x="46" y="1524"/>
                  </a:cubicBezTo>
                  <a:lnTo>
                    <a:pt x="46" y="1524"/>
                  </a:lnTo>
                  <a:cubicBezTo>
                    <a:pt x="0" y="2015"/>
                    <a:pt x="164" y="2502"/>
                    <a:pt x="496" y="2861"/>
                  </a:cubicBezTo>
                  <a:cubicBezTo>
                    <a:pt x="496" y="2866"/>
                    <a:pt x="496" y="2866"/>
                    <a:pt x="492" y="2870"/>
                  </a:cubicBezTo>
                  <a:cubicBezTo>
                    <a:pt x="519" y="2893"/>
                    <a:pt x="546" y="2916"/>
                    <a:pt x="573" y="2934"/>
                  </a:cubicBezTo>
                  <a:cubicBezTo>
                    <a:pt x="578" y="2938"/>
                    <a:pt x="578" y="2943"/>
                    <a:pt x="582" y="2948"/>
                  </a:cubicBezTo>
                  <a:cubicBezTo>
                    <a:pt x="592" y="2957"/>
                    <a:pt x="601" y="2961"/>
                    <a:pt x="610" y="2961"/>
                  </a:cubicBezTo>
                  <a:cubicBezTo>
                    <a:pt x="805" y="3111"/>
                    <a:pt x="1028" y="3230"/>
                    <a:pt x="1242" y="3311"/>
                  </a:cubicBezTo>
                  <a:cubicBezTo>
                    <a:pt x="1414" y="3375"/>
                    <a:pt x="1593" y="3404"/>
                    <a:pt x="1772" y="3404"/>
                  </a:cubicBezTo>
                  <a:cubicBezTo>
                    <a:pt x="2315" y="3404"/>
                    <a:pt x="2858" y="3134"/>
                    <a:pt x="3193" y="2707"/>
                  </a:cubicBezTo>
                  <a:cubicBezTo>
                    <a:pt x="3661" y="2102"/>
                    <a:pt x="3657" y="1229"/>
                    <a:pt x="3166" y="642"/>
                  </a:cubicBezTo>
                  <a:cubicBezTo>
                    <a:pt x="2819" y="232"/>
                    <a:pt x="2287" y="1"/>
                    <a:pt x="1755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15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Yer Tutucusu 2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3" b="22913"/>
          <a:stretch>
            <a:fillRect/>
          </a:stretch>
        </p:blipFill>
        <p:spPr>
          <a:xfrm>
            <a:off x="0" y="-329197"/>
            <a:ext cx="12192000" cy="3717032"/>
          </a:xfrm>
        </p:spPr>
      </p:pic>
      <p:sp>
        <p:nvSpPr>
          <p:cNvPr id="4" name="Rectangle 3"/>
          <p:cNvSpPr/>
          <p:nvPr/>
        </p:nvSpPr>
        <p:spPr>
          <a:xfrm rot="16200000">
            <a:off x="1455012" y="2561908"/>
            <a:ext cx="960000" cy="9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4268795" y="2561909"/>
            <a:ext cx="960000" cy="9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7082575" y="2561908"/>
            <a:ext cx="960000" cy="9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9896357" y="2561909"/>
            <a:ext cx="960000" cy="9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011" y="4426452"/>
            <a:ext cx="2304000" cy="100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2523" y="4426452"/>
            <a:ext cx="2304000" cy="100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2035" y="4426452"/>
            <a:ext cx="2304000" cy="100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91547" y="4426452"/>
            <a:ext cx="23040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1160" y="3532804"/>
            <a:ext cx="2647705" cy="863521"/>
            <a:chOff x="4320398" y="1100003"/>
            <a:chExt cx="2874451" cy="647641"/>
          </a:xfrm>
        </p:grpSpPr>
        <p:sp>
          <p:nvSpPr>
            <p:cNvPr id="13" name="TextBox 12"/>
            <p:cNvSpPr txBox="1"/>
            <p:nvPr/>
          </p:nvSpPr>
          <p:spPr>
            <a:xfrm>
              <a:off x="4320399" y="1493728"/>
              <a:ext cx="28744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0398" y="1100003"/>
              <a:ext cx="287445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Hazırlayan 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Mustafa YILDIRIM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DKAB Öğretmeni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30197" y="3617202"/>
            <a:ext cx="2647705" cy="669507"/>
            <a:chOff x="4320398" y="1245513"/>
            <a:chExt cx="2874451" cy="502130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493728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8" y="1245513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Materyal Sitesi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79027" y="3787642"/>
            <a:ext cx="3059680" cy="601059"/>
            <a:chOff x="4320399" y="1192592"/>
            <a:chExt cx="3321707" cy="689509"/>
          </a:xfrm>
        </p:grpSpPr>
        <p:sp>
          <p:nvSpPr>
            <p:cNvPr id="22" name="TextBox 21"/>
            <p:cNvSpPr txBox="1"/>
            <p:nvPr/>
          </p:nvSpPr>
          <p:spPr>
            <a:xfrm>
              <a:off x="4320399" y="1493727"/>
              <a:ext cx="2874450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20399" y="1192592"/>
              <a:ext cx="3321707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ddm@dindersimateryal.com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4" name="Trapezoid 13"/>
          <p:cNvSpPr/>
          <p:nvPr/>
        </p:nvSpPr>
        <p:spPr>
          <a:xfrm>
            <a:off x="1690590" y="2835234"/>
            <a:ext cx="488845" cy="413348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ounded Rectangle 7"/>
          <p:cNvSpPr/>
          <p:nvPr/>
        </p:nvSpPr>
        <p:spPr>
          <a:xfrm>
            <a:off x="7409921" y="2777728"/>
            <a:ext cx="305307" cy="52835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ounded Rectangle 25"/>
          <p:cNvSpPr/>
          <p:nvPr/>
        </p:nvSpPr>
        <p:spPr>
          <a:xfrm>
            <a:off x="10188476" y="2777730"/>
            <a:ext cx="375763" cy="5283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8" name="Resim 27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t="4227" r="2750" b="4227"/>
          <a:stretch/>
        </p:blipFill>
        <p:spPr>
          <a:xfrm rot="10800000" flipV="1">
            <a:off x="4337970" y="2657201"/>
            <a:ext cx="821644" cy="773455"/>
          </a:xfrm>
          <a:prstGeom prst="rect">
            <a:avLst/>
          </a:prstGeom>
        </p:spPr>
      </p:pic>
      <p:sp>
        <p:nvSpPr>
          <p:cNvPr id="29" name="Dikdörtgen 28">
            <a:hlinkClick r:id="rId5"/>
          </p:cNvPr>
          <p:cNvSpPr/>
          <p:nvPr/>
        </p:nvSpPr>
        <p:spPr>
          <a:xfrm>
            <a:off x="3493170" y="3911385"/>
            <a:ext cx="26227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www.dindersimateryal.com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" name="Resim 2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1662" y="2601842"/>
            <a:ext cx="881827" cy="884540"/>
          </a:xfrm>
          <a:prstGeom prst="rect">
            <a:avLst/>
          </a:prstGeom>
        </p:spPr>
      </p:pic>
      <p:sp>
        <p:nvSpPr>
          <p:cNvPr id="31" name="Metin kutusu 30">
            <a:hlinkClick r:id="rId7"/>
          </p:cNvPr>
          <p:cNvSpPr txBox="1"/>
          <p:nvPr/>
        </p:nvSpPr>
        <p:spPr>
          <a:xfrm>
            <a:off x="6552575" y="3763489"/>
            <a:ext cx="206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Din dersi Materyal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19" y="2593639"/>
            <a:ext cx="801148" cy="801148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0" y="4706495"/>
            <a:ext cx="12222797" cy="921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Derslerinizde kullanmak için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 üzerinde değişiklik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yapabilirsiniz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Sunuları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kişisel web siteleri dışında diğer sosyal medya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sitelerinde kaynak göstererek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paylaşabilirsiniz.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Eba, zoom, whatsapp vb. uygulamalar ile sunuları öğrencilerinize gönderebilirsiniz.  </a:t>
            </a:r>
          </a:p>
        </p:txBody>
      </p:sp>
      <p:sp>
        <p:nvSpPr>
          <p:cNvPr id="35" name="Dikdörtgen 34">
            <a:hlinkClick r:id="rId10"/>
          </p:cNvPr>
          <p:cNvSpPr/>
          <p:nvPr/>
        </p:nvSpPr>
        <p:spPr>
          <a:xfrm>
            <a:off x="7122912" y="5961754"/>
            <a:ext cx="5015795" cy="565295"/>
          </a:xfrm>
          <a:prstGeom prst="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Görüş ve önerileriniz için tıklayınız</a:t>
            </a:r>
          </a:p>
        </p:txBody>
      </p:sp>
      <p:sp>
        <p:nvSpPr>
          <p:cNvPr id="36" name="Yuvarlatılmış Dikdörtgen 35"/>
          <p:cNvSpPr/>
          <p:nvPr/>
        </p:nvSpPr>
        <p:spPr>
          <a:xfrm>
            <a:off x="1103445" y="1028734"/>
            <a:ext cx="587144" cy="480053"/>
          </a:xfrm>
          <a:prstGeom prst="roundRect">
            <a:avLst/>
          </a:prstGeom>
          <a:solidFill>
            <a:srgbClr val="F1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Komut Düğmesi: Özel 31">
            <a:hlinkClick r:id="" action="ppaction://hlinkshowjump?jump=endshow" highlightClick="1"/>
          </p:cNvPr>
          <p:cNvSpPr/>
          <p:nvPr/>
        </p:nvSpPr>
        <p:spPr>
          <a:xfrm>
            <a:off x="508033" y="5994837"/>
            <a:ext cx="888984" cy="499128"/>
          </a:xfrm>
          <a:prstGeom prst="actionButtonBlank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Bitir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00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11;p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479" y="2307732"/>
            <a:ext cx="3492708" cy="2669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1130311" y="3072721"/>
            <a:ext cx="2632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Bazı genç sahabiler</a:t>
            </a:r>
            <a:endParaRPr lang="tr-TR" sz="4000" dirty="0"/>
          </a:p>
        </p:txBody>
      </p:sp>
      <p:sp>
        <p:nvSpPr>
          <p:cNvPr id="23" name="Dikdörtgen 22"/>
          <p:cNvSpPr/>
          <p:nvPr/>
        </p:nvSpPr>
        <p:spPr>
          <a:xfrm>
            <a:off x="4706911" y="149902"/>
            <a:ext cx="6235909" cy="65956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7" name="Group 48">
            <a:extLst>
              <a:ext uri="{FF2B5EF4-FFF2-40B4-BE49-F238E27FC236}">
                <a16:creationId xmlns:a16="http://schemas.microsoft.com/office/drawing/2014/main" id="{E075F8DB-8BAD-44EE-9FDD-EADF057445A6}"/>
              </a:ext>
            </a:extLst>
          </p:cNvPr>
          <p:cNvGrpSpPr/>
          <p:nvPr/>
        </p:nvGrpSpPr>
        <p:grpSpPr>
          <a:xfrm>
            <a:off x="5455544" y="322923"/>
            <a:ext cx="4538877" cy="696407"/>
            <a:chOff x="4205677" y="4107137"/>
            <a:chExt cx="1454725" cy="544716"/>
          </a:xfrm>
        </p:grpSpPr>
        <p:sp>
          <p:nvSpPr>
            <p:cNvPr id="48" name="Freeform: Shape 49">
              <a:extLst>
                <a:ext uri="{FF2B5EF4-FFF2-40B4-BE49-F238E27FC236}">
                  <a16:creationId xmlns:a16="http://schemas.microsoft.com/office/drawing/2014/main" id="{2AC59A70-4F5B-41CE-8FA3-2CA95D2F18D8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50">
              <a:extLst>
                <a:ext uri="{FF2B5EF4-FFF2-40B4-BE49-F238E27FC236}">
                  <a16:creationId xmlns:a16="http://schemas.microsoft.com/office/drawing/2014/main" id="{463A0335-306A-4629-AE3E-8397D4A893A3}"/>
                </a:ext>
              </a:extLst>
            </p:cNvPr>
            <p:cNvSpPr/>
            <p:nvPr/>
          </p:nvSpPr>
          <p:spPr>
            <a:xfrm>
              <a:off x="4205677" y="4107137"/>
              <a:ext cx="1454725" cy="544716"/>
            </a:xfrm>
            <a:prstGeom prst="rect">
              <a:avLst/>
            </a:prstGeom>
            <a:solidFill>
              <a:srgbClr val="FD4DB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tr-TR" sz="3200" kern="0" dirty="0" err="1">
                  <a:solidFill>
                    <a:prstClr val="black"/>
                  </a:solidFill>
                </a:rPr>
                <a:t>Mus’ab</a:t>
              </a:r>
              <a:r>
                <a:rPr lang="tr-TR" sz="3200" kern="0" dirty="0">
                  <a:solidFill>
                    <a:prstClr val="black"/>
                  </a:solidFill>
                </a:rPr>
                <a:t> b. </a:t>
              </a:r>
              <a:r>
                <a:rPr lang="tr-TR" sz="3200" kern="0" dirty="0" err="1">
                  <a:solidFill>
                    <a:prstClr val="black"/>
                  </a:solidFill>
                </a:rPr>
                <a:t>Umeyr</a:t>
              </a:r>
              <a:r>
                <a:rPr lang="tr-TR" sz="3200" kern="0" dirty="0">
                  <a:solidFill>
                    <a:prstClr val="black"/>
                  </a:solidFill>
                </a:rPr>
                <a:t> (</a:t>
              </a:r>
              <a:r>
                <a:rPr lang="tr-TR" sz="3200" kern="0" dirty="0" err="1">
                  <a:solidFill>
                    <a:prstClr val="black"/>
                  </a:solidFill>
                </a:rPr>
                <a:t>r.a</a:t>
              </a:r>
              <a:r>
                <a:rPr lang="tr-TR" sz="3200" kern="0" dirty="0">
                  <a:solidFill>
                    <a:prstClr val="black"/>
                  </a:solidFill>
                </a:rPr>
                <a:t>.)</a:t>
              </a:r>
            </a:p>
          </p:txBody>
        </p:sp>
      </p:grpSp>
      <p:grpSp>
        <p:nvGrpSpPr>
          <p:cNvPr id="50" name="Group 77">
            <a:extLst>
              <a:ext uri="{FF2B5EF4-FFF2-40B4-BE49-F238E27FC236}">
                <a16:creationId xmlns:a16="http://schemas.microsoft.com/office/drawing/2014/main" id="{31C9D6FE-BD2A-412B-908C-5232F58D0DBE}"/>
              </a:ext>
            </a:extLst>
          </p:cNvPr>
          <p:cNvGrpSpPr/>
          <p:nvPr/>
        </p:nvGrpSpPr>
        <p:grpSpPr>
          <a:xfrm>
            <a:off x="5455544" y="3466133"/>
            <a:ext cx="4723219" cy="747821"/>
            <a:chOff x="361186" y="2038657"/>
            <a:chExt cx="2831867" cy="2782725"/>
          </a:xfrm>
        </p:grpSpPr>
        <p:sp>
          <p:nvSpPr>
            <p:cNvPr id="51" name="Freeform: Shape 78">
              <a:extLst>
                <a:ext uri="{FF2B5EF4-FFF2-40B4-BE49-F238E27FC236}">
                  <a16:creationId xmlns:a16="http://schemas.microsoft.com/office/drawing/2014/main" id="{B3CAF33C-A9E9-4435-8A0A-D8167309CCBC}"/>
                </a:ext>
              </a:extLst>
            </p:cNvPr>
            <p:cNvSpPr/>
            <p:nvPr/>
          </p:nvSpPr>
          <p:spPr>
            <a:xfrm>
              <a:off x="495340" y="4486153"/>
              <a:ext cx="2582955" cy="335229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473" h="599217">
                  <a:moveTo>
                    <a:pt x="0" y="0"/>
                  </a:moveTo>
                  <a:lnTo>
                    <a:pt x="2812473" y="0"/>
                  </a:lnTo>
                  <a:lnTo>
                    <a:pt x="2812473" y="599216"/>
                  </a:lnTo>
                  <a:lnTo>
                    <a:pt x="2785085" y="584277"/>
                  </a:lnTo>
                  <a:cubicBezTo>
                    <a:pt x="2432207" y="409333"/>
                    <a:pt x="1944711" y="301128"/>
                    <a:pt x="1406237" y="301128"/>
                  </a:cubicBezTo>
                  <a:cubicBezTo>
                    <a:pt x="867763" y="301128"/>
                    <a:pt x="380267" y="409333"/>
                    <a:pt x="27389" y="584277"/>
                  </a:cubicBezTo>
                  <a:lnTo>
                    <a:pt x="0" y="599217"/>
                  </a:ln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tangle 80">
              <a:extLst>
                <a:ext uri="{FF2B5EF4-FFF2-40B4-BE49-F238E27FC236}">
                  <a16:creationId xmlns:a16="http://schemas.microsoft.com/office/drawing/2014/main" id="{B3A26F4E-7EB2-4A6B-AD26-7531A29BA654}"/>
                </a:ext>
              </a:extLst>
            </p:cNvPr>
            <p:cNvSpPr/>
            <p:nvPr/>
          </p:nvSpPr>
          <p:spPr>
            <a:xfrm>
              <a:off x="380580" y="2050472"/>
              <a:ext cx="2812473" cy="540327"/>
            </a:xfrm>
            <a:prstGeom prst="rect">
              <a:avLst/>
            </a:prstGeom>
            <a:solidFill>
              <a:sysClr val="windowText" lastClr="000000">
                <a:alpha val="7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ectangle 79">
              <a:extLst>
                <a:ext uri="{FF2B5EF4-FFF2-40B4-BE49-F238E27FC236}">
                  <a16:creationId xmlns:a16="http://schemas.microsoft.com/office/drawing/2014/main" id="{8F4C5D0F-EC07-407D-91A3-2CF3ADBF90BD}"/>
                </a:ext>
              </a:extLst>
            </p:cNvPr>
            <p:cNvSpPr/>
            <p:nvPr/>
          </p:nvSpPr>
          <p:spPr>
            <a:xfrm>
              <a:off x="361186" y="2038657"/>
              <a:ext cx="2812473" cy="2770912"/>
            </a:xfrm>
            <a:prstGeom prst="rect">
              <a:avLst/>
            </a:prstGeom>
            <a:solidFill>
              <a:srgbClr val="FBAE3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>
                <a:defRPr/>
              </a:pPr>
              <a:r>
                <a:rPr lang="tr-TR" sz="3200" kern="0" noProof="1">
                  <a:solidFill>
                    <a:prstClr val="black"/>
                  </a:solidFill>
                </a:rPr>
                <a:t>Erkam b. </a:t>
              </a:r>
              <a:r>
                <a:rPr lang="tr-TR" sz="3200" kern="0" noProof="1" smtClean="0">
                  <a:solidFill>
                    <a:prstClr val="black"/>
                  </a:solidFill>
                </a:rPr>
                <a:t>Ebi’l-Erkam (r.a</a:t>
              </a:r>
              <a:r>
                <a:rPr lang="tr-TR" sz="3200" kern="0" noProof="1">
                  <a:solidFill>
                    <a:prstClr val="black"/>
                  </a:solidFill>
                </a:rPr>
                <a:t>.)</a:t>
              </a:r>
              <a:endParaRPr kumimoji="0" lang="en-US" sz="32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4" name="Group 81">
            <a:extLst>
              <a:ext uri="{FF2B5EF4-FFF2-40B4-BE49-F238E27FC236}">
                <a16:creationId xmlns:a16="http://schemas.microsoft.com/office/drawing/2014/main" id="{448F8F48-CF04-4057-A9C5-91ECFDCE3BA1}"/>
              </a:ext>
            </a:extLst>
          </p:cNvPr>
          <p:cNvGrpSpPr/>
          <p:nvPr/>
        </p:nvGrpSpPr>
        <p:grpSpPr>
          <a:xfrm>
            <a:off x="5455544" y="1346193"/>
            <a:ext cx="4617822" cy="778248"/>
            <a:chOff x="4205676" y="4107136"/>
            <a:chExt cx="1103869" cy="482563"/>
          </a:xfrm>
        </p:grpSpPr>
        <p:sp>
          <p:nvSpPr>
            <p:cNvPr id="55" name="Freeform: Shape 82">
              <a:extLst>
                <a:ext uri="{FF2B5EF4-FFF2-40B4-BE49-F238E27FC236}">
                  <a16:creationId xmlns:a16="http://schemas.microsoft.com/office/drawing/2014/main" id="{FB9C4B62-9BE1-43D7-805E-498F0E185982}"/>
                </a:ext>
              </a:extLst>
            </p:cNvPr>
            <p:cNvSpPr/>
            <p:nvPr/>
          </p:nvSpPr>
          <p:spPr>
            <a:xfrm>
              <a:off x="4226936" y="4420998"/>
              <a:ext cx="1076264" cy="168701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83">
              <a:extLst>
                <a:ext uri="{FF2B5EF4-FFF2-40B4-BE49-F238E27FC236}">
                  <a16:creationId xmlns:a16="http://schemas.microsoft.com/office/drawing/2014/main" id="{21A7A64B-CB56-4E42-8B5A-4F68F361B0D1}"/>
                </a:ext>
              </a:extLst>
            </p:cNvPr>
            <p:cNvSpPr/>
            <p:nvPr/>
          </p:nvSpPr>
          <p:spPr>
            <a:xfrm>
              <a:off x="4205676" y="4107138"/>
              <a:ext cx="1103869" cy="482561"/>
            </a:xfrm>
            <a:prstGeom prst="rect">
              <a:avLst/>
            </a:prstGeom>
            <a:solidFill>
              <a:srgbClr val="E7F1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>
                <a:defRPr/>
              </a:pPr>
              <a:r>
                <a:rPr lang="tr-TR" sz="3600" kern="0" noProof="1">
                  <a:solidFill>
                    <a:prstClr val="black"/>
                  </a:solidFill>
                </a:rPr>
                <a:t>Cabir b. Abdullah (r.a.)</a:t>
              </a:r>
            </a:p>
          </p:txBody>
        </p:sp>
        <p:sp>
          <p:nvSpPr>
            <p:cNvPr id="57" name="Rectangle 84">
              <a:extLst>
                <a:ext uri="{FF2B5EF4-FFF2-40B4-BE49-F238E27FC236}">
                  <a16:creationId xmlns:a16="http://schemas.microsoft.com/office/drawing/2014/main" id="{BAE4A658-CB7A-4570-B942-DCBDDDCAAD0A}"/>
                </a:ext>
              </a:extLst>
            </p:cNvPr>
            <p:cNvSpPr/>
            <p:nvPr/>
          </p:nvSpPr>
          <p:spPr>
            <a:xfrm rot="16200000">
              <a:off x="4104135" y="4208678"/>
              <a:ext cx="482563" cy="279479"/>
            </a:xfrm>
            <a:prstGeom prst="rect">
              <a:avLst/>
            </a:prstGeom>
            <a:solidFill>
              <a:sysClr val="windowText" lastClr="000000">
                <a:alpha val="7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8" name="Group 48">
            <a:extLst>
              <a:ext uri="{FF2B5EF4-FFF2-40B4-BE49-F238E27FC236}">
                <a16:creationId xmlns:a16="http://schemas.microsoft.com/office/drawing/2014/main" id="{E075F8DB-8BAD-44EE-9FDD-EADF057445A6}"/>
              </a:ext>
            </a:extLst>
          </p:cNvPr>
          <p:cNvGrpSpPr/>
          <p:nvPr/>
        </p:nvGrpSpPr>
        <p:grpSpPr>
          <a:xfrm>
            <a:off x="5455544" y="2451304"/>
            <a:ext cx="4617845" cy="687966"/>
            <a:chOff x="4205677" y="4107137"/>
            <a:chExt cx="1454725" cy="544716"/>
          </a:xfrm>
        </p:grpSpPr>
        <p:sp>
          <p:nvSpPr>
            <p:cNvPr id="59" name="Freeform: Shape 49">
              <a:extLst>
                <a:ext uri="{FF2B5EF4-FFF2-40B4-BE49-F238E27FC236}">
                  <a16:creationId xmlns:a16="http://schemas.microsoft.com/office/drawing/2014/main" id="{2AC59A70-4F5B-41CE-8FA3-2CA95D2F18D8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rgbClr val="E7E6E6">
                <a:lumMod val="9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0">
              <a:extLst>
                <a:ext uri="{FF2B5EF4-FFF2-40B4-BE49-F238E27FC236}">
                  <a16:creationId xmlns:a16="http://schemas.microsoft.com/office/drawing/2014/main" id="{463A0335-306A-4629-AE3E-8397D4A893A3}"/>
                </a:ext>
              </a:extLst>
            </p:cNvPr>
            <p:cNvSpPr/>
            <p:nvPr/>
          </p:nvSpPr>
          <p:spPr>
            <a:xfrm>
              <a:off x="4205677" y="4107137"/>
              <a:ext cx="1454725" cy="544716"/>
            </a:xfrm>
            <a:prstGeom prst="rect">
              <a:avLst/>
            </a:prstGeom>
            <a:solidFill>
              <a:srgbClr val="4472C4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tr-TR" sz="3600" kern="0" dirty="0">
                  <a:solidFill>
                    <a:prstClr val="black"/>
                  </a:solidFill>
                </a:rPr>
                <a:t>Üsame b. </a:t>
              </a:r>
              <a:r>
                <a:rPr lang="tr-TR" sz="3600" kern="0" dirty="0" smtClean="0">
                  <a:solidFill>
                    <a:prstClr val="black"/>
                  </a:solidFill>
                </a:rPr>
                <a:t>Zeyd (</a:t>
              </a:r>
              <a:r>
                <a:rPr lang="tr-TR" sz="3600" kern="0" dirty="0" err="1" smtClean="0">
                  <a:solidFill>
                    <a:prstClr val="black"/>
                  </a:solidFill>
                </a:rPr>
                <a:t>r.a</a:t>
              </a:r>
              <a:r>
                <a:rPr lang="tr-TR" sz="3600" kern="0" dirty="0">
                  <a:solidFill>
                    <a:prstClr val="black"/>
                  </a:solidFill>
                </a:rPr>
                <a:t>.)</a:t>
              </a:r>
              <a:endParaRPr kumimoji="0" lang="en-US" sz="36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1" name="Group 77">
            <a:extLst>
              <a:ext uri="{FF2B5EF4-FFF2-40B4-BE49-F238E27FC236}">
                <a16:creationId xmlns:a16="http://schemas.microsoft.com/office/drawing/2014/main" id="{31C9D6FE-BD2A-412B-908C-5232F58D0DBE}"/>
              </a:ext>
            </a:extLst>
          </p:cNvPr>
          <p:cNvGrpSpPr/>
          <p:nvPr/>
        </p:nvGrpSpPr>
        <p:grpSpPr>
          <a:xfrm>
            <a:off x="5455544" y="4540817"/>
            <a:ext cx="4723219" cy="747821"/>
            <a:chOff x="361186" y="2038657"/>
            <a:chExt cx="2831867" cy="278272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2" name="Freeform: Shape 78">
              <a:extLst>
                <a:ext uri="{FF2B5EF4-FFF2-40B4-BE49-F238E27FC236}">
                  <a16:creationId xmlns:a16="http://schemas.microsoft.com/office/drawing/2014/main" id="{B3CAF33C-A9E9-4435-8A0A-D8167309CCBC}"/>
                </a:ext>
              </a:extLst>
            </p:cNvPr>
            <p:cNvSpPr/>
            <p:nvPr/>
          </p:nvSpPr>
          <p:spPr>
            <a:xfrm>
              <a:off x="495340" y="4486153"/>
              <a:ext cx="2582955" cy="335229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473" h="599217">
                  <a:moveTo>
                    <a:pt x="0" y="0"/>
                  </a:moveTo>
                  <a:lnTo>
                    <a:pt x="2812473" y="0"/>
                  </a:lnTo>
                  <a:lnTo>
                    <a:pt x="2812473" y="599216"/>
                  </a:lnTo>
                  <a:lnTo>
                    <a:pt x="2785085" y="584277"/>
                  </a:lnTo>
                  <a:cubicBezTo>
                    <a:pt x="2432207" y="409333"/>
                    <a:pt x="1944711" y="301128"/>
                    <a:pt x="1406237" y="301128"/>
                  </a:cubicBezTo>
                  <a:cubicBezTo>
                    <a:pt x="867763" y="301128"/>
                    <a:pt x="380267" y="409333"/>
                    <a:pt x="27389" y="584277"/>
                  </a:cubicBezTo>
                  <a:lnTo>
                    <a:pt x="0" y="599217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80">
              <a:extLst>
                <a:ext uri="{FF2B5EF4-FFF2-40B4-BE49-F238E27FC236}">
                  <a16:creationId xmlns:a16="http://schemas.microsoft.com/office/drawing/2014/main" id="{B3A26F4E-7EB2-4A6B-AD26-7531A29BA654}"/>
                </a:ext>
              </a:extLst>
            </p:cNvPr>
            <p:cNvSpPr/>
            <p:nvPr/>
          </p:nvSpPr>
          <p:spPr>
            <a:xfrm>
              <a:off x="380580" y="2050472"/>
              <a:ext cx="2812473" cy="54032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79">
              <a:extLst>
                <a:ext uri="{FF2B5EF4-FFF2-40B4-BE49-F238E27FC236}">
                  <a16:creationId xmlns:a16="http://schemas.microsoft.com/office/drawing/2014/main" id="{8F4C5D0F-EC07-407D-91A3-2CF3ADBF90BD}"/>
                </a:ext>
              </a:extLst>
            </p:cNvPr>
            <p:cNvSpPr/>
            <p:nvPr/>
          </p:nvSpPr>
          <p:spPr>
            <a:xfrm>
              <a:off x="361186" y="2038657"/>
              <a:ext cx="2812473" cy="277091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tr-TR" sz="4000" kern="0" noProof="1">
                  <a:solidFill>
                    <a:prstClr val="black"/>
                  </a:solidFill>
                </a:rPr>
                <a:t>Zeyd b. Sabit (r.a.)</a:t>
              </a:r>
              <a:endParaRPr kumimoji="0" lang="en-US" sz="40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5" name="Group 77">
            <a:extLst>
              <a:ext uri="{FF2B5EF4-FFF2-40B4-BE49-F238E27FC236}">
                <a16:creationId xmlns:a16="http://schemas.microsoft.com/office/drawing/2014/main" id="{31C9D6FE-BD2A-412B-908C-5232F58D0DBE}"/>
              </a:ext>
            </a:extLst>
          </p:cNvPr>
          <p:cNvGrpSpPr/>
          <p:nvPr/>
        </p:nvGrpSpPr>
        <p:grpSpPr>
          <a:xfrm>
            <a:off x="5455544" y="5615503"/>
            <a:ext cx="4723219" cy="747821"/>
            <a:chOff x="361186" y="2038657"/>
            <a:chExt cx="2831867" cy="278272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6" name="Freeform: Shape 78">
              <a:extLst>
                <a:ext uri="{FF2B5EF4-FFF2-40B4-BE49-F238E27FC236}">
                  <a16:creationId xmlns:a16="http://schemas.microsoft.com/office/drawing/2014/main" id="{B3CAF33C-A9E9-4435-8A0A-D8167309CCBC}"/>
                </a:ext>
              </a:extLst>
            </p:cNvPr>
            <p:cNvSpPr/>
            <p:nvPr/>
          </p:nvSpPr>
          <p:spPr>
            <a:xfrm>
              <a:off x="495340" y="4486153"/>
              <a:ext cx="2582955" cy="335229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473" h="599217">
                  <a:moveTo>
                    <a:pt x="0" y="0"/>
                  </a:moveTo>
                  <a:lnTo>
                    <a:pt x="2812473" y="0"/>
                  </a:lnTo>
                  <a:lnTo>
                    <a:pt x="2812473" y="599216"/>
                  </a:lnTo>
                  <a:lnTo>
                    <a:pt x="2785085" y="584277"/>
                  </a:lnTo>
                  <a:cubicBezTo>
                    <a:pt x="2432207" y="409333"/>
                    <a:pt x="1944711" y="301128"/>
                    <a:pt x="1406237" y="301128"/>
                  </a:cubicBezTo>
                  <a:cubicBezTo>
                    <a:pt x="867763" y="301128"/>
                    <a:pt x="380267" y="409333"/>
                    <a:pt x="27389" y="584277"/>
                  </a:cubicBezTo>
                  <a:lnTo>
                    <a:pt x="0" y="599217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Rectangle 80">
              <a:extLst>
                <a:ext uri="{FF2B5EF4-FFF2-40B4-BE49-F238E27FC236}">
                  <a16:creationId xmlns:a16="http://schemas.microsoft.com/office/drawing/2014/main" id="{B3A26F4E-7EB2-4A6B-AD26-7531A29BA654}"/>
                </a:ext>
              </a:extLst>
            </p:cNvPr>
            <p:cNvSpPr/>
            <p:nvPr/>
          </p:nvSpPr>
          <p:spPr>
            <a:xfrm>
              <a:off x="380580" y="2050472"/>
              <a:ext cx="2812473" cy="54032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Rectangle 79">
              <a:extLst>
                <a:ext uri="{FF2B5EF4-FFF2-40B4-BE49-F238E27FC236}">
                  <a16:creationId xmlns:a16="http://schemas.microsoft.com/office/drawing/2014/main" id="{8F4C5D0F-EC07-407D-91A3-2CF3ADBF90BD}"/>
                </a:ext>
              </a:extLst>
            </p:cNvPr>
            <p:cNvSpPr/>
            <p:nvPr/>
          </p:nvSpPr>
          <p:spPr>
            <a:xfrm>
              <a:off x="361186" y="2038657"/>
              <a:ext cx="2812473" cy="277091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tr-TR" sz="3200" kern="0" noProof="1">
                  <a:solidFill>
                    <a:prstClr val="black"/>
                  </a:solidFill>
                </a:rPr>
                <a:t>Esma binti Ebi </a:t>
              </a:r>
              <a:r>
                <a:rPr lang="tr-TR" sz="3200" kern="0" noProof="1" smtClean="0">
                  <a:solidFill>
                    <a:prstClr val="black"/>
                  </a:solidFill>
                </a:rPr>
                <a:t>Bekir (r.a</a:t>
              </a:r>
              <a:r>
                <a:rPr lang="tr-TR" sz="3200" kern="0" noProof="1">
                  <a:solidFill>
                    <a:prstClr val="black"/>
                  </a:solidFill>
                </a:rPr>
                <a:t>.)</a:t>
              </a:r>
              <a:endParaRPr kumimoji="0" lang="en-US" sz="32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2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kdörtgen 109"/>
          <p:cNvSpPr/>
          <p:nvPr/>
        </p:nvSpPr>
        <p:spPr>
          <a:xfrm>
            <a:off x="76200" y="4738386"/>
            <a:ext cx="777481" cy="623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✔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0" name="Dikdörtgen 129"/>
          <p:cNvSpPr/>
          <p:nvPr/>
        </p:nvSpPr>
        <p:spPr>
          <a:xfrm>
            <a:off x="76200" y="5450231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4" name="Dikdörtgen 133"/>
          <p:cNvSpPr/>
          <p:nvPr/>
        </p:nvSpPr>
        <p:spPr>
          <a:xfrm>
            <a:off x="76200" y="4026543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8" name="Dikdörtgen 137"/>
          <p:cNvSpPr/>
          <p:nvPr/>
        </p:nvSpPr>
        <p:spPr>
          <a:xfrm>
            <a:off x="76200" y="3314700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grpSp>
        <p:nvGrpSpPr>
          <p:cNvPr id="139" name="b"/>
          <p:cNvGrpSpPr/>
          <p:nvPr/>
        </p:nvGrpSpPr>
        <p:grpSpPr>
          <a:xfrm>
            <a:off x="812689" y="3339761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0" name="Serbest Form 139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 algn="ctr">
                <a:defRPr/>
              </a:pPr>
              <a:r>
                <a:rPr lang="tr-TR" sz="3200" dirty="0">
                  <a:solidFill>
                    <a:prstClr val="black"/>
                  </a:solidFill>
                  <a:latin typeface="Calibri" panose="020F0502020204030204"/>
                </a:rPr>
                <a:t>Hz. Üsame (</a:t>
              </a:r>
              <a:r>
                <a:rPr lang="tr-TR" sz="3200" dirty="0" err="1">
                  <a:solidFill>
                    <a:prstClr val="black"/>
                  </a:solidFill>
                  <a:latin typeface="Calibri" panose="020F0502020204030204"/>
                </a:rPr>
                <a:t>r.a</a:t>
              </a:r>
              <a:r>
                <a:rPr lang="tr-TR" sz="3200" dirty="0">
                  <a:solidFill>
                    <a:prstClr val="black"/>
                  </a:solidFill>
                  <a:latin typeface="Calibri" panose="020F0502020204030204"/>
                </a:rPr>
                <a:t>.)</a:t>
              </a:r>
              <a:endPara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141" name="İkizkenar Üçgen 140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77717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A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142" name="c"/>
          <p:cNvGrpSpPr/>
          <p:nvPr/>
        </p:nvGrpSpPr>
        <p:grpSpPr>
          <a:xfrm>
            <a:off x="801659" y="4052585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3" name="Serbest Form 142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 algn="ctr">
                <a:defRPr/>
              </a:pPr>
              <a:r>
                <a:rPr kumimoji="0" lang="tr-T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Hz. Zeyd b. sabit</a:t>
              </a: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144" name="İkizkenar Üçgen 143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FFD01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B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145" name="D"/>
          <p:cNvGrpSpPr/>
          <p:nvPr/>
        </p:nvGrpSpPr>
        <p:grpSpPr>
          <a:xfrm>
            <a:off x="812689" y="5491838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6" name="Serbest Form 145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Hz. </a:t>
              </a:r>
              <a:r>
                <a:rPr kumimoji="0" lang="tr-TR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Musab</a:t>
              </a:r>
              <a:endPara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sp>
          <p:nvSpPr>
            <p:cNvPr id="147" name="İkizkenar Üçgen 146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D864B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D</a:t>
              </a:r>
            </a:p>
          </p:txBody>
        </p:sp>
      </p:grpSp>
      <p:grpSp>
        <p:nvGrpSpPr>
          <p:cNvPr id="148" name="E"/>
          <p:cNvGrpSpPr/>
          <p:nvPr/>
        </p:nvGrpSpPr>
        <p:grpSpPr>
          <a:xfrm>
            <a:off x="801659" y="4779015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9" name="Serbest Form 148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 algn="ctr">
                <a:defRPr/>
              </a:pPr>
              <a:r>
                <a:rPr lang="tr-TR" sz="3200" dirty="0">
                  <a:solidFill>
                    <a:prstClr val="black"/>
                  </a:solidFill>
                  <a:latin typeface="Calibri" panose="020F0502020204030204"/>
                </a:rPr>
                <a:t>Hz. Ebu Bekir (</a:t>
              </a:r>
              <a:r>
                <a:rPr lang="tr-TR" sz="3200" dirty="0" err="1">
                  <a:solidFill>
                    <a:prstClr val="black"/>
                  </a:solidFill>
                  <a:latin typeface="Calibri" panose="020F0502020204030204"/>
                </a:rPr>
                <a:t>r.a</a:t>
              </a:r>
              <a:r>
                <a:rPr lang="tr-TR" sz="3200" dirty="0">
                  <a:solidFill>
                    <a:prstClr val="black"/>
                  </a:solidFill>
                  <a:latin typeface="Calibri" panose="020F0502020204030204"/>
                </a:rPr>
                <a:t>.)</a:t>
              </a:r>
            </a:p>
          </p:txBody>
        </p:sp>
        <p:sp>
          <p:nvSpPr>
            <p:cNvPr id="150" name="İkizkenar Üçgen 149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38A7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C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sp>
        <p:nvSpPr>
          <p:cNvPr id="8" name="Dikdörtgen 7"/>
          <p:cNvSpPr/>
          <p:nvPr/>
        </p:nvSpPr>
        <p:spPr>
          <a:xfrm>
            <a:off x="115473" y="816568"/>
            <a:ext cx="11919284" cy="21746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r>
              <a:rPr lang="tr-TR" sz="3200" b="1" dirty="0">
                <a:solidFill>
                  <a:prstClr val="black"/>
                </a:solidFill>
              </a:rPr>
              <a:t>Aşağıdakilerden hangisi, genç </a:t>
            </a:r>
            <a:r>
              <a:rPr lang="tr-TR" sz="3200" b="1" dirty="0" err="1">
                <a:solidFill>
                  <a:prstClr val="black"/>
                </a:solidFill>
              </a:rPr>
              <a:t>sahabilerden</a:t>
            </a:r>
            <a:r>
              <a:rPr lang="tr-TR" sz="3200" b="1" dirty="0">
                <a:solidFill>
                  <a:prstClr val="black"/>
                </a:solidFill>
              </a:rPr>
              <a:t> </a:t>
            </a:r>
            <a:r>
              <a:rPr lang="tr-TR" sz="3200" b="1" dirty="0" smtClean="0">
                <a:solidFill>
                  <a:prstClr val="black"/>
                </a:solidFill>
              </a:rPr>
              <a:t>biri </a:t>
            </a:r>
            <a:r>
              <a:rPr lang="tr-TR" sz="3200" b="1" u="sng" dirty="0" smtClean="0">
                <a:solidFill>
                  <a:prstClr val="black"/>
                </a:solidFill>
              </a:rPr>
              <a:t>değildir?</a:t>
            </a:r>
            <a:endParaRPr lang="tr-TR" sz="3200" b="1" u="sng" dirty="0">
              <a:solidFill>
                <a:prstClr val="black"/>
              </a:solidFill>
            </a:endParaRPr>
          </a:p>
        </p:txBody>
      </p:sp>
      <p:sp>
        <p:nvSpPr>
          <p:cNvPr id="23" name="Komut Düğmesi: Geri veya Önceki 22">
            <a:hlinkClick r:id="" action="ppaction://hlinkshowjump?jump=previousslide" highlightClick="1"/>
          </p:cNvPr>
          <p:cNvSpPr/>
          <p:nvPr/>
        </p:nvSpPr>
        <p:spPr>
          <a:xfrm>
            <a:off x="10972800" y="6384758"/>
            <a:ext cx="625642" cy="47324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24" name="Komut Düğmesi: İleri veya Sonraki 23">
            <a:hlinkClick r:id="" action="ppaction://hlinkshowjump?jump=nextslide" highlightClick="1"/>
          </p:cNvPr>
          <p:cNvSpPr/>
          <p:nvPr/>
        </p:nvSpPr>
        <p:spPr>
          <a:xfrm>
            <a:off x="11630526" y="6384758"/>
            <a:ext cx="545431" cy="47324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1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</p:childTnLst>
        </p:cTn>
      </p:par>
    </p:tnLst>
    <p:bldLst>
      <p:bldP spid="110" grpId="0" animBg="1"/>
      <p:bldP spid="130" grpId="0" animBg="1"/>
      <p:bldP spid="134" grpId="0" animBg="1"/>
      <p:bldP spid="1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3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4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4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Sonlandırıcı 1"/>
          <p:cNvSpPr/>
          <p:nvPr/>
        </p:nvSpPr>
        <p:spPr>
          <a:xfrm>
            <a:off x="127035" y="2031293"/>
            <a:ext cx="2138767" cy="3254644"/>
          </a:xfrm>
          <a:prstGeom prst="flowChartTerminator">
            <a:avLst/>
          </a:prstGeom>
          <a:solidFill>
            <a:srgbClr val="A0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Mus’ab b. </a:t>
            </a:r>
            <a:r>
              <a:rPr lang="tr-TR" sz="2800" dirty="0" smtClean="0">
                <a:solidFill>
                  <a:schemeClr val="tx1"/>
                </a:solidFill>
              </a:rPr>
              <a:t>Umeyr </a:t>
            </a:r>
            <a:r>
              <a:rPr lang="tr-TR" sz="2800" dirty="0">
                <a:solidFill>
                  <a:schemeClr val="tx1"/>
                </a:solidFill>
              </a:rPr>
              <a:t>(</a:t>
            </a:r>
            <a:r>
              <a:rPr lang="tr-TR" sz="2800" dirty="0" err="1">
                <a:solidFill>
                  <a:schemeClr val="tx1"/>
                </a:solidFill>
              </a:rPr>
              <a:t>r.a</a:t>
            </a:r>
            <a:r>
              <a:rPr lang="tr-TR" sz="2800" dirty="0" smtClean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3" name="Freeform: Shape 34">
            <a:extLst>
              <a:ext uri="{FF2B5EF4-FFF2-40B4-BE49-F238E27FC236}">
                <a16:creationId xmlns:a16="http://schemas.microsoft.com/office/drawing/2014/main" id="{D5E4EE9D-A646-492D-A401-7B36AED7ABC4}"/>
              </a:ext>
            </a:extLst>
          </p:cNvPr>
          <p:cNvSpPr/>
          <p:nvPr/>
        </p:nvSpPr>
        <p:spPr>
          <a:xfrm>
            <a:off x="637867" y="1752324"/>
            <a:ext cx="961508" cy="898903"/>
          </a:xfrm>
          <a:custGeom>
            <a:avLst/>
            <a:gdLst>
              <a:gd name="connsiteX0" fmla="*/ 587959 w 1263861"/>
              <a:gd name="connsiteY0" fmla="*/ 1574 h 1263861"/>
              <a:gd name="connsiteX1" fmla="*/ 947844 w 1263861"/>
              <a:gd name="connsiteY1" fmla="*/ 84755 h 1263861"/>
              <a:gd name="connsiteX2" fmla="*/ 1179108 w 1263861"/>
              <a:gd name="connsiteY2" fmla="*/ 947844 h 1263861"/>
              <a:gd name="connsiteX3" fmla="*/ 316019 w 1263861"/>
              <a:gd name="connsiteY3" fmla="*/ 1179108 h 1263861"/>
              <a:gd name="connsiteX4" fmla="*/ 84755 w 1263861"/>
              <a:gd name="connsiteY4" fmla="*/ 316019 h 1263861"/>
              <a:gd name="connsiteX5" fmla="*/ 587959 w 1263861"/>
              <a:gd name="connsiteY5" fmla="*/ 1574 h 126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861" h="1263861">
                <a:moveTo>
                  <a:pt x="587959" y="1574"/>
                </a:moveTo>
                <a:cubicBezTo>
                  <a:pt x="709352" y="-7005"/>
                  <a:pt x="834520" y="19327"/>
                  <a:pt x="947844" y="84755"/>
                </a:cubicBezTo>
                <a:cubicBezTo>
                  <a:pt x="1250041" y="259228"/>
                  <a:pt x="1353581" y="645647"/>
                  <a:pt x="1179108" y="947844"/>
                </a:cubicBezTo>
                <a:cubicBezTo>
                  <a:pt x="1004634" y="1250041"/>
                  <a:pt x="618216" y="1353581"/>
                  <a:pt x="316019" y="1179108"/>
                </a:cubicBezTo>
                <a:cubicBezTo>
                  <a:pt x="13822" y="1004634"/>
                  <a:pt x="-89719" y="618216"/>
                  <a:pt x="84755" y="316019"/>
                </a:cubicBezTo>
                <a:cubicBezTo>
                  <a:pt x="193801" y="127146"/>
                  <a:pt x="385638" y="15873"/>
                  <a:pt x="587959" y="1574"/>
                </a:cubicBezTo>
                <a:close/>
              </a:path>
            </a:pathLst>
          </a:custGeom>
          <a:solidFill>
            <a:srgbClr val="FFD6A5"/>
          </a:solidFill>
          <a:ln>
            <a:noFill/>
          </a:ln>
          <a:effectLst>
            <a:outerShdw blurRad="101600" dist="38100" dir="2700000" algn="tl" rotWithShape="0">
              <a:prstClr val="black">
                <a:alpha val="34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5400" kern="0" dirty="0" smtClean="0">
                <a:latin typeface="Calibri" panose="020F0502020204030204"/>
              </a:rPr>
              <a:t>1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2418266" y="651946"/>
            <a:ext cx="9558875" cy="907030"/>
            <a:chOff x="2523197" y="786858"/>
            <a:chExt cx="9558875" cy="907030"/>
          </a:xfrm>
        </p:grpSpPr>
        <p:sp>
          <p:nvSpPr>
            <p:cNvPr id="5" name="Google Shape;3381;p38"/>
            <p:cNvSpPr/>
            <p:nvPr/>
          </p:nvSpPr>
          <p:spPr>
            <a:xfrm>
              <a:off x="2783335" y="786858"/>
              <a:ext cx="9298737" cy="907030"/>
            </a:xfrm>
            <a:prstGeom prst="homePlate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" name="Google Shape;3390;p38"/>
            <p:cNvSpPr/>
            <p:nvPr/>
          </p:nvSpPr>
          <p:spPr>
            <a:xfrm>
              <a:off x="2553178" y="837794"/>
              <a:ext cx="791390" cy="780207"/>
            </a:xfrm>
            <a:custGeom>
              <a:avLst/>
              <a:gdLst/>
              <a:ahLst/>
              <a:cxnLst/>
              <a:rect l="l" t="t" r="r" b="b"/>
              <a:pathLst>
                <a:path w="27904" h="27904" extrusionOk="0">
                  <a:moveTo>
                    <a:pt x="13952" y="1"/>
                  </a:moveTo>
                  <a:cubicBezTo>
                    <a:pt x="6252" y="1"/>
                    <a:pt x="1" y="6267"/>
                    <a:pt x="1" y="13952"/>
                  </a:cubicBezTo>
                  <a:cubicBezTo>
                    <a:pt x="1" y="21653"/>
                    <a:pt x="6252" y="27904"/>
                    <a:pt x="13952" y="27904"/>
                  </a:cubicBezTo>
                  <a:cubicBezTo>
                    <a:pt x="21653" y="27904"/>
                    <a:pt x="27904" y="21653"/>
                    <a:pt x="27904" y="13952"/>
                  </a:cubicBezTo>
                  <a:cubicBezTo>
                    <a:pt x="27904" y="6267"/>
                    <a:pt x="21653" y="1"/>
                    <a:pt x="139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1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" name="Google Shape;3391;p38"/>
            <p:cNvSpPr/>
            <p:nvPr/>
          </p:nvSpPr>
          <p:spPr>
            <a:xfrm>
              <a:off x="2523197" y="824458"/>
              <a:ext cx="819610" cy="807217"/>
            </a:xfrm>
            <a:custGeom>
              <a:avLst/>
              <a:gdLst/>
              <a:ahLst/>
              <a:cxnLst/>
              <a:rect l="l" t="t" r="r" b="b"/>
              <a:pathLst>
                <a:path w="28899" h="28870" extrusionOk="0">
                  <a:moveTo>
                    <a:pt x="14449" y="982"/>
                  </a:moveTo>
                  <a:cubicBezTo>
                    <a:pt x="21886" y="982"/>
                    <a:pt x="27918" y="6999"/>
                    <a:pt x="27918" y="14435"/>
                  </a:cubicBezTo>
                  <a:cubicBezTo>
                    <a:pt x="27918" y="21872"/>
                    <a:pt x="21886" y="27904"/>
                    <a:pt x="14449" y="27904"/>
                  </a:cubicBezTo>
                  <a:cubicBezTo>
                    <a:pt x="7012" y="27904"/>
                    <a:pt x="981" y="21872"/>
                    <a:pt x="981" y="14435"/>
                  </a:cubicBezTo>
                  <a:cubicBezTo>
                    <a:pt x="981" y="6999"/>
                    <a:pt x="7012" y="982"/>
                    <a:pt x="14449" y="982"/>
                  </a:cubicBezTo>
                  <a:close/>
                  <a:moveTo>
                    <a:pt x="14449" y="1"/>
                  </a:moveTo>
                  <a:cubicBezTo>
                    <a:pt x="6485" y="1"/>
                    <a:pt x="0" y="6472"/>
                    <a:pt x="0" y="14435"/>
                  </a:cubicBezTo>
                  <a:cubicBezTo>
                    <a:pt x="0" y="22399"/>
                    <a:pt x="6485" y="28870"/>
                    <a:pt x="14449" y="28870"/>
                  </a:cubicBezTo>
                  <a:cubicBezTo>
                    <a:pt x="22413" y="28870"/>
                    <a:pt x="28898" y="22399"/>
                    <a:pt x="28898" y="14435"/>
                  </a:cubicBezTo>
                  <a:cubicBezTo>
                    <a:pt x="28898" y="6472"/>
                    <a:pt x="22413" y="1"/>
                    <a:pt x="14449" y="1"/>
                  </a:cubicBezTo>
                  <a:close/>
                </a:path>
              </a:pathLst>
            </a:custGeom>
            <a:solidFill>
              <a:srgbClr val="F8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" name="Dikdörtgen 7"/>
            <p:cNvSpPr/>
            <p:nvPr/>
          </p:nvSpPr>
          <p:spPr>
            <a:xfrm>
              <a:off x="3357797" y="801907"/>
              <a:ext cx="82895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 smtClean="0"/>
                <a:t>Anne, babası ve akrabalarının baskısına rağmen İslam’dan </a:t>
              </a:r>
              <a:r>
                <a:rPr lang="tr-TR" sz="2400" b="1" dirty="0" smtClean="0"/>
                <a:t>vazgeçmedi.</a:t>
              </a:r>
              <a:endParaRPr lang="tr-TR" sz="2400" b="1" dirty="0"/>
            </a:p>
          </p:txBody>
        </p:sp>
      </p:grpSp>
      <p:grpSp>
        <p:nvGrpSpPr>
          <p:cNvPr id="25" name="Grup 24"/>
          <p:cNvGrpSpPr/>
          <p:nvPr/>
        </p:nvGrpSpPr>
        <p:grpSpPr>
          <a:xfrm>
            <a:off x="2360803" y="2243401"/>
            <a:ext cx="9558875" cy="907030"/>
            <a:chOff x="2523197" y="786858"/>
            <a:chExt cx="9558875" cy="907030"/>
          </a:xfrm>
        </p:grpSpPr>
        <p:sp>
          <p:nvSpPr>
            <p:cNvPr id="26" name="Google Shape;3381;p38"/>
            <p:cNvSpPr/>
            <p:nvPr/>
          </p:nvSpPr>
          <p:spPr>
            <a:xfrm>
              <a:off x="2783335" y="786858"/>
              <a:ext cx="9298737" cy="907030"/>
            </a:xfrm>
            <a:prstGeom prst="homePlate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3390;p38"/>
            <p:cNvSpPr/>
            <p:nvPr/>
          </p:nvSpPr>
          <p:spPr>
            <a:xfrm>
              <a:off x="2553178" y="837794"/>
              <a:ext cx="791390" cy="780207"/>
            </a:xfrm>
            <a:custGeom>
              <a:avLst/>
              <a:gdLst/>
              <a:ahLst/>
              <a:cxnLst/>
              <a:rect l="l" t="t" r="r" b="b"/>
              <a:pathLst>
                <a:path w="27904" h="27904" extrusionOk="0">
                  <a:moveTo>
                    <a:pt x="13952" y="1"/>
                  </a:moveTo>
                  <a:cubicBezTo>
                    <a:pt x="6252" y="1"/>
                    <a:pt x="1" y="6267"/>
                    <a:pt x="1" y="13952"/>
                  </a:cubicBezTo>
                  <a:cubicBezTo>
                    <a:pt x="1" y="21653"/>
                    <a:pt x="6252" y="27904"/>
                    <a:pt x="13952" y="27904"/>
                  </a:cubicBezTo>
                  <a:cubicBezTo>
                    <a:pt x="21653" y="27904"/>
                    <a:pt x="27904" y="21653"/>
                    <a:pt x="27904" y="13952"/>
                  </a:cubicBezTo>
                  <a:cubicBezTo>
                    <a:pt x="27904" y="6267"/>
                    <a:pt x="21653" y="1"/>
                    <a:pt x="139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2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8" name="Google Shape;3391;p38"/>
            <p:cNvSpPr/>
            <p:nvPr/>
          </p:nvSpPr>
          <p:spPr>
            <a:xfrm>
              <a:off x="2523197" y="824458"/>
              <a:ext cx="819610" cy="807217"/>
            </a:xfrm>
            <a:custGeom>
              <a:avLst/>
              <a:gdLst/>
              <a:ahLst/>
              <a:cxnLst/>
              <a:rect l="l" t="t" r="r" b="b"/>
              <a:pathLst>
                <a:path w="28899" h="28870" extrusionOk="0">
                  <a:moveTo>
                    <a:pt x="14449" y="982"/>
                  </a:moveTo>
                  <a:cubicBezTo>
                    <a:pt x="21886" y="982"/>
                    <a:pt x="27918" y="6999"/>
                    <a:pt x="27918" y="14435"/>
                  </a:cubicBezTo>
                  <a:cubicBezTo>
                    <a:pt x="27918" y="21872"/>
                    <a:pt x="21886" y="27904"/>
                    <a:pt x="14449" y="27904"/>
                  </a:cubicBezTo>
                  <a:cubicBezTo>
                    <a:pt x="7012" y="27904"/>
                    <a:pt x="981" y="21872"/>
                    <a:pt x="981" y="14435"/>
                  </a:cubicBezTo>
                  <a:cubicBezTo>
                    <a:pt x="981" y="6999"/>
                    <a:pt x="7012" y="982"/>
                    <a:pt x="14449" y="982"/>
                  </a:cubicBezTo>
                  <a:close/>
                  <a:moveTo>
                    <a:pt x="14449" y="1"/>
                  </a:moveTo>
                  <a:cubicBezTo>
                    <a:pt x="6485" y="1"/>
                    <a:pt x="0" y="6472"/>
                    <a:pt x="0" y="14435"/>
                  </a:cubicBezTo>
                  <a:cubicBezTo>
                    <a:pt x="0" y="22399"/>
                    <a:pt x="6485" y="28870"/>
                    <a:pt x="14449" y="28870"/>
                  </a:cubicBezTo>
                  <a:cubicBezTo>
                    <a:pt x="22413" y="28870"/>
                    <a:pt x="28898" y="22399"/>
                    <a:pt x="28898" y="14435"/>
                  </a:cubicBezTo>
                  <a:cubicBezTo>
                    <a:pt x="28898" y="6472"/>
                    <a:pt x="22413" y="1"/>
                    <a:pt x="14449" y="1"/>
                  </a:cubicBezTo>
                  <a:close/>
                </a:path>
              </a:pathLst>
            </a:custGeom>
            <a:solidFill>
              <a:srgbClr val="F8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9" name="Dikdörtgen 28"/>
            <p:cNvSpPr/>
            <p:nvPr/>
          </p:nvSpPr>
          <p:spPr>
            <a:xfrm>
              <a:off x="3357797" y="801907"/>
              <a:ext cx="82895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 smtClean="0"/>
                <a:t>Onu dininden dönmesi için bir mahzene hapsederek günlerce aç ve susuz bıraktılar</a:t>
              </a:r>
              <a:endParaRPr lang="tr-TR" sz="2400" dirty="0"/>
            </a:p>
          </p:txBody>
        </p:sp>
      </p:grpSp>
      <p:grpSp>
        <p:nvGrpSpPr>
          <p:cNvPr id="30" name="Grup 29"/>
          <p:cNvGrpSpPr/>
          <p:nvPr/>
        </p:nvGrpSpPr>
        <p:grpSpPr>
          <a:xfrm>
            <a:off x="2333321" y="3684955"/>
            <a:ext cx="9558875" cy="907030"/>
            <a:chOff x="2523197" y="786858"/>
            <a:chExt cx="9558875" cy="907030"/>
          </a:xfrm>
        </p:grpSpPr>
        <p:sp>
          <p:nvSpPr>
            <p:cNvPr id="31" name="Google Shape;3381;p38"/>
            <p:cNvSpPr/>
            <p:nvPr/>
          </p:nvSpPr>
          <p:spPr>
            <a:xfrm>
              <a:off x="2783335" y="786858"/>
              <a:ext cx="9298737" cy="907030"/>
            </a:xfrm>
            <a:prstGeom prst="homePlate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3390;p38"/>
            <p:cNvSpPr/>
            <p:nvPr/>
          </p:nvSpPr>
          <p:spPr>
            <a:xfrm>
              <a:off x="2553178" y="837794"/>
              <a:ext cx="791390" cy="780207"/>
            </a:xfrm>
            <a:custGeom>
              <a:avLst/>
              <a:gdLst/>
              <a:ahLst/>
              <a:cxnLst/>
              <a:rect l="l" t="t" r="r" b="b"/>
              <a:pathLst>
                <a:path w="27904" h="27904" extrusionOk="0">
                  <a:moveTo>
                    <a:pt x="13952" y="1"/>
                  </a:moveTo>
                  <a:cubicBezTo>
                    <a:pt x="6252" y="1"/>
                    <a:pt x="1" y="6267"/>
                    <a:pt x="1" y="13952"/>
                  </a:cubicBezTo>
                  <a:cubicBezTo>
                    <a:pt x="1" y="21653"/>
                    <a:pt x="6252" y="27904"/>
                    <a:pt x="13952" y="27904"/>
                  </a:cubicBezTo>
                  <a:cubicBezTo>
                    <a:pt x="21653" y="27904"/>
                    <a:pt x="27904" y="21653"/>
                    <a:pt x="27904" y="13952"/>
                  </a:cubicBezTo>
                  <a:cubicBezTo>
                    <a:pt x="27904" y="6267"/>
                    <a:pt x="21653" y="1"/>
                    <a:pt x="139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3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3" name="Google Shape;3391;p38"/>
            <p:cNvSpPr/>
            <p:nvPr/>
          </p:nvSpPr>
          <p:spPr>
            <a:xfrm>
              <a:off x="2523197" y="824458"/>
              <a:ext cx="819610" cy="807217"/>
            </a:xfrm>
            <a:custGeom>
              <a:avLst/>
              <a:gdLst/>
              <a:ahLst/>
              <a:cxnLst/>
              <a:rect l="l" t="t" r="r" b="b"/>
              <a:pathLst>
                <a:path w="28899" h="28870" extrusionOk="0">
                  <a:moveTo>
                    <a:pt x="14449" y="982"/>
                  </a:moveTo>
                  <a:cubicBezTo>
                    <a:pt x="21886" y="982"/>
                    <a:pt x="27918" y="6999"/>
                    <a:pt x="27918" y="14435"/>
                  </a:cubicBezTo>
                  <a:cubicBezTo>
                    <a:pt x="27918" y="21872"/>
                    <a:pt x="21886" y="27904"/>
                    <a:pt x="14449" y="27904"/>
                  </a:cubicBezTo>
                  <a:cubicBezTo>
                    <a:pt x="7012" y="27904"/>
                    <a:pt x="981" y="21872"/>
                    <a:pt x="981" y="14435"/>
                  </a:cubicBezTo>
                  <a:cubicBezTo>
                    <a:pt x="981" y="6999"/>
                    <a:pt x="7012" y="982"/>
                    <a:pt x="14449" y="982"/>
                  </a:cubicBezTo>
                  <a:close/>
                  <a:moveTo>
                    <a:pt x="14449" y="1"/>
                  </a:moveTo>
                  <a:cubicBezTo>
                    <a:pt x="6485" y="1"/>
                    <a:pt x="0" y="6472"/>
                    <a:pt x="0" y="14435"/>
                  </a:cubicBezTo>
                  <a:cubicBezTo>
                    <a:pt x="0" y="22399"/>
                    <a:pt x="6485" y="28870"/>
                    <a:pt x="14449" y="28870"/>
                  </a:cubicBezTo>
                  <a:cubicBezTo>
                    <a:pt x="22413" y="28870"/>
                    <a:pt x="28898" y="22399"/>
                    <a:pt x="28898" y="14435"/>
                  </a:cubicBezTo>
                  <a:cubicBezTo>
                    <a:pt x="28898" y="6472"/>
                    <a:pt x="22413" y="1"/>
                    <a:pt x="14449" y="1"/>
                  </a:cubicBezTo>
                  <a:close/>
                </a:path>
              </a:pathLst>
            </a:custGeom>
            <a:solidFill>
              <a:srgbClr val="F8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4" name="Dikdörtgen 33"/>
            <p:cNvSpPr/>
            <p:nvPr/>
          </p:nvSpPr>
          <p:spPr>
            <a:xfrm>
              <a:off x="3357797" y="801907"/>
              <a:ext cx="82895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 err="1" smtClean="0"/>
                <a:t>Uhud’da</a:t>
              </a:r>
              <a:r>
                <a:rPr lang="tr-TR" sz="2400" dirty="0" smtClean="0"/>
                <a:t> </a:t>
              </a:r>
              <a:r>
                <a:rPr lang="tr-TR" sz="2400" dirty="0" err="1" smtClean="0"/>
                <a:t>Mus’ab’ı</a:t>
              </a:r>
              <a:r>
                <a:rPr lang="tr-TR" sz="2400" dirty="0" smtClean="0"/>
                <a:t> (</a:t>
              </a:r>
              <a:r>
                <a:rPr lang="tr-TR" sz="2400" dirty="0" err="1" smtClean="0"/>
                <a:t>r.a</a:t>
              </a:r>
              <a:r>
                <a:rPr lang="tr-TR" sz="2400" dirty="0" smtClean="0"/>
                <a:t>.) kefenleyecek bir parça giysiden başka bir şey bulamadılar.</a:t>
              </a:r>
              <a:endParaRPr lang="tr-TR" sz="2400" dirty="0"/>
            </a:p>
          </p:txBody>
        </p:sp>
      </p:grpSp>
      <p:grpSp>
        <p:nvGrpSpPr>
          <p:cNvPr id="35" name="Grup 34"/>
          <p:cNvGrpSpPr/>
          <p:nvPr/>
        </p:nvGrpSpPr>
        <p:grpSpPr>
          <a:xfrm>
            <a:off x="2320829" y="5246431"/>
            <a:ext cx="9558875" cy="907030"/>
            <a:chOff x="2523197" y="786858"/>
            <a:chExt cx="9558875" cy="907030"/>
          </a:xfrm>
        </p:grpSpPr>
        <p:sp>
          <p:nvSpPr>
            <p:cNvPr id="36" name="Google Shape;3381;p38"/>
            <p:cNvSpPr/>
            <p:nvPr/>
          </p:nvSpPr>
          <p:spPr>
            <a:xfrm>
              <a:off x="2783335" y="786858"/>
              <a:ext cx="9298737" cy="907030"/>
            </a:xfrm>
            <a:prstGeom prst="homePlate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3390;p38"/>
            <p:cNvSpPr/>
            <p:nvPr/>
          </p:nvSpPr>
          <p:spPr>
            <a:xfrm>
              <a:off x="2553178" y="837794"/>
              <a:ext cx="791390" cy="780207"/>
            </a:xfrm>
            <a:custGeom>
              <a:avLst/>
              <a:gdLst/>
              <a:ahLst/>
              <a:cxnLst/>
              <a:rect l="l" t="t" r="r" b="b"/>
              <a:pathLst>
                <a:path w="27904" h="27904" extrusionOk="0">
                  <a:moveTo>
                    <a:pt x="13952" y="1"/>
                  </a:moveTo>
                  <a:cubicBezTo>
                    <a:pt x="6252" y="1"/>
                    <a:pt x="1" y="6267"/>
                    <a:pt x="1" y="13952"/>
                  </a:cubicBezTo>
                  <a:cubicBezTo>
                    <a:pt x="1" y="21653"/>
                    <a:pt x="6252" y="27904"/>
                    <a:pt x="13952" y="27904"/>
                  </a:cubicBezTo>
                  <a:cubicBezTo>
                    <a:pt x="21653" y="27904"/>
                    <a:pt x="27904" y="21653"/>
                    <a:pt x="27904" y="13952"/>
                  </a:cubicBezTo>
                  <a:cubicBezTo>
                    <a:pt x="27904" y="6267"/>
                    <a:pt x="21653" y="1"/>
                    <a:pt x="139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3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3391;p38"/>
            <p:cNvSpPr/>
            <p:nvPr/>
          </p:nvSpPr>
          <p:spPr>
            <a:xfrm>
              <a:off x="2523197" y="824458"/>
              <a:ext cx="819610" cy="807217"/>
            </a:xfrm>
            <a:custGeom>
              <a:avLst/>
              <a:gdLst/>
              <a:ahLst/>
              <a:cxnLst/>
              <a:rect l="l" t="t" r="r" b="b"/>
              <a:pathLst>
                <a:path w="28899" h="28870" extrusionOk="0">
                  <a:moveTo>
                    <a:pt x="14449" y="982"/>
                  </a:moveTo>
                  <a:cubicBezTo>
                    <a:pt x="21886" y="982"/>
                    <a:pt x="27918" y="6999"/>
                    <a:pt x="27918" y="14435"/>
                  </a:cubicBezTo>
                  <a:cubicBezTo>
                    <a:pt x="27918" y="21872"/>
                    <a:pt x="21886" y="27904"/>
                    <a:pt x="14449" y="27904"/>
                  </a:cubicBezTo>
                  <a:cubicBezTo>
                    <a:pt x="7012" y="27904"/>
                    <a:pt x="981" y="21872"/>
                    <a:pt x="981" y="14435"/>
                  </a:cubicBezTo>
                  <a:cubicBezTo>
                    <a:pt x="981" y="6999"/>
                    <a:pt x="7012" y="982"/>
                    <a:pt x="14449" y="982"/>
                  </a:cubicBezTo>
                  <a:close/>
                  <a:moveTo>
                    <a:pt x="14449" y="1"/>
                  </a:moveTo>
                  <a:cubicBezTo>
                    <a:pt x="6485" y="1"/>
                    <a:pt x="0" y="6472"/>
                    <a:pt x="0" y="14435"/>
                  </a:cubicBezTo>
                  <a:cubicBezTo>
                    <a:pt x="0" y="22399"/>
                    <a:pt x="6485" y="28870"/>
                    <a:pt x="14449" y="28870"/>
                  </a:cubicBezTo>
                  <a:cubicBezTo>
                    <a:pt x="22413" y="28870"/>
                    <a:pt x="28898" y="22399"/>
                    <a:pt x="28898" y="14435"/>
                  </a:cubicBezTo>
                  <a:cubicBezTo>
                    <a:pt x="28898" y="6472"/>
                    <a:pt x="22413" y="1"/>
                    <a:pt x="14449" y="1"/>
                  </a:cubicBezTo>
                  <a:close/>
                </a:path>
              </a:pathLst>
            </a:custGeom>
            <a:solidFill>
              <a:srgbClr val="F8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Dikdörtgen 38"/>
            <p:cNvSpPr/>
            <p:nvPr/>
          </p:nvSpPr>
          <p:spPr>
            <a:xfrm>
              <a:off x="3357797" y="801907"/>
              <a:ext cx="82895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 smtClean="0"/>
                <a:t>Peygamberimiz </a:t>
              </a:r>
              <a:r>
                <a:rPr lang="tr-TR" sz="2400" dirty="0" err="1" smtClean="0"/>
                <a:t>Mus’ab</a:t>
              </a:r>
              <a:r>
                <a:rPr lang="tr-TR" sz="2400" dirty="0" smtClean="0"/>
                <a:t> b. </a:t>
              </a:r>
              <a:r>
                <a:rPr lang="tr-TR" sz="2400" dirty="0" err="1" smtClean="0"/>
                <a:t>Umeyr’i</a:t>
              </a:r>
              <a:r>
                <a:rPr lang="tr-TR" sz="2400" dirty="0" smtClean="0"/>
                <a:t>, Medine’ye </a:t>
              </a:r>
              <a:r>
                <a:rPr lang="tr-TR" sz="2400" b="1" dirty="0" smtClean="0"/>
                <a:t>öğretmen </a:t>
              </a:r>
              <a:r>
                <a:rPr lang="tr-TR" sz="2400" dirty="0" smtClean="0"/>
                <a:t>olarak gönderdi. (</a:t>
              </a:r>
              <a:r>
                <a:rPr lang="tr-TR" sz="2400" b="1" dirty="0" smtClean="0"/>
                <a:t>İlk öğretmen</a:t>
              </a:r>
              <a:r>
                <a:rPr lang="tr-TR" sz="2400" dirty="0" smtClean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904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35"/>
          <p:cNvSpPr txBox="1">
            <a:spLocks noGrp="1"/>
          </p:cNvSpPr>
          <p:nvPr>
            <p:ph type="subTitle" idx="4294967295"/>
          </p:nvPr>
        </p:nvSpPr>
        <p:spPr>
          <a:xfrm>
            <a:off x="1499017" y="2304116"/>
            <a:ext cx="3267855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00000"/>
              </a:lnSpc>
              <a:buClrTx/>
              <a:buSzTx/>
              <a:buNone/>
              <a:defRPr/>
            </a:pPr>
            <a:r>
              <a:rPr lang="tr-TR" sz="4000" kern="1200" dirty="0">
                <a:solidFill>
                  <a:schemeClr val="tx1"/>
                </a:solidFill>
                <a:latin typeface="Calibri" panose="020F0502020204030204"/>
              </a:rPr>
              <a:t>Video izliyoruz </a:t>
            </a:r>
          </a:p>
        </p:txBody>
      </p:sp>
      <p:sp>
        <p:nvSpPr>
          <p:cNvPr id="1051" name="Google Shape;1051;p35"/>
          <p:cNvSpPr/>
          <p:nvPr/>
        </p:nvSpPr>
        <p:spPr>
          <a:xfrm>
            <a:off x="1616399" y="3671616"/>
            <a:ext cx="2978932" cy="5733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4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2" name="Google Shape;1052;p35"/>
          <p:cNvSpPr/>
          <p:nvPr/>
        </p:nvSpPr>
        <p:spPr>
          <a:xfrm>
            <a:off x="1616399" y="1936083"/>
            <a:ext cx="2978932" cy="5733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4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1029;p35"/>
          <p:cNvSpPr txBox="1">
            <a:spLocks/>
          </p:cNvSpPr>
          <p:nvPr/>
        </p:nvSpPr>
        <p:spPr>
          <a:xfrm>
            <a:off x="3778638" y="5332235"/>
            <a:ext cx="8413362" cy="41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lvl="0" indent="0" algn="ctr">
              <a:spcAft>
                <a:spcPts val="2133"/>
              </a:spcAft>
              <a:buNone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fortaa"/>
                <a:hlinkClick r:id="rId3"/>
              </a:rPr>
              <a:t>Kaynak: </a:t>
            </a:r>
            <a:r>
              <a:rPr lang="tr-TR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tr-TR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www.youtube.com/watch?v=ZFddQDQq7BU</a:t>
            </a:r>
            <a:r>
              <a:rPr lang="tr-TR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tr-T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omfortaa"/>
            </a:endParaRPr>
          </a:p>
        </p:txBody>
      </p:sp>
      <p:grpSp>
        <p:nvGrpSpPr>
          <p:cNvPr id="27" name="Google Shape;8488;p40"/>
          <p:cNvGrpSpPr/>
          <p:nvPr/>
        </p:nvGrpSpPr>
        <p:grpSpPr>
          <a:xfrm>
            <a:off x="5081667" y="884419"/>
            <a:ext cx="6415789" cy="3987383"/>
            <a:chOff x="310825" y="367425"/>
            <a:chExt cx="6969275" cy="4888550"/>
          </a:xfrm>
        </p:grpSpPr>
        <p:sp>
          <p:nvSpPr>
            <p:cNvPr id="28" name="Google Shape;8489;p40"/>
            <p:cNvSpPr/>
            <p:nvPr/>
          </p:nvSpPr>
          <p:spPr>
            <a:xfrm>
              <a:off x="310825" y="412500"/>
              <a:ext cx="6969275" cy="4843475"/>
            </a:xfrm>
            <a:custGeom>
              <a:avLst/>
              <a:gdLst/>
              <a:ahLst/>
              <a:cxnLst/>
              <a:rect l="l" t="t" r="r" b="b"/>
              <a:pathLst>
                <a:path w="278771" h="193739" extrusionOk="0">
                  <a:moveTo>
                    <a:pt x="4769" y="1"/>
                  </a:moveTo>
                  <a:cubicBezTo>
                    <a:pt x="2152" y="1"/>
                    <a:pt x="0" y="2153"/>
                    <a:pt x="0" y="4770"/>
                  </a:cubicBezTo>
                  <a:lnTo>
                    <a:pt x="0" y="188736"/>
                  </a:lnTo>
                  <a:cubicBezTo>
                    <a:pt x="0" y="191412"/>
                    <a:pt x="2094" y="193622"/>
                    <a:pt x="4769" y="193738"/>
                  </a:cubicBezTo>
                  <a:lnTo>
                    <a:pt x="274467" y="193738"/>
                  </a:lnTo>
                  <a:cubicBezTo>
                    <a:pt x="276968" y="193738"/>
                    <a:pt x="278771" y="191470"/>
                    <a:pt x="278771" y="188736"/>
                  </a:cubicBezTo>
                  <a:lnTo>
                    <a:pt x="278771" y="4828"/>
                  </a:lnTo>
                  <a:cubicBezTo>
                    <a:pt x="278771" y="2036"/>
                    <a:pt x="276968" y="1"/>
                    <a:pt x="274467" y="1"/>
                  </a:cubicBez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8490;p40"/>
            <p:cNvSpPr/>
            <p:nvPr/>
          </p:nvSpPr>
          <p:spPr>
            <a:xfrm>
              <a:off x="412600" y="438675"/>
              <a:ext cx="6765725" cy="4700975"/>
            </a:xfrm>
            <a:custGeom>
              <a:avLst/>
              <a:gdLst/>
              <a:ahLst/>
              <a:cxnLst/>
              <a:rect l="l" t="t" r="r" b="b"/>
              <a:pathLst>
                <a:path w="270629" h="188039" extrusionOk="0">
                  <a:moveTo>
                    <a:pt x="4653" y="1"/>
                  </a:moveTo>
                  <a:cubicBezTo>
                    <a:pt x="2094" y="1"/>
                    <a:pt x="0" y="2094"/>
                    <a:pt x="0" y="4654"/>
                  </a:cubicBezTo>
                  <a:lnTo>
                    <a:pt x="0" y="183153"/>
                  </a:lnTo>
                  <a:cubicBezTo>
                    <a:pt x="0" y="185770"/>
                    <a:pt x="2036" y="187922"/>
                    <a:pt x="4653" y="188038"/>
                  </a:cubicBezTo>
                  <a:lnTo>
                    <a:pt x="266441" y="188038"/>
                  </a:lnTo>
                  <a:cubicBezTo>
                    <a:pt x="268883" y="188038"/>
                    <a:pt x="270628" y="185828"/>
                    <a:pt x="270628" y="183153"/>
                  </a:cubicBezTo>
                  <a:lnTo>
                    <a:pt x="270628" y="4654"/>
                  </a:lnTo>
                  <a:cubicBezTo>
                    <a:pt x="270628" y="1978"/>
                    <a:pt x="268883" y="1"/>
                    <a:pt x="266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8491;p40"/>
            <p:cNvSpPr/>
            <p:nvPr/>
          </p:nvSpPr>
          <p:spPr>
            <a:xfrm>
              <a:off x="310825" y="367425"/>
              <a:ext cx="6969275" cy="508950"/>
            </a:xfrm>
            <a:custGeom>
              <a:avLst/>
              <a:gdLst/>
              <a:ahLst/>
              <a:cxnLst/>
              <a:rect l="l" t="t" r="r" b="b"/>
              <a:pathLst>
                <a:path w="278771" h="20358" extrusionOk="0">
                  <a:moveTo>
                    <a:pt x="4769" y="1"/>
                  </a:moveTo>
                  <a:cubicBezTo>
                    <a:pt x="2152" y="1"/>
                    <a:pt x="0" y="2153"/>
                    <a:pt x="0" y="4770"/>
                  </a:cubicBezTo>
                  <a:lnTo>
                    <a:pt x="0" y="20357"/>
                  </a:lnTo>
                  <a:lnTo>
                    <a:pt x="278771" y="20357"/>
                  </a:lnTo>
                  <a:lnTo>
                    <a:pt x="278771" y="4770"/>
                  </a:lnTo>
                  <a:cubicBezTo>
                    <a:pt x="278771" y="2036"/>
                    <a:pt x="276968" y="1"/>
                    <a:pt x="274467" y="1"/>
                  </a:cubicBez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8492;p40"/>
            <p:cNvSpPr/>
            <p:nvPr/>
          </p:nvSpPr>
          <p:spPr>
            <a:xfrm>
              <a:off x="2134200" y="1172975"/>
              <a:ext cx="3200375" cy="3079475"/>
            </a:xfrm>
            <a:custGeom>
              <a:avLst/>
              <a:gdLst/>
              <a:ahLst/>
              <a:cxnLst/>
              <a:rect l="l" t="t" r="r" b="b"/>
              <a:pathLst>
                <a:path w="128015" h="123179" extrusionOk="0">
                  <a:moveTo>
                    <a:pt x="66436" y="12973"/>
                  </a:moveTo>
                  <a:cubicBezTo>
                    <a:pt x="72703" y="12973"/>
                    <a:pt x="79021" y="14188"/>
                    <a:pt x="85033" y="16693"/>
                  </a:cubicBezTo>
                  <a:cubicBezTo>
                    <a:pt x="103238" y="24196"/>
                    <a:pt x="115045" y="41935"/>
                    <a:pt x="115045" y="61594"/>
                  </a:cubicBezTo>
                  <a:cubicBezTo>
                    <a:pt x="115045" y="88465"/>
                    <a:pt x="93292" y="110217"/>
                    <a:pt x="66479" y="110217"/>
                  </a:cubicBezTo>
                  <a:cubicBezTo>
                    <a:pt x="46763" y="110217"/>
                    <a:pt x="29023" y="98352"/>
                    <a:pt x="21520" y="80206"/>
                  </a:cubicBezTo>
                  <a:cubicBezTo>
                    <a:pt x="14017" y="62059"/>
                    <a:pt x="18147" y="41121"/>
                    <a:pt x="32048" y="27220"/>
                  </a:cubicBezTo>
                  <a:cubicBezTo>
                    <a:pt x="41343" y="17925"/>
                    <a:pt x="53786" y="12973"/>
                    <a:pt x="66436" y="12973"/>
                  </a:cubicBezTo>
                  <a:close/>
                  <a:moveTo>
                    <a:pt x="66479" y="0"/>
                  </a:moveTo>
                  <a:cubicBezTo>
                    <a:pt x="41528" y="0"/>
                    <a:pt x="19077" y="15006"/>
                    <a:pt x="9539" y="38038"/>
                  </a:cubicBezTo>
                  <a:cubicBezTo>
                    <a:pt x="0" y="61070"/>
                    <a:pt x="5293" y="87534"/>
                    <a:pt x="22916" y="105157"/>
                  </a:cubicBezTo>
                  <a:cubicBezTo>
                    <a:pt x="34693" y="116934"/>
                    <a:pt x="50419" y="123179"/>
                    <a:pt x="66430" y="123179"/>
                  </a:cubicBezTo>
                  <a:cubicBezTo>
                    <a:pt x="74377" y="123179"/>
                    <a:pt x="82395" y="121640"/>
                    <a:pt x="90035" y="118476"/>
                  </a:cubicBezTo>
                  <a:cubicBezTo>
                    <a:pt x="113009" y="108938"/>
                    <a:pt x="128015" y="86487"/>
                    <a:pt x="128015" y="61594"/>
                  </a:cubicBezTo>
                  <a:cubicBezTo>
                    <a:pt x="128015" y="27569"/>
                    <a:pt x="100446" y="0"/>
                    <a:pt x="6647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8493;p40"/>
            <p:cNvSpPr/>
            <p:nvPr/>
          </p:nvSpPr>
          <p:spPr>
            <a:xfrm>
              <a:off x="3370125" y="2064300"/>
              <a:ext cx="1193800" cy="1488975"/>
            </a:xfrm>
            <a:custGeom>
              <a:avLst/>
              <a:gdLst/>
              <a:ahLst/>
              <a:cxnLst/>
              <a:rect l="l" t="t" r="r" b="b"/>
              <a:pathLst>
                <a:path w="47752" h="59559" extrusionOk="0">
                  <a:moveTo>
                    <a:pt x="1" y="1"/>
                  </a:moveTo>
                  <a:lnTo>
                    <a:pt x="292" y="59558"/>
                  </a:lnTo>
                  <a:lnTo>
                    <a:pt x="47752" y="298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8494;p40"/>
            <p:cNvSpPr/>
            <p:nvPr/>
          </p:nvSpPr>
          <p:spPr>
            <a:xfrm>
              <a:off x="398050" y="4443125"/>
              <a:ext cx="6794800" cy="769225"/>
            </a:xfrm>
            <a:custGeom>
              <a:avLst/>
              <a:gdLst/>
              <a:ahLst/>
              <a:cxnLst/>
              <a:rect l="l" t="t" r="r" b="b"/>
              <a:pathLst>
                <a:path w="271792" h="30769" extrusionOk="0">
                  <a:moveTo>
                    <a:pt x="1" y="1"/>
                  </a:moveTo>
                  <a:lnTo>
                    <a:pt x="1" y="30768"/>
                  </a:lnTo>
                  <a:lnTo>
                    <a:pt x="271792" y="30768"/>
                  </a:lnTo>
                  <a:lnTo>
                    <a:pt x="271792" y="1"/>
                  </a:ln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8495;p40"/>
            <p:cNvSpPr/>
            <p:nvPr/>
          </p:nvSpPr>
          <p:spPr>
            <a:xfrm>
              <a:off x="617625" y="4565275"/>
              <a:ext cx="6310600" cy="34925"/>
            </a:xfrm>
            <a:custGeom>
              <a:avLst/>
              <a:gdLst/>
              <a:ahLst/>
              <a:cxnLst/>
              <a:rect l="l" t="t" r="r" b="b"/>
              <a:pathLst>
                <a:path w="252424" h="1397" extrusionOk="0">
                  <a:moveTo>
                    <a:pt x="0" y="0"/>
                  </a:moveTo>
                  <a:lnTo>
                    <a:pt x="0" y="1396"/>
                  </a:lnTo>
                  <a:lnTo>
                    <a:pt x="252423" y="1396"/>
                  </a:lnTo>
                  <a:lnTo>
                    <a:pt x="252423" y="0"/>
                  </a:lnTo>
                  <a:close/>
                </a:path>
              </a:pathLst>
            </a:custGeom>
            <a:solidFill>
              <a:srgbClr val="D9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8496;p40"/>
            <p:cNvSpPr/>
            <p:nvPr/>
          </p:nvSpPr>
          <p:spPr>
            <a:xfrm>
              <a:off x="617625" y="4565275"/>
              <a:ext cx="2576600" cy="34925"/>
            </a:xfrm>
            <a:custGeom>
              <a:avLst/>
              <a:gdLst/>
              <a:ahLst/>
              <a:cxnLst/>
              <a:rect l="l" t="t" r="r" b="b"/>
              <a:pathLst>
                <a:path w="103064" h="1397" extrusionOk="0">
                  <a:moveTo>
                    <a:pt x="0" y="0"/>
                  </a:moveTo>
                  <a:lnTo>
                    <a:pt x="0" y="1396"/>
                  </a:lnTo>
                  <a:lnTo>
                    <a:pt x="103063" y="1396"/>
                  </a:lnTo>
                  <a:lnTo>
                    <a:pt x="103063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8497;p40"/>
            <p:cNvSpPr/>
            <p:nvPr/>
          </p:nvSpPr>
          <p:spPr>
            <a:xfrm>
              <a:off x="1825925" y="4761575"/>
              <a:ext cx="167250" cy="234125"/>
            </a:xfrm>
            <a:custGeom>
              <a:avLst/>
              <a:gdLst/>
              <a:ahLst/>
              <a:cxnLst/>
              <a:rect l="l" t="t" r="r" b="b"/>
              <a:pathLst>
                <a:path w="6690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6690" y="46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8498;p40"/>
            <p:cNvSpPr/>
            <p:nvPr/>
          </p:nvSpPr>
          <p:spPr>
            <a:xfrm>
              <a:off x="2022225" y="4761575"/>
              <a:ext cx="39300" cy="234125"/>
            </a:xfrm>
            <a:custGeom>
              <a:avLst/>
              <a:gdLst/>
              <a:ahLst/>
              <a:cxnLst/>
              <a:rect l="l" t="t" r="r" b="b"/>
              <a:pathLst>
                <a:path w="1572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1571" y="9364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8499;p40"/>
            <p:cNvSpPr/>
            <p:nvPr/>
          </p:nvSpPr>
          <p:spPr>
            <a:xfrm>
              <a:off x="1351925" y="4761575"/>
              <a:ext cx="167225" cy="234125"/>
            </a:xfrm>
            <a:custGeom>
              <a:avLst/>
              <a:gdLst/>
              <a:ahLst/>
              <a:cxnLst/>
              <a:rect l="l" t="t" r="r" b="b"/>
              <a:pathLst>
                <a:path w="6689" h="9365" extrusionOk="0">
                  <a:moveTo>
                    <a:pt x="0" y="0"/>
                  </a:moveTo>
                  <a:lnTo>
                    <a:pt x="0" y="9364"/>
                  </a:lnTo>
                  <a:lnTo>
                    <a:pt x="6689" y="4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8500;p40"/>
            <p:cNvSpPr/>
            <p:nvPr/>
          </p:nvSpPr>
          <p:spPr>
            <a:xfrm>
              <a:off x="877900" y="4761575"/>
              <a:ext cx="167225" cy="234125"/>
            </a:xfrm>
            <a:custGeom>
              <a:avLst/>
              <a:gdLst/>
              <a:ahLst/>
              <a:cxnLst/>
              <a:rect l="l" t="t" r="r" b="b"/>
              <a:pathLst>
                <a:path w="6689" h="9365" extrusionOk="0">
                  <a:moveTo>
                    <a:pt x="6689" y="0"/>
                  </a:moveTo>
                  <a:lnTo>
                    <a:pt x="0" y="4653"/>
                  </a:lnTo>
                  <a:lnTo>
                    <a:pt x="6689" y="9364"/>
                  </a:lnTo>
                  <a:lnTo>
                    <a:pt x="6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8501;p40"/>
            <p:cNvSpPr/>
            <p:nvPr/>
          </p:nvSpPr>
          <p:spPr>
            <a:xfrm>
              <a:off x="809550" y="4761575"/>
              <a:ext cx="39300" cy="234125"/>
            </a:xfrm>
            <a:custGeom>
              <a:avLst/>
              <a:gdLst/>
              <a:ahLst/>
              <a:cxnLst/>
              <a:rect l="l" t="t" r="r" b="b"/>
              <a:pathLst>
                <a:path w="1572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1571" y="9364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8502;p40"/>
            <p:cNvSpPr/>
            <p:nvPr/>
          </p:nvSpPr>
          <p:spPr>
            <a:xfrm>
              <a:off x="5477050" y="4719400"/>
              <a:ext cx="303925" cy="299550"/>
            </a:xfrm>
            <a:custGeom>
              <a:avLst/>
              <a:gdLst/>
              <a:ahLst/>
              <a:cxnLst/>
              <a:rect l="l" t="t" r="r" b="b"/>
              <a:pathLst>
                <a:path w="12157" h="11982" extrusionOk="0">
                  <a:moveTo>
                    <a:pt x="6050" y="4072"/>
                  </a:moveTo>
                  <a:cubicBezTo>
                    <a:pt x="7155" y="4072"/>
                    <a:pt x="8027" y="4944"/>
                    <a:pt x="8027" y="5991"/>
                  </a:cubicBezTo>
                  <a:cubicBezTo>
                    <a:pt x="8067" y="7217"/>
                    <a:pt x="7085" y="8013"/>
                    <a:pt x="6068" y="8013"/>
                  </a:cubicBezTo>
                  <a:cubicBezTo>
                    <a:pt x="5589" y="8013"/>
                    <a:pt x="5103" y="7836"/>
                    <a:pt x="4712" y="7445"/>
                  </a:cubicBezTo>
                  <a:cubicBezTo>
                    <a:pt x="3432" y="6224"/>
                    <a:pt x="4305" y="4072"/>
                    <a:pt x="6050" y="4072"/>
                  </a:cubicBezTo>
                  <a:close/>
                  <a:moveTo>
                    <a:pt x="5410" y="0"/>
                  </a:moveTo>
                  <a:cubicBezTo>
                    <a:pt x="5119" y="582"/>
                    <a:pt x="4886" y="1105"/>
                    <a:pt x="4712" y="1687"/>
                  </a:cubicBezTo>
                  <a:lnTo>
                    <a:pt x="3956" y="1978"/>
                  </a:lnTo>
                  <a:cubicBezTo>
                    <a:pt x="3432" y="1745"/>
                    <a:pt x="2851" y="1513"/>
                    <a:pt x="2269" y="1338"/>
                  </a:cubicBezTo>
                  <a:lnTo>
                    <a:pt x="1280" y="2269"/>
                  </a:lnTo>
                  <a:cubicBezTo>
                    <a:pt x="1513" y="2850"/>
                    <a:pt x="1746" y="3374"/>
                    <a:pt x="1978" y="3897"/>
                  </a:cubicBezTo>
                  <a:lnTo>
                    <a:pt x="1687" y="4653"/>
                  </a:lnTo>
                  <a:cubicBezTo>
                    <a:pt x="1106" y="4828"/>
                    <a:pt x="524" y="5060"/>
                    <a:pt x="1" y="5351"/>
                  </a:cubicBezTo>
                  <a:lnTo>
                    <a:pt x="1" y="6689"/>
                  </a:lnTo>
                  <a:cubicBezTo>
                    <a:pt x="524" y="6980"/>
                    <a:pt x="1106" y="7154"/>
                    <a:pt x="1687" y="7387"/>
                  </a:cubicBezTo>
                  <a:lnTo>
                    <a:pt x="1978" y="8085"/>
                  </a:lnTo>
                  <a:cubicBezTo>
                    <a:pt x="1746" y="8667"/>
                    <a:pt x="1513" y="9190"/>
                    <a:pt x="1338" y="9772"/>
                  </a:cubicBezTo>
                  <a:lnTo>
                    <a:pt x="2269" y="10702"/>
                  </a:lnTo>
                  <a:cubicBezTo>
                    <a:pt x="2851" y="10528"/>
                    <a:pt x="3432" y="10295"/>
                    <a:pt x="3956" y="10062"/>
                  </a:cubicBezTo>
                  <a:lnTo>
                    <a:pt x="4712" y="10353"/>
                  </a:lnTo>
                  <a:cubicBezTo>
                    <a:pt x="4886" y="10877"/>
                    <a:pt x="5119" y="11458"/>
                    <a:pt x="5410" y="11982"/>
                  </a:cubicBezTo>
                  <a:lnTo>
                    <a:pt x="6748" y="11982"/>
                  </a:lnTo>
                  <a:cubicBezTo>
                    <a:pt x="7038" y="11458"/>
                    <a:pt x="7271" y="10877"/>
                    <a:pt x="7504" y="10353"/>
                  </a:cubicBezTo>
                  <a:lnTo>
                    <a:pt x="8202" y="10062"/>
                  </a:lnTo>
                  <a:cubicBezTo>
                    <a:pt x="8783" y="10295"/>
                    <a:pt x="9365" y="10470"/>
                    <a:pt x="9946" y="10702"/>
                  </a:cubicBezTo>
                  <a:lnTo>
                    <a:pt x="10877" y="9772"/>
                  </a:lnTo>
                  <a:cubicBezTo>
                    <a:pt x="10703" y="9190"/>
                    <a:pt x="10470" y="8608"/>
                    <a:pt x="10179" y="8085"/>
                  </a:cubicBezTo>
                  <a:lnTo>
                    <a:pt x="10528" y="7387"/>
                  </a:lnTo>
                  <a:cubicBezTo>
                    <a:pt x="11052" y="7154"/>
                    <a:pt x="11633" y="6922"/>
                    <a:pt x="12157" y="6631"/>
                  </a:cubicBezTo>
                  <a:lnTo>
                    <a:pt x="12157" y="5351"/>
                  </a:lnTo>
                  <a:cubicBezTo>
                    <a:pt x="11633" y="5060"/>
                    <a:pt x="11052" y="4828"/>
                    <a:pt x="10528" y="4653"/>
                  </a:cubicBezTo>
                  <a:lnTo>
                    <a:pt x="10179" y="3897"/>
                  </a:lnTo>
                  <a:cubicBezTo>
                    <a:pt x="10470" y="3374"/>
                    <a:pt x="10644" y="2792"/>
                    <a:pt x="10819" y="2211"/>
                  </a:cubicBezTo>
                  <a:lnTo>
                    <a:pt x="9888" y="1280"/>
                  </a:lnTo>
                  <a:cubicBezTo>
                    <a:pt x="9307" y="1454"/>
                    <a:pt x="8783" y="1687"/>
                    <a:pt x="8202" y="1978"/>
                  </a:cubicBezTo>
                  <a:lnTo>
                    <a:pt x="7504" y="1687"/>
                  </a:lnTo>
                  <a:cubicBezTo>
                    <a:pt x="7271" y="1105"/>
                    <a:pt x="7038" y="524"/>
                    <a:pt x="6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8503;p40"/>
            <p:cNvSpPr/>
            <p:nvPr/>
          </p:nvSpPr>
          <p:spPr>
            <a:xfrm>
              <a:off x="5997600" y="4752850"/>
              <a:ext cx="349000" cy="229750"/>
            </a:xfrm>
            <a:custGeom>
              <a:avLst/>
              <a:gdLst/>
              <a:ahLst/>
              <a:cxnLst/>
              <a:rect l="l" t="t" r="r" b="b"/>
              <a:pathLst>
                <a:path w="13960" h="9190" extrusionOk="0">
                  <a:moveTo>
                    <a:pt x="12913" y="1047"/>
                  </a:moveTo>
                  <a:lnTo>
                    <a:pt x="12913" y="8143"/>
                  </a:lnTo>
                  <a:lnTo>
                    <a:pt x="1048" y="8143"/>
                  </a:lnTo>
                  <a:lnTo>
                    <a:pt x="1048" y="1047"/>
                  </a:lnTo>
                  <a:close/>
                  <a:moveTo>
                    <a:pt x="1" y="0"/>
                  </a:moveTo>
                  <a:lnTo>
                    <a:pt x="1" y="9190"/>
                  </a:lnTo>
                  <a:lnTo>
                    <a:pt x="13960" y="9190"/>
                  </a:lnTo>
                  <a:lnTo>
                    <a:pt x="139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8504;p40"/>
            <p:cNvSpPr/>
            <p:nvPr/>
          </p:nvSpPr>
          <p:spPr>
            <a:xfrm>
              <a:off x="6720275" y="4728125"/>
              <a:ext cx="114900" cy="114900"/>
            </a:xfrm>
            <a:custGeom>
              <a:avLst/>
              <a:gdLst/>
              <a:ahLst/>
              <a:cxnLst/>
              <a:rect l="l" t="t" r="r" b="b"/>
              <a:pathLst>
                <a:path w="4596" h="4596" extrusionOk="0">
                  <a:moveTo>
                    <a:pt x="0" y="0"/>
                  </a:moveTo>
                  <a:lnTo>
                    <a:pt x="0" y="1047"/>
                  </a:lnTo>
                  <a:lnTo>
                    <a:pt x="3548" y="1047"/>
                  </a:lnTo>
                  <a:lnTo>
                    <a:pt x="3548" y="4595"/>
                  </a:lnTo>
                  <a:lnTo>
                    <a:pt x="4595" y="4595"/>
                  </a:lnTo>
                  <a:lnTo>
                    <a:pt x="45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8505;p40"/>
            <p:cNvSpPr/>
            <p:nvPr/>
          </p:nvSpPr>
          <p:spPr>
            <a:xfrm>
              <a:off x="6557425" y="4728125"/>
              <a:ext cx="113425" cy="114900"/>
            </a:xfrm>
            <a:custGeom>
              <a:avLst/>
              <a:gdLst/>
              <a:ahLst/>
              <a:cxnLst/>
              <a:rect l="l" t="t" r="r" b="b"/>
              <a:pathLst>
                <a:path w="4537" h="4596" extrusionOk="0">
                  <a:moveTo>
                    <a:pt x="0" y="0"/>
                  </a:moveTo>
                  <a:lnTo>
                    <a:pt x="0" y="4595"/>
                  </a:lnTo>
                  <a:lnTo>
                    <a:pt x="989" y="4595"/>
                  </a:lnTo>
                  <a:lnTo>
                    <a:pt x="989" y="1047"/>
                  </a:lnTo>
                  <a:lnTo>
                    <a:pt x="4537" y="1047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8506;p40"/>
            <p:cNvSpPr/>
            <p:nvPr/>
          </p:nvSpPr>
          <p:spPr>
            <a:xfrm>
              <a:off x="6720275" y="4892425"/>
              <a:ext cx="114900" cy="113450"/>
            </a:xfrm>
            <a:custGeom>
              <a:avLst/>
              <a:gdLst/>
              <a:ahLst/>
              <a:cxnLst/>
              <a:rect l="l" t="t" r="r" b="b"/>
              <a:pathLst>
                <a:path w="4596" h="4538" extrusionOk="0">
                  <a:moveTo>
                    <a:pt x="3548" y="1"/>
                  </a:moveTo>
                  <a:lnTo>
                    <a:pt x="3548" y="3549"/>
                  </a:lnTo>
                  <a:lnTo>
                    <a:pt x="0" y="3549"/>
                  </a:lnTo>
                  <a:lnTo>
                    <a:pt x="0" y="4537"/>
                  </a:lnTo>
                  <a:lnTo>
                    <a:pt x="4595" y="4537"/>
                  </a:lnTo>
                  <a:lnTo>
                    <a:pt x="4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8507;p40"/>
            <p:cNvSpPr/>
            <p:nvPr/>
          </p:nvSpPr>
          <p:spPr>
            <a:xfrm>
              <a:off x="6557425" y="4892425"/>
              <a:ext cx="113425" cy="113450"/>
            </a:xfrm>
            <a:custGeom>
              <a:avLst/>
              <a:gdLst/>
              <a:ahLst/>
              <a:cxnLst/>
              <a:rect l="l" t="t" r="r" b="b"/>
              <a:pathLst>
                <a:path w="4537" h="4538" extrusionOk="0">
                  <a:moveTo>
                    <a:pt x="0" y="1"/>
                  </a:moveTo>
                  <a:lnTo>
                    <a:pt x="0" y="4537"/>
                  </a:lnTo>
                  <a:lnTo>
                    <a:pt x="4537" y="4537"/>
                  </a:lnTo>
                  <a:lnTo>
                    <a:pt x="4537" y="3549"/>
                  </a:lnTo>
                  <a:lnTo>
                    <a:pt x="989" y="354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8508;p40"/>
            <p:cNvSpPr/>
            <p:nvPr/>
          </p:nvSpPr>
          <p:spPr>
            <a:xfrm>
              <a:off x="3116100" y="4521600"/>
              <a:ext cx="142100" cy="120775"/>
            </a:xfrm>
            <a:custGeom>
              <a:avLst/>
              <a:gdLst/>
              <a:ahLst/>
              <a:cxnLst/>
              <a:rect l="l" t="t" r="r" b="b"/>
              <a:pathLst>
                <a:path w="5684" h="4831" extrusionOk="0">
                  <a:moveTo>
                    <a:pt x="3342" y="0"/>
                  </a:moveTo>
                  <a:cubicBezTo>
                    <a:pt x="3308" y="0"/>
                    <a:pt x="3274" y="1"/>
                    <a:pt x="3241" y="2"/>
                  </a:cubicBezTo>
                  <a:cubicBezTo>
                    <a:pt x="3217" y="2"/>
                    <a:pt x="3194" y="1"/>
                    <a:pt x="3170" y="1"/>
                  </a:cubicBezTo>
                  <a:cubicBezTo>
                    <a:pt x="1065" y="1"/>
                    <a:pt x="0" y="2579"/>
                    <a:pt x="1496" y="4132"/>
                  </a:cubicBezTo>
                  <a:cubicBezTo>
                    <a:pt x="1998" y="4615"/>
                    <a:pt x="2606" y="4831"/>
                    <a:pt x="3202" y="4831"/>
                  </a:cubicBezTo>
                  <a:cubicBezTo>
                    <a:pt x="4472" y="4831"/>
                    <a:pt x="5684" y="3851"/>
                    <a:pt x="5684" y="2387"/>
                  </a:cubicBezTo>
                  <a:cubicBezTo>
                    <a:pt x="5684" y="1083"/>
                    <a:pt x="4634" y="0"/>
                    <a:pt x="3342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03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>
            <p:custDataLst>
              <p:tags r:id="rId1"/>
            </p:custDataLst>
          </p:nvPr>
        </p:nvGrpSpPr>
        <p:grpSpPr>
          <a:xfrm>
            <a:off x="1524000" y="857250"/>
            <a:ext cx="9144000" cy="5143500"/>
            <a:chOff x="1524000" y="857250"/>
            <a:chExt cx="9144000" cy="5143500"/>
          </a:xfrm>
        </p:grpSpPr>
        <p:pic>
          <p:nvPicPr>
            <p:cNvPr id="2" name="ZFddQDQq7BU104878781"/>
            <p:cNvPicPr>
              <a:picLocks noRot="1" noChangeAspect="1"/>
            </p:cNvPicPr>
            <p:nvPr>
              <a:videoFile r:link="rId2"/>
              <p:custDataLst>
                <p:tags r:id="rId3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524000" y="857250"/>
              <a:ext cx="9144000" cy="5143500"/>
            </a:xfrm>
            <a:prstGeom prst="rect">
              <a:avLst/>
            </a:prstGeom>
          </p:spPr>
        </p:pic>
        <p:pic>
          <p:nvPicPr>
            <p:cNvPr id="3" name="ZFddQDQq7BU104878781_pic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857250"/>
              <a:ext cx="9144000" cy="514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47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Sonlandırıcı 1"/>
          <p:cNvSpPr/>
          <p:nvPr/>
        </p:nvSpPr>
        <p:spPr>
          <a:xfrm>
            <a:off x="127035" y="2031293"/>
            <a:ext cx="2301372" cy="3110333"/>
          </a:xfrm>
          <a:prstGeom prst="flowChartTerminator">
            <a:avLst/>
          </a:prstGeom>
          <a:solidFill>
            <a:srgbClr val="A0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Cabir b. Abdullah (</a:t>
            </a:r>
            <a:r>
              <a:rPr lang="tr-TR" sz="2800" dirty="0" err="1" smtClean="0">
                <a:solidFill>
                  <a:schemeClr val="tx1"/>
                </a:solidFill>
              </a:rPr>
              <a:t>r.a</a:t>
            </a:r>
            <a:r>
              <a:rPr lang="tr-TR" sz="2800" dirty="0" smtClean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3" name="Freeform: Shape 34">
            <a:extLst>
              <a:ext uri="{FF2B5EF4-FFF2-40B4-BE49-F238E27FC236}">
                <a16:creationId xmlns:a16="http://schemas.microsoft.com/office/drawing/2014/main" id="{D5E4EE9D-A646-492D-A401-7B36AED7ABC4}"/>
              </a:ext>
            </a:extLst>
          </p:cNvPr>
          <p:cNvSpPr/>
          <p:nvPr/>
        </p:nvSpPr>
        <p:spPr>
          <a:xfrm>
            <a:off x="637867" y="1752324"/>
            <a:ext cx="961508" cy="898903"/>
          </a:xfrm>
          <a:custGeom>
            <a:avLst/>
            <a:gdLst>
              <a:gd name="connsiteX0" fmla="*/ 587959 w 1263861"/>
              <a:gd name="connsiteY0" fmla="*/ 1574 h 1263861"/>
              <a:gd name="connsiteX1" fmla="*/ 947844 w 1263861"/>
              <a:gd name="connsiteY1" fmla="*/ 84755 h 1263861"/>
              <a:gd name="connsiteX2" fmla="*/ 1179108 w 1263861"/>
              <a:gd name="connsiteY2" fmla="*/ 947844 h 1263861"/>
              <a:gd name="connsiteX3" fmla="*/ 316019 w 1263861"/>
              <a:gd name="connsiteY3" fmla="*/ 1179108 h 1263861"/>
              <a:gd name="connsiteX4" fmla="*/ 84755 w 1263861"/>
              <a:gd name="connsiteY4" fmla="*/ 316019 h 1263861"/>
              <a:gd name="connsiteX5" fmla="*/ 587959 w 1263861"/>
              <a:gd name="connsiteY5" fmla="*/ 1574 h 126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861" h="1263861">
                <a:moveTo>
                  <a:pt x="587959" y="1574"/>
                </a:moveTo>
                <a:cubicBezTo>
                  <a:pt x="709352" y="-7005"/>
                  <a:pt x="834520" y="19327"/>
                  <a:pt x="947844" y="84755"/>
                </a:cubicBezTo>
                <a:cubicBezTo>
                  <a:pt x="1250041" y="259228"/>
                  <a:pt x="1353581" y="645647"/>
                  <a:pt x="1179108" y="947844"/>
                </a:cubicBezTo>
                <a:cubicBezTo>
                  <a:pt x="1004634" y="1250041"/>
                  <a:pt x="618216" y="1353581"/>
                  <a:pt x="316019" y="1179108"/>
                </a:cubicBezTo>
                <a:cubicBezTo>
                  <a:pt x="13822" y="1004634"/>
                  <a:pt x="-89719" y="618216"/>
                  <a:pt x="84755" y="316019"/>
                </a:cubicBezTo>
                <a:cubicBezTo>
                  <a:pt x="193801" y="127146"/>
                  <a:pt x="385638" y="15873"/>
                  <a:pt x="587959" y="1574"/>
                </a:cubicBezTo>
                <a:close/>
              </a:path>
            </a:pathLst>
          </a:custGeom>
          <a:solidFill>
            <a:srgbClr val="FFD6A5"/>
          </a:solidFill>
          <a:ln>
            <a:noFill/>
          </a:ln>
          <a:effectLst>
            <a:outerShdw blurRad="101600" dist="38100" dir="2700000" algn="tl" rotWithShape="0">
              <a:prstClr val="black">
                <a:alpha val="34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5400" kern="0" dirty="0" smtClean="0">
                <a:latin typeface="Calibri" panose="020F0502020204030204"/>
              </a:rPr>
              <a:t>2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704;p47"/>
          <p:cNvSpPr/>
          <p:nvPr/>
        </p:nvSpPr>
        <p:spPr>
          <a:xfrm>
            <a:off x="3244701" y="993395"/>
            <a:ext cx="643600" cy="5968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706;p47"/>
          <p:cNvSpPr/>
          <p:nvPr/>
        </p:nvSpPr>
        <p:spPr>
          <a:xfrm>
            <a:off x="3244701" y="2970267"/>
            <a:ext cx="643600" cy="596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970421" y="805333"/>
            <a:ext cx="82215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dirty="0">
                <a:solidFill>
                  <a:prstClr val="black"/>
                </a:solidFill>
              </a:rPr>
              <a:t>Peygamberimizden 1540 hadis rivayet eden </a:t>
            </a:r>
            <a:r>
              <a:rPr lang="tr-TR" sz="2800" dirty="0" err="1">
                <a:solidFill>
                  <a:prstClr val="black"/>
                </a:solidFill>
              </a:rPr>
              <a:t>Câbir</a:t>
            </a:r>
            <a:r>
              <a:rPr lang="tr-TR" sz="2800" dirty="0">
                <a:solidFill>
                  <a:prstClr val="black"/>
                </a:solidFill>
              </a:rPr>
              <a:t> (</a:t>
            </a:r>
            <a:r>
              <a:rPr lang="tr-TR" sz="2800" dirty="0" err="1">
                <a:solidFill>
                  <a:prstClr val="black"/>
                </a:solidFill>
              </a:rPr>
              <a:t>r.a</a:t>
            </a:r>
            <a:r>
              <a:rPr lang="tr-TR" sz="2800" dirty="0">
                <a:solidFill>
                  <a:prstClr val="black"/>
                </a:solidFill>
              </a:rPr>
              <a:t>), en çok </a:t>
            </a:r>
            <a:r>
              <a:rPr lang="tr-TR" sz="2800" b="1" dirty="0">
                <a:solidFill>
                  <a:prstClr val="black"/>
                </a:solidFill>
              </a:rPr>
              <a:t>hadis rivayet eden sahabiler </a:t>
            </a:r>
            <a:r>
              <a:rPr lang="tr-TR" sz="2800" dirty="0">
                <a:solidFill>
                  <a:prstClr val="black"/>
                </a:solidFill>
              </a:rPr>
              <a:t>arasında yer aldı.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994089" y="2842165"/>
            <a:ext cx="81979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İlim, eğitim ve öğretime</a:t>
            </a:r>
            <a:r>
              <a:rPr kumimoji="0" lang="tr-TR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çok önem vermiş, her zaman Peygamberimizle beraber olmuş.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992478" y="4537641"/>
            <a:ext cx="81995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dirty="0">
                <a:solidFill>
                  <a:prstClr val="black"/>
                </a:solidFill>
              </a:rPr>
              <a:t>Peygamberimiz vefat ettikten sonra da çok sayıda öğrenci yetiştirdi.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oogle Shape;706;p47"/>
          <p:cNvSpPr/>
          <p:nvPr/>
        </p:nvSpPr>
        <p:spPr>
          <a:xfrm>
            <a:off x="3244701" y="4716294"/>
            <a:ext cx="643600" cy="596800"/>
          </a:xfrm>
          <a:prstGeom prst="homePlate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52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9" grpId="0"/>
      <p:bldP spid="10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watch?v=ZFddQDQq7B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watch?v=ZFddQDQq7BU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azırlayan ve Paylaşım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941</Words>
  <Application>Microsoft Office PowerPoint</Application>
  <PresentationFormat>Geniş ekran</PresentationFormat>
  <Paragraphs>160</Paragraphs>
  <Slides>20</Slides>
  <Notes>9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6</vt:i4>
      </vt:variant>
      <vt:variant>
        <vt:lpstr>Slayt Başlıkları</vt:lpstr>
      </vt:variant>
      <vt:variant>
        <vt:i4>20</vt:i4>
      </vt:variant>
    </vt:vector>
  </HeadingPairs>
  <TitlesOfParts>
    <vt:vector size="35" baseType="lpstr">
      <vt:lpstr>맑은 고딕</vt:lpstr>
      <vt:lpstr>Arial</vt:lpstr>
      <vt:lpstr>Arial Unicode MS</vt:lpstr>
      <vt:lpstr>Bahnschrift SemiCondensed</vt:lpstr>
      <vt:lpstr>Calibri</vt:lpstr>
      <vt:lpstr>Calibri Light</vt:lpstr>
      <vt:lpstr>Comfortaa</vt:lpstr>
      <vt:lpstr>Permanent Marker</vt:lpstr>
      <vt:lpstr>Wingdings</vt:lpstr>
      <vt:lpstr>Office Teması</vt:lpstr>
      <vt:lpstr>1_Office Teması</vt:lpstr>
      <vt:lpstr>SKETCH LESSON</vt:lpstr>
      <vt:lpstr>1_JAY DESIGN</vt:lpstr>
      <vt:lpstr>JAY DESIGN</vt:lpstr>
      <vt:lpstr>Contents Slide Master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Yıldırım</dc:creator>
  <cp:lastModifiedBy>Mustafa Yıldırım</cp:lastModifiedBy>
  <cp:revision>24</cp:revision>
  <dcterms:created xsi:type="dcterms:W3CDTF">2021-05-06T14:19:11Z</dcterms:created>
  <dcterms:modified xsi:type="dcterms:W3CDTF">2021-05-06T20:32:19Z</dcterms:modified>
</cp:coreProperties>
</file>