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2" r:id="rId3"/>
    <p:sldMasterId id="2147483694" r:id="rId4"/>
    <p:sldMasterId id="2147483707" r:id="rId5"/>
    <p:sldMasterId id="2147483731" r:id="rId6"/>
    <p:sldMasterId id="2147483743" r:id="rId7"/>
    <p:sldMasterId id="2147483755" r:id="rId8"/>
    <p:sldMasterId id="2147483775" r:id="rId9"/>
    <p:sldMasterId id="2147483787" r:id="rId10"/>
  </p:sldMasterIdLst>
  <p:notesMasterIdLst>
    <p:notesMasterId r:id="rId27"/>
  </p:notesMasterIdLst>
  <p:handoutMasterIdLst>
    <p:handoutMasterId r:id="rId28"/>
  </p:handoutMasterIdLst>
  <p:sldIdLst>
    <p:sldId id="280" r:id="rId11"/>
    <p:sldId id="257" r:id="rId12"/>
    <p:sldId id="259" r:id="rId13"/>
    <p:sldId id="281" r:id="rId14"/>
    <p:sldId id="282" r:id="rId15"/>
    <p:sldId id="258" r:id="rId16"/>
    <p:sldId id="260" r:id="rId17"/>
    <p:sldId id="262" r:id="rId18"/>
    <p:sldId id="267" r:id="rId19"/>
    <p:sldId id="283" r:id="rId20"/>
    <p:sldId id="285" r:id="rId21"/>
    <p:sldId id="270" r:id="rId22"/>
    <p:sldId id="271" r:id="rId23"/>
    <p:sldId id="272" r:id="rId24"/>
    <p:sldId id="275" r:id="rId25"/>
    <p:sldId id="286" r:id="rId26"/>
  </p:sldIdLst>
  <p:sldSz cx="12192000" cy="6858000"/>
  <p:notesSz cx="6858000" cy="9144000"/>
  <p:custDataLst>
    <p:tags r:id="rId2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56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957" autoAdjust="0"/>
  </p:normalViewPr>
  <p:slideViewPr>
    <p:cSldViewPr snapToGrid="0">
      <p:cViewPr varScale="1">
        <p:scale>
          <a:sx n="64" d="100"/>
          <a:sy n="64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87625-54B1-4738-AD0D-FEE2BC626D97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CE0EE-7A63-487A-BBA4-08267E0519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071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FAF25-5FCF-4741-A56B-7DB2BAF9E39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9C605-75FE-48C8-995B-E1648159C3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674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15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14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44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1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9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3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85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5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9B0E-AC80-41B1-8E48-78D8612F6B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68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8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45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C29F0-5EF6-45E1-91F1-4628019EA5D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89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8620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8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9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927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087292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21002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7683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4212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9185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7800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937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03541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7708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08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699125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519655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360388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8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AAE662F-7671-4888-AA8C-AC9F0F8B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3C016A9-975E-4CC2-8E52-51C0EC5F99F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6B6AE7-C28E-477A-AEAF-8BFB8D8D1DA3}"/>
              </a:ext>
            </a:extLst>
          </p:cNvPr>
          <p:cNvSpPr txBox="1"/>
          <p:nvPr userDrawn="1"/>
        </p:nvSpPr>
        <p:spPr>
          <a:xfrm>
            <a:off x="191344" y="356539"/>
            <a:ext cx="306299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List //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9A7927D-6737-4E5E-8476-9AB12674E98D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EF88B-0573-4EAF-AB7C-508B4103E5E0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8B9CD9-DDDC-465B-B9AA-9F7426904949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91E4EBE-DECE-40E4-8100-13ED1599879F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>
                <a:solidFill>
                  <a:srgbClr val="6F6D6A"/>
                </a:solidFill>
              </a:rPr>
              <a:pPr/>
              <a:t>‹#›</a:t>
            </a:fld>
            <a:endParaRPr lang="en-US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8D6DB-6798-42D2-B9AD-FC6F1C72FC3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DE275-BE14-4364-AEA2-5F5667C0FD4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54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1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15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81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8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7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0D8C-3E41-44C9-BA18-A20060AA20F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44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50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4D4D-4A74-44E2-A7F5-2345A0EB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6493-E6F7-4EB7-8C45-7910C6D2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66C4-FF88-4203-80DC-9487B703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353C-90B2-4BDA-A83E-FD27123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3C8-3C05-492A-AF30-9B543F96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8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4540-9962-4998-B8F7-5BC5A09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5F1-1080-4DCE-BB49-4478BEF0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5981-4815-47D3-87B1-41426DE2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E730-4230-4931-B92B-8C451EA3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6C17-BB25-4475-9466-8649CE4A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5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4815-926C-4179-9D0C-7366538E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758DE-2AB3-42CF-9585-4812B8DB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96A3-4778-483E-A265-77611A56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CD60-6076-4E4F-BA10-22DDB66A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F61C-AEAC-4226-BF92-9A000C8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5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5AD6-31F3-473F-B40A-CA82A1AD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6030-5B5A-43EC-919D-9FB26193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1D08F-2FE0-4275-B6A4-C655577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6516-1BFD-428B-8E13-9103F96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B9D9-92FA-4C85-A96A-3EE265E8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83993-F863-43A0-A868-31E250A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08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FF2-1CEB-4E95-BEE2-F2913C0F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8F17E-1F83-49A0-9721-2759BE37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7C09-2594-4909-8195-224C76AB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9989-5C88-4153-9AFC-FD5C188E1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9E69-B079-45D2-841E-5BDCE28F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060C2-3FE3-4AA6-AC58-F92A4392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E39AB-DF3F-4F81-B46E-C4B4E778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92DF-3B01-47CF-95D6-655EAC18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9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6E35-549E-44A6-8628-A5D1BAC2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56B9C-7782-4DAB-9B40-3D950F8B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444A-CE2C-42E3-A4B0-6C18E39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59A4-20AA-4D8F-B699-DFA4DB32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6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3E18B-4500-497F-8EF4-E5636F55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23530-4767-4459-BB2B-DD7C268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EAAC-6764-4834-98DE-77B7F38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43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C7F-3098-4124-992C-C9B16DB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50ED1-37FC-4FF9-959F-7D48923D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C82C-F1FD-4D56-A1A2-82B899C3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5A1-9DB9-421F-AFA6-882F0AC1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C0FF-E25D-4BA3-B454-EABD66B4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B03AF-E17E-4ABE-8B01-4E7306B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09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9567-E90E-44EF-B4B1-9D1A5B97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CB357-E68C-472D-A9A3-DA8701F61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9480E-A65C-423A-86CA-0DA66563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A532-6353-4A90-824F-A454FFFA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BD082-3DD9-4691-B04B-62C5E726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34B5-F73E-4AAA-9348-784288B0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14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90F4-E281-4582-9245-C0DD3509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FE288-405B-4F11-92DA-1E7A1908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DFE6-A535-479C-B701-69DAD9C5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CE90-C33A-4810-ADC5-3BA2EBF3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8B81-94FC-4D9A-8273-1D014B5E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99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898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97802-8476-4F0F-8DFF-874A9275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8A40C-09D8-4A6F-BACF-4A7C4F1E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2E27-FF4B-4C84-8951-7E9BDA7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9B60-B759-4FA4-B0E5-332CF3C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FD78-8116-46A0-9339-9F99CA3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818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0D8C-3E41-44C9-BA18-A20060AA20F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0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948AA-612C-4F2E-9A66-77DB16BE813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17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A8BD9-438B-44DE-8EDC-A9F4A0A967D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185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3A13D-B456-404E-9B66-21CC51EE58A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273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CC47F-E9AF-4A7E-A5C7-D6903DD8CD22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7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373CD-6832-4357-A847-47618D0A043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59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437D2-75AF-4256-AA78-05444363850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649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7A4E-F2D9-4FE9-B209-EED24005ECD8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993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17226-FF6A-47E9-BDB2-601AEDC856C8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30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457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845C8-15D0-4978-82C9-5AC1238D681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1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D66F7-0D76-456D-93F3-6F86BF04033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01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2457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4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1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15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43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697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36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71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17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97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8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664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15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98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508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034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064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42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018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70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237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517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10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440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89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017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82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854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94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364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501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492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75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115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882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619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452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765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679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50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3714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6725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378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184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017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34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8626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128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949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735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59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290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846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51287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106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342508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3799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1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3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8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8" Type="http://schemas.openxmlformats.org/officeDocument/2006/relationships/tags" Target="../tags/tag11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3AAE-6CBB-4207-AEAF-FDD219C91E0F}" type="datetimeFigureOut">
              <a:rPr lang="tr-TR" smtClean="0"/>
              <a:t>24.04.2021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AABD-10BA-407F-95A2-BF77265598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33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2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0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4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DC3-BDFE-4447-900D-C0B2245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7524-A439-453B-865A-F7957E63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B772-4E87-4A2C-98ED-E9A5A2BC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D68-3CF0-40BF-8619-01A44A28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6915-4D48-4CF6-B59B-97E33AFC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6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94DAF-95E8-476A-AF7B-2124C94F035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1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20DD-5B6D-40BF-8493-A6B52D484E6B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2176B-0E47-46AC-8F43-DAB4B8A37D0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39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074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5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734/438/78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22.xml"/><Relationship Id="rId6" Type="http://schemas.openxmlformats.org/officeDocument/2006/relationships/image" Target="../media/image22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21.jp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5134/300/47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5936106" y="1454046"/>
            <a:ext cx="5411448" cy="5403954"/>
            <a:chOff x="6652080" y="860268"/>
            <a:chExt cx="5373665" cy="5873041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17" b="99157" l="233" r="100000">
                          <a14:backgroundMark x1="11047" y1="68193" x2="7442" y2="693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52080" y="1165881"/>
              <a:ext cx="5373665" cy="5567428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 rotWithShape="1">
            <a:blip r:embed="rId4"/>
            <a:srcRect l="68239" t="9288" r="12480" b="66824"/>
            <a:stretch/>
          </p:blipFill>
          <p:spPr>
            <a:xfrm>
              <a:off x="10335492" y="860268"/>
              <a:ext cx="1579418" cy="1888551"/>
            </a:xfrm>
            <a:prstGeom prst="rect">
              <a:avLst/>
            </a:prstGeom>
          </p:spPr>
        </p:pic>
      </p:grpSp>
      <p:sp>
        <p:nvSpPr>
          <p:cNvPr id="13" name="Dikdörtgen 12"/>
          <p:cNvSpPr/>
          <p:nvPr/>
        </p:nvSpPr>
        <p:spPr>
          <a:xfrm>
            <a:off x="1454045" y="3375609"/>
            <a:ext cx="5096656" cy="2485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tx1"/>
                </a:solidFill>
              </a:rPr>
              <a:t>Mezhep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tx1"/>
                </a:solidFill>
              </a:rPr>
              <a:t>Hanefilik</a:t>
            </a:r>
          </a:p>
          <a:p>
            <a:pPr algn="just"/>
            <a:r>
              <a:rPr lang="tr-TR" sz="3200" dirty="0">
                <a:solidFill>
                  <a:schemeClr val="tx1"/>
                </a:solidFill>
              </a:rPr>
              <a:t>Bu kelimeler sizlere neleri hatırlatmaktadır?</a:t>
            </a: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3B9B22B7-B165-4165-A629-77A31CEE938E}"/>
              </a:ext>
            </a:extLst>
          </p:cNvPr>
          <p:cNvSpPr/>
          <p:nvPr/>
        </p:nvSpPr>
        <p:spPr>
          <a:xfrm>
            <a:off x="628283" y="-6189"/>
            <a:ext cx="270381" cy="136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직사각형 78">
            <a:extLst>
              <a:ext uri="{FF2B5EF4-FFF2-40B4-BE49-F238E27FC236}">
                <a16:creationId xmlns:a16="http://schemas.microsoft.com/office/drawing/2014/main" id="{8C7A9976-2529-405E-80DF-1A58BEFE88B4}"/>
              </a:ext>
            </a:extLst>
          </p:cNvPr>
          <p:cNvSpPr/>
          <p:nvPr/>
        </p:nvSpPr>
        <p:spPr>
          <a:xfrm>
            <a:off x="628283" y="1083897"/>
            <a:ext cx="270381" cy="136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68831D91-7FA6-46F2-9216-3E64022F2534}"/>
              </a:ext>
            </a:extLst>
          </p:cNvPr>
          <p:cNvGrpSpPr/>
          <p:nvPr/>
        </p:nvGrpSpPr>
        <p:grpSpPr>
          <a:xfrm>
            <a:off x="628283" y="469679"/>
            <a:ext cx="9238662" cy="884601"/>
            <a:chOff x="1484302" y="2493219"/>
            <a:chExt cx="6175397" cy="884601"/>
          </a:xfrm>
          <a:solidFill>
            <a:srgbClr val="F0CD97"/>
          </a:solidFill>
        </p:grpSpPr>
        <p:sp>
          <p:nvSpPr>
            <p:cNvPr id="17" name="사각형: 둥근 위쪽 모서리 76">
              <a:extLst>
                <a:ext uri="{FF2B5EF4-FFF2-40B4-BE49-F238E27FC236}">
                  <a16:creationId xmlns:a16="http://schemas.microsoft.com/office/drawing/2014/main" id="{6B6656EA-9440-43B7-BEB7-6B5E1C23042E}"/>
                </a:ext>
              </a:extLst>
            </p:cNvPr>
            <p:cNvSpPr/>
            <p:nvPr/>
          </p:nvSpPr>
          <p:spPr>
            <a:xfrm rot="5400000">
              <a:off x="4245021" y="-36858"/>
              <a:ext cx="884601" cy="594475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사각형: 둥근 위쪽 모서리 79">
              <a:extLst>
                <a:ext uri="{FF2B5EF4-FFF2-40B4-BE49-F238E27FC236}">
                  <a16:creationId xmlns:a16="http://schemas.microsoft.com/office/drawing/2014/main" id="{C2769BAA-20AD-40FF-B09D-7ED23A998B32}"/>
                </a:ext>
              </a:extLst>
            </p:cNvPr>
            <p:cNvSpPr/>
            <p:nvPr/>
          </p:nvSpPr>
          <p:spPr>
            <a:xfrm rot="16200000">
              <a:off x="1484302" y="3107438"/>
              <a:ext cx="270381" cy="27038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타원 83">
            <a:extLst>
              <a:ext uri="{FF2B5EF4-FFF2-40B4-BE49-F238E27FC236}">
                <a16:creationId xmlns:a16="http://schemas.microsoft.com/office/drawing/2014/main" id="{181655D3-D792-4E95-B4E2-C4A0D58B4318}"/>
              </a:ext>
            </a:extLst>
          </p:cNvPr>
          <p:cNvSpPr/>
          <p:nvPr/>
        </p:nvSpPr>
        <p:spPr>
          <a:xfrm>
            <a:off x="8978493" y="553562"/>
            <a:ext cx="716838" cy="716836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사각형: 둥근 위쪽 모서리 77">
            <a:extLst>
              <a:ext uri="{FF2B5EF4-FFF2-40B4-BE49-F238E27FC236}">
                <a16:creationId xmlns:a16="http://schemas.microsoft.com/office/drawing/2014/main" id="{2F4A7908-3220-48F4-B960-3A099D3B3CD0}"/>
              </a:ext>
            </a:extLst>
          </p:cNvPr>
          <p:cNvSpPr/>
          <p:nvPr/>
        </p:nvSpPr>
        <p:spPr>
          <a:xfrm rot="5400000">
            <a:off x="938298" y="-110719"/>
            <a:ext cx="884601" cy="15046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80">
            <a:extLst>
              <a:ext uri="{FF2B5EF4-FFF2-40B4-BE49-F238E27FC236}">
                <a16:creationId xmlns:a16="http://schemas.microsoft.com/office/drawing/2014/main" id="{5362EDC8-7714-4569-BA71-60A9FD78EC67}"/>
              </a:ext>
            </a:extLst>
          </p:cNvPr>
          <p:cNvSpPr txBox="1"/>
          <p:nvPr/>
        </p:nvSpPr>
        <p:spPr>
          <a:xfrm>
            <a:off x="1030798" y="321925"/>
            <a:ext cx="588077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8000" dirty="0" smtClean="0">
                <a:solidFill>
                  <a:srgbClr val="F0CD97"/>
                </a:solidFill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endParaRPr lang="ko-KR" altLang="en-US" sz="8000" b="1" dirty="0">
              <a:solidFill>
                <a:srgbClr val="F0CD97"/>
              </a:solidFill>
              <a:latin typeface="+mn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097455" y="562114"/>
            <a:ext cx="6940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/>
              <a:t>İslam Düşüncesinde Yorum Biçimleri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738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Hanefilik, günümüzde Türkiye, Balkanlar, Kafkasya, Bangladeş ve </a:t>
            </a:r>
            <a:r>
              <a:rPr lang="tr-TR" sz="2400" dirty="0" smtClean="0">
                <a:solidFill>
                  <a:prstClr val="black"/>
                </a:solidFill>
              </a:rPr>
              <a:t> 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Hindistan’da </a:t>
            </a:r>
            <a:r>
              <a:rPr lang="tr-TR" sz="2400" dirty="0">
                <a:solidFill>
                  <a:prstClr val="black"/>
                </a:solidFill>
              </a:rPr>
              <a:t>yaygındır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307078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dirty="0" err="1">
                <a:solidFill>
                  <a:prstClr val="black"/>
                </a:solidFill>
              </a:rPr>
              <a:t>Maturidilik</a:t>
            </a:r>
            <a:r>
              <a:rPr lang="tr-TR" sz="2400" dirty="0">
                <a:solidFill>
                  <a:prstClr val="black"/>
                </a:solidFill>
              </a:rPr>
              <a:t> fıkıhla (ibadetle) ilgili bir mezheptir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Mezhep, sözlükte; gitmek, takip etmek, gidilecek yol, gidilecek yer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demektir.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Mezhepler inanç, </a:t>
            </a:r>
            <a:r>
              <a:rPr lang="tr-TR" sz="2400" dirty="0" smtClean="0">
                <a:solidFill>
                  <a:prstClr val="black"/>
                </a:solidFill>
              </a:rPr>
              <a:t>ibadet, ahlak konularına göre üç kısma </a:t>
            </a:r>
            <a:r>
              <a:rPr lang="tr-TR" sz="2400" dirty="0">
                <a:solidFill>
                  <a:prstClr val="black"/>
                </a:solidFill>
              </a:rPr>
              <a:t>ayılır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Fıkıh inançla ilgili konuları açıklar. 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8"/>
            <a:ext cx="9199225" cy="784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dirty="0" err="1">
                <a:solidFill>
                  <a:prstClr val="black"/>
                </a:solidFill>
              </a:rPr>
              <a:t>Malikîlik</a:t>
            </a:r>
            <a:r>
              <a:rPr lang="tr-TR" sz="2400" dirty="0">
                <a:solidFill>
                  <a:prstClr val="black"/>
                </a:solidFill>
              </a:rPr>
              <a:t>, Malik b. Enes’in (ö.795) görüşleri oluşan </a:t>
            </a:r>
            <a:r>
              <a:rPr lang="tr-TR" sz="2400" dirty="0" err="1">
                <a:solidFill>
                  <a:prstClr val="black"/>
                </a:solidFill>
              </a:rPr>
              <a:t>fıkıhi</a:t>
            </a:r>
            <a:r>
              <a:rPr lang="tr-TR" sz="2400" dirty="0">
                <a:solidFill>
                  <a:prstClr val="black"/>
                </a:solidFill>
              </a:rPr>
              <a:t> bir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mezhebidir.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78106" cy="809469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18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7536" y="3377419"/>
            <a:ext cx="795184" cy="6254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201811" y="4166709"/>
            <a:ext cx="793750" cy="6254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18970" y="5632255"/>
            <a:ext cx="793750" cy="62547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01810" y="4905871"/>
            <a:ext cx="793750" cy="63281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86463" y="61062"/>
            <a:ext cx="12019073" cy="3237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tr-TR" sz="2800" dirty="0">
                <a:solidFill>
                  <a:prstClr val="black"/>
                </a:solidFill>
              </a:rPr>
              <a:t>İslam düşüncesindeki yorum biçimleri ve dinin temel alanları ile ilgili olarak verilen kavram örüntüsü:</a:t>
            </a:r>
          </a:p>
          <a:p>
            <a:pPr lvl="1" algn="just">
              <a:defRPr/>
            </a:pPr>
            <a:r>
              <a:rPr lang="tr-TR" sz="2800" dirty="0">
                <a:solidFill>
                  <a:prstClr val="black"/>
                </a:solidFill>
              </a:rPr>
              <a:t>• </a:t>
            </a:r>
            <a:r>
              <a:rPr lang="tr-TR" sz="2800" dirty="0" err="1">
                <a:solidFill>
                  <a:prstClr val="black"/>
                </a:solidFill>
              </a:rPr>
              <a:t>İtikadî</a:t>
            </a:r>
            <a:r>
              <a:rPr lang="tr-TR" sz="2800" dirty="0">
                <a:solidFill>
                  <a:prstClr val="black"/>
                </a:solidFill>
              </a:rPr>
              <a:t> → Ahirete iman → İnanç</a:t>
            </a:r>
          </a:p>
          <a:p>
            <a:pPr lvl="1" algn="just">
              <a:defRPr/>
            </a:pPr>
            <a:r>
              <a:rPr lang="tr-TR" sz="2800" dirty="0">
                <a:solidFill>
                  <a:prstClr val="black"/>
                </a:solidFill>
              </a:rPr>
              <a:t>• Fıkhî → </a:t>
            </a:r>
            <a:r>
              <a:rPr lang="tr-TR" sz="2800" dirty="0" smtClean="0">
                <a:solidFill>
                  <a:prstClr val="black"/>
                </a:solidFill>
              </a:rPr>
              <a:t>___________  → </a:t>
            </a:r>
            <a:r>
              <a:rPr lang="tr-TR" sz="2800" dirty="0">
                <a:solidFill>
                  <a:prstClr val="black"/>
                </a:solidFill>
              </a:rPr>
              <a:t>İbadet</a:t>
            </a:r>
          </a:p>
          <a:p>
            <a:pPr lvl="1" algn="just">
              <a:defRPr/>
            </a:pPr>
            <a:r>
              <a:rPr lang="tr-TR" sz="2800" dirty="0">
                <a:solidFill>
                  <a:prstClr val="black"/>
                </a:solidFill>
              </a:rPr>
              <a:t>• Tasavvufî → </a:t>
            </a:r>
            <a:r>
              <a:rPr lang="tr-TR" sz="2800" dirty="0" smtClean="0">
                <a:solidFill>
                  <a:prstClr val="black"/>
                </a:solidFill>
              </a:rPr>
              <a:t>_______ → </a:t>
            </a:r>
            <a:r>
              <a:rPr lang="tr-TR" sz="2800" dirty="0">
                <a:solidFill>
                  <a:prstClr val="black"/>
                </a:solidFill>
              </a:rPr>
              <a:t>Ahlak</a:t>
            </a:r>
          </a:p>
          <a:p>
            <a:pPr lvl="0" algn="just">
              <a:defRPr/>
            </a:pPr>
            <a:r>
              <a:rPr lang="tr-TR" sz="2800" b="1" dirty="0" smtClean="0">
                <a:solidFill>
                  <a:prstClr val="black"/>
                </a:solidFill>
              </a:rPr>
              <a:t>1. Buna </a:t>
            </a:r>
            <a:r>
              <a:rPr lang="tr-TR" sz="2800" b="1" dirty="0">
                <a:solidFill>
                  <a:prstClr val="black"/>
                </a:solidFill>
              </a:rPr>
              <a:t>göre boşluklara </a:t>
            </a:r>
            <a:r>
              <a:rPr lang="tr-TR" sz="2800" b="1" u="sng" dirty="0">
                <a:solidFill>
                  <a:prstClr val="black"/>
                </a:solidFill>
              </a:rPr>
              <a:t>sırasıyla</a:t>
            </a:r>
            <a:r>
              <a:rPr lang="tr-TR" sz="2800" b="1" dirty="0">
                <a:solidFill>
                  <a:prstClr val="black"/>
                </a:solidFill>
              </a:rPr>
              <a:t> aşağıdakilerden hangileri gelebilir?</a:t>
            </a:r>
            <a:endParaRPr kumimoji="0" lang="tr-TR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1571066" y="4896225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995561" y="4938636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Abdest-Tevazu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1286" y="3435709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</a:rPr>
                <a:t>Umre - </a:t>
              </a:r>
              <a:r>
                <a:rPr lang="tr-TR" sz="3600" dirty="0" err="1">
                  <a:solidFill>
                    <a:prstClr val="black"/>
                  </a:solidFill>
                </a:rPr>
                <a:t>Eş’arîlik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5D98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995562" y="4195462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</a:rPr>
                <a:t>Tevhid - Hac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C20A0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5686267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altLang="tr-TR" sz="3200" dirty="0">
                  <a:solidFill>
                    <a:prstClr val="black"/>
                  </a:solidFill>
                  <a:latin typeface="Arial" panose="020B0604020202020204" pitchFamily="34" charset="0"/>
                </a:rPr>
                <a:t>Dürüstlük - Mevlevilik</a:t>
              </a:r>
              <a:endPara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51238" y="1276350"/>
            <a:ext cx="10318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500" b="0" i="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</a:t>
            </a: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8079051" y="3076677"/>
            <a:ext cx="3969752" cy="42657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Beceri Temelli Sorular (MEB)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0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8970" y="3941123"/>
            <a:ext cx="795184" cy="6254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218970" y="4814087"/>
            <a:ext cx="793750" cy="6254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18970" y="3145554"/>
            <a:ext cx="793750" cy="62547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18970" y="5663545"/>
            <a:ext cx="793750" cy="63281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86463" y="16955"/>
            <a:ext cx="12019073" cy="30529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tr-TR" sz="3600" b="1" dirty="0" smtClean="0">
                <a:solidFill>
                  <a:schemeClr val="tx1"/>
                </a:solidFill>
              </a:rPr>
              <a:t>2. Aşağıdakilerden </a:t>
            </a:r>
            <a:r>
              <a:rPr lang="tr-TR" sz="3600" b="1" dirty="0">
                <a:solidFill>
                  <a:schemeClr val="tx1"/>
                </a:solidFill>
              </a:rPr>
              <a:t>hangisi </a:t>
            </a:r>
            <a:r>
              <a:rPr lang="tr-TR" sz="3600" b="1" u="sng" dirty="0" err="1">
                <a:solidFill>
                  <a:schemeClr val="tx1"/>
                </a:solidFill>
              </a:rPr>
              <a:t>itikadî</a:t>
            </a:r>
            <a:r>
              <a:rPr lang="tr-TR" sz="3600" b="1" dirty="0">
                <a:solidFill>
                  <a:schemeClr val="tx1"/>
                </a:solidFill>
              </a:rPr>
              <a:t> mezheplerin konusudur?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0619874" y="6496544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1012721" y="5696310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srgbClr val="000000"/>
                  </a:solidFill>
                </a:rPr>
                <a:t>Meleklerin özellikleri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2720" y="3999413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srgbClr val="000000"/>
                  </a:solidFill>
                </a:rPr>
                <a:t>Orucu bozan durumlar</a:t>
              </a: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 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1012721" y="4842840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srgbClr val="000000"/>
                  </a:solidFill>
                </a:rPr>
                <a:t>Ticari ilişkiler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3199566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srgbClr val="000000"/>
                  </a:solidFill>
                </a:rPr>
                <a:t>Namazın kılınış şartları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5D98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Yuvarlatılmış Dikdörtgen 22"/>
          <p:cNvSpPr/>
          <p:nvPr/>
        </p:nvSpPr>
        <p:spPr>
          <a:xfrm>
            <a:off x="8105803" y="2622529"/>
            <a:ext cx="3969752" cy="42657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Beceri Temelli Sorular (MEB)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7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99000"/>
              </a:schemeClr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kdörtgen 130"/>
          <p:cNvSpPr/>
          <p:nvPr/>
        </p:nvSpPr>
        <p:spPr>
          <a:xfrm>
            <a:off x="49323" y="3747096"/>
            <a:ext cx="582662" cy="539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✔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Dikdörtgen 131"/>
          <p:cNvSpPr/>
          <p:nvPr/>
        </p:nvSpPr>
        <p:spPr>
          <a:xfrm>
            <a:off x="167963" y="4670578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Dikdörtgen 132"/>
          <p:cNvSpPr/>
          <p:nvPr/>
        </p:nvSpPr>
        <p:spPr>
          <a:xfrm>
            <a:off x="127019" y="5568267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Dikdörtgen 126"/>
          <p:cNvSpPr/>
          <p:nvPr/>
        </p:nvSpPr>
        <p:spPr>
          <a:xfrm>
            <a:off x="167963" y="2853154"/>
            <a:ext cx="382138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122829" y="24557"/>
            <a:ext cx="12019073" cy="266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gradFill>
              <a:gsLst>
                <a:gs pos="0">
                  <a:schemeClr val="bg1">
                    <a:alpha val="99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tr-TR" sz="2800" dirty="0">
                <a:solidFill>
                  <a:prstClr val="black"/>
                </a:solidFill>
              </a:rPr>
              <a:t>I. </a:t>
            </a:r>
            <a:r>
              <a:rPr lang="tr-TR" sz="2800" dirty="0" err="1">
                <a:solidFill>
                  <a:prstClr val="black"/>
                </a:solidFill>
              </a:rPr>
              <a:t>Eş’arîlik</a:t>
            </a:r>
            <a:endParaRPr lang="tr-TR" sz="28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</a:pPr>
            <a:r>
              <a:rPr lang="tr-TR" sz="2800" dirty="0">
                <a:solidFill>
                  <a:prstClr val="black"/>
                </a:solidFill>
              </a:rPr>
              <a:t>II. </a:t>
            </a:r>
            <a:r>
              <a:rPr lang="tr-TR" sz="2800" dirty="0" err="1">
                <a:solidFill>
                  <a:prstClr val="black"/>
                </a:solidFill>
              </a:rPr>
              <a:t>Malikîlik</a:t>
            </a:r>
            <a:endParaRPr lang="tr-TR" sz="28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</a:pPr>
            <a:r>
              <a:rPr lang="tr-TR" sz="2800" dirty="0">
                <a:solidFill>
                  <a:prstClr val="black"/>
                </a:solidFill>
              </a:rPr>
              <a:t>III. </a:t>
            </a:r>
            <a:r>
              <a:rPr lang="tr-TR" sz="2800" dirty="0" err="1">
                <a:solidFill>
                  <a:prstClr val="black"/>
                </a:solidFill>
              </a:rPr>
              <a:t>Maturidîlik</a:t>
            </a:r>
            <a:endParaRPr lang="tr-TR" sz="28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</a:pPr>
            <a:r>
              <a:rPr lang="tr-TR" sz="2800" dirty="0">
                <a:solidFill>
                  <a:prstClr val="black"/>
                </a:solidFill>
              </a:rPr>
              <a:t>IV. </a:t>
            </a:r>
            <a:r>
              <a:rPr lang="tr-TR" sz="2800" dirty="0" err="1">
                <a:solidFill>
                  <a:prstClr val="black"/>
                </a:solidFill>
              </a:rPr>
              <a:t>Hanbelîlik</a:t>
            </a:r>
            <a:endParaRPr lang="tr-TR" sz="28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</a:pPr>
            <a:r>
              <a:rPr lang="tr-TR" sz="2800" b="1" dirty="0" smtClean="0">
                <a:solidFill>
                  <a:prstClr val="black"/>
                </a:solidFill>
              </a:rPr>
              <a:t>3. </a:t>
            </a:r>
            <a:r>
              <a:rPr lang="tr-TR" sz="2800" b="1" dirty="0">
                <a:solidFill>
                  <a:prstClr val="black"/>
                </a:solidFill>
              </a:rPr>
              <a:t>Yukarıda verilen Yorum biçimlerinden hangileri </a:t>
            </a:r>
            <a:r>
              <a:rPr lang="tr-TR" sz="2800" b="1" u="sng" dirty="0">
                <a:solidFill>
                  <a:prstClr val="black"/>
                </a:solidFill>
              </a:rPr>
              <a:t>itikatla</a:t>
            </a:r>
            <a:r>
              <a:rPr lang="tr-TR" sz="2800" b="1" dirty="0">
                <a:solidFill>
                  <a:prstClr val="black"/>
                </a:solidFill>
              </a:rPr>
              <a:t> ilgili yorumlardır? </a:t>
            </a:r>
          </a:p>
        </p:txBody>
      </p:sp>
      <p:grpSp>
        <p:nvGrpSpPr>
          <p:cNvPr id="105" name="A"/>
          <p:cNvGrpSpPr/>
          <p:nvPr/>
        </p:nvGrpSpPr>
        <p:grpSpPr>
          <a:xfrm>
            <a:off x="540642" y="2839507"/>
            <a:ext cx="11527754" cy="543553"/>
            <a:chOff x="955343" y="3343700"/>
            <a:chExt cx="11527754" cy="682389"/>
          </a:xfrm>
          <a:effectLst/>
        </p:grpSpPr>
        <p:sp>
          <p:nvSpPr>
            <p:cNvPr id="97" name="Yuvarlatılmış Dikdörtgen 96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Serbest Form 95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I, II, III.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4" name="Dikdörtgen 103"/>
          <p:cNvSpPr/>
          <p:nvPr/>
        </p:nvSpPr>
        <p:spPr>
          <a:xfrm>
            <a:off x="427270" y="2734269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tr-TR" sz="4000" b="1" i="0" u="none" strike="noStrike" kern="1200" cap="none" spc="50" normalizeH="0" baseline="0" noProof="0" dirty="0">
              <a:ln w="9525" cmpd="sng">
                <a:solidFill>
                  <a:prstClr val="white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8" name="B"/>
          <p:cNvGrpSpPr/>
          <p:nvPr/>
        </p:nvGrpSpPr>
        <p:grpSpPr>
          <a:xfrm>
            <a:off x="540642" y="3750596"/>
            <a:ext cx="11527754" cy="543553"/>
            <a:chOff x="955343" y="3343700"/>
            <a:chExt cx="11527754" cy="682389"/>
          </a:xfrm>
        </p:grpSpPr>
        <p:sp>
          <p:nvSpPr>
            <p:cNvPr id="119" name="Yuvarlatılmış Dikdörtgen 118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Serbest Form 119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I, III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1" name="C"/>
          <p:cNvGrpSpPr/>
          <p:nvPr/>
        </p:nvGrpSpPr>
        <p:grpSpPr>
          <a:xfrm>
            <a:off x="540642" y="4650990"/>
            <a:ext cx="11527754" cy="543553"/>
            <a:chOff x="955343" y="3343700"/>
            <a:chExt cx="11527754" cy="682389"/>
          </a:xfrm>
        </p:grpSpPr>
        <p:sp>
          <p:nvSpPr>
            <p:cNvPr id="122" name="Yuvarlatılmış Dikdörtgen 121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DA0000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Serbest Form 122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I, III, IV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4" name="D"/>
          <p:cNvGrpSpPr/>
          <p:nvPr/>
        </p:nvGrpSpPr>
        <p:grpSpPr>
          <a:xfrm>
            <a:off x="540642" y="5558580"/>
            <a:ext cx="11518296" cy="543553"/>
            <a:chOff x="955343" y="3343700"/>
            <a:chExt cx="11518296" cy="682389"/>
          </a:xfrm>
        </p:grpSpPr>
        <p:sp>
          <p:nvSpPr>
            <p:cNvPr id="125" name="Yuvarlatılmış Dikdörtgen 124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0AB3C3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Serbest Form 125"/>
            <p:cNvSpPr/>
            <p:nvPr/>
          </p:nvSpPr>
          <p:spPr>
            <a:xfrm>
              <a:off x="1228299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I, II,</a:t>
              </a:r>
              <a:r>
                <a:rPr kumimoji="0" lang="tr-TR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IV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8" name="Dikdörtgen 127"/>
          <p:cNvSpPr/>
          <p:nvPr/>
        </p:nvSpPr>
        <p:spPr>
          <a:xfrm>
            <a:off x="427271" y="3651546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tr-TR" sz="4000" b="1" i="0" u="none" strike="noStrike" kern="1200" cap="none" spc="50" normalizeH="0" baseline="0" noProof="0" dirty="0">
              <a:ln w="9525" cmpd="sng">
                <a:solidFill>
                  <a:prstClr val="white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Dikdörtgen 128"/>
          <p:cNvSpPr/>
          <p:nvPr/>
        </p:nvSpPr>
        <p:spPr>
          <a:xfrm>
            <a:off x="359032" y="4568823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tr-TR" sz="4000" b="1" i="0" u="none" strike="noStrike" kern="1200" cap="none" spc="50" normalizeH="0" baseline="0" noProof="0" dirty="0">
              <a:ln w="9525" cmpd="sng">
                <a:solidFill>
                  <a:prstClr val="white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372679" y="5427319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tr-TR" sz="4000" b="1" i="0" u="none" strike="noStrike" kern="1200" cap="none" spc="50" normalizeH="0" baseline="0" noProof="0" dirty="0">
              <a:ln w="9525" cmpd="sng">
                <a:solidFill>
                  <a:prstClr val="white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2883"/>
            <a:ext cx="12192000" cy="452037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0619874" y="6463472"/>
            <a:ext cx="437317" cy="394528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75244"/>
            <a:ext cx="412785" cy="3936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75244"/>
            <a:ext cx="526199" cy="3936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9154634" y="24557"/>
            <a:ext cx="3001527" cy="4820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Doğru cevabı tıklayınız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99000"/>
              </a:schemeClr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İçerik Yer Tutucusu 2"/>
          <p:cNvSpPr txBox="1">
            <a:spLocks/>
          </p:cNvSpPr>
          <p:nvPr/>
        </p:nvSpPr>
        <p:spPr>
          <a:xfrm>
            <a:off x="112533" y="1"/>
            <a:ext cx="12029370" cy="2853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gradFill>
              <a:gsLst>
                <a:gs pos="0">
                  <a:schemeClr val="bg1">
                    <a:alpha val="99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tr-TR" dirty="0"/>
              <a:t>• </a:t>
            </a:r>
            <a:r>
              <a:rPr lang="tr-TR" sz="2800" dirty="0" err="1"/>
              <a:t>Hanefîlik</a:t>
            </a:r>
            <a:r>
              <a:rPr lang="tr-TR" sz="2800" dirty="0"/>
              <a:t> • </a:t>
            </a:r>
            <a:r>
              <a:rPr lang="tr-TR" sz="2800" dirty="0" err="1"/>
              <a:t>Malikîlik</a:t>
            </a:r>
            <a:r>
              <a:rPr lang="tr-TR" sz="2800" dirty="0"/>
              <a:t> • </a:t>
            </a:r>
            <a:r>
              <a:rPr lang="tr-TR" sz="2800" dirty="0" err="1"/>
              <a:t>Şâfiîlik</a:t>
            </a:r>
            <a:r>
              <a:rPr lang="tr-TR" sz="2800" dirty="0"/>
              <a:t> • </a:t>
            </a:r>
            <a:r>
              <a:rPr lang="tr-TR" sz="2800" dirty="0" err="1"/>
              <a:t>Hanbelîlik</a:t>
            </a:r>
            <a:r>
              <a:rPr lang="tr-TR" sz="2800" dirty="0"/>
              <a:t> İsimleri verilen mezhepler; </a:t>
            </a:r>
            <a:endParaRPr lang="tr-TR" sz="2800" dirty="0" smtClean="0"/>
          </a:p>
          <a:p>
            <a:pPr lvl="1" algn="l">
              <a:lnSpc>
                <a:spcPct val="100000"/>
              </a:lnSpc>
            </a:pPr>
            <a:r>
              <a:rPr lang="tr-TR" sz="2800" dirty="0" smtClean="0"/>
              <a:t>I</a:t>
            </a:r>
            <a:r>
              <a:rPr lang="tr-TR" sz="2800" dirty="0"/>
              <a:t>. İbadetler nasıl yapılmalıdır? </a:t>
            </a:r>
            <a:endParaRPr lang="tr-TR" sz="2800" dirty="0" smtClean="0"/>
          </a:p>
          <a:p>
            <a:pPr lvl="1" algn="l">
              <a:lnSpc>
                <a:spcPct val="100000"/>
              </a:lnSpc>
            </a:pPr>
            <a:r>
              <a:rPr lang="tr-TR" sz="2800" dirty="0" smtClean="0"/>
              <a:t>II</a:t>
            </a:r>
            <a:r>
              <a:rPr lang="tr-TR" sz="2800" dirty="0"/>
              <a:t>. Tevhit inancı nedir? </a:t>
            </a:r>
            <a:endParaRPr lang="tr-TR" sz="2800" dirty="0" smtClean="0"/>
          </a:p>
          <a:p>
            <a:pPr lvl="1" algn="l">
              <a:lnSpc>
                <a:spcPct val="100000"/>
              </a:lnSpc>
            </a:pPr>
            <a:r>
              <a:rPr lang="tr-TR" sz="2800" dirty="0" smtClean="0"/>
              <a:t>III</a:t>
            </a:r>
            <a:r>
              <a:rPr lang="tr-TR" sz="2800" dirty="0"/>
              <a:t>. Nefis nasıl terbiye edilir? </a:t>
            </a:r>
            <a:endParaRPr lang="tr-TR" sz="2800" dirty="0" smtClean="0"/>
          </a:p>
          <a:p>
            <a:pPr lvl="0" algn="l">
              <a:lnSpc>
                <a:spcPct val="100000"/>
              </a:lnSpc>
            </a:pPr>
            <a:r>
              <a:rPr lang="tr-TR" sz="3200" b="1" dirty="0" smtClean="0"/>
              <a:t>4. sorularından </a:t>
            </a:r>
            <a:r>
              <a:rPr lang="tr-TR" sz="3200" b="1" dirty="0"/>
              <a:t>hangilerine cevap bulmaya çalışır? </a:t>
            </a:r>
            <a:endParaRPr kumimoji="0" lang="tr-TR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2883"/>
            <a:ext cx="12192000" cy="452037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0619874" y="6463472"/>
            <a:ext cx="437317" cy="394528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75244"/>
            <a:ext cx="412785" cy="3936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75244"/>
            <a:ext cx="526199" cy="3936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34837" y="5662662"/>
            <a:ext cx="582662" cy="539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✔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53477" y="3848117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112533" y="4745806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167963" y="2997532"/>
            <a:ext cx="382138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A"/>
          <p:cNvGrpSpPr/>
          <p:nvPr/>
        </p:nvGrpSpPr>
        <p:grpSpPr>
          <a:xfrm>
            <a:off x="540642" y="2983885"/>
            <a:ext cx="11527754" cy="543553"/>
            <a:chOff x="955343" y="3343700"/>
            <a:chExt cx="11527754" cy="682389"/>
          </a:xfrm>
          <a:effectLst/>
        </p:grpSpPr>
        <p:sp>
          <p:nvSpPr>
            <p:cNvPr id="35" name="Yuvarlatılmış Dikdörtgen 34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Serbest Form 35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I, II, III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Dikdörtgen 36"/>
          <p:cNvSpPr/>
          <p:nvPr/>
        </p:nvSpPr>
        <p:spPr>
          <a:xfrm>
            <a:off x="427270" y="2878647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tr-TR" sz="4000" b="1" i="0" u="none" strike="noStrike" kern="1200" cap="none" spc="50" normalizeH="0" baseline="0" noProof="0" dirty="0">
              <a:ln w="9525" cmpd="sng">
                <a:solidFill>
                  <a:prstClr val="white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B"/>
          <p:cNvGrpSpPr/>
          <p:nvPr/>
        </p:nvGrpSpPr>
        <p:grpSpPr>
          <a:xfrm>
            <a:off x="526156" y="5666162"/>
            <a:ext cx="11527754" cy="543553"/>
            <a:chOff x="955343" y="3343700"/>
            <a:chExt cx="11527754" cy="682389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Serbest Form 39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526156" y="3828529"/>
            <a:ext cx="11527754" cy="543553"/>
            <a:chOff x="955343" y="3343700"/>
            <a:chExt cx="11527754" cy="68238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Serbest Form 42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II, III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526156" y="4736119"/>
            <a:ext cx="11518296" cy="543553"/>
            <a:chOff x="955343" y="3343700"/>
            <a:chExt cx="11518296" cy="68238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0AB3C3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Serbest Form 45"/>
            <p:cNvSpPr/>
            <p:nvPr/>
          </p:nvSpPr>
          <p:spPr>
            <a:xfrm>
              <a:off x="1228299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I, II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Dikdörtgen 46"/>
          <p:cNvSpPr/>
          <p:nvPr/>
        </p:nvSpPr>
        <p:spPr>
          <a:xfrm>
            <a:off x="412785" y="5567112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tr-TR" sz="4000" b="1" i="0" u="none" strike="noStrike" kern="1200" cap="none" spc="50" normalizeH="0" baseline="0" noProof="0" dirty="0">
              <a:ln w="9525" cmpd="sng">
                <a:solidFill>
                  <a:prstClr val="white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344546" y="3746362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tr-TR" sz="4000" b="1" i="0" u="none" strike="noStrike" kern="1200" cap="none" spc="50" normalizeH="0" baseline="0" noProof="0" dirty="0">
              <a:ln w="9525" cmpd="sng">
                <a:solidFill>
                  <a:prstClr val="white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358193" y="4604858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 smtClean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tr-TR" sz="4000" b="1" i="0" u="none" strike="noStrike" kern="1200" cap="none" spc="50" normalizeH="0" baseline="0" noProof="0" dirty="0">
              <a:ln w="9525" cmpd="sng">
                <a:solidFill>
                  <a:prstClr val="white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Yuvarlatılmış Dikdörtgen 49"/>
          <p:cNvSpPr/>
          <p:nvPr/>
        </p:nvSpPr>
        <p:spPr>
          <a:xfrm>
            <a:off x="10313233" y="78440"/>
            <a:ext cx="1828670" cy="1075803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Beceri Temelli Sorular (MEB)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5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47444" y="1669848"/>
            <a:ext cx="6052291" cy="42096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dirty="0">
                <a:latin typeface="Calibri" pitchFamily="34" charset="0"/>
              </a:rPr>
              <a:t>Kelime anlamı olarak gidilecek yol, görüş </a:t>
            </a:r>
            <a:r>
              <a:rPr lang="tr-TR" sz="3200" dirty="0" smtClean="0">
                <a:latin typeface="Calibri" pitchFamily="34" charset="0"/>
              </a:rPr>
              <a:t>gelir</a:t>
            </a:r>
            <a:r>
              <a:rPr lang="tr-TR" sz="3200" dirty="0">
                <a:latin typeface="Calibri" pitchFamily="34" charset="0"/>
              </a:rPr>
              <a:t>. Kavram anlamı ise herhangi bir dinin </a:t>
            </a:r>
            <a:r>
              <a:rPr lang="tr-TR" sz="3200" dirty="0" smtClean="0">
                <a:latin typeface="Calibri" pitchFamily="34" charset="0"/>
              </a:rPr>
              <a:t>içinde ortaya </a:t>
            </a:r>
            <a:r>
              <a:rPr lang="tr-TR" sz="3200" dirty="0">
                <a:latin typeface="Calibri" pitchFamily="34" charset="0"/>
              </a:rPr>
              <a:t>çıkan </a:t>
            </a:r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b="1" dirty="0" smtClean="0">
                <a:latin typeface="Calibri" pitchFamily="34" charset="0"/>
              </a:rPr>
              <a:t>farklı yorumların </a:t>
            </a:r>
            <a:r>
              <a:rPr lang="tr-TR" sz="3200" dirty="0" smtClean="0">
                <a:latin typeface="Calibri" pitchFamily="34" charset="0"/>
              </a:rPr>
              <a:t>genel adıdır.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2227880" y="1218894"/>
            <a:ext cx="2344120" cy="835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395599" y="1252491"/>
            <a:ext cx="2008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/>
              <a:t>Mezhep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419" y="71817"/>
            <a:ext cx="4778502" cy="345087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18900" t="18462" r="16528" b="11592"/>
          <a:stretch/>
        </p:blipFill>
        <p:spPr>
          <a:xfrm>
            <a:off x="7125420" y="3684959"/>
            <a:ext cx="4778502" cy="30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rbest Form 29"/>
          <p:cNvSpPr/>
          <p:nvPr/>
        </p:nvSpPr>
        <p:spPr>
          <a:xfrm>
            <a:off x="4462315" y="2441899"/>
            <a:ext cx="135334" cy="21991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99183"/>
                </a:lnTo>
                <a:lnTo>
                  <a:pt x="135334" y="219918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Serbest Form 45"/>
          <p:cNvSpPr/>
          <p:nvPr/>
        </p:nvSpPr>
        <p:spPr>
          <a:xfrm>
            <a:off x="4469083" y="3320294"/>
            <a:ext cx="135334" cy="21991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99183"/>
                </a:lnTo>
                <a:lnTo>
                  <a:pt x="135334" y="219918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3112" y="14990"/>
            <a:ext cx="10627754" cy="590931"/>
          </a:xfr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dirty="0"/>
              <a:t>İslam düşüncesindeki yorum </a:t>
            </a:r>
            <a:r>
              <a:rPr lang="tr-TR" sz="3600" dirty="0" smtClean="0"/>
              <a:t>biçimleri: </a:t>
            </a:r>
            <a:r>
              <a:rPr lang="tr-TR" sz="3600" b="1" dirty="0" smtClean="0"/>
              <a:t>MEZHEPLER</a:t>
            </a:r>
            <a:endParaRPr lang="en-US" sz="3600" dirty="0"/>
          </a:p>
        </p:txBody>
      </p:sp>
      <p:sp>
        <p:nvSpPr>
          <p:cNvPr id="9" name="Serbest Form 8"/>
          <p:cNvSpPr/>
          <p:nvPr/>
        </p:nvSpPr>
        <p:spPr>
          <a:xfrm>
            <a:off x="7601066" y="1232487"/>
            <a:ext cx="3394348" cy="1241967"/>
          </a:xfrm>
          <a:custGeom>
            <a:avLst/>
            <a:gdLst>
              <a:gd name="connsiteX0" fmla="*/ 0 w 1353343"/>
              <a:gd name="connsiteY0" fmla="*/ 67667 h 676671"/>
              <a:gd name="connsiteX1" fmla="*/ 67667 w 1353343"/>
              <a:gd name="connsiteY1" fmla="*/ 0 h 676671"/>
              <a:gd name="connsiteX2" fmla="*/ 1285676 w 1353343"/>
              <a:gd name="connsiteY2" fmla="*/ 0 h 676671"/>
              <a:gd name="connsiteX3" fmla="*/ 1353343 w 1353343"/>
              <a:gd name="connsiteY3" fmla="*/ 67667 h 676671"/>
              <a:gd name="connsiteX4" fmla="*/ 1353343 w 1353343"/>
              <a:gd name="connsiteY4" fmla="*/ 609004 h 676671"/>
              <a:gd name="connsiteX5" fmla="*/ 1285676 w 1353343"/>
              <a:gd name="connsiteY5" fmla="*/ 676671 h 676671"/>
              <a:gd name="connsiteX6" fmla="*/ 67667 w 1353343"/>
              <a:gd name="connsiteY6" fmla="*/ 676671 h 676671"/>
              <a:gd name="connsiteX7" fmla="*/ 0 w 1353343"/>
              <a:gd name="connsiteY7" fmla="*/ 609004 h 676671"/>
              <a:gd name="connsiteX8" fmla="*/ 0 w 1353343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343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285676" y="0"/>
                </a:lnTo>
                <a:cubicBezTo>
                  <a:pt x="1323047" y="0"/>
                  <a:pt x="1353343" y="30296"/>
                  <a:pt x="1353343" y="67667"/>
                </a:cubicBezTo>
                <a:lnTo>
                  <a:pt x="1353343" y="609004"/>
                </a:lnTo>
                <a:cubicBezTo>
                  <a:pt x="1353343" y="646375"/>
                  <a:pt x="1323047" y="676671"/>
                  <a:pt x="1285676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Tasavvufi </a:t>
            </a:r>
            <a:r>
              <a:rPr lang="tr-TR" sz="2800" dirty="0" smtClean="0">
                <a:solidFill>
                  <a:schemeClr val="tx1"/>
                </a:solidFill>
              </a:rPr>
              <a:t>yorumlar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(Ahlakla ilgili)</a:t>
            </a:r>
            <a:endParaRPr lang="tr-TR" sz="8000" dirty="0">
              <a:solidFill>
                <a:schemeClr val="tx1"/>
              </a:solidFill>
            </a:endParaRPr>
          </a:p>
        </p:txBody>
      </p:sp>
      <p:sp>
        <p:nvSpPr>
          <p:cNvPr id="10" name="Serbest Form 9"/>
          <p:cNvSpPr/>
          <p:nvPr/>
        </p:nvSpPr>
        <p:spPr>
          <a:xfrm>
            <a:off x="7736401" y="2474455"/>
            <a:ext cx="135334" cy="5075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7503"/>
                </a:lnTo>
                <a:lnTo>
                  <a:pt x="135334" y="50750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Serbest Form 10"/>
          <p:cNvSpPr/>
          <p:nvPr/>
        </p:nvSpPr>
        <p:spPr>
          <a:xfrm>
            <a:off x="7871735" y="2643623"/>
            <a:ext cx="3123679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1. </a:t>
            </a:r>
            <a:r>
              <a:rPr lang="tr-TR" sz="2800" dirty="0" err="1" smtClean="0"/>
              <a:t>Yesevilik</a:t>
            </a:r>
            <a:endParaRPr lang="tr-TR" sz="2800" dirty="0"/>
          </a:p>
        </p:txBody>
      </p:sp>
      <p:sp>
        <p:nvSpPr>
          <p:cNvPr id="12" name="Serbest Form 11"/>
          <p:cNvSpPr/>
          <p:nvPr/>
        </p:nvSpPr>
        <p:spPr>
          <a:xfrm>
            <a:off x="7736401" y="2474455"/>
            <a:ext cx="135334" cy="13533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53343"/>
                </a:lnTo>
                <a:lnTo>
                  <a:pt x="135334" y="135334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erbest Form 12"/>
          <p:cNvSpPr/>
          <p:nvPr/>
        </p:nvSpPr>
        <p:spPr>
          <a:xfrm>
            <a:off x="7871735" y="3489463"/>
            <a:ext cx="3123679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2. Kadirilik</a:t>
            </a:r>
            <a:endParaRPr lang="tr-TR" sz="2800" dirty="0"/>
          </a:p>
        </p:txBody>
      </p:sp>
      <p:sp>
        <p:nvSpPr>
          <p:cNvPr id="14" name="Serbest Form 13"/>
          <p:cNvSpPr/>
          <p:nvPr/>
        </p:nvSpPr>
        <p:spPr>
          <a:xfrm>
            <a:off x="7736401" y="2474455"/>
            <a:ext cx="135334" cy="21991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99183"/>
                </a:lnTo>
                <a:lnTo>
                  <a:pt x="135334" y="219918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erbest Form 14"/>
          <p:cNvSpPr/>
          <p:nvPr/>
        </p:nvSpPr>
        <p:spPr>
          <a:xfrm>
            <a:off x="7871735" y="4335302"/>
            <a:ext cx="3123679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3. Mevlevilik</a:t>
            </a:r>
            <a:endParaRPr lang="tr-TR" sz="2800" dirty="0"/>
          </a:p>
        </p:txBody>
      </p:sp>
      <p:sp>
        <p:nvSpPr>
          <p:cNvPr id="16" name="Serbest Form 15"/>
          <p:cNvSpPr/>
          <p:nvPr/>
        </p:nvSpPr>
        <p:spPr>
          <a:xfrm>
            <a:off x="7736401" y="2474455"/>
            <a:ext cx="135334" cy="30450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45023"/>
                </a:lnTo>
                <a:lnTo>
                  <a:pt x="135334" y="304502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erbest Form 16"/>
          <p:cNvSpPr/>
          <p:nvPr/>
        </p:nvSpPr>
        <p:spPr>
          <a:xfrm>
            <a:off x="7871735" y="5181142"/>
            <a:ext cx="3123679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4. Nakşibendilik</a:t>
            </a:r>
            <a:endParaRPr lang="tr-TR" sz="2800" dirty="0"/>
          </a:p>
        </p:txBody>
      </p:sp>
      <p:sp>
        <p:nvSpPr>
          <p:cNvPr id="19" name="Serbest Form 18"/>
          <p:cNvSpPr/>
          <p:nvPr/>
        </p:nvSpPr>
        <p:spPr>
          <a:xfrm>
            <a:off x="740001" y="2441899"/>
            <a:ext cx="135334" cy="5075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7503"/>
                </a:lnTo>
                <a:lnTo>
                  <a:pt x="135334" y="50750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erbest Form 19"/>
          <p:cNvSpPr/>
          <p:nvPr/>
        </p:nvSpPr>
        <p:spPr>
          <a:xfrm>
            <a:off x="875336" y="2611067"/>
            <a:ext cx="2802964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1. </a:t>
            </a:r>
            <a:r>
              <a:rPr lang="tr-TR" sz="2800" dirty="0" err="1" smtClean="0"/>
              <a:t>Maturidîlik</a:t>
            </a:r>
            <a:endParaRPr lang="tr-TR" sz="2800" dirty="0"/>
          </a:p>
        </p:txBody>
      </p:sp>
      <p:sp>
        <p:nvSpPr>
          <p:cNvPr id="21" name="Serbest Form 20"/>
          <p:cNvSpPr/>
          <p:nvPr/>
        </p:nvSpPr>
        <p:spPr>
          <a:xfrm>
            <a:off x="740001" y="2441899"/>
            <a:ext cx="135334" cy="13533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53343"/>
                </a:lnTo>
                <a:lnTo>
                  <a:pt x="135334" y="135334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erbest Form 21"/>
          <p:cNvSpPr/>
          <p:nvPr/>
        </p:nvSpPr>
        <p:spPr>
          <a:xfrm>
            <a:off x="875336" y="3456907"/>
            <a:ext cx="2802964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2. </a:t>
            </a:r>
            <a:r>
              <a:rPr lang="tr-TR" sz="2800" dirty="0" err="1" smtClean="0"/>
              <a:t>Eş’arîlik</a:t>
            </a:r>
            <a:endParaRPr lang="tr-TR" sz="2800" dirty="0"/>
          </a:p>
        </p:txBody>
      </p:sp>
      <p:sp>
        <p:nvSpPr>
          <p:cNvPr id="25" name="Serbest Form 24"/>
          <p:cNvSpPr/>
          <p:nvPr/>
        </p:nvSpPr>
        <p:spPr>
          <a:xfrm>
            <a:off x="4307931" y="1232487"/>
            <a:ext cx="2798839" cy="1209412"/>
          </a:xfrm>
          <a:custGeom>
            <a:avLst/>
            <a:gdLst>
              <a:gd name="connsiteX0" fmla="*/ 0 w 1353343"/>
              <a:gd name="connsiteY0" fmla="*/ 67667 h 676671"/>
              <a:gd name="connsiteX1" fmla="*/ 67667 w 1353343"/>
              <a:gd name="connsiteY1" fmla="*/ 0 h 676671"/>
              <a:gd name="connsiteX2" fmla="*/ 1285676 w 1353343"/>
              <a:gd name="connsiteY2" fmla="*/ 0 h 676671"/>
              <a:gd name="connsiteX3" fmla="*/ 1353343 w 1353343"/>
              <a:gd name="connsiteY3" fmla="*/ 67667 h 676671"/>
              <a:gd name="connsiteX4" fmla="*/ 1353343 w 1353343"/>
              <a:gd name="connsiteY4" fmla="*/ 609004 h 676671"/>
              <a:gd name="connsiteX5" fmla="*/ 1285676 w 1353343"/>
              <a:gd name="connsiteY5" fmla="*/ 676671 h 676671"/>
              <a:gd name="connsiteX6" fmla="*/ 67667 w 1353343"/>
              <a:gd name="connsiteY6" fmla="*/ 676671 h 676671"/>
              <a:gd name="connsiteX7" fmla="*/ 0 w 1353343"/>
              <a:gd name="connsiteY7" fmla="*/ 609004 h 676671"/>
              <a:gd name="connsiteX8" fmla="*/ 0 w 1353343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343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285676" y="0"/>
                </a:lnTo>
                <a:cubicBezTo>
                  <a:pt x="1323047" y="0"/>
                  <a:pt x="1353343" y="30296"/>
                  <a:pt x="1353343" y="67667"/>
                </a:cubicBezTo>
                <a:lnTo>
                  <a:pt x="1353343" y="609004"/>
                </a:lnTo>
                <a:cubicBezTo>
                  <a:pt x="1353343" y="646375"/>
                  <a:pt x="1323047" y="676671"/>
                  <a:pt x="1285676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Fıkhi </a:t>
            </a:r>
            <a:r>
              <a:rPr lang="tr-TR" sz="2800" dirty="0" smtClean="0">
                <a:solidFill>
                  <a:schemeClr val="tx1"/>
                </a:solidFill>
              </a:rPr>
              <a:t>Yorumlar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(İbadetle İlgili)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26" name="Serbest Form 25"/>
          <p:cNvSpPr/>
          <p:nvPr/>
        </p:nvSpPr>
        <p:spPr>
          <a:xfrm>
            <a:off x="4461479" y="2441898"/>
            <a:ext cx="135334" cy="5075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7503"/>
                </a:lnTo>
                <a:lnTo>
                  <a:pt x="135334" y="50750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Serbest Form 26"/>
          <p:cNvSpPr/>
          <p:nvPr/>
        </p:nvSpPr>
        <p:spPr>
          <a:xfrm>
            <a:off x="4578599" y="2611067"/>
            <a:ext cx="2528171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pPr marL="342900" indent="-342900">
              <a:buAutoNum type="arabicPeriod"/>
            </a:pPr>
            <a:r>
              <a:rPr lang="tr-TR" sz="2800" dirty="0"/>
              <a:t>Hanefilik</a:t>
            </a:r>
          </a:p>
        </p:txBody>
      </p:sp>
      <p:sp>
        <p:nvSpPr>
          <p:cNvPr id="28" name="Serbest Form 27"/>
          <p:cNvSpPr/>
          <p:nvPr/>
        </p:nvSpPr>
        <p:spPr>
          <a:xfrm>
            <a:off x="4469083" y="2442801"/>
            <a:ext cx="135334" cy="13533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53343"/>
                </a:lnTo>
                <a:lnTo>
                  <a:pt x="135334" y="135334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Serbest Form 28"/>
          <p:cNvSpPr/>
          <p:nvPr/>
        </p:nvSpPr>
        <p:spPr>
          <a:xfrm>
            <a:off x="4578599" y="3456907"/>
            <a:ext cx="2528171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2. </a:t>
            </a:r>
            <a:r>
              <a:rPr lang="tr-TR" sz="2800" dirty="0" err="1" smtClean="0"/>
              <a:t>Malikîlik</a:t>
            </a:r>
            <a:endParaRPr lang="tr-TR" sz="2800" dirty="0"/>
          </a:p>
        </p:txBody>
      </p:sp>
      <p:sp>
        <p:nvSpPr>
          <p:cNvPr id="31" name="Serbest Form 30"/>
          <p:cNvSpPr/>
          <p:nvPr/>
        </p:nvSpPr>
        <p:spPr>
          <a:xfrm>
            <a:off x="4578599" y="4302746"/>
            <a:ext cx="2528171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3. </a:t>
            </a:r>
            <a:r>
              <a:rPr lang="tr-TR" sz="2800" dirty="0" err="1" smtClean="0"/>
              <a:t>Şafiîlik</a:t>
            </a:r>
            <a:endParaRPr lang="tr-TR" sz="2800" dirty="0"/>
          </a:p>
        </p:txBody>
      </p:sp>
      <p:sp>
        <p:nvSpPr>
          <p:cNvPr id="18" name="Serbest Form 17"/>
          <p:cNvSpPr/>
          <p:nvPr/>
        </p:nvSpPr>
        <p:spPr>
          <a:xfrm>
            <a:off x="615159" y="1232487"/>
            <a:ext cx="3376247" cy="1252373"/>
          </a:xfrm>
          <a:custGeom>
            <a:avLst/>
            <a:gdLst>
              <a:gd name="connsiteX0" fmla="*/ 0 w 1353343"/>
              <a:gd name="connsiteY0" fmla="*/ 67667 h 676671"/>
              <a:gd name="connsiteX1" fmla="*/ 67667 w 1353343"/>
              <a:gd name="connsiteY1" fmla="*/ 0 h 676671"/>
              <a:gd name="connsiteX2" fmla="*/ 1285676 w 1353343"/>
              <a:gd name="connsiteY2" fmla="*/ 0 h 676671"/>
              <a:gd name="connsiteX3" fmla="*/ 1353343 w 1353343"/>
              <a:gd name="connsiteY3" fmla="*/ 67667 h 676671"/>
              <a:gd name="connsiteX4" fmla="*/ 1353343 w 1353343"/>
              <a:gd name="connsiteY4" fmla="*/ 609004 h 676671"/>
              <a:gd name="connsiteX5" fmla="*/ 1285676 w 1353343"/>
              <a:gd name="connsiteY5" fmla="*/ 676671 h 676671"/>
              <a:gd name="connsiteX6" fmla="*/ 67667 w 1353343"/>
              <a:gd name="connsiteY6" fmla="*/ 676671 h 676671"/>
              <a:gd name="connsiteX7" fmla="*/ 0 w 1353343"/>
              <a:gd name="connsiteY7" fmla="*/ 609004 h 676671"/>
              <a:gd name="connsiteX8" fmla="*/ 0 w 1353343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343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285676" y="0"/>
                </a:lnTo>
                <a:cubicBezTo>
                  <a:pt x="1323047" y="0"/>
                  <a:pt x="1353343" y="30296"/>
                  <a:pt x="1353343" y="67667"/>
                </a:cubicBezTo>
                <a:lnTo>
                  <a:pt x="1353343" y="609004"/>
                </a:lnTo>
                <a:cubicBezTo>
                  <a:pt x="1353343" y="646375"/>
                  <a:pt x="1323047" y="676671"/>
                  <a:pt x="1285676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800" dirty="0" err="1" smtClean="0">
                <a:solidFill>
                  <a:schemeClr val="tx1"/>
                </a:solidFill>
              </a:rPr>
              <a:t>İtikadi</a:t>
            </a:r>
            <a:r>
              <a:rPr lang="tr-TR" sz="2800" dirty="0" smtClean="0">
                <a:solidFill>
                  <a:schemeClr val="tx1"/>
                </a:solidFill>
              </a:rPr>
              <a:t> Yorumlar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800" dirty="0" smtClean="0">
                <a:solidFill>
                  <a:schemeClr val="tx1"/>
                </a:solidFill>
              </a:rPr>
              <a:t>(</a:t>
            </a:r>
            <a:r>
              <a:rPr lang="tr-TR" sz="2800" dirty="0">
                <a:solidFill>
                  <a:schemeClr val="tx1"/>
                </a:solidFill>
              </a:rPr>
              <a:t>İnançla </a:t>
            </a:r>
            <a:r>
              <a:rPr lang="tr-TR" sz="2800" dirty="0" smtClean="0">
                <a:solidFill>
                  <a:schemeClr val="tx1"/>
                </a:solidFill>
              </a:rPr>
              <a:t>ilgili)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7" name="Serbest Form 46"/>
          <p:cNvSpPr/>
          <p:nvPr/>
        </p:nvSpPr>
        <p:spPr>
          <a:xfrm>
            <a:off x="4567394" y="5180875"/>
            <a:ext cx="2528171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4. </a:t>
            </a:r>
            <a:r>
              <a:rPr lang="tr-TR" sz="2800" dirty="0" err="1" smtClean="0"/>
              <a:t>Hanbelîlik</a:t>
            </a:r>
            <a:endParaRPr lang="tr-TR" sz="2800" dirty="0"/>
          </a:p>
        </p:txBody>
      </p:sp>
      <p:sp>
        <p:nvSpPr>
          <p:cNvPr id="51" name="Serbest Form 50"/>
          <p:cNvSpPr/>
          <p:nvPr/>
        </p:nvSpPr>
        <p:spPr>
          <a:xfrm>
            <a:off x="7736401" y="3362750"/>
            <a:ext cx="135334" cy="30450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45023"/>
                </a:lnTo>
                <a:lnTo>
                  <a:pt x="135334" y="3045023"/>
                </a:lnTo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Serbest Form 51"/>
          <p:cNvSpPr/>
          <p:nvPr/>
        </p:nvSpPr>
        <p:spPr>
          <a:xfrm>
            <a:off x="7871735" y="6069437"/>
            <a:ext cx="3169007" cy="676671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2800" dirty="0" smtClean="0"/>
              <a:t>5. Alevilik-Bektaşilik</a:t>
            </a:r>
            <a:endParaRPr lang="tr-TR" sz="2800" dirty="0"/>
          </a:p>
        </p:txBody>
      </p:sp>
      <p:sp>
        <p:nvSpPr>
          <p:cNvPr id="54" name="Oval 53"/>
          <p:cNvSpPr/>
          <p:nvPr/>
        </p:nvSpPr>
        <p:spPr>
          <a:xfrm>
            <a:off x="298634" y="824725"/>
            <a:ext cx="622117" cy="6893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1</a:t>
            </a:r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121001" y="710071"/>
            <a:ext cx="622117" cy="6893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2</a:t>
            </a:r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423295" y="718659"/>
            <a:ext cx="622117" cy="6893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3</a:t>
            </a:r>
            <a:endParaRPr lang="tr-T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20" grpId="0" animBg="1"/>
      <p:bldP spid="22" grpId="0" animBg="1"/>
      <p:bldP spid="25" grpId="0" animBg="1"/>
      <p:bldP spid="27" grpId="0" animBg="1"/>
      <p:bldP spid="29" grpId="0" animBg="1"/>
      <p:bldP spid="31" grpId="0" animBg="1"/>
      <p:bldP spid="18" grpId="0" animBg="1"/>
      <p:bldP spid="47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60463" y="102080"/>
            <a:ext cx="5763799" cy="6179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666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smtClean="0"/>
              <a:t>Verilen kelimeleri düzeltelim </a:t>
            </a:r>
            <a:endParaRPr lang="tr-TR" sz="3200" dirty="0"/>
          </a:p>
        </p:txBody>
      </p:sp>
      <p:sp>
        <p:nvSpPr>
          <p:cNvPr id="5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134402" y="964354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err="1"/>
              <a:t>Maturidîlik</a:t>
            </a:r>
            <a:endParaRPr lang="tr-TR" sz="4400" dirty="0"/>
          </a:p>
        </p:txBody>
      </p:sp>
      <p:sp>
        <p:nvSpPr>
          <p:cNvPr id="6" name="Serbest Form 5"/>
          <p:cNvSpPr/>
          <p:nvPr/>
        </p:nvSpPr>
        <p:spPr>
          <a:xfrm>
            <a:off x="134402" y="964354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r-TR" sz="4000" dirty="0" err="1">
                <a:solidFill>
                  <a:schemeClr val="tx1"/>
                </a:solidFill>
              </a:rPr>
              <a:t>tu</a:t>
            </a:r>
            <a:r>
              <a:rPr lang="tr-TR" sz="4000" dirty="0" err="1" smtClean="0">
                <a:solidFill>
                  <a:schemeClr val="tx1"/>
                </a:solidFill>
              </a:rPr>
              <a:t>Mdîarilik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38150" y="836523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</a:p>
        </p:txBody>
      </p:sp>
      <p:sp>
        <p:nvSpPr>
          <p:cNvPr id="8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3207240" y="964354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800" b="1" dirty="0">
                <a:solidFill>
                  <a:prstClr val="white"/>
                </a:solidFill>
              </a:rPr>
              <a:t>Hanefilik</a:t>
            </a:r>
          </a:p>
        </p:txBody>
      </p:sp>
      <p:sp>
        <p:nvSpPr>
          <p:cNvPr id="9" name="Serbest Form 8"/>
          <p:cNvSpPr/>
          <p:nvPr/>
        </p:nvSpPr>
        <p:spPr>
          <a:xfrm>
            <a:off x="3206620" y="974723"/>
            <a:ext cx="2684325" cy="1895156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tr-TR" sz="4400" dirty="0" err="1" smtClean="0">
                <a:solidFill>
                  <a:prstClr val="black"/>
                </a:solidFill>
              </a:rPr>
              <a:t>neHa</a:t>
            </a:r>
            <a:r>
              <a:rPr lang="tr-TR" sz="4400" dirty="0" err="1">
                <a:solidFill>
                  <a:prstClr val="black"/>
                </a:solidFill>
              </a:rPr>
              <a:t>il</a:t>
            </a:r>
            <a:r>
              <a:rPr lang="tr-TR" sz="4400" dirty="0" err="1" smtClean="0">
                <a:solidFill>
                  <a:prstClr val="black"/>
                </a:solidFill>
              </a:rPr>
              <a:t>fik</a:t>
            </a:r>
            <a:endParaRPr lang="tr-TR" sz="4400" dirty="0">
              <a:solidFill>
                <a:prstClr val="black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3110987" y="836172"/>
            <a:ext cx="640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6280078" y="913543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800" b="1" dirty="0" err="1">
                <a:solidFill>
                  <a:prstClr val="white"/>
                </a:solidFill>
              </a:rPr>
              <a:t>Yesevilik</a:t>
            </a:r>
            <a:endParaRPr lang="tr-TR" sz="4800" b="1" dirty="0">
              <a:solidFill>
                <a:prstClr val="white"/>
              </a:solidFill>
            </a:endParaRPr>
          </a:p>
        </p:txBody>
      </p:sp>
      <p:sp>
        <p:nvSpPr>
          <p:cNvPr id="12" name="Serbest Form 11"/>
          <p:cNvSpPr/>
          <p:nvPr/>
        </p:nvSpPr>
        <p:spPr>
          <a:xfrm>
            <a:off x="6280077" y="914507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tr-TR" sz="4400" dirty="0" err="1" smtClean="0">
                <a:solidFill>
                  <a:prstClr val="black"/>
                </a:solidFill>
              </a:rPr>
              <a:t>Yikeviesl</a:t>
            </a:r>
            <a:endParaRPr lang="tr-TR" sz="4400" dirty="0">
              <a:solidFill>
                <a:prstClr val="black"/>
              </a:solidFill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6183826" y="785712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9390089" y="913543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800" b="1" dirty="0" err="1">
                <a:solidFill>
                  <a:prstClr val="white"/>
                </a:solidFill>
              </a:rPr>
              <a:t>Eş’arîlik</a:t>
            </a:r>
            <a:endParaRPr lang="tr-TR" sz="4800" b="1" dirty="0">
              <a:solidFill>
                <a:prstClr val="white"/>
              </a:solidFill>
            </a:endParaRPr>
          </a:p>
        </p:txBody>
      </p:sp>
      <p:sp>
        <p:nvSpPr>
          <p:cNvPr id="15" name="Serbest Form 14"/>
          <p:cNvSpPr/>
          <p:nvPr/>
        </p:nvSpPr>
        <p:spPr>
          <a:xfrm>
            <a:off x="9378009" y="886689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tr-TR" sz="4000" dirty="0" smtClean="0">
                <a:solidFill>
                  <a:prstClr val="black"/>
                </a:solidFill>
              </a:rPr>
              <a:t>’</a:t>
            </a:r>
            <a:r>
              <a:rPr lang="tr-TR" sz="4000" dirty="0" err="1" smtClean="0">
                <a:solidFill>
                  <a:prstClr val="black"/>
                </a:solidFill>
              </a:rPr>
              <a:t>aEşlikrî</a:t>
            </a:r>
            <a:endParaRPr lang="tr-TR" sz="4000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9293837" y="785712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134402" y="3924122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000" b="1" dirty="0" err="1">
                <a:solidFill>
                  <a:prstClr val="white"/>
                </a:solidFill>
              </a:rPr>
              <a:t>Malikîlik</a:t>
            </a:r>
            <a:endParaRPr lang="tr-TR" sz="4000" b="1" dirty="0">
              <a:solidFill>
                <a:prstClr val="white"/>
              </a:solidFill>
            </a:endParaRPr>
          </a:p>
        </p:txBody>
      </p:sp>
      <p:sp>
        <p:nvSpPr>
          <p:cNvPr id="18" name="Serbest Form 17"/>
          <p:cNvSpPr/>
          <p:nvPr/>
        </p:nvSpPr>
        <p:spPr>
          <a:xfrm>
            <a:off x="134402" y="3924122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tr-TR" sz="4800" dirty="0" err="1" smtClean="0">
                <a:solidFill>
                  <a:prstClr val="black"/>
                </a:solidFill>
              </a:rPr>
              <a:t>lMakikîli</a:t>
            </a:r>
            <a:endParaRPr lang="tr-TR" sz="4800" dirty="0">
              <a:solidFill>
                <a:prstClr val="black"/>
              </a:solidFill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38150" y="3796291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3207240" y="3924122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800" b="1" dirty="0" err="1">
                <a:solidFill>
                  <a:prstClr val="white"/>
                </a:solidFill>
              </a:rPr>
              <a:t>Şafiîlik</a:t>
            </a:r>
            <a:endParaRPr lang="tr-TR" sz="4800" b="1" dirty="0">
              <a:solidFill>
                <a:prstClr val="white"/>
              </a:solidFill>
            </a:endParaRPr>
          </a:p>
        </p:txBody>
      </p:sp>
      <p:sp>
        <p:nvSpPr>
          <p:cNvPr id="21" name="Serbest Form 20"/>
          <p:cNvSpPr/>
          <p:nvPr/>
        </p:nvSpPr>
        <p:spPr>
          <a:xfrm>
            <a:off x="3207240" y="3910694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tr-TR" sz="5400" dirty="0" err="1" smtClean="0">
                <a:solidFill>
                  <a:prstClr val="black"/>
                </a:solidFill>
              </a:rPr>
              <a:t>aŞîlfiik</a:t>
            </a:r>
            <a:endParaRPr lang="tr-TR" sz="5400" dirty="0">
              <a:solidFill>
                <a:prstClr val="black"/>
              </a:solidFill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3073815" y="3826042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6280078" y="3873311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400" b="1" dirty="0" err="1">
                <a:solidFill>
                  <a:prstClr val="white"/>
                </a:solidFill>
              </a:rPr>
              <a:t>Hanbelîlik</a:t>
            </a:r>
            <a:endParaRPr lang="tr-TR" sz="4400" b="1" dirty="0">
              <a:solidFill>
                <a:prstClr val="white"/>
              </a:solidFill>
            </a:endParaRPr>
          </a:p>
        </p:txBody>
      </p:sp>
      <p:sp>
        <p:nvSpPr>
          <p:cNvPr id="24" name="Serbest Form 23"/>
          <p:cNvSpPr/>
          <p:nvPr/>
        </p:nvSpPr>
        <p:spPr>
          <a:xfrm>
            <a:off x="6280076" y="3882602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tr-TR" sz="4400" dirty="0" err="1" smtClean="0">
                <a:solidFill>
                  <a:prstClr val="black"/>
                </a:solidFill>
              </a:rPr>
              <a:t>abHenlîlik</a:t>
            </a:r>
            <a:endParaRPr lang="tr-TR" sz="4400" dirty="0">
              <a:solidFill>
                <a:prstClr val="black"/>
              </a:solidFill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6183826" y="3745480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9390089" y="3873311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800" b="1" dirty="0" smtClean="0">
                <a:solidFill>
                  <a:prstClr val="white"/>
                </a:solidFill>
              </a:rPr>
              <a:t>Kadirilik</a:t>
            </a:r>
            <a:endParaRPr lang="tr-TR" sz="4800" b="1" dirty="0">
              <a:solidFill>
                <a:prstClr val="white"/>
              </a:solidFill>
            </a:endParaRPr>
          </a:p>
        </p:txBody>
      </p:sp>
      <p:sp>
        <p:nvSpPr>
          <p:cNvPr id="27" name="Serbest Form 26"/>
          <p:cNvSpPr/>
          <p:nvPr/>
        </p:nvSpPr>
        <p:spPr>
          <a:xfrm>
            <a:off x="9390088" y="3882601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tr-TR" sz="4800" dirty="0" err="1" smtClean="0">
                <a:solidFill>
                  <a:prstClr val="black"/>
                </a:solidFill>
              </a:rPr>
              <a:t>dKaliirik</a:t>
            </a:r>
            <a:endParaRPr lang="tr-TR" sz="4800" dirty="0">
              <a:solidFill>
                <a:prstClr val="black"/>
              </a:solidFill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9293837" y="3745480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Başlık 1"/>
          <p:cNvSpPr txBox="1">
            <a:spLocks/>
          </p:cNvSpPr>
          <p:nvPr/>
        </p:nvSpPr>
        <p:spPr>
          <a:xfrm>
            <a:off x="7559795" y="84185"/>
            <a:ext cx="4502540" cy="6179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222A4A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Kelimelerin üzerine tıklayınız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0" y="6408062"/>
            <a:ext cx="12203025" cy="45977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Komut Düğmesi: İleri veya Sonraki 30">
            <a:hlinkClick r:id="" action="ppaction://hlinkshowjump?jump=previousslide" highlightClick="1"/>
          </p:cNvPr>
          <p:cNvSpPr/>
          <p:nvPr/>
        </p:nvSpPr>
        <p:spPr>
          <a:xfrm flipH="1">
            <a:off x="10850811" y="6415150"/>
            <a:ext cx="383458" cy="464114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Komut Düğmesi: İleri veya Sonraki 31">
            <a:hlinkClick r:id="" action="ppaction://hlinkshowjump?jump=nextslide" highlightClick="1"/>
          </p:cNvPr>
          <p:cNvSpPr/>
          <p:nvPr/>
        </p:nvSpPr>
        <p:spPr>
          <a:xfrm>
            <a:off x="11798196" y="6415150"/>
            <a:ext cx="383458" cy="452682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Komut Düğmesi: Giriş 32">
            <a:hlinkClick r:id="" action="ppaction://hlinkshowjump?jump=firstslide" highlightClick="1"/>
          </p:cNvPr>
          <p:cNvSpPr/>
          <p:nvPr/>
        </p:nvSpPr>
        <p:spPr>
          <a:xfrm>
            <a:off x="11302394" y="6415150"/>
            <a:ext cx="427678" cy="456707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2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013 0.2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0131 0.27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0013 0.27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0131 0.27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0013 0.271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131 0.271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0013 0.2719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013 0.271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7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Düz Ok Bağlayıcısı 14"/>
          <p:cNvCxnSpPr/>
          <p:nvPr/>
        </p:nvCxnSpPr>
        <p:spPr>
          <a:xfrm>
            <a:off x="1881316" y="3760983"/>
            <a:ext cx="0" cy="1358735"/>
          </a:xfrm>
          <a:prstGeom prst="straightConnector1">
            <a:avLst/>
          </a:prstGeom>
          <a:ln w="762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rbest Form 5"/>
          <p:cNvSpPr/>
          <p:nvPr/>
        </p:nvSpPr>
        <p:spPr>
          <a:xfrm>
            <a:off x="4362595" y="226408"/>
            <a:ext cx="6009491" cy="848394"/>
          </a:xfrm>
          <a:custGeom>
            <a:avLst/>
            <a:gdLst>
              <a:gd name="connsiteX0" fmla="*/ 0 w 1353343"/>
              <a:gd name="connsiteY0" fmla="*/ 67667 h 676671"/>
              <a:gd name="connsiteX1" fmla="*/ 67667 w 1353343"/>
              <a:gd name="connsiteY1" fmla="*/ 0 h 676671"/>
              <a:gd name="connsiteX2" fmla="*/ 1285676 w 1353343"/>
              <a:gd name="connsiteY2" fmla="*/ 0 h 676671"/>
              <a:gd name="connsiteX3" fmla="*/ 1353343 w 1353343"/>
              <a:gd name="connsiteY3" fmla="*/ 67667 h 676671"/>
              <a:gd name="connsiteX4" fmla="*/ 1353343 w 1353343"/>
              <a:gd name="connsiteY4" fmla="*/ 609004 h 676671"/>
              <a:gd name="connsiteX5" fmla="*/ 1285676 w 1353343"/>
              <a:gd name="connsiteY5" fmla="*/ 676671 h 676671"/>
              <a:gd name="connsiteX6" fmla="*/ 67667 w 1353343"/>
              <a:gd name="connsiteY6" fmla="*/ 676671 h 676671"/>
              <a:gd name="connsiteX7" fmla="*/ 0 w 1353343"/>
              <a:gd name="connsiteY7" fmla="*/ 609004 h 676671"/>
              <a:gd name="connsiteX8" fmla="*/ 0 w 1353343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343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285676" y="0"/>
                </a:lnTo>
                <a:cubicBezTo>
                  <a:pt x="1323047" y="0"/>
                  <a:pt x="1353343" y="30296"/>
                  <a:pt x="1353343" y="67667"/>
                </a:cubicBezTo>
                <a:lnTo>
                  <a:pt x="1353343" y="609004"/>
                </a:lnTo>
                <a:cubicBezTo>
                  <a:pt x="1353343" y="646375"/>
                  <a:pt x="1323047" y="676671"/>
                  <a:pt x="1285676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200" dirty="0" err="1" smtClean="0">
                <a:solidFill>
                  <a:schemeClr val="tx1"/>
                </a:solidFill>
              </a:rPr>
              <a:t>İtikadi</a:t>
            </a:r>
            <a:r>
              <a:rPr lang="tr-TR" sz="3200" dirty="0" smtClean="0">
                <a:solidFill>
                  <a:schemeClr val="tx1"/>
                </a:solidFill>
              </a:rPr>
              <a:t> Yorumlar (İnançla ilgili)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17" name="Picture 8" descr="Paper Yellow Angle, Sticky note transparent background PNG clipar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3" r="16279" b="8522"/>
          <a:stretch/>
        </p:blipFill>
        <p:spPr bwMode="auto">
          <a:xfrm>
            <a:off x="28452" y="150609"/>
            <a:ext cx="3705728" cy="39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267713" y="1124323"/>
            <a:ext cx="34382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/>
              <a:t>İtikat: </a:t>
            </a:r>
            <a:r>
              <a:rPr lang="tr-TR" sz="2800" dirty="0"/>
              <a:t>İslam dininde gönülden bir bağlılıkla kesin olarak inanılması gereken esaslar vardır. Bunlara </a:t>
            </a:r>
            <a:r>
              <a:rPr lang="tr-TR" sz="2800" b="1" dirty="0"/>
              <a:t>inanç veya itikat </a:t>
            </a:r>
            <a:r>
              <a:rPr lang="tr-TR" sz="2800" dirty="0"/>
              <a:t>konuları denir.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267713" y="4775693"/>
            <a:ext cx="3348155" cy="11381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İmanın şartları itikat konularıdır.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3838898" y="2433053"/>
            <a:ext cx="4208508" cy="2655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Muhammed </a:t>
            </a:r>
            <a:r>
              <a:rPr lang="tr-TR" sz="2800" dirty="0"/>
              <a:t>b. Muhammed </a:t>
            </a:r>
            <a:r>
              <a:rPr lang="tr-TR" sz="2800" dirty="0" smtClean="0"/>
              <a:t>el-</a:t>
            </a:r>
            <a:r>
              <a:rPr lang="tr-TR" sz="2800" dirty="0" err="1" smtClean="0"/>
              <a:t>Maturidi’nin</a:t>
            </a:r>
            <a:r>
              <a:rPr lang="tr-TR" sz="2800" dirty="0" smtClean="0"/>
              <a:t> (ö. 944) görüşleri ile oluşmuştur.</a:t>
            </a:r>
          </a:p>
          <a:p>
            <a:r>
              <a:rPr lang="tr-TR" sz="2800" dirty="0" smtClean="0"/>
              <a:t>İmam </a:t>
            </a:r>
            <a:r>
              <a:rPr lang="tr-TR" sz="2800" dirty="0" err="1"/>
              <a:t>Maturidi</a:t>
            </a:r>
            <a:r>
              <a:rPr lang="tr-TR" sz="2800" dirty="0"/>
              <a:t>, </a:t>
            </a:r>
            <a:r>
              <a:rPr lang="tr-TR" sz="2800" dirty="0" smtClean="0"/>
              <a:t>en </a:t>
            </a:r>
            <a:r>
              <a:rPr lang="tr-TR" sz="2800" dirty="0"/>
              <a:t>meşhur eseri </a:t>
            </a:r>
            <a:r>
              <a:rPr lang="tr-TR" sz="2800" b="1" dirty="0"/>
              <a:t>“</a:t>
            </a:r>
            <a:r>
              <a:rPr lang="tr-TR" sz="2800" b="1" dirty="0" err="1"/>
              <a:t>Kitabu’t-Tevhit”tir</a:t>
            </a:r>
            <a:r>
              <a:rPr lang="tr-TR" sz="2800" dirty="0"/>
              <a:t>.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8270436" y="3360457"/>
            <a:ext cx="3761143" cy="2553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err="1"/>
              <a:t>Ebu’l</a:t>
            </a:r>
            <a:r>
              <a:rPr lang="tr-TR" sz="2800" dirty="0"/>
              <a:t>-Hasan el-</a:t>
            </a:r>
            <a:r>
              <a:rPr lang="tr-TR" sz="2800" dirty="0" err="1"/>
              <a:t>Eş’ari’nin</a:t>
            </a:r>
            <a:r>
              <a:rPr lang="tr-TR" sz="2800" dirty="0"/>
              <a:t> (ö. 935</a:t>
            </a:r>
            <a:r>
              <a:rPr lang="tr-TR" sz="2800" dirty="0" smtClean="0"/>
              <a:t>) görüşleriyle oluşmuştur.</a:t>
            </a:r>
            <a:endParaRPr lang="tr-TR" sz="6600" dirty="0" smtClean="0"/>
          </a:p>
        </p:txBody>
      </p:sp>
      <p:sp>
        <p:nvSpPr>
          <p:cNvPr id="7" name="Oval 6"/>
          <p:cNvSpPr/>
          <p:nvPr/>
        </p:nvSpPr>
        <p:spPr>
          <a:xfrm>
            <a:off x="4051536" y="-38712"/>
            <a:ext cx="622117" cy="6893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1</a:t>
            </a:r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4518962" y="1765091"/>
            <a:ext cx="2848379" cy="932179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r>
              <a:rPr lang="tr-TR" sz="3600" dirty="0" smtClean="0"/>
              <a:t>1. </a:t>
            </a:r>
            <a:r>
              <a:rPr lang="tr-TR" sz="3600" dirty="0" err="1" smtClean="0"/>
              <a:t>Maturidîlik</a:t>
            </a:r>
            <a:endParaRPr lang="tr-TR" sz="3600" dirty="0"/>
          </a:p>
        </p:txBody>
      </p:sp>
      <p:sp>
        <p:nvSpPr>
          <p:cNvPr id="5" name="Serbest Form 4"/>
          <p:cNvSpPr/>
          <p:nvPr/>
        </p:nvSpPr>
        <p:spPr>
          <a:xfrm>
            <a:off x="8915927" y="2697270"/>
            <a:ext cx="2104999" cy="830715"/>
          </a:xfrm>
          <a:custGeom>
            <a:avLst/>
            <a:gdLst>
              <a:gd name="connsiteX0" fmla="*/ 0 w 1082675"/>
              <a:gd name="connsiteY0" fmla="*/ 67667 h 676671"/>
              <a:gd name="connsiteX1" fmla="*/ 67667 w 1082675"/>
              <a:gd name="connsiteY1" fmla="*/ 0 h 676671"/>
              <a:gd name="connsiteX2" fmla="*/ 1015008 w 1082675"/>
              <a:gd name="connsiteY2" fmla="*/ 0 h 676671"/>
              <a:gd name="connsiteX3" fmla="*/ 1082675 w 1082675"/>
              <a:gd name="connsiteY3" fmla="*/ 67667 h 676671"/>
              <a:gd name="connsiteX4" fmla="*/ 1082675 w 1082675"/>
              <a:gd name="connsiteY4" fmla="*/ 609004 h 676671"/>
              <a:gd name="connsiteX5" fmla="*/ 1015008 w 1082675"/>
              <a:gd name="connsiteY5" fmla="*/ 676671 h 676671"/>
              <a:gd name="connsiteX6" fmla="*/ 67667 w 1082675"/>
              <a:gd name="connsiteY6" fmla="*/ 676671 h 676671"/>
              <a:gd name="connsiteX7" fmla="*/ 0 w 1082675"/>
              <a:gd name="connsiteY7" fmla="*/ 609004 h 676671"/>
              <a:gd name="connsiteX8" fmla="*/ 0 w 1082675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675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015008" y="0"/>
                </a:lnTo>
                <a:cubicBezTo>
                  <a:pt x="1052379" y="0"/>
                  <a:pt x="1082675" y="30296"/>
                  <a:pt x="1082675" y="67667"/>
                </a:cubicBezTo>
                <a:lnTo>
                  <a:pt x="1082675" y="609004"/>
                </a:lnTo>
                <a:cubicBezTo>
                  <a:pt x="1082675" y="646375"/>
                  <a:pt x="1052379" y="676671"/>
                  <a:pt x="1015008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pPr algn="ctr"/>
            <a:r>
              <a:rPr lang="tr-TR" sz="3600" dirty="0" smtClean="0"/>
              <a:t>2. </a:t>
            </a:r>
            <a:r>
              <a:rPr lang="tr-TR" sz="3600" dirty="0" err="1" smtClean="0"/>
              <a:t>Eş’arîlik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445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25" grpId="0" animBg="1"/>
      <p:bldP spid="26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rbest Form 3"/>
          <p:cNvSpPr/>
          <p:nvPr/>
        </p:nvSpPr>
        <p:spPr>
          <a:xfrm>
            <a:off x="2316369" y="233827"/>
            <a:ext cx="6424237" cy="612355"/>
          </a:xfrm>
          <a:custGeom>
            <a:avLst/>
            <a:gdLst>
              <a:gd name="connsiteX0" fmla="*/ 0 w 1353343"/>
              <a:gd name="connsiteY0" fmla="*/ 67667 h 676671"/>
              <a:gd name="connsiteX1" fmla="*/ 67667 w 1353343"/>
              <a:gd name="connsiteY1" fmla="*/ 0 h 676671"/>
              <a:gd name="connsiteX2" fmla="*/ 1285676 w 1353343"/>
              <a:gd name="connsiteY2" fmla="*/ 0 h 676671"/>
              <a:gd name="connsiteX3" fmla="*/ 1353343 w 1353343"/>
              <a:gd name="connsiteY3" fmla="*/ 67667 h 676671"/>
              <a:gd name="connsiteX4" fmla="*/ 1353343 w 1353343"/>
              <a:gd name="connsiteY4" fmla="*/ 609004 h 676671"/>
              <a:gd name="connsiteX5" fmla="*/ 1285676 w 1353343"/>
              <a:gd name="connsiteY5" fmla="*/ 676671 h 676671"/>
              <a:gd name="connsiteX6" fmla="*/ 67667 w 1353343"/>
              <a:gd name="connsiteY6" fmla="*/ 676671 h 676671"/>
              <a:gd name="connsiteX7" fmla="*/ 0 w 1353343"/>
              <a:gd name="connsiteY7" fmla="*/ 609004 h 676671"/>
              <a:gd name="connsiteX8" fmla="*/ 0 w 1353343"/>
              <a:gd name="connsiteY8" fmla="*/ 67667 h 6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3343" h="676671">
                <a:moveTo>
                  <a:pt x="0" y="67667"/>
                </a:moveTo>
                <a:cubicBezTo>
                  <a:pt x="0" y="30296"/>
                  <a:pt x="30296" y="0"/>
                  <a:pt x="67667" y="0"/>
                </a:cubicBezTo>
                <a:lnTo>
                  <a:pt x="1285676" y="0"/>
                </a:lnTo>
                <a:cubicBezTo>
                  <a:pt x="1323047" y="0"/>
                  <a:pt x="1353343" y="30296"/>
                  <a:pt x="1353343" y="67667"/>
                </a:cubicBezTo>
                <a:lnTo>
                  <a:pt x="1353343" y="609004"/>
                </a:lnTo>
                <a:cubicBezTo>
                  <a:pt x="1353343" y="646375"/>
                  <a:pt x="1323047" y="676671"/>
                  <a:pt x="1285676" y="676671"/>
                </a:cubicBezTo>
                <a:lnTo>
                  <a:pt x="67667" y="676671"/>
                </a:lnTo>
                <a:cubicBezTo>
                  <a:pt x="30296" y="676671"/>
                  <a:pt x="0" y="646375"/>
                  <a:pt x="0" y="609004"/>
                </a:cubicBezTo>
                <a:lnTo>
                  <a:pt x="0" y="676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919" tIns="45219" rIns="57919" bIns="45219" numCol="1" spcCol="1270" anchor="ctr" anchorCtr="0">
            <a:noAutofit/>
          </a:bodyPr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Fıkhi </a:t>
            </a:r>
            <a:r>
              <a:rPr lang="tr-TR" sz="3200" dirty="0" smtClean="0">
                <a:solidFill>
                  <a:schemeClr val="tx1"/>
                </a:solidFill>
              </a:rPr>
              <a:t>Yorumlar (İbadetle İlgili)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30727" y="195345"/>
            <a:ext cx="868094" cy="6893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2</a:t>
            </a:r>
            <a:endParaRPr lang="tr-TR" sz="4400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0" b="88800" l="11000" r="88600"/>
                    </a14:imgEffect>
                  </a14:imgLayer>
                </a14:imgProps>
              </a:ext>
            </a:extLst>
          </a:blip>
          <a:srcRect l="11026" t="5778" r="8754" b="9922"/>
          <a:stretch/>
        </p:blipFill>
        <p:spPr>
          <a:xfrm>
            <a:off x="0" y="1463925"/>
            <a:ext cx="4366338" cy="427125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90200" y="2873284"/>
            <a:ext cx="3785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/>
              <a:t>İbadet, dinin günlük hayatla ilgili emir ve yasaklarını inceleyen ilim dalına </a:t>
            </a:r>
            <a:r>
              <a:rPr lang="tr-TR" sz="3200" b="1" dirty="0"/>
              <a:t>fıkıh</a:t>
            </a:r>
            <a:r>
              <a:rPr lang="tr-TR" sz="3200" dirty="0"/>
              <a:t> </a:t>
            </a:r>
            <a:r>
              <a:rPr lang="tr-TR" sz="3200" dirty="0" smtClean="0"/>
              <a:t>denir.</a:t>
            </a:r>
            <a:endParaRPr lang="tr-TR" sz="3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428813" y="2244013"/>
            <a:ext cx="129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FIKIH</a:t>
            </a:r>
            <a:endParaRPr lang="tr-TR" sz="3200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5"/>
          <a:srcRect l="15456" r="37556" b="430"/>
          <a:stretch/>
        </p:blipFill>
        <p:spPr>
          <a:xfrm>
            <a:off x="4784686" y="3721806"/>
            <a:ext cx="2696434" cy="3001282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366336" y="1362498"/>
            <a:ext cx="7658739" cy="21346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200" dirty="0">
                <a:solidFill>
                  <a:schemeClr val="tx1"/>
                </a:solidFill>
              </a:rPr>
              <a:t>Fıkıh; İslam dininin </a:t>
            </a:r>
            <a:r>
              <a:rPr lang="tr-TR" sz="3200" b="1" dirty="0">
                <a:solidFill>
                  <a:schemeClr val="tx1"/>
                </a:solidFill>
              </a:rPr>
              <a:t>ibadetler, evlenme, boşanma, miras, alışveriş, ticaret, çeşitli suçlara </a:t>
            </a:r>
            <a:r>
              <a:rPr lang="tr-TR" sz="3200" b="1" dirty="0" smtClean="0">
                <a:solidFill>
                  <a:schemeClr val="tx1"/>
                </a:solidFill>
              </a:rPr>
              <a:t>öngörülen cezalar </a:t>
            </a:r>
            <a:r>
              <a:rPr lang="tr-TR" sz="3200" dirty="0">
                <a:solidFill>
                  <a:schemeClr val="tx1"/>
                </a:solidFill>
              </a:rPr>
              <a:t>vb. konularla ilgili hükümlerini delilleriyle birlikte ortaya </a:t>
            </a:r>
            <a:r>
              <a:rPr lang="tr-TR" sz="3200" dirty="0" smtClean="0">
                <a:solidFill>
                  <a:schemeClr val="tx1"/>
                </a:solidFill>
              </a:rPr>
              <a:t>koyar.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312" y="4013495"/>
            <a:ext cx="4469763" cy="23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277431" y="1936623"/>
            <a:ext cx="2684735" cy="26353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4.Hanbelîlik</a:t>
            </a:r>
          </a:p>
          <a:p>
            <a:pPr algn="ctr"/>
            <a:r>
              <a:rPr lang="tr-TR" sz="2800" dirty="0" err="1" smtClean="0"/>
              <a:t>Ahmed</a:t>
            </a:r>
            <a:r>
              <a:rPr lang="tr-TR" sz="2800" dirty="0" smtClean="0"/>
              <a:t> </a:t>
            </a:r>
            <a:r>
              <a:rPr lang="tr-TR" sz="2800" dirty="0"/>
              <a:t>b. </a:t>
            </a:r>
            <a:r>
              <a:rPr lang="tr-TR" sz="2800" dirty="0" err="1"/>
              <a:t>Hanbel’in</a:t>
            </a:r>
            <a:r>
              <a:rPr lang="tr-TR" sz="2800" dirty="0"/>
              <a:t> (ö. 855</a:t>
            </a:r>
            <a:r>
              <a:rPr lang="tr-TR" sz="2800" dirty="0" smtClean="0"/>
              <a:t>)</a:t>
            </a:r>
            <a:endParaRPr lang="tr-TR" sz="2800" b="1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81790" y="1986177"/>
            <a:ext cx="2428935" cy="2585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b="1" dirty="0" smtClean="0"/>
              <a:t>   </a:t>
            </a:r>
            <a:r>
              <a:rPr lang="tr-TR" sz="3200" b="1" dirty="0" smtClean="0"/>
              <a:t>1.Hanefilik</a:t>
            </a:r>
          </a:p>
          <a:p>
            <a:pPr algn="ctr"/>
            <a:r>
              <a:rPr lang="tr-TR" sz="2800" dirty="0" smtClean="0"/>
              <a:t>Ebu Hanife’nin (ö</a:t>
            </a:r>
            <a:r>
              <a:rPr lang="tr-TR" sz="2800" dirty="0"/>
              <a:t>. </a:t>
            </a:r>
            <a:r>
              <a:rPr lang="tr-TR" sz="2800" dirty="0" smtClean="0"/>
              <a:t>767) </a:t>
            </a:r>
            <a:endParaRPr lang="tr-TR" sz="2800" b="1" dirty="0"/>
          </a:p>
        </p:txBody>
      </p:sp>
      <p:sp>
        <p:nvSpPr>
          <p:cNvPr id="7" name="Dikdörtgen 6"/>
          <p:cNvSpPr/>
          <p:nvPr/>
        </p:nvSpPr>
        <p:spPr>
          <a:xfrm>
            <a:off x="3087479" y="1936622"/>
            <a:ext cx="2813178" cy="26353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2. </a:t>
            </a:r>
            <a:r>
              <a:rPr lang="tr-TR" sz="3200" b="1" dirty="0" err="1" smtClean="0"/>
              <a:t>Malikîlik</a:t>
            </a:r>
            <a:endParaRPr lang="tr-TR" sz="3200" b="1" dirty="0" smtClean="0"/>
          </a:p>
          <a:p>
            <a:pPr algn="ctr"/>
            <a:r>
              <a:rPr lang="sv-SE" sz="2800" dirty="0" smtClean="0"/>
              <a:t>Malik </a:t>
            </a:r>
            <a:r>
              <a:rPr lang="sv-SE" sz="2800" dirty="0"/>
              <a:t>b. Enes’in (ö.795</a:t>
            </a:r>
            <a:r>
              <a:rPr lang="sv-SE" sz="2800" dirty="0" smtClean="0"/>
              <a:t>)</a:t>
            </a:r>
            <a:endParaRPr lang="tr-TR" sz="2800" b="1" dirty="0"/>
          </a:p>
        </p:txBody>
      </p:sp>
      <p:sp>
        <p:nvSpPr>
          <p:cNvPr id="8" name="Dikdörtgen 7"/>
          <p:cNvSpPr/>
          <p:nvPr/>
        </p:nvSpPr>
        <p:spPr>
          <a:xfrm>
            <a:off x="6232043" y="1936623"/>
            <a:ext cx="2786107" cy="26353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ctr"/>
            <a:endParaRPr lang="tr-TR" sz="2800" dirty="0" smtClean="0"/>
          </a:p>
          <a:p>
            <a:pPr indent="-457200" algn="ctr"/>
            <a:r>
              <a:rPr lang="tr-TR" sz="3200" dirty="0" smtClean="0"/>
              <a:t>3.</a:t>
            </a:r>
            <a:r>
              <a:rPr lang="tr-TR" sz="3200" b="1" dirty="0"/>
              <a:t> </a:t>
            </a:r>
            <a:r>
              <a:rPr lang="tr-TR" sz="3200" b="1" dirty="0" err="1" smtClean="0"/>
              <a:t>Şafiîlik</a:t>
            </a:r>
            <a:endParaRPr lang="tr-TR" sz="3200" b="1" dirty="0" smtClean="0"/>
          </a:p>
          <a:p>
            <a:pPr indent="-457200" algn="ctr"/>
            <a:r>
              <a:rPr lang="tr-TR" sz="2800" dirty="0" smtClean="0"/>
              <a:t>Muhammed </a:t>
            </a:r>
            <a:r>
              <a:rPr lang="tr-TR" sz="2800" dirty="0"/>
              <a:t>b. İdris eş-Şafii’nin (ö. 819)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2128603" y="442676"/>
            <a:ext cx="2025756" cy="131117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4617611" y="772459"/>
            <a:ext cx="41152" cy="10463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195279" y="839449"/>
            <a:ext cx="119921" cy="8694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7486388" y="341039"/>
            <a:ext cx="2706923" cy="136784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4002374" y="24769"/>
            <a:ext cx="3705763" cy="8204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Fıkhi Yorumlar </a:t>
            </a: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2541754" y="5116380"/>
            <a:ext cx="7108493" cy="1411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Caferilik: </a:t>
            </a:r>
            <a:r>
              <a:rPr lang="tr-TR" sz="3200" dirty="0" err="1">
                <a:solidFill>
                  <a:schemeClr val="tx1"/>
                </a:solidFill>
              </a:rPr>
              <a:t>Câfer</a:t>
            </a:r>
            <a:r>
              <a:rPr lang="tr-TR" sz="3200" dirty="0">
                <a:solidFill>
                  <a:schemeClr val="tx1"/>
                </a:solidFill>
              </a:rPr>
              <a:t>-i Sadık olarak da bilinen </a:t>
            </a:r>
            <a:r>
              <a:rPr lang="tr-TR" sz="3200" dirty="0" err="1">
                <a:solidFill>
                  <a:schemeClr val="tx1"/>
                </a:solidFill>
              </a:rPr>
              <a:t>Câfer</a:t>
            </a:r>
            <a:r>
              <a:rPr lang="tr-TR" sz="3200" dirty="0">
                <a:solidFill>
                  <a:schemeClr val="tx1"/>
                </a:solidFill>
              </a:rPr>
              <a:t> b. Muhammed el-</a:t>
            </a:r>
            <a:r>
              <a:rPr lang="tr-TR" sz="3200" dirty="0" err="1">
                <a:solidFill>
                  <a:schemeClr val="tx1"/>
                </a:solidFill>
              </a:rPr>
              <a:t>Bâkır’ın</a:t>
            </a:r>
            <a:r>
              <a:rPr lang="tr-TR" sz="3200" dirty="0">
                <a:solidFill>
                  <a:schemeClr val="tx1"/>
                </a:solidFill>
              </a:rPr>
              <a:t> (öl. 765) </a:t>
            </a:r>
          </a:p>
        </p:txBody>
      </p:sp>
    </p:spTree>
    <p:extLst>
      <p:ext uri="{BB962C8B-B14F-4D97-AF65-F5344CB8AC3E}">
        <p14:creationId xmlns:p14="http://schemas.microsoft.com/office/powerpoint/2010/main" val="35772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536050" y="1241259"/>
            <a:ext cx="5293251" cy="786062"/>
            <a:chOff x="946484" y="753981"/>
            <a:chExt cx="5293251" cy="786062"/>
          </a:xfrm>
        </p:grpSpPr>
        <p:sp>
          <p:nvSpPr>
            <p:cNvPr id="13" name="Serbest Form 1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828801" y="753981"/>
              <a:ext cx="441093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800" dirty="0" smtClean="0">
                  <a:solidFill>
                    <a:schemeClr val="tx1"/>
                  </a:solidFill>
                </a:rPr>
                <a:t>Hanefilik</a:t>
              </a:r>
              <a:endParaRPr lang="tr-TR" sz="4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324781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536050" y="2596817"/>
            <a:ext cx="5293251" cy="786062"/>
            <a:chOff x="946484" y="753981"/>
            <a:chExt cx="5293251" cy="786062"/>
          </a:xfrm>
        </p:grpSpPr>
        <p:sp>
          <p:nvSpPr>
            <p:cNvPr id="23" name="Serbest Form 2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r-TR" sz="3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602746" y="2457630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6" name="Unvan 1"/>
          <p:cNvSpPr>
            <a:spLocks noGrp="1"/>
          </p:cNvSpPr>
          <p:nvPr>
            <p:ph type="title"/>
          </p:nvPr>
        </p:nvSpPr>
        <p:spPr>
          <a:xfrm>
            <a:off x="536050" y="153374"/>
            <a:ext cx="11263679" cy="809295"/>
          </a:xfrm>
          <a:solidFill>
            <a:srgbClr val="C000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Fıkhi Mezhepleri İşaretleyelim</a:t>
            </a:r>
            <a:endParaRPr lang="tr-TR" sz="4000" b="1" dirty="0">
              <a:solidFill>
                <a:schemeClr val="bg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602746" y="3833063"/>
            <a:ext cx="5226555" cy="786062"/>
            <a:chOff x="946484" y="753981"/>
            <a:chExt cx="5226555" cy="786062"/>
          </a:xfrm>
        </p:grpSpPr>
        <p:sp>
          <p:nvSpPr>
            <p:cNvPr id="28" name="Serbest Form 2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4800" dirty="0" err="1">
                  <a:solidFill>
                    <a:prstClr val="black"/>
                  </a:solidFill>
                </a:rPr>
                <a:t>Malikîlik</a:t>
              </a:r>
              <a:endParaRPr lang="tr-TR" sz="4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391477" y="3641971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602746" y="5188621"/>
            <a:ext cx="5226555" cy="786062"/>
            <a:chOff x="946484" y="753981"/>
            <a:chExt cx="5226555" cy="786062"/>
          </a:xfrm>
        </p:grpSpPr>
        <p:sp>
          <p:nvSpPr>
            <p:cNvPr id="32" name="Serbest Form 3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4800" dirty="0" err="1">
                  <a:solidFill>
                    <a:prstClr val="black"/>
                  </a:solidFill>
                </a:rPr>
                <a:t>Eş’arîlik</a:t>
              </a:r>
              <a:endParaRPr lang="tr-TR" sz="4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69442" y="504943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35" name="Grup 34"/>
          <p:cNvGrpSpPr/>
          <p:nvPr/>
        </p:nvGrpSpPr>
        <p:grpSpPr>
          <a:xfrm>
            <a:off x="6573174" y="1241259"/>
            <a:ext cx="5226555" cy="786062"/>
            <a:chOff x="946484" y="753981"/>
            <a:chExt cx="5226555" cy="786062"/>
          </a:xfrm>
        </p:grpSpPr>
        <p:sp>
          <p:nvSpPr>
            <p:cNvPr id="36" name="Serbest Form 3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4800" dirty="0" err="1">
                  <a:solidFill>
                    <a:prstClr val="black"/>
                  </a:solidFill>
                </a:rPr>
                <a:t>Şafiîlik</a:t>
              </a:r>
              <a:endParaRPr lang="tr-TR" sz="4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6361905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6610351" y="3873491"/>
            <a:ext cx="5189379" cy="786062"/>
            <a:chOff x="946484" y="753981"/>
            <a:chExt cx="5189379" cy="786062"/>
          </a:xfrm>
        </p:grpSpPr>
        <p:sp>
          <p:nvSpPr>
            <p:cNvPr id="40" name="Serbest Form 3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828801" y="753981"/>
              <a:ext cx="4307062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4800" dirty="0">
                  <a:solidFill>
                    <a:prstClr val="black"/>
                  </a:solidFill>
                </a:rPr>
                <a:t>Mevlevilik</a:t>
              </a: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6677047" y="373430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43" name="Grup 42"/>
          <p:cNvGrpSpPr/>
          <p:nvPr/>
        </p:nvGrpSpPr>
        <p:grpSpPr>
          <a:xfrm>
            <a:off x="6573174" y="2521119"/>
            <a:ext cx="5226555" cy="786062"/>
            <a:chOff x="946484" y="753981"/>
            <a:chExt cx="5226555" cy="786062"/>
          </a:xfrm>
        </p:grpSpPr>
        <p:sp>
          <p:nvSpPr>
            <p:cNvPr id="44" name="Serbest Form 43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4400" dirty="0" err="1" smtClean="0">
                  <a:solidFill>
                    <a:prstClr val="black"/>
                  </a:solidFill>
                </a:rPr>
                <a:t>Hanbelîlik</a:t>
              </a:r>
              <a:endParaRPr lang="tr-TR" sz="4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Dikdörtgen 45"/>
          <p:cNvSpPr/>
          <p:nvPr/>
        </p:nvSpPr>
        <p:spPr>
          <a:xfrm>
            <a:off x="6361905" y="233002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47" name="Grup 46"/>
          <p:cNvGrpSpPr/>
          <p:nvPr/>
        </p:nvGrpSpPr>
        <p:grpSpPr>
          <a:xfrm>
            <a:off x="6610351" y="5237340"/>
            <a:ext cx="5226555" cy="786062"/>
            <a:chOff x="946484" y="753981"/>
            <a:chExt cx="5226555" cy="786062"/>
          </a:xfrm>
        </p:grpSpPr>
        <p:sp>
          <p:nvSpPr>
            <p:cNvPr id="48" name="Serbest Form 4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9" name="Dikdörtgen 4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r-TR" sz="5400" dirty="0">
                  <a:solidFill>
                    <a:prstClr val="black"/>
                  </a:solidFill>
                </a:rPr>
                <a:t>Caferilik</a:t>
              </a:r>
              <a:endPara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6399082" y="5046248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939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Komut Düğmesi: Geri veya Önceki 54">
            <a:hlinkClick r:id="" action="ppaction://hlinkshowjump?jump=previousslide" highlightClick="1"/>
          </p:cNvPr>
          <p:cNvSpPr/>
          <p:nvPr/>
        </p:nvSpPr>
        <p:spPr>
          <a:xfrm>
            <a:off x="10619874" y="6439394"/>
            <a:ext cx="437317" cy="38837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Komut Düğmesi: İleri veya Sonraki 55">
            <a:hlinkClick r:id="" action="ppaction://hlinkshowjump?jump=nextslide" highlightClick="1"/>
          </p:cNvPr>
          <p:cNvSpPr/>
          <p:nvPr/>
        </p:nvSpPr>
        <p:spPr>
          <a:xfrm>
            <a:off x="11743376" y="643939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Komut Düğmesi: Giriş 56">
            <a:hlinkClick r:id="" action="ppaction://hlinkshowjump?jump=firstslide" highlightClick="1"/>
          </p:cNvPr>
          <p:cNvSpPr/>
          <p:nvPr/>
        </p:nvSpPr>
        <p:spPr>
          <a:xfrm>
            <a:off x="11137184" y="643939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59560" y="2605127"/>
            <a:ext cx="2691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 err="1"/>
              <a:t>Maturidîlik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6805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0" grpId="0"/>
      <p:bldP spid="34" grpId="0"/>
      <p:bldP spid="38" grpId="0"/>
      <p:bldP spid="42" grpId="0"/>
      <p:bldP spid="46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7.5.2.İslam Düşüncesinde Yorum Biçimleri"/>
  <p:tag name="ISPRING_CURRENT_PLAYER_ID" val="universal"/>
  <p:tag name="ISPRING_LMS_API_VERSION" val="SCORM 2004 (2nd edition)"/>
  <p:tag name="ISPRING_ULTRA_SCORM_COURSE_ID" val="F77E5058-EE30-4BF6-9C3F-DB454FB878F8"/>
  <p:tag name="ISPRING_CMI5_LAUNCH_METHOD" val="any window"/>
  <p:tag name="ISPRING_OUTPUT_FOLDER" val="[[&quot;\uFFFD\/\uFFFDf{0E6EF7E3-5697-4B8B-B200-FBDA7933B2F2}&quot;,&quot;C:\\Users\\Samsung\\Desktop\\Sunumlar 2019\\7. Sınıf\\5. Ünite\\Sunumlar&quot;]]"/>
  <p:tag name="ISPRING_SCORM_RATE_SLIDES" val="0"/>
  <p:tag name="ISPRING_SCORM_PASSING_SCORE" val="0.000000"/>
  <p:tag name="ISPRING_FIRST_PUBLISH" val="1"/>
  <p:tag name="ISPRING_RESOURCE_FOLDER" val="C:\Users\Samsung\Desktop\Sunumlar 2019\7. Sınıf\5. Ünite\Sunumlar\7.5.2.İslam Düşüncesinde Yorum Biçimleri 2\"/>
  <p:tag name="ISPRING_PRESENTATION_PATH" val="C:\Users\Samsung\Desktop\Sunumlar 2019\7. Sınıf\5. Ünite\Sunumlar\7.5.2.İslam Düşüncesinde Yorum Biçimleri 2.pptx"/>
  <p:tag name="ISPRING_PROJECT_VERSION" val="9.3"/>
  <p:tag name="ISPRING_PROJECT_FOLDER_UPDATED" val="1"/>
  <p:tag name="ISPRING_SCREEN_RECS_UPDATED" val="C:\Users\Samsung\Desktop\Sunumlar 2019\7. Sınıf\5. Ünite\Sunumlar\7.5.2.İslam Düşüncesinde Yorum Biçimleri 2\"/>
  <p:tag name="ISPRING_PLAYERS_CUSTOMIZATION_2" val="UEsDBBQAAgAIAJMGl1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zIqhQ63vb0noGAADGFgAAHQAAAHVuaXZlcnNhbC9jb21tb25fbWVzc2FnZXMubG5nrVjLbttGFN0HyD8MBARogTSPAg2KwnYwosYSYYpUSMqOWxTEWBwrA/PhkpQTadVd/qCrot41W3uTlXeSf6Rf0jMkJUtOGpJKFzFIMffcM/d9Z+fluzAgFyJJZRzttp4/edYiIhrFvozGu62hu//djy2SZjzyeRBHYrcVxS3ycu/hg52AR+MJHws8P3xAyE4o0hSv6Z56u3sn0t9tDdoe1TTmOHrbYB4ddnTLM6ltU1e3TM+gbWa09naeliLVCAODHjPbczQGFIVluZ4zHAws22WdRkjOgW56QMl5lT/rhu4ee32rw7aGMi27T40tMQY2c5jp4oCDnuVazQAMvQP1nrXvadbQdBsJH0L26xxzREG7T+2D4iSazfBDxzvS3V41TptqB55reXQw8NpD171j0BWJrJLWrP6AmseeYXUtr613W3taHJ7zaEqMeBx/8/2LF++e//Di20YwDpxobAKRHOmHZzWATNe2DA9ozPBM9hq+cOIo4Weymag1dA3dRByVD82kEUyHrb35H9FI1FA8tG1EXhlFupMnlrKIwfLE6ogLHhKRheKMyPkHGZE04FN/cR2RjIc8xMPimoznH5P5TZTNbwIRikjOyFgk0D6NkyoCHatPETdIANfWNRWErb0+54FIxeljMuUznpCTCeGBKkhnkqSTaBJO7mmcSuKLi0QQELu9BKGTxTXMni2un1TrPzINi3byGOwjqmkXhndjciHFW5K9kSk5T0AmyniGgkneyuwNvvkifkz8+G0UxNwnp4kAoOUQfn4eyFHxP6VznqCmkgEMVsnCpke62UUuWIaDktJZ/gJHvpczGUqCSFI2wMEagtnUYTYiUQZjuYWolyeEO78JYe/5DUll0Aylp3d7Bv65isXi6vaSJyIL4LNRQzoDhtg4QGiEVXJlLaWOc2TZiGLnc0GzDOgTmZDbSwkfkrGEx6rAdVOzkDSau6bg9q9cfsqjQEVgNQT40Tzay8zDMRGJnpsXjfYkz7IMTZjwabK4DkLu43n+ETmNZDyTgQBjBEWegwH+IAuXSZdUxrxBh6bW89ruqtwafBKN3tSUQ7p+NlnWU2OSio0EqORUonlt6zVqUGuvx6c1Qn1dyjoAFWWPJkLHzGntsQuRVQmZ9FDvFk0SVXJZrlSJPOaBsv6IF/7xRbQRaJEoamYW8IQTtLXbS3EiA4n5C4XySTO9Dns1RHDrFD5zSlCUO0xzCAnoUWXP5/9Zj6tDA81DYx2Vc6+G+s/ePtWNvJuvRedxPCEhn5Iozgj3L7iKyRMx4srlU3zzpZ9/O+dpigIqyG8TEOAZrIDYII/KVmN22OtHTflsdKdNWo9IDlzYGm0JZoA5In4B+8AnsEMgc5NvoVIl+n19i6tAJOt1ZKmtJFKecJ3PWMw/rGg0OPpq6v2cOxyJwhzwdBpHky+rBldfLi6V8pKyzI8wxYfZ1py+4JJPTVSL64a3tqVUz2W1bdeITznLM0w2yFMW8uqWeSfVUyTaOkpgV84CUV9QN/chNCiGFZEQPTqN60ubVgnQVnMCEvmsvqzTg4lzyh3+hpNTPguKGlQfIl9E1tkfqj5SX/6ItR3dRTM6EiepzCrNlqd249a7Kijb9d21IXejCbm6azC188xkFBZaUMgxSdSZ9gA67LOlKYpOsVkgMPxMJ48/bUpxdHdWv5zzM5nk6ZEqH4RFyL/8GgrF0fIBjJMzHuBIi8v8gDMyFYnqlqVuXwZQB6WV+laJ3tyBawm/pRMdRm0MQRo1NTU5La7OMx7UFEKSKVsZrrMcvHooRGoAhTMm8w/YdIJJBEawUk3IYufrsH0K2NIGGDRCXlP+Hh9q0z4ljmUO5+8N2PinRjBqNETxZSu4X8w4E+mvjUHUOZYY5QpduLUSadjOQ87xrP19LNCnp1USLm1vcsYLTl5HrFzPl4KLq/n7xRXax8HiymA2qYTQkTQbi+/8z9k437Jmy9X39hK7bz7L/M97b26lMnqo61Kt10fuOmrBmkb8rIn4Mvg0a2hjXyxTXosnCSZCV2LXI+wdD8+rm9k6qrpTQmHPV7+aa9+6eO5SODNWI3ITwdXlyz13NsG435TbdXZvdVJXH3i008nvomDCQI7OSBZjzPYJJ6PyUiqIx3FdMK1HTXSZe3iotVlTQJux1UWTujDJLyeMmKt7439+/7tKvrhpLEs16mDxvky5uNgbN0FWb2l+47zzdO0C+l9QSwMEFAACAAgAMyKo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zIqhQtTLGNksFAAAiGQAAJwAAAHVuaXZlcnNhbC9mbGFzaF9wdWJsaXNoaW5nX3NldHRpbmdzLnhtbOVZTVMbNxi+8ys028mtsSEhDWFsZxy8Lh6MofbSCdPpMK93ha1a0m4lLWR96o1/0Cu35houOXGz+SP9JX3lNcbmIxEJ6aTNAbAlvY9ePe+Hnl1KL98ITo6o0iyWZW+lsOwRKsM4YrJX9vaC+uM1j2gDMgIeS1r2ZOyRl5WlUpJ2OdP9DjUGl2qCMFKvJ6bs9Y1J1ovF4+PjAtOJsrMxTw3i60IYi2KiqKbSUFVMOGT4x2QJ1d4UwQEAf0Qsp2aVpSVCSjnSdhylnBIWoeeS2UMBr3PQfa+YL+tCOOipOJXRRsxjRVSvW/a+2/BrK7Wnl2tyqBoTVFpOdAUH7bBZhyhi1gvgHTakpE9Zr4/uriyveuSYRaZf9p6sWhhcXrwJMwHPzw4WZiNGEqSZ4gtqIAID+dd8Q0UPqcJoUF0xKqUIujA2t9LQN2Y2kA9FmQTBwgBniKWq7NWCg7Zf99t+a8M/2Gs3c1edLYJG0PSdbDrNRs0/aO0EfudgM9hu3tso8F8H9zC6r2fO8Jv7u3672WhtHQQ7O82gsXtlNQnGHO2l4mIESxjpOFXzcTL9VHQlMI5Fcy1YmhosOw6qR4O4zjCrDoFr6pHfEtr7KQXOTGYzDatzQGlS1QkNTdumUdmzqeFdweWA6Bjm1ixHn72YpejztYWjF/Pdr451q5clMAbCPiazuczF+ZHLVcyWNYSGHWGh0GtnPEw576RJEitzlc7zgzMX7oApHcZygTj7nXRjHs3ooqJLoxYIOtcBOgMm67hyxSOHGGKORO4kVJIOSOw6zCC54QxAp11tmJl0m/p0dVUx4ATxsC1Sst25QXbYB6UXYjqLqy31sPJLKzZU/5qTnQ/dtbQTSwUDRjT2D+NiMDphQyYYQUOObXp8plystoBT4bJw/O7iFBQ1nGYsZE4nYLzntDAYnYvRuRydE824E3Iq0yz9nvRG7xUamtE5pxIjqWOZ84X3FInoEQhiryUl6IAwjblEBNNMsuFLl11epVdgkKnxGRdY15KM3mPXJXp8JuFofEYMCBAcf8nx2ZD0sCkPmCq4UcqpQvqtd6O3TM4wH5G8PzVaNf/1o9wLnIoA4UdvBeX5KZw2mWLNg8xcj5C1GZoL2H6cEgEZkbEhEB2BJaJLQ0g1JRnORSyazCWgNTF9Sn5P2ZCAwd0Zlsyj+WMVPj8G1AwYpxenNu0/PQwfiTPD3ETtkMUyfdBYz+E+ZLw/caOFVCi4lbfrARA4YuNTizz1iU18zHBi6L5hbVrQc0fDfbDRyTwu+AFzer4n4KXELsOUxU79cB+4jW0IefiRlptdxp4Or2ggVLGLU9plnKl78DY1R1/xXkImJnWvwJJ1h+9uKba88uTp6rMfnq+9WC8U//7jr8cfNJrqnF0OSORU6Gx8UOY5W16TlB+xu0O6uVldE3AfMfqAjLthW4+VQGlDoxub3i5NHcwbrcBvVzeCxs+NYP8WgEm8bmqIUtHqm9vlzkTzfa1qp9qubldJZ6e1NzppVtuNdZcs3sTS7jJl7/J09JZ0U54ioYBl7iSC/sSiHbB7CCyXpf4RdZJgm5A5yq7ANixXqSOADIAjA+PTSY8bEnyitJ1pKnEixrH9oLZxkjU/0iGTIhcw6C0fn7lqxQdpMJ9T7k6V90md4r9R7Z/9cJO3iy9T7XghCvhiafRttOMvGZ//Me1f90P/N/RgvgUY98EDH290Mn6HzxVb43dNv/2vNpjFVO34241XO83aN9DLv1IG82+zF60Lb1ZLxVvfqdsZgc9mAmm17yBmL+Irz1aXS8Xbp5aWEG3x/xqVpX8AUEsDBBQAAgAIADMiqFBRE+vZawMAAJwMAAAhAAAAdW5pdmVyc2FsL2ZsYXNoX3NraW5fc2V0dGluZ3MueG1slVfbTuMwEH3nK6ruO10KuwUpVCptkdB2AS0s704zbS0cO7Kdsv37HV/S2G1CChESnjnHnsvxWCTqnfLeFqSigt/2h/3xWa+XLEspgetXyAtGNPRSouAhu+3f/10s+gMHEUzIF9Ca8rUylsrWowhMS60FP18KrnGfcy5kTlh//O3e/iQDi+xiCQzrVM6KLKE+5sfw+m52EsWfcXU3mk1v2ghLkReE7xZiLc5TsnxfS1HyzIR2ab422mZXgGSUv3dGxKjSDxryKKb5xXw4H55GKSQoBSakm9lkOPnZyWIkBbbPfnR1fTU5kVMf9XljDmhbqqi2tNFwdDm6aqMVZA1xkafz2cXssh3Pcfe4K5/G5Qga/unOzFH8O5Bf2lwUZfEVjRRSrE1BDzgj83VymCAZXj8kzG7M10kwCZmDOgWpGM2wDUJmTorfzdcGbqul/zMcEom521KwZ9OEg+lhFJIyGGtZQjKoVs6nNuLjqdR4mWC8IkwhIDTVoGfM8JmUqtomttW4P/BBeRaAvKFGvAlW5jB18QbA2F7jp9M7O1fC+Pa2IEAJW28MIqyNNfIRy3qEDIw18sV064mz3RH80OM4lR7uiG/m59VHL3CCy6pe1arympMW5par4GhvqDC5yGBsZfVKczBdSwbW5kIaHMWUcLKla6LxXfptcOnOJqOSwYHDK61ZV4mmmkGT3JailAqDQfebz9Z3rsHjKO7hUBO9gJWu0LGxbop5LUIt2HW30v12+7q5dU/jW3Lbz4l8B/kqBFP9nufh/cNt3Kt8zDDTGt9SkA98JQKODayNxIUGdSpYuDt4YjxEa7Lc5BhSWwb7irrGNvcv8ac2NZaXeQpyjnqgUAkytjnchq43DH/1G4UPyGJCi9Mx9Qa344Tu9R4YvACAyOWmug1u4Tx5yTRlsIVqpgQGm3BbZolC9Tfla8QVSzKwnKRHP4JqoYS42NFAeMO4RDzMQkcseb9xrHlNUmUziyZK17yvxqQRazgh7dpLKdoZ/U0lxGZF9SSlFi+aSO03rdc+ebKFCae5nUDoCI5v8DgOE6LwdbHOKqkjex2CebX2m6mK0OBpo5g5Ox42UazncMi+4v0cryRAOGCt8Sx4An7BLhVEZo97SPQmNLgdG3PEV9POa5z0eaGTQWByzdm3Af/G/0rG/wFQSwMEFAACAAgAMyKoUJ/rpalFBQAArBgAACYAAAB1bml2ZXJzYWwvaHRtbF9wdWJsaXNoaW5nX3NldHRpbmdzLnhtbOVZTVMbNxi+8ys02+HW2JCPJmFsMg5eigdjqL10wnQ6jLwr7LeWtBtJC1mfess/6JVbucIlJ242f6S/pK+8xthgiEhIMmkPgC3pffTqeT/07FJ69U5wcsiUhliWveXCkkeYDOMIZKfs7Qbrj154RBsqI8pjycqejD3yanWhlKRtDrrbYsbgUk0QRuqVxJS9rjHJSrF4dHRUAJ0oOxvz1CC+LoSxKCaKaSYNU8WE0wz/mCxh2hsjOADgj4jl2Gx1YYGQUo60FUcpZwQi9FyCPRTlG0Zwr5ivatOw11FxKqO1mMeKqE677P2w5leXq08u1+RIVRBMWkr0Kg7aYbNCowisE5S3oM9Il0Gni94uLz31yBFEplv2Hj+1MLi8eBNmBJ4fnVqYtRg5kGaML5ihETU0/5pvqNgBUxgMpleNShmCzoxNrTTsnZkM5ENRJqmAMMAZYpkqe9Vgv+mv+02/sebv7zbruavOFkEtqPtONq16rervN7YDv7W/EWzV720U+G+Cexjd1zNn+I29Hb9ZrzU294Pt7XpQ27myGgVjivZScTaCJYx0nKrpOJluKtqSAseauRYszQxWHaeqw4J4HTCrDijXzCN/JKzzS0o5mMxmGhZnj7GkohMWmqZNo7JnU8O7gssB0THMrUmOPns5SdHnL2aOXsx3vzrWXC9L1BgadjGZzWUuTo9crgJb1TQ0cIiFwq6d8SDlvJUmSazMVTpPD05cuAWmdBDLGeLsd9KOeTShi4k2ixpUYPh21qVHDjCmHJnbTpgkLSqxy4BBNsOJhU7b2oAZdZf18eqKAsoJdhBsg4xstW6wG3ap0jNBnATS1na4+lsjNkz/nrObD922tBVLRXtANDYM42IweA99EEDQkGNbHp4pF6tNyplwWTg8vTimihnOMgjB6QTAO04Lg8G5GJzLwTnRwJ2QU5lm6Y+kM/ig0NAMzjmTGEkdy5wvvJdIxA6pIPYaUoL1CGhMHiJAg4T+K5ddXqdXYDRTwzMusJAlGXzANkv08EzSw+EZMVRQwfGXHJ71SQe7cA9UwY1SzhTSb70bnICcYC6SvCHVGlX/zWLuBU5FFOEHJ4Lx/BROm4yxpkEmrkfI2gTNBWwvTomgGZGxITQ6pJaINgtpqhnJcC6CaDSXUK2J6TLyNoU+oQZ3ByyZxeljFT4/Bsz0gLOLY5v2nx6Gj8QZMDc51Vks0weN9RTuQ8b7EzeaSYWCW3m7HgCBIxgeW+SxTzDyMcOJvvuG1XFBTx0N98FGJ/O44AfM6emegLcQXIYpi5364R7lNrYhzcOPtNzsMvZ0eCdTwhRcHLM2cFD34G1sjr6iEkUmRnWvqCXrFt/dUmxp+fGTp89+ev7i5Uqh+M+ffz+602gsbHY4RSLHymbtTl3nbHlNQ37E7hat5mZ1TbF9xOgO3XbDdj1WArUMi25sOl+LOpjXGoHfrKwFtV9rwd4cgFG8bmqIUtEKmvn6ZiTyrsmb9rfTN5VmZatCWtuN3cH7eqVZW3HJ2w0s5jYoe3ungxPSTnmKFFIsbCfZ8xeWaQ/uIalclvqHzEl0bdDMUWgFtkW5ihtBSY9yZGB4POpqfYIPjbYXjUVNBBwbDqoZJyHzM+uDFLlkQW/58MxVHT5IS/mcAneqtU/qDd9Hfc99foE7CzxvCV+mvvHSE/SLJc533HK/XUj+w0zPTX4973ojLSbAGn2le+5/9Ky9STHmvQc+3uD98BQfFTaHp3W/+VX7yWyatvyt2uvtevWL5iu4Jex30SQelr782+RN6cyr0VJx7kvxBRyf/Q/D6sK/UEsDBBQAAgAIADMiqFDZNhSbtAEAAHYGAAAfAAAAdW5pdmVyc2FsL2h0bWxfc2tpbl9zZXR0aW5ncy5qc42UwW+CMBTG7/4VhF0XM5EN3U2FJUs8LJm3ZYeCTySWtmkLkxn/91F02kLZpBf7+eN7vAf9DgOnvtzEdZ6dQ/O72b+Z+0YDpUlewL2p4x49V7orcLaGVZYDzgi4LaT8vfUiH6+EzdgljWlcvStbofm5VP2zQVjoOLNYcIsmLFpp0b4s2t5W+Nvo7NzVqSNtzHEhJSXDhBIJRA4J5TlqGPfupbn0BlswLYH/g25QAobpozeZh73k1dGfB+FiqnMJzRki1ZKmdBijZJdyWpD1uf5YLZ3eVgx4/cJ3fWVxJuSrhLxdOBpFXuT1k4yDEHCuOw1n3uzJCmMUA9YbCvyJP/sDNYy7A23RZSYy+UsHXjAOfJ1mKIXOlBZROArHJkZqr840O8VPnIS97GuGYVQBv8WKsoLd8AIZp6maSBcN1LKimKJ1RtITF07VsnLqYZVt37fRJMYwpnx9+Soe1NKZzjCMY0Zbx2xrObV5X7jckAzSerhFq+rSlgvYJtrq9sdZWywvovE4sp01av9RN474DviKUlzHZ12nkKdkdlwkJUq2eR0udSufekhYnzq5uT8z5o+D4w9QSwMEFAACAAgAMyKoUJQTsyJpAAAAbgAAABwAAAB1bml2ZXJzYWwvbG9jYWxfc2V0dGluZ3MueG1sDcwxDoMwDEDRnVNY3int1oHAxlaW0gNYxEWRHBuRgOD2ZPvD02/7MwocvKVg6vD1eCKwzuaDLg5/01C/EVIm9SSm7FANoe+qVmwm+XLOBSZYhS7eJo4lMo8Uixx2EajhU17/wB6brroBUEsDBBQAAgAIADQiqFCax9OFCRUAAEkiAAAXAAAAdW5pdmVyc2FsL3VuaXZlcnNhbC5wbmftWXtUUvnaRmsaO5NmM2cmr5HTaZrJ0lSs8F5OWplSWmp5m4aUvIfkhRSwmSZPk2I1eUkJ6piZonLQFNCEmmbA5FbiHZUaBBJDFARERA9OZ+ab+eN8Z61vre+//mBt9t7P/r3Pft/n917WvnI0LNjyL3Z/AQAAlocOfhkOAKwyAwDMSy3WmK549jLXmg5miPDg/YBmnsOk6WQ1bF/oPgCAXPrB4un3TOdrzx08iQAArJ6u/MxYmQ/OAABO44e+3Hc8L14xJiIWpKKAM0u5a2mgieay0bK/7Qm/mXd636r9TsyrsQ4f3Y0GfbOn/2rAvpB8p7Yvnx2YeHmAkww9dfUw+OEL6d9vdrANbGQYvrVAy2nUa263ikgbC4Y8WvFtScZKXzWSdGvYQPAx8T1xycTk8y2rAYAAWyfT3x4L08WjQRYAQKH7fgDg3B7GosQ14Xx6E/PB1MBACieEhDAhHsc1VlVURIcKFw7200W6D80BhZ3Rni6u5Kp2zfUGFEO51bRgLjkl9mb4INHXZOKlNNLyari8o63IGgAY/bkhGXml/2FT6XGFAeVqMku9ekKs+pCYHAOsH9EZ4lcMbyQyJVsjFzUJGAw4dKz5z5dxgmL06z2Yqclg/4UXWSPt2uKubN+eDlynKOGw4jfbGScwmihR3Di69HtE1QuGvppSTiGl8IdiBmsa2TSD8Zi8l/Xm90WjUdMIjIr+mUeFv/6Zf97CJASzQIcLF9oSlkskCt2DvXW2Yxmp7bM1QINR1z/IWCpJsK0W0udr/fMz6cdsPVxgnOgg5v0lAYWucRbLDIdLktWS4+V7yhlxFWQsInEhZxg6Gk1xGCRnsLDKhuY2EUJ/kzXUNvUnErVgB9hBwU1j6/plrcGuXSb/1sZcmh5auyH0W5wwHIHwKeUq9Ad5PkobDxc+N5uZSGOoOxk6+mVU/jKCa/CAuisRUzfsoMGJC4/8EOmD6Zcu9g8FZpcY6TK3HMVKnDYm91MdiC/u1IJDxGBCF0/2fHnGAzMXL9hrR+sbPZo4/uLsfaZsUPC6di3PnfVwBzQftUPW931I9QuMoZ/U1aCoPCZkekMFj7DMgmLbCpa2eKo+Lf/Hp1Q/V0QMFJNEkKClSkDaYGK+f/0RwiCsWeFTxNzUEKIz4FlD2tvfFLPTabjZYQi0UyrOk0N3s5LQ22Q3R0JMipv++i01iaxgwKssyNky8n7d3Sr7Edrdw0/LLm8Xu6NBlTQ8sndOksU8Q3fbrau4nPsrt8AAF36otF1KrrnF4YMq1ZVwsCBcvPAA1KVGYY23qviXYYwzqEjYM8pUSwfhCFDnmZImysG/0SG9w5pCdPlo/IING3omYxqBbERoTzCxCo6fPdtX4uYtBZ9fjGqreCtaODgymRNeBzqAEPu7yDipUiCFL+hNq3VzpGSS6qSJ+FPwZIu9OQz10ItzUlXBZ/nj08WHSqZqpJKJLCmf31fwmdfUD7s8XRF9j4pl09sEghlsYl1QZfe8gwhu2H4WF17xRgdn1PkxW9C2/hkEyjaoVOJDgYSr4TwJeRRBwaz/91bJauyNlexIsRPG4utqyXaWsSnCoxJZg/5ISbJYJb+QEi+t/5jkvHoC1r4n9PWjnXzPfyQvBD8FmwJUsy9015ALrNOFaHg2h0RJe+ZxB/iVs263+qnQ7Gdof5lbOaoim0fHr3qiHeIaJp6rspCX/gkX4v8QINCXNU9w9s8L7n1qKShgZptMw6RcKtwQK2Sez/dtS38dVk8Frb5nO44GJTYj07TPqLge9Ai+jWD/4pi4Uf2rUNRoG66SSo+rUBjvuaPiCTQpUsUL3X8EncFyJKa+0fmWkh0IcJy0dE060ANqCENykjo9khqf/pFHOtTL7nnf4mwJKFp4OSUW7x9/fVasancbi4ek23dEbHdJD0JEenFn5s/yTdJItmFJjre7CXF6VnrNBsfBKDbfvRXY2ngMOvII2PuAZ0B3uogblx4Us/n6odqgGkYcJTYM4dtMODU4pKyPAEJpvoMeaKudQhZniA5l21d4+LKS4usiUlx/D0pWUg5IUQ8yOfnIR2VrXDx5PVg4LT2Wt5h8hDW0AzHq50JqrpNKcKfgYR4dYwOgi8P3QVjoGGsOmdaOwmdyvEn5zOLEey2j6T/cSuRBw6EjBeCymV12OkVHWsX15HqFwtZbalsRkfyNByqjEVKfqtCZeNXPUqsyhfEEirKPlaZVaunY/j9nSr+o5DW63T+VZCuM6MNbV3PMpNkDf0DEtto6wphRgj7/gTad4W5P5+fJS+pjd/rnBo/lr/011duZUj28KQlUkmT+WCv2k0dNVRmM0SWlcz698OHf4vHop+/zMTsODCv/8NB/rw/xX3umT205YUCL/medlJGB4Aatkf7brvuvpWIPUSrZ2p/mGTd2P4k46drFc/pP5Qxwc4M5AHCH02w98y1wMeCL2pvhh7/QfNU2OG2yBfCx+s+PFK8AEv/3YvkO+g76DvoO+g76DvoO+g76DvoO+g76/wrlxO0vNLXwpj5eDpcrKCI0JcZ/rHnl+YKZtf95bd5fzJZlsmXlpLNoIQGyrHL2v7AgwyyICH5zRRjDTJmGs5DU1boEeJxtHCQs/jJZujy2XKC5YHBd4i5H0zcRhQP+RjEjv205ArNUgVmevg6GLNRijMBxdCaSaIgg1THdns2CKaQxR3O0irGsJL4/lPKd3+dlGn4OADA4u1G0XCRJbb7QVbYrB7u6Y/0FxmA4OAwcn6+wMjs0T/x4/s6J9lUAqpWlWDwAVlosEknGM7Qdmsoy8cqkMhOOftbqCHgsGV/M9E+gDzSwHhSknSH1Z/VBB+M7Ax/Lw/wfvAeI5QVf3NTJ0x98ngKWk1NNo1Pezmbj+2t4RhVDU8hGbntJdua/l99UXrOpU/uheWFnpwZo090C0a/cnrI239R5qRC7Mm1PT2/CfPXyputyzHqqldNLcojF6wddlwqdDbOlmMW5ZxDjE0FMprEiNxM87UHQ10SpuXRN0/JiChhoGFIyGkhoTaoy7NUI3TCmpFNIaoTfJ6J5JgOjtCmYhizNTcL8DcOdEePK59SICnLbhdgz466oSf54zPgitXuI43E/sTMSW8JGnfFtHadksVvHa7KArOg/MznsofFmGPIhwKWZTH9hYfrWHWfwTaDctebJ3S2NCQaNaOjjHXvjsFHabC1Cm283cbDVB5u43ex0vw3QLlfu3o7PN1ndAd3hCs0CXteEBXQrhvGjyp678JOR5QRJEqepEQ3MPMZqlNIOOLZWyT55j6I667RZdOWZ7rQKQX9kJzy6PyBYsXV17DG7hr3nP8lxhsVCwGwG7BbOhbUjVPkmkKGPUd62JJRyRyvrTm4KVd2FF913VI2KP1XzTu+Cuu+eqtbgEzuZUPdXTqUEqFjlAW1J3/9YI6/0VceqXjhRy4I/MNO7NlyXYv5gbfQx/jIKhGNNpClGF+GOxKRcB0Y/nOPtfh3q9uPT30x87a18hNeDqyk79zlZLpHhT+XtqaeMfhnOy/N/w+Ts4v5MK1G6EZEZx1g4L36tyLEwhpZj0a26jCi/XcqoneXy9aqUN77bdQTrrNe5eY2wJZwsZWHr1tVviDGOpBDgICuFNLjJvD3sdk5JR9kJMeVGa6u4ZlvRRJpSm+Y5SE7Jkd2/kO8QZbl4F17nAs15DYdnWNiEOVI6FFWRjNIa1aUOo04mwz/xTvLkky9kxFntVFZGSGnMk0eoZam7QWIOaoIvxKvd8Iv0M7elHUzlc1qZARtoSC6+0j8XIt+wPwALrZKnyTAFahhJ+3Pttt0ZJyhe8cPvqwlpPCjKc3rUpGHqRRMzd8w6MRj8bWf6CBV/otV7T79QnFdqfe41fLY3MIDXyMH0uFdEuf4V+Qvn4Sj69Ztxk1fwxFHIgISmx3f6ZnO+UE98J+71uHTOuaiq1rfNWBeJDD7nOX00HfIpxz3dk980dfO+u7BqkjLPSi21Nu+dJ/l8bU2VzPYUtKbS1a0V1udWEZmZqQWn567hNvBgjyF6qrXsUGsXqkJyU7maY1XinW37lMz6mSZaa3KQrmN/AP5okc9aEvOe6p43+ypbfmWuUjEv2+56Rz1cjRyh+qGb5ZWBao4r7mRR4F1Z9JMmh5Rybd/oY4JgHR8GQ7RsZnTW68e+o01y1EH3+Wzqgaaqnln4jeMu/EEZknTspDSeKMHFIKj2rK0sJ0Mi39sXCnSs3iagGOCQVtSU2JNxOc6jcnpFaV84fQXK5NuabWbbeu7BxEKqfiFnCtaVekhoOy31FqfFJPmXVRqHmr2g6ecPy6ClV48QAtl5xV9mAC9umdqDIW2eqhL+8pz6KvtS4aPN65ILoqBBvjB7B+wtVsbUNQVVL2vAIjPwLxo5hs9cbZCzw1j/2peRzRvMpWuWRh97/7iwPaA4wJeU6hJsJwC/zly+mMAb5wkQSHopcqxIrz8rPJ40vGWmWNYJ+uFppfKUp6vh+MqbqY3AlJesWZsslFU6FDysQ2xxBF+Gjg6JkhdZ6E0sZx1jQXZF5xN/cnwxr0ppuPGrUEBwlp0W9G3NFzGHtnQ0BXKdZGz4QSgOhSMgAnFrTBkfYSgIMtLg8LMjA2TWgXsXgWz7fX9rGT+5VLnbfw0CBVoqYlqenH70JjXG6IfdNqe4qmxvz6yVXgFB7hA3lkPbxTKvM0cSjLH9Jn1JN9KPx3Namup9YQ+l38TYcntpbenhCJNqj3LZ3eqf7k6K21+cx5Zuwga5Li26Li/1V9JOs6mgi7bedhT9jtyMkJLPEGnBGVfJBKZ67OyRCKKmM5LL9utPAVf0PVpP4WfWz2Zw935S78a38c9k5RwpHsSSGbJkNSqJIZtPikVbibMnNrFS849koTwzICtfTnJzX+vgj2b8osRp49c2KvqpfSaeQY7u90krcuv3IR5uhWcADj5pKk6aHK2qVtJejEQgItpSHkSGxgx4SzXA0FfUnVzoPXDc7TvRXU93ZdgL3at6YoGCFq5aFTmV21RVgfo+bWqF4N7rbhN+UllrbOkbIlyY49+MhWtf7cqoNlWwyvTUIR5mSlwmWV8Uzw5r6roEeDltZfTjuQKIPXM4iT2kl2xX4WXKGQ8CmXP9/BMrebnPa25gof1lpIulmRqmFVAVyNjSU55/54cCKSXWuwgFNvyd0Or2QYpnObkljumQ035xyS5UgjDJ5a/89KnaMrHXHrqb9ukuxtXWMZ06h2Op34U13IWWG0KghOQteeuE+kzkoxZX6VEQBjc5+rY0PleKybnmQdzMV83367AnuR7ya24oDeKEqViAa1X7yzdeV1wVaBc+NyUzUEkF/uPbfIu6K8Iw4D5ofI7JXbPCNaqjgbfs2N384tupBasTd0Dbx5gh1T2Bb0UcS8xqDFrlx1Otr9kAKTHu1hoRhrM26gxZdepophbD5LJHef6d2tke1WXyeheTmwod0fNPgX4oiXMC8oK4ZM94FG2noFBgKmCsD5Lxd6IEFE98AAXCQZgcButzEsLVb30XzXUNQFh382NFWMiTpsaqpq4y5jk/j6qgNJMWSzZfl3CUn3FCYT+qqSgfJUfXlr6ZxbrYwtG/UT+A7/86frqd6d5qpbZ9qb/Hqg2V3DUFuaE/i9f0hqKg2xvS38hmcX7Aq7PHcGQCXhgceF+2oLVpZmILy2Wc097LTdjBaLSPjupVZ2pEwq6t8ecurXQFdcoCmTcks0szYJBXixalgjp/42QU9JLZ3gyNYW/8WSh6Q3T/ouRlYObdTaa3OaH+KIcjYGpm/+19Kap8441YoGskcfac86CFWb1i4zIhP2qKZue0V+UxVWZntpnCfbVZ8DWaZ8tQQqvd0d1ZTHfWsJBme+SHSn2ErSE2wovv4beUdSgC2ShNJKS04RCpo8uPli/POvgVNSkqyUCCMPipDWVMhChhBWMTmFzYBKEaQxeFlA46eH29NC+obTOl/Z9MJVjd8ARSgznILNl1jf1Ybap89bP7HZEfxpc8+0i6+Cnm9bqeX8uNz6tSQ1woZlq7suvCmsAWnEjoq8hI7gDNk7cUZPewC3ZI8JBfMnZNKAVcsyuRLha0pmyOYsDUt5b1yORu9bCFGzERK3RPGJgava+6+VsYwDhLmh/hJITL8nNPyrhBeBuCFEypnTJg3dpVYsd7geoEcZ6E7OO/e31X/vkwUyZwmP3OteBVPwsVppG4YvSTasLyooCPWULUxp8x/rKRsfBLx6Bc59aGutv9QyI+L7hkm/zVkO1NaKTaocHnIin+eHhReS4nBe/rGY9LIsLPOfON8bgIvW81xCLN/ucI59CRWKJbfgoIXf9ilF+moUuNca0tfqZ+FJHMNcDsu4O4hlmaW0UkVkQt7Z+L6XcIUNnw25uZt2Pyu7TWM15TlQV922Ba3UJfnZ9mrkuJyhwO+ELzoTycKGIdQ/Ym3P65euvnONUEysQh5q07+23bo0u+i6ElWRwdJPkkTLedwl54Y9rHezcrARPegBj94sjBa2KSJYduVGT6o2avJsTuhhzuutTRJ9fBm3GOz5QDBbt3ZfnCwsN8vc//vm69zDygkfm0ycKsNO5ta+YwcwVS8MukaR4RTZD8GG3GdTFS/TzLn56Gv3lhbXa9Qvm8aSWZUh6Y3DX6j5eRlwpZLk53akzyt5p/Hey/MF2LeXgqLGVqC1Df3YIMl2/tq202grtPSPyw5E3nHPc/hlZYP1/5PPO+hdnhpqlwfYg9UVSTOoDAeMKSfF96/WG9aJTDWc2eZxTRBzPwzZreqXDKPNECkTgsVH7U+Oc+epVKti8qYR2eP9LEa5ZcfbJ05MGFZ9mW+g8CkKerMNtWOgYywwXUuukc2GlleFj1+/Bglafm7kkwVrzscodI3ytc8xs/0zhDKWAv4MsUew/YLUCXd+aVk2Wr3wfM3+lhcSNJbXI3OU65ekwOzK4XHsf+Orz40h/nlHppNn5KUPJzV9GXNCRGPntkZQelcOT5qwEzvcl2QEo7pmfxr661otR6xDfj09bnplz/OVajRR9yCUXRgdd6MBvG7YD2PefNAIVBmFkjJpoubRiM0dd9I8tba4wPUShSi8acNmdo3mvP79uacINdcUmUJy6Jwnidbx5tXzB3A4AOWc9gH4uP86z8dQk/Q2b3TetOyW/QtY2/Tpbn1v5fptbtEMgyEOZofWdvfVKC6Rbg0IGwL5v3f/XNvwBQSwMEFAACAAgANCKoUOcRWdRNAAAAagAAABsAAAB1bml2ZXJzYWwvdW5pdmVyc2FsLnBuZy54bWyzsa/IzVEoSy0qzszPs1Uy1DNQsrfj5bIpKEoty0wtV6gAihnpGUCAkkKlrZIJErc8M6Ukw1bJ3MQUIZaRmpmeUWKrZGpqCRfUBxoJAFBLAQIAABQAAgAIAJMGl1A2YVgCRwMAAOEJAAAUAAAAAAAAAAEAAAAAAAAAAAB1bml2ZXJzYWwvcGxheWVyLnhtbFBLAQIAABQAAgAIADMiqFDre9vSegYAAMYWAAAdAAAAAAAAAAEAAAAAAHkDAAB1bml2ZXJzYWwvY29tbW9uX21lc3NhZ2VzLmxuZ1BLAQIAABQAAgAIADMiqFAVHmAbowAAAH8BAAAuAAAAAAAAAAEAAAAAAC4KAAB1bml2ZXJzYWwvcGxheWJhY2tfYW5kX25hdmlnYXRpb25fc2V0dGluZ3MueG1sUEsBAgAAFAACAAgAMyKoULUyxjZLBQAAIhkAACcAAAAAAAAAAQAAAAAAHQsAAHVuaXZlcnNhbC9mbGFzaF9wdWJsaXNoaW5nX3NldHRpbmdzLnhtbFBLAQIAABQAAgAIADMiqFBRE+vZawMAAJwMAAAhAAAAAAAAAAEAAAAAAK0QAAB1bml2ZXJzYWwvZmxhc2hfc2tpbl9zZXR0aW5ncy54bWxQSwECAAAUAAIACAAzIqhQn+ulqUUFAACsGAAAJgAAAAAAAAABAAAAAABXFAAAdW5pdmVyc2FsL2h0bWxfcHVibGlzaGluZ19zZXR0aW5ncy54bWxQSwECAAAUAAIACAAzIqhQ2TYUm7QBAAB2BgAAHwAAAAAAAAABAAAAAADgGQAAdW5pdmVyc2FsL2h0bWxfc2tpbl9zZXR0aW5ncy5qc1BLAQIAABQAAgAIADMiqFCUE7MiaQAAAG4AAAAcAAAAAAAAAAEAAAAAANEbAAB1bml2ZXJzYWwvbG9jYWxfc2V0dGluZ3MueG1sUEsBAgAAFAACAAgANCKoUJrH04UJFQAASSIAABcAAAAAAAAAAAAAAAAAdBwAAHVuaXZlcnNhbC91bml2ZXJzYWwucG5nUEsBAgAAFAACAAgANCKoUOcRWdRNAAAAagAAABsAAAAAAAAAAQAAAAAAsjEAAHVuaXZlcnNhbC91bml2ZXJzYWwucG5nLnhtbFBLBQYAAAAACgAKAAYDAAA4MgAAAAA="/>
  <p:tag name="ISPRING_ULTRA_SCORM_COURCE_TITLE" val="7.5.2.İslam Düşüncesinde Yorum Biçimleri 2"/>
  <p:tag name="ISPRING_PRESENTATION_TITLE" val="7.5.2.İslam Düşüncesinde Yorum Biçimleri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CLOUDFOLDERID" val="0"/>
  <p:tag name="İSPRİNGONLİ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0&quot;},&quot;wordSettings&quot;:{&quot;printCopies&quot;:1}}"/>
  <p:tag name="ISPRING_SCORM_RATE_QUIZZES" val="0"/>
  <p:tag name="ISPRING_UUID" val="{2AC012F3-3261-407C-97B0-E3B8768DB07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13&quot;/&gt;&lt;lineCharCount val=&quot;13&quot;/&gt;&lt;lineCharCount val=&quot;15&quot;/&gt;&lt;lineCharCount val=&quot;1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13&quot;/&gt;&lt;lineCharCount val=&quot;13&quot;/&gt;&lt;lineCharCount val=&quot;15&quot;/&gt;&lt;lineCharCount val=&quot;1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ysClr val="window" lastClr="FFFFFF"/>
      </a:lt1>
      <a:dk2>
        <a:srgbClr val="41393B"/>
      </a:dk2>
      <a:lt2>
        <a:srgbClr val="FF0000"/>
      </a:lt2>
      <a:accent1>
        <a:srgbClr val="00B050"/>
      </a:accent1>
      <a:accent2>
        <a:srgbClr val="0070C0"/>
      </a:accent2>
      <a:accent3>
        <a:srgbClr val="FFFF00"/>
      </a:accent3>
      <a:accent4>
        <a:srgbClr val="FC9B00"/>
      </a:accent4>
      <a:accent5>
        <a:srgbClr val="67A3A7"/>
      </a:accent5>
      <a:accent6>
        <a:srgbClr val="6D8B95"/>
      </a:accent6>
      <a:hlink>
        <a:srgbClr val="F4BB93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5F46618-8C87-4CEA-A537-5E7B44D73520}">
  <we:reference id="wa104038830" version="1.0.0.3" store="tr-TR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713</Words>
  <Application>Microsoft Office PowerPoint</Application>
  <PresentationFormat>Geniş ekran</PresentationFormat>
  <Paragraphs>205</Paragraphs>
  <Slides>16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10</vt:i4>
      </vt:variant>
      <vt:variant>
        <vt:lpstr>Slayt Başlıkları</vt:lpstr>
      </vt:variant>
      <vt:variant>
        <vt:i4>16</vt:i4>
      </vt:variant>
    </vt:vector>
  </HeadingPairs>
  <TitlesOfParts>
    <vt:vector size="38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Comfortaa</vt:lpstr>
      <vt:lpstr>Open Sans</vt:lpstr>
      <vt:lpstr>Open Sans Extrabold</vt:lpstr>
      <vt:lpstr>Permanent Marker</vt:lpstr>
      <vt:lpstr>Rockwell Extra Bold</vt:lpstr>
      <vt:lpstr>Wingdings</vt:lpstr>
      <vt:lpstr>Office Teması</vt:lpstr>
      <vt:lpstr>5_Office Theme</vt:lpstr>
      <vt:lpstr>Office Theme</vt:lpstr>
      <vt:lpstr>7_Office Teması</vt:lpstr>
      <vt:lpstr>Ofis Teması</vt:lpstr>
      <vt:lpstr>2_Ofis Teması</vt:lpstr>
      <vt:lpstr>1_Office Teması</vt:lpstr>
      <vt:lpstr>SKETCH LESSON</vt:lpstr>
      <vt:lpstr>JAY DESIGN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Fıkhi Mezhepleri İşaretleyelim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7.5.2.İslam Düşüncesinde Yorum Biçimleri 2</dc:title>
  <dc:creator>Mustafa Yıldırım</dc:creator>
  <cp:lastModifiedBy>Mustafa Yıldırım</cp:lastModifiedBy>
  <cp:revision>50</cp:revision>
  <dcterms:created xsi:type="dcterms:W3CDTF">2020-04-09T13:10:05Z</dcterms:created>
  <dcterms:modified xsi:type="dcterms:W3CDTF">2021-04-24T15:42:14Z</dcterms:modified>
</cp:coreProperties>
</file>