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9" r:id="rId4"/>
    <p:sldMasterId id="2147483711" r:id="rId5"/>
    <p:sldMasterId id="2147483724" r:id="rId6"/>
    <p:sldMasterId id="2147483726" r:id="rId7"/>
    <p:sldMasterId id="2147483728" r:id="rId8"/>
    <p:sldMasterId id="2147483755" r:id="rId9"/>
    <p:sldMasterId id="2147483785" r:id="rId10"/>
    <p:sldMasterId id="2147483805" r:id="rId11"/>
    <p:sldMasterId id="2147483817" r:id="rId12"/>
  </p:sldMasterIdLst>
  <p:notesMasterIdLst>
    <p:notesMasterId r:id="rId53"/>
  </p:notesMasterIdLst>
  <p:sldIdLst>
    <p:sldId id="257" r:id="rId13"/>
    <p:sldId id="260" r:id="rId14"/>
    <p:sldId id="259" r:id="rId15"/>
    <p:sldId id="261" r:id="rId16"/>
    <p:sldId id="258" r:id="rId17"/>
    <p:sldId id="262" r:id="rId18"/>
    <p:sldId id="263" r:id="rId19"/>
    <p:sldId id="265" r:id="rId20"/>
    <p:sldId id="266" r:id="rId21"/>
    <p:sldId id="268" r:id="rId22"/>
    <p:sldId id="267" r:id="rId23"/>
    <p:sldId id="270" r:id="rId24"/>
    <p:sldId id="269" r:id="rId25"/>
    <p:sldId id="272" r:id="rId26"/>
    <p:sldId id="276" r:id="rId27"/>
    <p:sldId id="273" r:id="rId28"/>
    <p:sldId id="274" r:id="rId29"/>
    <p:sldId id="298" r:id="rId30"/>
    <p:sldId id="299" r:id="rId31"/>
    <p:sldId id="300" r:id="rId32"/>
    <p:sldId id="285" r:id="rId33"/>
    <p:sldId id="286" r:id="rId34"/>
    <p:sldId id="275" r:id="rId35"/>
    <p:sldId id="278" r:id="rId36"/>
    <p:sldId id="279" r:id="rId37"/>
    <p:sldId id="283" r:id="rId38"/>
    <p:sldId id="281" r:id="rId39"/>
    <p:sldId id="282" r:id="rId40"/>
    <p:sldId id="297" r:id="rId41"/>
    <p:sldId id="288" r:id="rId42"/>
    <p:sldId id="289" r:id="rId43"/>
    <p:sldId id="290" r:id="rId44"/>
    <p:sldId id="291" r:id="rId45"/>
    <p:sldId id="293" r:id="rId46"/>
    <p:sldId id="294" r:id="rId47"/>
    <p:sldId id="295" r:id="rId48"/>
    <p:sldId id="302" r:id="rId49"/>
    <p:sldId id="301" r:id="rId50"/>
    <p:sldId id="303" r:id="rId51"/>
    <p:sldId id="304"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C8D0"/>
    <a:srgbClr val="98A6E0"/>
    <a:srgbClr val="44546A"/>
    <a:srgbClr val="767171"/>
    <a:srgbClr val="63A0DB"/>
    <a:srgbClr val="4CC1EF"/>
    <a:srgbClr val="F2F2F3"/>
    <a:srgbClr val="BEDF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34" autoAdjust="0"/>
    <p:restoredTop sz="94660"/>
  </p:normalViewPr>
  <p:slideViewPr>
    <p:cSldViewPr snapToGrid="0">
      <p:cViewPr varScale="1">
        <p:scale>
          <a:sx n="62" d="100"/>
          <a:sy n="62" d="100"/>
        </p:scale>
        <p:origin x="72"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C964E-D1FD-4506-93F4-250DF2FABCEA}" type="datetimeFigureOut">
              <a:rPr lang="en-US" smtClean="0"/>
              <a:t>4/24/2021</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EA3BA-769D-43F3-8378-4F58B48B9474}" type="slidenum">
              <a:rPr lang="en-US" smtClean="0"/>
              <a:t>‹#›</a:t>
            </a:fld>
            <a:endParaRPr lang="en-US"/>
          </a:p>
        </p:txBody>
      </p:sp>
    </p:spTree>
    <p:extLst>
      <p:ext uri="{BB962C8B-B14F-4D97-AF65-F5344CB8AC3E}">
        <p14:creationId xmlns:p14="http://schemas.microsoft.com/office/powerpoint/2010/main" val="405561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57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C29F0-5EF6-45E1-91F1-4628019EA5DF}"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8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84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56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9.xml"/><Relationship Id="rId5" Type="http://schemas.openxmlformats.org/officeDocument/2006/relationships/tags" Target="../tags/tag5.xml"/><Relationship Id="rId4"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23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1802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459981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607644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42527137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6795976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3763540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30092335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6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175019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0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773721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9646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324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61432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90588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5265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159899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4340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25242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106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7146787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98168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7438912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590714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205515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2151658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592391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835107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6387905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7908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293421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0912086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27626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6565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800064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883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157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72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264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04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64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2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987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83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371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538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473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723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652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845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870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430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056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561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895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941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607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542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0396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344320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397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652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4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292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73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566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704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085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55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68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2199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1855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186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555395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824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723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963689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809154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51770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22813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92287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363979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3957714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38564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380252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044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906224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471474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7025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810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0461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131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051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193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94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31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1080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438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387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7253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986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3083231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198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9111248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401870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510315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00331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379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71369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34132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1391597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7761293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62749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D559D-D578-44BD-8793-CA58B420267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6EBDBD6-9D0B-49A3-8610-0CF39A406D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51A3554-5409-4DA0-A7C0-DD78BC34C1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D2FA26-916F-4040-99EE-AC87D0F6ACEA}" type="datetime1">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
        <p:nvSpPr>
          <p:cNvPr id="6" name="Slide Number Placeholder 5">
            <a:extLst>
              <a:ext uri="{FF2B5EF4-FFF2-40B4-BE49-F238E27FC236}">
                <a16:creationId xmlns:a16="http://schemas.microsoft.com/office/drawing/2014/main" id="{E8307A40-239A-4D12-9ED1-6738F55ABE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ABAD81-D793-4BAA-B0F0-1DA1837B65B1}"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
        <p:nvSpPr>
          <p:cNvPr id="9" name="Footer Placeholder 1">
            <a:extLst>
              <a:ext uri="{FF2B5EF4-FFF2-40B4-BE49-F238E27FC236}">
                <a16:creationId xmlns:a16="http://schemas.microsoft.com/office/drawing/2014/main" id="{10AF7345-0CEE-463E-B48B-DED828087A65}"/>
              </a:ext>
            </a:extLst>
          </p:cNvPr>
          <p:cNvSpPr txBox="1">
            <a:spLocks/>
          </p:cNvSpPr>
          <p:nvPr userDrawn="1"/>
        </p:nvSpPr>
        <p:spPr>
          <a:xfrm>
            <a:off x="4191000" y="6508750"/>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tint val="75000"/>
                  </a:schemeClr>
                </a:solidFill>
                <a:latin typeface="Economica" panose="02000506040000020004"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Economica" panose="02000506040000020004" pitchFamily="2" charset="0"/>
                <a:ea typeface="맑은 고딕"/>
                <a:cs typeface="+mn-cs"/>
              </a:rPr>
              <a:t>www.youtube.com/c/powerupwithpowerpoint</a:t>
            </a:r>
            <a:endParaRPr kumimoji="0" lang="en-IN" sz="1400" b="1" i="0" u="none" strike="noStrike" kern="1200" cap="none" spc="0" normalizeH="0" baseline="0" noProof="0" dirty="0">
              <a:ln>
                <a:noFill/>
              </a:ln>
              <a:solidFill>
                <a:prstClr val="white"/>
              </a:solidFill>
              <a:effectLst/>
              <a:uLnTx/>
              <a:uFillTx/>
              <a:latin typeface="Economica" panose="02000506040000020004" pitchFamily="2" charset="0"/>
              <a:ea typeface="맑은 고딕"/>
              <a:cs typeface="+mn-cs"/>
            </a:endParaRPr>
          </a:p>
        </p:txBody>
      </p:sp>
    </p:spTree>
    <p:extLst>
      <p:ext uri="{BB962C8B-B14F-4D97-AF65-F5344CB8AC3E}">
        <p14:creationId xmlns:p14="http://schemas.microsoft.com/office/powerpoint/2010/main" val="50281725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맑은 고딕"/>
              <a:cs typeface="+mn-cs"/>
            </a:endParaRPr>
          </a:p>
        </p:txBody>
      </p:sp>
    </p:spTree>
    <p:extLst>
      <p:ext uri="{BB962C8B-B14F-4D97-AF65-F5344CB8AC3E}">
        <p14:creationId xmlns:p14="http://schemas.microsoft.com/office/powerpoint/2010/main" val="347581706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217417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1061310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817743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3704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171354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729863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881028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417163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4350687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136006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745013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339692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9749193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641652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theme" Target="../theme/theme10.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2.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6.xml"/><Relationship Id="rId1" Type="http://schemas.openxmlformats.org/officeDocument/2006/relationships/slideLayout" Target="../slideLayouts/slideLayout60.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7.xml"/><Relationship Id="rId1" Type="http://schemas.openxmlformats.org/officeDocument/2006/relationships/slideLayout" Target="../slideLayouts/slideLayout61.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9.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750233-5203-4548-8F33-F14620294DB7}"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EC3922-496C-4C85-9EB5-AF8A61347A4E}"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403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609397554"/>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29554322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3187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946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B14392-FEF9-4DEB-B326-E5AF25B9705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06E83F-7CC8-4176-A27B-85D54191B80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789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BECE23-7E3A-4DC9-A309-E39507158AE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441F1D-8F2F-4A29-81F3-BB7C4288D0E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6728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5578084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Calibri" panose="020F0502020204030204"/>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Calibri" panose="020F0502020204030204"/>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Calibri" panose="020F0502020204030204"/>
                <a:ea typeface="+mn-ea"/>
                <a:cs typeface="+mn-cs"/>
              </a:rPr>
              <a:t>.com</a:t>
            </a:r>
          </a:p>
        </p:txBody>
      </p:sp>
      <p:sp>
        <p:nvSpPr>
          <p:cNvPr id="7" name="Rectangle 6"/>
          <p:cNvSpPr/>
          <p:nvPr userDrawn="1"/>
        </p:nvSpPr>
        <p:spPr>
          <a:xfrm>
            <a:off x="-12701" y="6959601"/>
            <a:ext cx="166103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55555"/>
                </a:solidFill>
                <a:effectLst/>
                <a:uLnTx/>
                <a:uFillTx/>
                <a:latin typeface="Open Sans" panose="020B0606030504020204" pitchFamily="34" charset="0"/>
                <a:ea typeface="+mn-ea"/>
                <a:cs typeface="+mn-cs"/>
              </a:rPr>
              <a:t>© </a:t>
            </a:r>
            <a:r>
              <a:rPr kumimoji="0" lang="en-US" sz="1100" b="0" i="0" u="none" strike="noStrike" kern="1200" cap="none" spc="0" normalizeH="0" baseline="0" noProof="0" dirty="0">
                <a:ln>
                  <a:noFill/>
                </a:ln>
                <a:solidFill>
                  <a:srgbClr val="A5CD28"/>
                </a:solidFill>
                <a:effectLst/>
                <a:uLnTx/>
                <a:uFillTx/>
                <a:latin typeface="Open Sans" panose="020B0606030504020204" pitchFamily="34" charset="0"/>
                <a:ea typeface="+mn-ea"/>
                <a:cs typeface="+mn-cs"/>
                <a:hlinkClick r:id="rId3" tooltip="PresentationGo!"/>
              </a:rPr>
              <a:t>presentationgo.com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346602628"/>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Calibri" panose="020F0502020204030204"/>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Calibri" panose="020F0502020204030204"/>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Calibri" panose="020F0502020204030204"/>
                <a:ea typeface="+mn-ea"/>
                <a:cs typeface="+mn-cs"/>
              </a:rPr>
              <a:t>.com</a:t>
            </a:r>
          </a:p>
        </p:txBody>
      </p:sp>
      <p:sp>
        <p:nvSpPr>
          <p:cNvPr id="7" name="Rectangle 6"/>
          <p:cNvSpPr/>
          <p:nvPr userDrawn="1"/>
        </p:nvSpPr>
        <p:spPr>
          <a:xfrm>
            <a:off x="-12701" y="6959601"/>
            <a:ext cx="166103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55555"/>
                </a:solidFill>
                <a:effectLst/>
                <a:uLnTx/>
                <a:uFillTx/>
                <a:latin typeface="Open Sans" panose="020B0606030504020204" pitchFamily="34" charset="0"/>
                <a:ea typeface="+mn-ea"/>
                <a:cs typeface="+mn-cs"/>
              </a:rPr>
              <a:t>© </a:t>
            </a:r>
            <a:r>
              <a:rPr kumimoji="0" lang="en-US" sz="1100" b="0" i="0" u="none" strike="noStrike" kern="1200" cap="none" spc="0" normalizeH="0" baseline="0" noProof="0" dirty="0">
                <a:ln>
                  <a:noFill/>
                </a:ln>
                <a:solidFill>
                  <a:srgbClr val="A5CD28"/>
                </a:solidFill>
                <a:effectLst/>
                <a:uLnTx/>
                <a:uFillTx/>
                <a:latin typeface="Open Sans" panose="020B0606030504020204" pitchFamily="34" charset="0"/>
                <a:ea typeface="+mn-ea"/>
                <a:cs typeface="+mn-cs"/>
                <a:hlinkClick r:id="rId3" tooltip="PresentationGo!"/>
              </a:rPr>
              <a:t>presentationgo.com</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067343606"/>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71F2D7-A24F-4834-A63F-8C77F03698A6}"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24.04.2021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A83882-67B5-4CA0-8796-4BD3331AC4B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06130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14812487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hyperlink" Target="https://wordwall.net/play/15137/398/136" TargetMode="External"/><Relationship Id="rId2" Type="http://schemas.openxmlformats.org/officeDocument/2006/relationships/image" Target="../media/image25.png"/><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86.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hyperlink" Target="https://wordwall.net/play/2656/223/262" TargetMode="External"/><Relationship Id="rId2" Type="http://schemas.openxmlformats.org/officeDocument/2006/relationships/image" Target="../media/image25.png"/><Relationship Id="rId1" Type="http://schemas.openxmlformats.org/officeDocument/2006/relationships/slideLayout" Target="../slideLayouts/slideLayout104.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hyperlink" Target="https://wordwall.net/play/2656/223/611" TargetMode="External"/><Relationship Id="rId2" Type="http://schemas.openxmlformats.org/officeDocument/2006/relationships/image" Target="../media/image25.png"/><Relationship Id="rId1" Type="http://schemas.openxmlformats.org/officeDocument/2006/relationships/slideLayout" Target="../slideLayouts/slideLayout10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123.xml"/><Relationship Id="rId1" Type="http://schemas.openxmlformats.org/officeDocument/2006/relationships/tags" Target="../tags/tag6.xml"/><Relationship Id="rId6" Type="http://schemas.openxmlformats.org/officeDocument/2006/relationships/image" Target="../media/image38.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37.jp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87">
            <a:extLst>
              <a:ext uri="{FF2B5EF4-FFF2-40B4-BE49-F238E27FC236}">
                <a16:creationId xmlns:a16="http://schemas.microsoft.com/office/drawing/2014/main" id="{806BE1F7-0DA8-4729-8263-AED3D2F8DA71}"/>
              </a:ext>
            </a:extLst>
          </p:cNvPr>
          <p:cNvSpPr/>
          <p:nvPr/>
        </p:nvSpPr>
        <p:spPr>
          <a:xfrm>
            <a:off x="526948" y="691991"/>
            <a:ext cx="270381" cy="1369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사각형: 둥근 위쪽 모서리 85">
            <a:extLst>
              <a:ext uri="{FF2B5EF4-FFF2-40B4-BE49-F238E27FC236}">
                <a16:creationId xmlns:a16="http://schemas.microsoft.com/office/drawing/2014/main" id="{2201797E-7F88-478A-8702-AD2197E2F553}"/>
              </a:ext>
            </a:extLst>
          </p:cNvPr>
          <p:cNvSpPr/>
          <p:nvPr/>
        </p:nvSpPr>
        <p:spPr>
          <a:xfrm rot="5400000">
            <a:off x="5476222" y="-4326814"/>
            <a:ext cx="751207" cy="9844724"/>
          </a:xfrm>
          <a:prstGeom prst="round2SameRect">
            <a:avLst>
              <a:gd name="adj1" fmla="val 50000"/>
              <a:gd name="adj2" fmla="val 0"/>
            </a:avLst>
          </a:prstGeom>
          <a:solidFill>
            <a:srgbClr val="B1D2E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사각형: 둥근 위쪽 모서리 88">
            <a:extLst>
              <a:ext uri="{FF2B5EF4-FFF2-40B4-BE49-F238E27FC236}">
                <a16:creationId xmlns:a16="http://schemas.microsoft.com/office/drawing/2014/main" id="{D39CCD22-836E-4EC3-8B7F-A26EB3ACB069}"/>
              </a:ext>
            </a:extLst>
          </p:cNvPr>
          <p:cNvSpPr/>
          <p:nvPr/>
        </p:nvSpPr>
        <p:spPr>
          <a:xfrm rot="16200000">
            <a:off x="594008" y="624932"/>
            <a:ext cx="270381" cy="404502"/>
          </a:xfrm>
          <a:prstGeom prst="round2SameRect">
            <a:avLst>
              <a:gd name="adj1" fmla="val 50000"/>
              <a:gd name="adj2" fmla="val 0"/>
            </a:avLst>
          </a:prstGeom>
          <a:solidFill>
            <a:srgbClr val="B1D2E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타원 107">
            <a:extLst>
              <a:ext uri="{FF2B5EF4-FFF2-40B4-BE49-F238E27FC236}">
                <a16:creationId xmlns:a16="http://schemas.microsoft.com/office/drawing/2014/main" id="{51FA01DB-D3F8-4844-A7AA-EB210DFD45E3}"/>
              </a:ext>
            </a:extLst>
          </p:cNvPr>
          <p:cNvSpPr/>
          <p:nvPr/>
        </p:nvSpPr>
        <p:spPr>
          <a:xfrm>
            <a:off x="9955951" y="237130"/>
            <a:ext cx="716838" cy="716836"/>
          </a:xfrm>
          <a:prstGeom prst="ellipse">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Dikdörtgen 5"/>
          <p:cNvSpPr/>
          <p:nvPr/>
        </p:nvSpPr>
        <p:spPr>
          <a:xfrm>
            <a:off x="2099570" y="248778"/>
            <a:ext cx="751173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İslam Düşüncesinde Tasavvufi Yorumlar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Serbest Form 36"/>
          <p:cNvSpPr/>
          <p:nvPr/>
        </p:nvSpPr>
        <p:spPr>
          <a:xfrm>
            <a:off x="4462315" y="2441899"/>
            <a:ext cx="135334" cy="2199183"/>
          </a:xfrm>
          <a:custGeom>
            <a:avLst/>
            <a:gdLst/>
            <a:ahLst/>
            <a:cxnLst/>
            <a:rect l="0" t="0" r="0" b="0"/>
            <a:pathLst>
              <a:path>
                <a:moveTo>
                  <a:pt x="0" y="0"/>
                </a:moveTo>
                <a:lnTo>
                  <a:pt x="0" y="2199183"/>
                </a:lnTo>
                <a:lnTo>
                  <a:pt x="135334" y="219918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8" name="Serbest Form 37"/>
          <p:cNvSpPr/>
          <p:nvPr/>
        </p:nvSpPr>
        <p:spPr>
          <a:xfrm>
            <a:off x="4469083" y="3320294"/>
            <a:ext cx="135334" cy="2199183"/>
          </a:xfrm>
          <a:custGeom>
            <a:avLst/>
            <a:gdLst/>
            <a:ahLst/>
            <a:cxnLst/>
            <a:rect l="0" t="0" r="0" b="0"/>
            <a:pathLst>
              <a:path>
                <a:moveTo>
                  <a:pt x="0" y="0"/>
                </a:moveTo>
                <a:lnTo>
                  <a:pt x="0" y="2199183"/>
                </a:lnTo>
                <a:lnTo>
                  <a:pt x="135334" y="219918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9" name="Serbest Form 38"/>
          <p:cNvSpPr/>
          <p:nvPr/>
        </p:nvSpPr>
        <p:spPr>
          <a:xfrm>
            <a:off x="7601066" y="1232487"/>
            <a:ext cx="3394348" cy="1241967"/>
          </a:xfrm>
          <a:custGeom>
            <a:avLst/>
            <a:gdLst>
              <a:gd name="connsiteX0" fmla="*/ 0 w 1353343"/>
              <a:gd name="connsiteY0" fmla="*/ 67667 h 676671"/>
              <a:gd name="connsiteX1" fmla="*/ 67667 w 1353343"/>
              <a:gd name="connsiteY1" fmla="*/ 0 h 676671"/>
              <a:gd name="connsiteX2" fmla="*/ 1285676 w 1353343"/>
              <a:gd name="connsiteY2" fmla="*/ 0 h 676671"/>
              <a:gd name="connsiteX3" fmla="*/ 1353343 w 1353343"/>
              <a:gd name="connsiteY3" fmla="*/ 67667 h 676671"/>
              <a:gd name="connsiteX4" fmla="*/ 1353343 w 1353343"/>
              <a:gd name="connsiteY4" fmla="*/ 609004 h 676671"/>
              <a:gd name="connsiteX5" fmla="*/ 1285676 w 1353343"/>
              <a:gd name="connsiteY5" fmla="*/ 676671 h 676671"/>
              <a:gd name="connsiteX6" fmla="*/ 67667 w 1353343"/>
              <a:gd name="connsiteY6" fmla="*/ 676671 h 676671"/>
              <a:gd name="connsiteX7" fmla="*/ 0 w 1353343"/>
              <a:gd name="connsiteY7" fmla="*/ 609004 h 676671"/>
              <a:gd name="connsiteX8" fmla="*/ 0 w 1353343"/>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43" h="676671">
                <a:moveTo>
                  <a:pt x="0" y="67667"/>
                </a:moveTo>
                <a:cubicBezTo>
                  <a:pt x="0" y="30296"/>
                  <a:pt x="30296" y="0"/>
                  <a:pt x="67667" y="0"/>
                </a:cubicBezTo>
                <a:lnTo>
                  <a:pt x="1285676" y="0"/>
                </a:lnTo>
                <a:cubicBezTo>
                  <a:pt x="1323047" y="0"/>
                  <a:pt x="1353343" y="30296"/>
                  <a:pt x="1353343" y="67667"/>
                </a:cubicBezTo>
                <a:lnTo>
                  <a:pt x="1353343" y="609004"/>
                </a:lnTo>
                <a:cubicBezTo>
                  <a:pt x="1353343" y="646375"/>
                  <a:pt x="1323047" y="676671"/>
                  <a:pt x="1285676" y="676671"/>
                </a:cubicBezTo>
                <a:lnTo>
                  <a:pt x="67667" y="676671"/>
                </a:lnTo>
                <a:cubicBezTo>
                  <a:pt x="30296" y="676671"/>
                  <a:pt x="0" y="646375"/>
                  <a:pt x="0" y="609004"/>
                </a:cubicBezTo>
                <a:lnTo>
                  <a:pt x="0" y="67667"/>
                </a:lnTo>
                <a:close/>
              </a:path>
            </a:pathLst>
          </a:custGeom>
          <a:solidFill>
            <a:schemeClr val="accent2">
              <a:lumMod val="60000"/>
              <a:lumOff val="40000"/>
            </a:schemeClr>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7919" tIns="45219" rIns="57919" bIns="45219" numCol="1" spcCol="1270" anchor="ctr" anchorCtr="0">
            <a:noAutofit/>
          </a:bodyPr>
          <a:lstStyle/>
          <a:p>
            <a:pPr algn="ctr"/>
            <a:r>
              <a:rPr lang="tr-TR" sz="3200" dirty="0">
                <a:solidFill>
                  <a:schemeClr val="tx1"/>
                </a:solidFill>
              </a:rPr>
              <a:t>Tasavvufi </a:t>
            </a:r>
            <a:r>
              <a:rPr lang="tr-TR" sz="3200" dirty="0" smtClean="0">
                <a:solidFill>
                  <a:schemeClr val="tx1"/>
                </a:solidFill>
              </a:rPr>
              <a:t>yorumlar</a:t>
            </a:r>
          </a:p>
          <a:p>
            <a:pPr algn="ctr"/>
            <a:r>
              <a:rPr lang="tr-TR" sz="3200" dirty="0" smtClean="0">
                <a:solidFill>
                  <a:schemeClr val="tx1"/>
                </a:solidFill>
              </a:rPr>
              <a:t>(Ahlakla ilgili)</a:t>
            </a:r>
            <a:endParaRPr lang="tr-TR" sz="8800" dirty="0">
              <a:solidFill>
                <a:schemeClr val="tx1"/>
              </a:solidFill>
            </a:endParaRPr>
          </a:p>
        </p:txBody>
      </p:sp>
      <p:sp>
        <p:nvSpPr>
          <p:cNvPr id="40" name="Serbest Form 39"/>
          <p:cNvSpPr/>
          <p:nvPr/>
        </p:nvSpPr>
        <p:spPr>
          <a:xfrm>
            <a:off x="7736401" y="2474455"/>
            <a:ext cx="135334" cy="507503"/>
          </a:xfrm>
          <a:custGeom>
            <a:avLst/>
            <a:gdLst/>
            <a:ahLst/>
            <a:cxnLst/>
            <a:rect l="0" t="0" r="0" b="0"/>
            <a:pathLst>
              <a:path>
                <a:moveTo>
                  <a:pt x="0" y="0"/>
                </a:moveTo>
                <a:lnTo>
                  <a:pt x="0" y="507503"/>
                </a:lnTo>
                <a:lnTo>
                  <a:pt x="135334" y="50750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41" name="Serbest Form 40"/>
          <p:cNvSpPr/>
          <p:nvPr/>
        </p:nvSpPr>
        <p:spPr>
          <a:xfrm>
            <a:off x="7871735" y="2643623"/>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1. Yesevilik</a:t>
            </a:r>
            <a:endParaRPr lang="tr-TR" sz="2800" dirty="0"/>
          </a:p>
        </p:txBody>
      </p:sp>
      <p:sp>
        <p:nvSpPr>
          <p:cNvPr id="52" name="Serbest Form 51"/>
          <p:cNvSpPr/>
          <p:nvPr/>
        </p:nvSpPr>
        <p:spPr>
          <a:xfrm>
            <a:off x="7736401" y="2474455"/>
            <a:ext cx="135334" cy="1353343"/>
          </a:xfrm>
          <a:custGeom>
            <a:avLst/>
            <a:gdLst/>
            <a:ahLst/>
            <a:cxnLst/>
            <a:rect l="0" t="0" r="0" b="0"/>
            <a:pathLst>
              <a:path>
                <a:moveTo>
                  <a:pt x="0" y="0"/>
                </a:moveTo>
                <a:lnTo>
                  <a:pt x="0" y="1353343"/>
                </a:lnTo>
                <a:lnTo>
                  <a:pt x="135334" y="135334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6" name="Serbest Form 55"/>
          <p:cNvSpPr/>
          <p:nvPr/>
        </p:nvSpPr>
        <p:spPr>
          <a:xfrm>
            <a:off x="7871735" y="3489463"/>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2. Kadirilik</a:t>
            </a:r>
            <a:endParaRPr lang="tr-TR" sz="2800" dirty="0"/>
          </a:p>
        </p:txBody>
      </p:sp>
      <p:sp>
        <p:nvSpPr>
          <p:cNvPr id="57" name="Serbest Form 56"/>
          <p:cNvSpPr/>
          <p:nvPr/>
        </p:nvSpPr>
        <p:spPr>
          <a:xfrm>
            <a:off x="7736401" y="2474455"/>
            <a:ext cx="135334" cy="2199183"/>
          </a:xfrm>
          <a:custGeom>
            <a:avLst/>
            <a:gdLst/>
            <a:ahLst/>
            <a:cxnLst/>
            <a:rect l="0" t="0" r="0" b="0"/>
            <a:pathLst>
              <a:path>
                <a:moveTo>
                  <a:pt x="0" y="0"/>
                </a:moveTo>
                <a:lnTo>
                  <a:pt x="0" y="2199183"/>
                </a:lnTo>
                <a:lnTo>
                  <a:pt x="135334" y="219918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58" name="Serbest Form 57"/>
          <p:cNvSpPr/>
          <p:nvPr/>
        </p:nvSpPr>
        <p:spPr>
          <a:xfrm>
            <a:off x="7871735" y="4335302"/>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3. Mevlevilik</a:t>
            </a:r>
            <a:endParaRPr lang="tr-TR" sz="2800" dirty="0"/>
          </a:p>
        </p:txBody>
      </p:sp>
      <p:sp>
        <p:nvSpPr>
          <p:cNvPr id="59" name="Serbest Form 58"/>
          <p:cNvSpPr/>
          <p:nvPr/>
        </p:nvSpPr>
        <p:spPr>
          <a:xfrm>
            <a:off x="7736401" y="2474455"/>
            <a:ext cx="135334" cy="3045023"/>
          </a:xfrm>
          <a:custGeom>
            <a:avLst/>
            <a:gdLst/>
            <a:ahLst/>
            <a:cxnLst/>
            <a:rect l="0" t="0" r="0" b="0"/>
            <a:pathLst>
              <a:path>
                <a:moveTo>
                  <a:pt x="0" y="0"/>
                </a:moveTo>
                <a:lnTo>
                  <a:pt x="0" y="3045023"/>
                </a:lnTo>
                <a:lnTo>
                  <a:pt x="135334" y="304502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0" name="Serbest Form 59"/>
          <p:cNvSpPr/>
          <p:nvPr/>
        </p:nvSpPr>
        <p:spPr>
          <a:xfrm>
            <a:off x="7871735" y="5181142"/>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4. Nakşibendilik</a:t>
            </a:r>
            <a:endParaRPr lang="tr-TR" sz="2800" dirty="0"/>
          </a:p>
        </p:txBody>
      </p:sp>
      <p:sp>
        <p:nvSpPr>
          <p:cNvPr id="61" name="Serbest Form 60"/>
          <p:cNvSpPr/>
          <p:nvPr/>
        </p:nvSpPr>
        <p:spPr>
          <a:xfrm>
            <a:off x="740001" y="2441899"/>
            <a:ext cx="135334" cy="507503"/>
          </a:xfrm>
          <a:custGeom>
            <a:avLst/>
            <a:gdLst/>
            <a:ahLst/>
            <a:cxnLst/>
            <a:rect l="0" t="0" r="0" b="0"/>
            <a:pathLst>
              <a:path>
                <a:moveTo>
                  <a:pt x="0" y="0"/>
                </a:moveTo>
                <a:lnTo>
                  <a:pt x="0" y="507503"/>
                </a:lnTo>
                <a:lnTo>
                  <a:pt x="135334" y="50750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2" name="Serbest Form 61"/>
          <p:cNvSpPr/>
          <p:nvPr/>
        </p:nvSpPr>
        <p:spPr>
          <a:xfrm>
            <a:off x="875336" y="2611067"/>
            <a:ext cx="2802964"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3600" dirty="0" smtClean="0"/>
              <a:t>1. </a:t>
            </a:r>
            <a:r>
              <a:rPr lang="tr-TR" sz="3600" dirty="0" err="1" smtClean="0"/>
              <a:t>Maturidîlik</a:t>
            </a:r>
            <a:endParaRPr lang="tr-TR" sz="3600" dirty="0"/>
          </a:p>
        </p:txBody>
      </p:sp>
      <p:sp>
        <p:nvSpPr>
          <p:cNvPr id="63" name="Serbest Form 62"/>
          <p:cNvSpPr/>
          <p:nvPr/>
        </p:nvSpPr>
        <p:spPr>
          <a:xfrm>
            <a:off x="740001" y="2441899"/>
            <a:ext cx="135334" cy="1353343"/>
          </a:xfrm>
          <a:custGeom>
            <a:avLst/>
            <a:gdLst/>
            <a:ahLst/>
            <a:cxnLst/>
            <a:rect l="0" t="0" r="0" b="0"/>
            <a:pathLst>
              <a:path>
                <a:moveTo>
                  <a:pt x="0" y="0"/>
                </a:moveTo>
                <a:lnTo>
                  <a:pt x="0" y="1353343"/>
                </a:lnTo>
                <a:lnTo>
                  <a:pt x="135334" y="135334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4" name="Serbest Form 63"/>
          <p:cNvSpPr/>
          <p:nvPr/>
        </p:nvSpPr>
        <p:spPr>
          <a:xfrm>
            <a:off x="875336" y="3456907"/>
            <a:ext cx="2802964"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3600" dirty="0" smtClean="0"/>
              <a:t>2. </a:t>
            </a:r>
            <a:r>
              <a:rPr lang="tr-TR" sz="3600" dirty="0" err="1" smtClean="0"/>
              <a:t>Eş’arîlik</a:t>
            </a:r>
            <a:endParaRPr lang="tr-TR" sz="3600" dirty="0"/>
          </a:p>
        </p:txBody>
      </p:sp>
      <p:sp>
        <p:nvSpPr>
          <p:cNvPr id="66" name="Serbest Form 65"/>
          <p:cNvSpPr/>
          <p:nvPr/>
        </p:nvSpPr>
        <p:spPr>
          <a:xfrm>
            <a:off x="4307931" y="1232487"/>
            <a:ext cx="2798839" cy="1209412"/>
          </a:xfrm>
          <a:custGeom>
            <a:avLst/>
            <a:gdLst>
              <a:gd name="connsiteX0" fmla="*/ 0 w 1353343"/>
              <a:gd name="connsiteY0" fmla="*/ 67667 h 676671"/>
              <a:gd name="connsiteX1" fmla="*/ 67667 w 1353343"/>
              <a:gd name="connsiteY1" fmla="*/ 0 h 676671"/>
              <a:gd name="connsiteX2" fmla="*/ 1285676 w 1353343"/>
              <a:gd name="connsiteY2" fmla="*/ 0 h 676671"/>
              <a:gd name="connsiteX3" fmla="*/ 1353343 w 1353343"/>
              <a:gd name="connsiteY3" fmla="*/ 67667 h 676671"/>
              <a:gd name="connsiteX4" fmla="*/ 1353343 w 1353343"/>
              <a:gd name="connsiteY4" fmla="*/ 609004 h 676671"/>
              <a:gd name="connsiteX5" fmla="*/ 1285676 w 1353343"/>
              <a:gd name="connsiteY5" fmla="*/ 676671 h 676671"/>
              <a:gd name="connsiteX6" fmla="*/ 67667 w 1353343"/>
              <a:gd name="connsiteY6" fmla="*/ 676671 h 676671"/>
              <a:gd name="connsiteX7" fmla="*/ 0 w 1353343"/>
              <a:gd name="connsiteY7" fmla="*/ 609004 h 676671"/>
              <a:gd name="connsiteX8" fmla="*/ 0 w 1353343"/>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43" h="676671">
                <a:moveTo>
                  <a:pt x="0" y="67667"/>
                </a:moveTo>
                <a:cubicBezTo>
                  <a:pt x="0" y="30296"/>
                  <a:pt x="30296" y="0"/>
                  <a:pt x="67667" y="0"/>
                </a:cubicBezTo>
                <a:lnTo>
                  <a:pt x="1285676" y="0"/>
                </a:lnTo>
                <a:cubicBezTo>
                  <a:pt x="1323047" y="0"/>
                  <a:pt x="1353343" y="30296"/>
                  <a:pt x="1353343" y="67667"/>
                </a:cubicBezTo>
                <a:lnTo>
                  <a:pt x="1353343" y="609004"/>
                </a:lnTo>
                <a:cubicBezTo>
                  <a:pt x="1353343" y="646375"/>
                  <a:pt x="1323047" y="676671"/>
                  <a:pt x="1285676" y="676671"/>
                </a:cubicBezTo>
                <a:lnTo>
                  <a:pt x="67667" y="676671"/>
                </a:lnTo>
                <a:cubicBezTo>
                  <a:pt x="30296" y="676671"/>
                  <a:pt x="0" y="646375"/>
                  <a:pt x="0" y="609004"/>
                </a:cubicBezTo>
                <a:lnTo>
                  <a:pt x="0" y="67667"/>
                </a:lnTo>
                <a:close/>
              </a:path>
            </a:pathLst>
          </a:custGeom>
          <a:solidFill>
            <a:schemeClr val="accent6">
              <a:lumMod val="60000"/>
              <a:lumOff val="40000"/>
            </a:schemeClr>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7919" tIns="45219" rIns="57919" bIns="45219" numCol="1" spcCol="1270" anchor="ctr" anchorCtr="0">
            <a:noAutofit/>
          </a:bodyPr>
          <a:lstStyle/>
          <a:p>
            <a:pPr algn="ctr"/>
            <a:r>
              <a:rPr lang="tr-TR" sz="3200" dirty="0">
                <a:solidFill>
                  <a:schemeClr val="tx1"/>
                </a:solidFill>
              </a:rPr>
              <a:t>Fıkhi </a:t>
            </a:r>
            <a:r>
              <a:rPr lang="tr-TR" sz="3200" dirty="0" smtClean="0">
                <a:solidFill>
                  <a:schemeClr val="tx1"/>
                </a:solidFill>
              </a:rPr>
              <a:t>Yorumlar</a:t>
            </a:r>
          </a:p>
          <a:p>
            <a:pPr algn="ctr"/>
            <a:r>
              <a:rPr lang="tr-TR" sz="3200" dirty="0" smtClean="0">
                <a:solidFill>
                  <a:schemeClr val="tx1"/>
                </a:solidFill>
              </a:rPr>
              <a:t>(İbadetle İlgili) </a:t>
            </a:r>
            <a:endParaRPr lang="tr-TR" sz="3200" dirty="0">
              <a:solidFill>
                <a:schemeClr val="tx1"/>
              </a:solidFill>
            </a:endParaRPr>
          </a:p>
        </p:txBody>
      </p:sp>
      <p:sp>
        <p:nvSpPr>
          <p:cNvPr id="68" name="Serbest Form 67"/>
          <p:cNvSpPr/>
          <p:nvPr/>
        </p:nvSpPr>
        <p:spPr>
          <a:xfrm>
            <a:off x="4461479" y="2441898"/>
            <a:ext cx="135334" cy="507503"/>
          </a:xfrm>
          <a:custGeom>
            <a:avLst/>
            <a:gdLst/>
            <a:ahLst/>
            <a:cxnLst/>
            <a:rect l="0" t="0" r="0" b="0"/>
            <a:pathLst>
              <a:path>
                <a:moveTo>
                  <a:pt x="0" y="0"/>
                </a:moveTo>
                <a:lnTo>
                  <a:pt x="0" y="507503"/>
                </a:lnTo>
                <a:lnTo>
                  <a:pt x="135334" y="50750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9" name="Serbest Form 68"/>
          <p:cNvSpPr/>
          <p:nvPr/>
        </p:nvSpPr>
        <p:spPr>
          <a:xfrm>
            <a:off x="4578599" y="2611067"/>
            <a:ext cx="2528171"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pPr marL="342900" indent="-342900">
              <a:buAutoNum type="arabicPeriod"/>
            </a:pPr>
            <a:r>
              <a:rPr lang="tr-TR" sz="3600" dirty="0"/>
              <a:t>Hanefilik</a:t>
            </a:r>
          </a:p>
        </p:txBody>
      </p:sp>
      <p:sp>
        <p:nvSpPr>
          <p:cNvPr id="70" name="Serbest Form 69"/>
          <p:cNvSpPr/>
          <p:nvPr/>
        </p:nvSpPr>
        <p:spPr>
          <a:xfrm>
            <a:off x="4469083" y="2442801"/>
            <a:ext cx="135334" cy="1353343"/>
          </a:xfrm>
          <a:custGeom>
            <a:avLst/>
            <a:gdLst/>
            <a:ahLst/>
            <a:cxnLst/>
            <a:rect l="0" t="0" r="0" b="0"/>
            <a:pathLst>
              <a:path>
                <a:moveTo>
                  <a:pt x="0" y="0"/>
                </a:moveTo>
                <a:lnTo>
                  <a:pt x="0" y="1353343"/>
                </a:lnTo>
                <a:lnTo>
                  <a:pt x="135334" y="135334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1" name="Serbest Form 70"/>
          <p:cNvSpPr/>
          <p:nvPr/>
        </p:nvSpPr>
        <p:spPr>
          <a:xfrm>
            <a:off x="4578599" y="3456907"/>
            <a:ext cx="2528171"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3600" dirty="0" smtClean="0"/>
              <a:t>2. </a:t>
            </a:r>
            <a:r>
              <a:rPr lang="tr-TR" sz="3600" dirty="0" err="1" smtClean="0"/>
              <a:t>Malikîlik</a:t>
            </a:r>
            <a:endParaRPr lang="tr-TR" sz="3600" dirty="0"/>
          </a:p>
        </p:txBody>
      </p:sp>
      <p:sp>
        <p:nvSpPr>
          <p:cNvPr id="72" name="Serbest Form 71"/>
          <p:cNvSpPr/>
          <p:nvPr/>
        </p:nvSpPr>
        <p:spPr>
          <a:xfrm>
            <a:off x="4578599" y="4302746"/>
            <a:ext cx="2528171"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3600" dirty="0" smtClean="0"/>
              <a:t>3. </a:t>
            </a:r>
            <a:r>
              <a:rPr lang="tr-TR" sz="3600" dirty="0" err="1" smtClean="0"/>
              <a:t>Şafiîlik</a:t>
            </a:r>
            <a:endParaRPr lang="tr-TR" sz="3600" dirty="0"/>
          </a:p>
        </p:txBody>
      </p:sp>
      <p:sp>
        <p:nvSpPr>
          <p:cNvPr id="73" name="Serbest Form 72"/>
          <p:cNvSpPr/>
          <p:nvPr/>
        </p:nvSpPr>
        <p:spPr>
          <a:xfrm>
            <a:off x="615159" y="1232487"/>
            <a:ext cx="3376247" cy="1252373"/>
          </a:xfrm>
          <a:custGeom>
            <a:avLst/>
            <a:gdLst>
              <a:gd name="connsiteX0" fmla="*/ 0 w 1353343"/>
              <a:gd name="connsiteY0" fmla="*/ 67667 h 676671"/>
              <a:gd name="connsiteX1" fmla="*/ 67667 w 1353343"/>
              <a:gd name="connsiteY1" fmla="*/ 0 h 676671"/>
              <a:gd name="connsiteX2" fmla="*/ 1285676 w 1353343"/>
              <a:gd name="connsiteY2" fmla="*/ 0 h 676671"/>
              <a:gd name="connsiteX3" fmla="*/ 1353343 w 1353343"/>
              <a:gd name="connsiteY3" fmla="*/ 67667 h 676671"/>
              <a:gd name="connsiteX4" fmla="*/ 1353343 w 1353343"/>
              <a:gd name="connsiteY4" fmla="*/ 609004 h 676671"/>
              <a:gd name="connsiteX5" fmla="*/ 1285676 w 1353343"/>
              <a:gd name="connsiteY5" fmla="*/ 676671 h 676671"/>
              <a:gd name="connsiteX6" fmla="*/ 67667 w 1353343"/>
              <a:gd name="connsiteY6" fmla="*/ 676671 h 676671"/>
              <a:gd name="connsiteX7" fmla="*/ 0 w 1353343"/>
              <a:gd name="connsiteY7" fmla="*/ 609004 h 676671"/>
              <a:gd name="connsiteX8" fmla="*/ 0 w 1353343"/>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43" h="676671">
                <a:moveTo>
                  <a:pt x="0" y="67667"/>
                </a:moveTo>
                <a:cubicBezTo>
                  <a:pt x="0" y="30296"/>
                  <a:pt x="30296" y="0"/>
                  <a:pt x="67667" y="0"/>
                </a:cubicBezTo>
                <a:lnTo>
                  <a:pt x="1285676" y="0"/>
                </a:lnTo>
                <a:cubicBezTo>
                  <a:pt x="1323047" y="0"/>
                  <a:pt x="1353343" y="30296"/>
                  <a:pt x="1353343" y="67667"/>
                </a:cubicBezTo>
                <a:lnTo>
                  <a:pt x="1353343" y="609004"/>
                </a:lnTo>
                <a:cubicBezTo>
                  <a:pt x="1353343" y="646375"/>
                  <a:pt x="1323047" y="676671"/>
                  <a:pt x="1285676" y="676671"/>
                </a:cubicBezTo>
                <a:lnTo>
                  <a:pt x="67667" y="676671"/>
                </a:lnTo>
                <a:cubicBezTo>
                  <a:pt x="30296" y="676671"/>
                  <a:pt x="0" y="646375"/>
                  <a:pt x="0" y="609004"/>
                </a:cubicBezTo>
                <a:lnTo>
                  <a:pt x="0" y="67667"/>
                </a:lnTo>
                <a:close/>
              </a:path>
            </a:pathLst>
          </a:custGeom>
          <a:solidFill>
            <a:schemeClr val="accent4">
              <a:lumMod val="60000"/>
              <a:lumOff val="40000"/>
            </a:schemeClr>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7919" tIns="45219" rIns="57919" bIns="45219" numCol="1" spcCol="1270" anchor="ctr" anchorCtr="0">
            <a:noAutofit/>
          </a:bodyPr>
          <a:lstStyle/>
          <a:p>
            <a:pPr algn="ctr" defTabSz="889000">
              <a:lnSpc>
                <a:spcPct val="90000"/>
              </a:lnSpc>
              <a:spcBef>
                <a:spcPct val="0"/>
              </a:spcBef>
              <a:spcAft>
                <a:spcPct val="35000"/>
              </a:spcAft>
            </a:pPr>
            <a:r>
              <a:rPr lang="tr-TR" sz="3200" dirty="0" err="1" smtClean="0">
                <a:solidFill>
                  <a:schemeClr val="tx1"/>
                </a:solidFill>
              </a:rPr>
              <a:t>İtikadi</a:t>
            </a:r>
            <a:r>
              <a:rPr lang="tr-TR" sz="3200" dirty="0" smtClean="0">
                <a:solidFill>
                  <a:schemeClr val="tx1"/>
                </a:solidFill>
              </a:rPr>
              <a:t> Yorumlar</a:t>
            </a:r>
          </a:p>
          <a:p>
            <a:pPr algn="ctr" defTabSz="889000">
              <a:lnSpc>
                <a:spcPct val="90000"/>
              </a:lnSpc>
              <a:spcBef>
                <a:spcPct val="0"/>
              </a:spcBef>
              <a:spcAft>
                <a:spcPct val="35000"/>
              </a:spcAft>
            </a:pPr>
            <a:r>
              <a:rPr lang="tr-TR" sz="3200" dirty="0" smtClean="0">
                <a:solidFill>
                  <a:schemeClr val="tx1"/>
                </a:solidFill>
              </a:rPr>
              <a:t>(</a:t>
            </a:r>
            <a:r>
              <a:rPr lang="tr-TR" sz="3200" dirty="0">
                <a:solidFill>
                  <a:schemeClr val="tx1"/>
                </a:solidFill>
              </a:rPr>
              <a:t>İnançla </a:t>
            </a:r>
            <a:r>
              <a:rPr lang="tr-TR" sz="3200" dirty="0" smtClean="0">
                <a:solidFill>
                  <a:schemeClr val="tx1"/>
                </a:solidFill>
              </a:rPr>
              <a:t>ilgili)</a:t>
            </a:r>
            <a:endParaRPr lang="tr-TR" sz="3200" dirty="0">
              <a:solidFill>
                <a:schemeClr val="tx1"/>
              </a:solidFill>
            </a:endParaRPr>
          </a:p>
        </p:txBody>
      </p:sp>
      <p:sp>
        <p:nvSpPr>
          <p:cNvPr id="74" name="Serbest Form 73"/>
          <p:cNvSpPr/>
          <p:nvPr/>
        </p:nvSpPr>
        <p:spPr>
          <a:xfrm>
            <a:off x="4567394" y="5180875"/>
            <a:ext cx="2528171"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3600" dirty="0" smtClean="0"/>
              <a:t>4. </a:t>
            </a:r>
            <a:r>
              <a:rPr lang="tr-TR" sz="3600" dirty="0" err="1" smtClean="0"/>
              <a:t>Hanbelîlik</a:t>
            </a:r>
            <a:endParaRPr lang="tr-TR" sz="3600" dirty="0"/>
          </a:p>
        </p:txBody>
      </p:sp>
      <p:sp>
        <p:nvSpPr>
          <p:cNvPr id="75" name="Serbest Form 74"/>
          <p:cNvSpPr/>
          <p:nvPr/>
        </p:nvSpPr>
        <p:spPr>
          <a:xfrm>
            <a:off x="7736401" y="3362750"/>
            <a:ext cx="135334" cy="3045023"/>
          </a:xfrm>
          <a:custGeom>
            <a:avLst/>
            <a:gdLst/>
            <a:ahLst/>
            <a:cxnLst/>
            <a:rect l="0" t="0" r="0" b="0"/>
            <a:pathLst>
              <a:path>
                <a:moveTo>
                  <a:pt x="0" y="0"/>
                </a:moveTo>
                <a:lnTo>
                  <a:pt x="0" y="3045023"/>
                </a:lnTo>
                <a:lnTo>
                  <a:pt x="135334" y="304502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6" name="Serbest Form 75"/>
          <p:cNvSpPr/>
          <p:nvPr/>
        </p:nvSpPr>
        <p:spPr>
          <a:xfrm>
            <a:off x="7871735" y="6069437"/>
            <a:ext cx="3169007"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5. Alevilik-Bektaşilik</a:t>
            </a:r>
            <a:endParaRPr lang="tr-TR" sz="4800" dirty="0"/>
          </a:p>
        </p:txBody>
      </p:sp>
      <p:sp>
        <p:nvSpPr>
          <p:cNvPr id="82" name="Oval 81"/>
          <p:cNvSpPr/>
          <p:nvPr/>
        </p:nvSpPr>
        <p:spPr>
          <a:xfrm>
            <a:off x="298634" y="824725"/>
            <a:ext cx="622117" cy="68931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smtClean="0">
                <a:solidFill>
                  <a:schemeClr val="tx1"/>
                </a:solidFill>
              </a:rPr>
              <a:t>1</a:t>
            </a:r>
            <a:endParaRPr lang="tr-TR" sz="4400" dirty="0">
              <a:solidFill>
                <a:schemeClr val="tx1"/>
              </a:solidFill>
            </a:endParaRPr>
          </a:p>
        </p:txBody>
      </p:sp>
      <p:sp>
        <p:nvSpPr>
          <p:cNvPr id="83" name="Oval 82"/>
          <p:cNvSpPr/>
          <p:nvPr/>
        </p:nvSpPr>
        <p:spPr>
          <a:xfrm>
            <a:off x="4167496" y="849556"/>
            <a:ext cx="622117" cy="68931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smtClean="0">
                <a:solidFill>
                  <a:schemeClr val="tx1"/>
                </a:solidFill>
              </a:rPr>
              <a:t>2</a:t>
            </a:r>
            <a:endParaRPr lang="tr-TR" sz="4400" dirty="0">
              <a:solidFill>
                <a:schemeClr val="tx1"/>
              </a:solidFill>
            </a:endParaRPr>
          </a:p>
        </p:txBody>
      </p:sp>
      <p:sp>
        <p:nvSpPr>
          <p:cNvPr id="85" name="Oval 84"/>
          <p:cNvSpPr/>
          <p:nvPr/>
        </p:nvSpPr>
        <p:spPr>
          <a:xfrm>
            <a:off x="7469790" y="858144"/>
            <a:ext cx="622117" cy="68931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smtClean="0">
                <a:solidFill>
                  <a:schemeClr val="tx1"/>
                </a:solidFill>
              </a:rPr>
              <a:t>3</a:t>
            </a:r>
            <a:endParaRPr lang="tr-TR" sz="4400" dirty="0">
              <a:solidFill>
                <a:schemeClr val="tx1"/>
              </a:solidFill>
            </a:endParaRPr>
          </a:p>
        </p:txBody>
      </p:sp>
    </p:spTree>
    <p:extLst>
      <p:ext uri="{BB962C8B-B14F-4D97-AF65-F5344CB8AC3E}">
        <p14:creationId xmlns:p14="http://schemas.microsoft.com/office/powerpoint/2010/main" val="118701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left)">
                                      <p:cBhvr>
                                        <p:cTn id="11" dur="500"/>
                                        <p:tgtEl>
                                          <p:spTgt spid="7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wipe(left)">
                                      <p:cBhvr>
                                        <p:cTn id="16" dur="500"/>
                                        <p:tgtEl>
                                          <p:spTgt spid="8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500"/>
                                        <p:tgtEl>
                                          <p:spTgt spid="6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left)">
                                      <p:cBhvr>
                                        <p:cTn id="25" dur="500"/>
                                        <p:tgtEl>
                                          <p:spTgt spid="8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up)">
                                      <p:cBhvr>
                                        <p:cTn id="34" dur="500"/>
                                        <p:tgtEl>
                                          <p:spTgt spid="61"/>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left)">
                                      <p:cBhvr>
                                        <p:cTn id="38" dur="500"/>
                                        <p:tgtEl>
                                          <p:spTgt spid="6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up)">
                                      <p:cBhvr>
                                        <p:cTn id="52" dur="500"/>
                                        <p:tgtEl>
                                          <p:spTgt spid="6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wipe(left)">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up)">
                                      <p:cBhvr>
                                        <p:cTn id="61" dur="500"/>
                                        <p:tgtEl>
                                          <p:spTgt spid="70"/>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wipe(left)">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up)">
                                      <p:cBhvr>
                                        <p:cTn id="70" dur="500"/>
                                        <p:tgtEl>
                                          <p:spTgt spid="3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wipe(left)">
                                      <p:cBhvr>
                                        <p:cTn id="74" dur="500"/>
                                        <p:tgtEl>
                                          <p:spTgt spid="7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wipe(left)">
                                      <p:cBhvr>
                                        <p:cTn id="83" dur="500"/>
                                        <p:tgtEl>
                                          <p:spTgt spid="7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wipe(up)">
                                      <p:cBhvr>
                                        <p:cTn id="88" dur="500"/>
                                        <p:tgtEl>
                                          <p:spTgt spid="40"/>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wipe(left)">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up)">
                                      <p:cBhvr>
                                        <p:cTn id="97" dur="500"/>
                                        <p:tgtEl>
                                          <p:spTgt spid="52"/>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wipe(left)">
                                      <p:cBhvr>
                                        <p:cTn id="101" dur="500"/>
                                        <p:tgtEl>
                                          <p:spTgt spid="5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wipe(up)">
                                      <p:cBhvr>
                                        <p:cTn id="106" dur="500"/>
                                        <p:tgtEl>
                                          <p:spTgt spid="57"/>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wipe(left)">
                                      <p:cBhvr>
                                        <p:cTn id="110" dur="500"/>
                                        <p:tgtEl>
                                          <p:spTgt spid="5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wipe(up)">
                                      <p:cBhvr>
                                        <p:cTn id="115" dur="500"/>
                                        <p:tgtEl>
                                          <p:spTgt spid="59"/>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60"/>
                                        </p:tgtEl>
                                        <p:attrNameLst>
                                          <p:attrName>style.visibility</p:attrName>
                                        </p:attrNameLst>
                                      </p:cBhvr>
                                      <p:to>
                                        <p:strVal val="visible"/>
                                      </p:to>
                                    </p:set>
                                    <p:animEffect transition="in" filter="wipe(left)">
                                      <p:cBhvr>
                                        <p:cTn id="119" dur="500"/>
                                        <p:tgtEl>
                                          <p:spTgt spid="60"/>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wipe(up)">
                                      <p:cBhvr>
                                        <p:cTn id="124" dur="500"/>
                                        <p:tgtEl>
                                          <p:spTgt spid="75"/>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76"/>
                                        </p:tgtEl>
                                        <p:attrNameLst>
                                          <p:attrName>style.visibility</p:attrName>
                                        </p:attrNameLst>
                                      </p:cBhvr>
                                      <p:to>
                                        <p:strVal val="visible"/>
                                      </p:to>
                                    </p:set>
                                    <p:animEffect transition="in" filter="wipe(left)">
                                      <p:cBhvr>
                                        <p:cTn id="128"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56" grpId="0" animBg="1"/>
      <p:bldP spid="58" grpId="0" animBg="1"/>
      <p:bldP spid="60" grpId="0" animBg="1"/>
      <p:bldP spid="62" grpId="0" animBg="1"/>
      <p:bldP spid="64" grpId="0" animBg="1"/>
      <p:bldP spid="66" grpId="0" animBg="1"/>
      <p:bldP spid="69" grpId="0" animBg="1"/>
      <p:bldP spid="71" grpId="0" animBg="1"/>
      <p:bldP spid="72" grpId="0" animBg="1"/>
      <p:bldP spid="73" grpId="0" animBg="1"/>
      <p:bldP spid="74" grpId="0" animBg="1"/>
      <p:bldP spid="76" grpId="0" animBg="1"/>
      <p:bldP spid="82" grpId="0" animBg="1"/>
      <p:bldP spid="83" grpId="0" animBg="1"/>
      <p:bldP spid="8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txBox="1">
            <a:spLocks/>
          </p:cNvSpPr>
          <p:nvPr/>
        </p:nvSpPr>
        <p:spPr>
          <a:xfrm>
            <a:off x="4093698" y="317486"/>
            <a:ext cx="5678571" cy="949872"/>
          </a:xfrm>
          <a:prstGeom prst="rect">
            <a:avLst/>
          </a:prstGeom>
        </p:spPr>
        <p:txBody>
          <a:bodyPr rIns="0">
            <a:noAutofit/>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lvl="0" algn="ctr">
              <a:defRPr/>
            </a:pPr>
            <a:r>
              <a:rPr lang="tr-TR" sz="2800" b="0" dirty="0">
                <a:solidFill>
                  <a:sysClr val="windowText" lastClr="000000"/>
                </a:solidFill>
                <a:latin typeface="+mn-lt"/>
              </a:rPr>
              <a:t>Kadirilikte, nefsi olgunlaştırmak için gerekli olan on ilke şunlardır</a:t>
            </a:r>
            <a:r>
              <a:rPr lang="tr-TR" sz="2800" b="0" dirty="0" smtClean="0">
                <a:solidFill>
                  <a:sysClr val="windowText" lastClr="000000"/>
                </a:solidFill>
                <a:latin typeface="+mn-lt"/>
              </a:rPr>
              <a:t>:</a:t>
            </a:r>
            <a:endParaRPr kumimoji="0" lang="en-US" sz="2800" b="0" i="0" u="none" strike="noStrike" kern="1200" cap="none" spc="0" normalizeH="0" baseline="0" noProof="0" dirty="0">
              <a:ln>
                <a:noFill/>
              </a:ln>
              <a:solidFill>
                <a:sysClr val="windowText" lastClr="000000"/>
              </a:solidFill>
              <a:effectLst/>
              <a:uLnTx/>
              <a:uFillTx/>
              <a:latin typeface="+mn-lt"/>
              <a:ea typeface="맑은 고딕"/>
            </a:endParaRPr>
          </a:p>
        </p:txBody>
      </p:sp>
      <p:sp>
        <p:nvSpPr>
          <p:cNvPr id="4" name="TextBox 84">
            <a:extLst>
              <a:ext uri="{FF2B5EF4-FFF2-40B4-BE49-F238E27FC236}">
                <a16:creationId xmlns:a16="http://schemas.microsoft.com/office/drawing/2014/main" id="{4692E3CC-0E64-42FB-B50C-8558639D3F1D}"/>
              </a:ext>
            </a:extLst>
          </p:cNvPr>
          <p:cNvSpPr txBox="1"/>
          <p:nvPr/>
        </p:nvSpPr>
        <p:spPr>
          <a:xfrm>
            <a:off x="1033361" y="3611761"/>
            <a:ext cx="4326825"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all" spc="0" normalizeH="0" baseline="0" noProof="1" smtClean="0">
                <a:ln>
                  <a:noFill/>
                </a:ln>
                <a:solidFill>
                  <a:prstClr val="black"/>
                </a:solidFill>
                <a:effectLst/>
                <a:uLnTx/>
                <a:uFillTx/>
                <a:latin typeface="Calibri" panose="020F0502020204030204"/>
                <a:ea typeface="맑은 고딕"/>
                <a:cs typeface="+mn-cs"/>
              </a:rPr>
              <a:t>İyi davranışlar yapalım</a:t>
            </a:r>
            <a:endParaRPr kumimoji="0" lang="en-US" sz="2400" b="1" i="0" u="none" strike="noStrike" kern="1200" cap="all" spc="0" normalizeH="0" baseline="0" noProof="1">
              <a:ln>
                <a:noFill/>
              </a:ln>
              <a:solidFill>
                <a:prstClr val="black"/>
              </a:solidFill>
              <a:effectLst/>
              <a:uLnTx/>
              <a:uFillTx/>
              <a:latin typeface="Calibri" panose="020F0502020204030204"/>
              <a:ea typeface="맑은 고딕"/>
              <a:cs typeface="+mn-cs"/>
            </a:endParaRPr>
          </a:p>
        </p:txBody>
      </p:sp>
      <p:sp>
        <p:nvSpPr>
          <p:cNvPr id="5" name="TextBox 85">
            <a:extLst>
              <a:ext uri="{FF2B5EF4-FFF2-40B4-BE49-F238E27FC236}">
                <a16:creationId xmlns:a16="http://schemas.microsoft.com/office/drawing/2014/main" id="{9B24C27A-9E3F-4C89-A3D0-F18C227E1A3F}"/>
              </a:ext>
            </a:extLst>
          </p:cNvPr>
          <p:cNvSpPr txBox="1"/>
          <p:nvPr/>
        </p:nvSpPr>
        <p:spPr>
          <a:xfrm>
            <a:off x="503830" y="4068288"/>
            <a:ext cx="5960408" cy="2246769"/>
          </a:xfrm>
          <a:prstGeom prst="rect">
            <a:avLst/>
          </a:prstGeom>
          <a:noFill/>
        </p:spPr>
        <p:txBody>
          <a:bodyPr wrap="square" lIns="0" rIns="0" rtlCol="0" anchor="t">
            <a:spAutoFit/>
          </a:bodyPr>
          <a:lstStyle/>
          <a:p>
            <a:pPr marL="342900" lvl="0" indent="-342900" algn="just">
              <a:buFont typeface="Wingdings" panose="05000000000000000000" pitchFamily="2" charset="2"/>
              <a:buChar char="ü"/>
            </a:pPr>
            <a:r>
              <a:rPr lang="tr-TR" sz="2000" noProof="1"/>
              <a:t>Verdiği sözü yerine </a:t>
            </a:r>
            <a:r>
              <a:rPr lang="tr-TR" sz="2000" noProof="1" smtClean="0"/>
              <a:t>getirmek</a:t>
            </a:r>
          </a:p>
          <a:p>
            <a:pPr marL="342900" indent="-342900">
              <a:buFont typeface="Wingdings" panose="05000000000000000000" pitchFamily="2" charset="2"/>
              <a:buChar char="ü"/>
            </a:pPr>
            <a:r>
              <a:rPr lang="tr-TR" sz="2000" dirty="0" smtClean="0"/>
              <a:t>Tevazu </a:t>
            </a:r>
            <a:r>
              <a:rPr lang="tr-TR" sz="2000" dirty="0"/>
              <a:t>sahibi </a:t>
            </a:r>
            <a:r>
              <a:rPr lang="tr-TR" sz="2000" dirty="0" smtClean="0"/>
              <a:t>olmak</a:t>
            </a:r>
          </a:p>
          <a:p>
            <a:pPr marL="342900" indent="-342900">
              <a:buFont typeface="Wingdings" panose="05000000000000000000" pitchFamily="2" charset="2"/>
              <a:buChar char="ü"/>
            </a:pPr>
            <a:r>
              <a:rPr lang="tr-TR" sz="2000" dirty="0" smtClean="0"/>
              <a:t>Doğru </a:t>
            </a:r>
            <a:r>
              <a:rPr lang="tr-TR" sz="2000" dirty="0"/>
              <a:t>veya yalan, bilerek ya da bilmeyerek Allah’a (</a:t>
            </a:r>
            <a:r>
              <a:rPr lang="tr-TR" sz="2000" dirty="0" err="1"/>
              <a:t>c.c</a:t>
            </a:r>
            <a:r>
              <a:rPr lang="tr-TR" sz="2000" dirty="0"/>
              <a:t>.) ant </a:t>
            </a:r>
            <a:r>
              <a:rPr lang="tr-TR" sz="2000" dirty="0" smtClean="0"/>
              <a:t>vermemek</a:t>
            </a:r>
          </a:p>
          <a:p>
            <a:pPr marL="342900" indent="-342900">
              <a:buFont typeface="Wingdings" panose="05000000000000000000" pitchFamily="2" charset="2"/>
              <a:buChar char="ü"/>
            </a:pPr>
            <a:r>
              <a:rPr lang="tr-TR" sz="2000" dirty="0" smtClean="0"/>
              <a:t>Elindekiyle yetinmek</a:t>
            </a:r>
          </a:p>
          <a:p>
            <a:pPr marL="342900" indent="-342900">
              <a:buFont typeface="Wingdings" panose="05000000000000000000" pitchFamily="2" charset="2"/>
              <a:buChar char="ü"/>
            </a:pPr>
            <a:r>
              <a:rPr lang="tr-TR" sz="2000" dirty="0" smtClean="0"/>
              <a:t>Nefisin terbiye etmek</a:t>
            </a:r>
            <a:endParaRPr lang="tr-TR" sz="2000" dirty="0"/>
          </a:p>
          <a:p>
            <a:endParaRPr lang="tr-TR" sz="2000" dirty="0"/>
          </a:p>
        </p:txBody>
      </p:sp>
      <p:sp>
        <p:nvSpPr>
          <p:cNvPr id="7" name="TextBox 89">
            <a:extLst>
              <a:ext uri="{FF2B5EF4-FFF2-40B4-BE49-F238E27FC236}">
                <a16:creationId xmlns:a16="http://schemas.microsoft.com/office/drawing/2014/main" id="{A36BE29C-5B3D-474D-829F-EC359177714F}"/>
              </a:ext>
            </a:extLst>
          </p:cNvPr>
          <p:cNvSpPr txBox="1"/>
          <p:nvPr/>
        </p:nvSpPr>
        <p:spPr>
          <a:xfrm>
            <a:off x="6654949" y="3725033"/>
            <a:ext cx="5301468"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all" spc="0" normalizeH="0" baseline="0" noProof="1" smtClean="0">
                <a:ln>
                  <a:noFill/>
                </a:ln>
                <a:solidFill>
                  <a:prstClr val="black"/>
                </a:solidFill>
                <a:effectLst/>
                <a:uLnTx/>
                <a:uFillTx/>
                <a:latin typeface="Calibri" panose="020F0502020204030204"/>
                <a:ea typeface="맑은 고딕"/>
                <a:cs typeface="+mn-cs"/>
              </a:rPr>
              <a:t>Kötü davranışlardan uzak duralım</a:t>
            </a:r>
            <a:endParaRPr kumimoji="0" lang="en-US" sz="2400" b="1" i="0" u="none" strike="noStrike" kern="1200" cap="all" spc="0" normalizeH="0" baseline="0" noProof="1">
              <a:ln>
                <a:noFill/>
              </a:ln>
              <a:solidFill>
                <a:prstClr val="black"/>
              </a:solidFill>
              <a:effectLst/>
              <a:uLnTx/>
              <a:uFillTx/>
              <a:latin typeface="Calibri" panose="020F0502020204030204"/>
              <a:ea typeface="맑은 고딕"/>
              <a:cs typeface="+mn-cs"/>
            </a:endParaRPr>
          </a:p>
        </p:txBody>
      </p:sp>
      <p:sp>
        <p:nvSpPr>
          <p:cNvPr id="8" name="TextBox 90">
            <a:extLst>
              <a:ext uri="{FF2B5EF4-FFF2-40B4-BE49-F238E27FC236}">
                <a16:creationId xmlns:a16="http://schemas.microsoft.com/office/drawing/2014/main" id="{F46F7E8C-8CFF-4A4F-8F48-33FDC6B72453}"/>
              </a:ext>
            </a:extLst>
          </p:cNvPr>
          <p:cNvSpPr txBox="1"/>
          <p:nvPr/>
        </p:nvSpPr>
        <p:spPr>
          <a:xfrm>
            <a:off x="6654949" y="3932872"/>
            <a:ext cx="5537050" cy="2246769"/>
          </a:xfrm>
          <a:prstGeom prst="rect">
            <a:avLst/>
          </a:prstGeom>
          <a:noFill/>
        </p:spPr>
        <p:txBody>
          <a:bodyPr wrap="square" lIns="0" rIns="0" rtlCol="0" anchor="t">
            <a:spAutoFit/>
          </a:bodyPr>
          <a:lstStyle/>
          <a:p>
            <a:endParaRPr lang="tr-TR" sz="2000" dirty="0"/>
          </a:p>
          <a:p>
            <a:pPr marL="342900" indent="-342900">
              <a:buFont typeface="Wingdings" panose="05000000000000000000" pitchFamily="2" charset="2"/>
              <a:buChar char="§"/>
            </a:pPr>
            <a:r>
              <a:rPr lang="tr-TR" sz="2000" dirty="0"/>
              <a:t>Şaka ya da ciddi, yalandan </a:t>
            </a:r>
            <a:r>
              <a:rPr lang="tr-TR" sz="2000" dirty="0" smtClean="0"/>
              <a:t>sakınmak</a:t>
            </a:r>
          </a:p>
          <a:p>
            <a:pPr marL="342900" indent="-342900">
              <a:buFont typeface="Wingdings" panose="05000000000000000000" pitchFamily="2" charset="2"/>
              <a:buChar char="§"/>
            </a:pPr>
            <a:r>
              <a:rPr lang="tr-TR" sz="2000" dirty="0" smtClean="0"/>
              <a:t>Hiçbir </a:t>
            </a:r>
            <a:r>
              <a:rPr lang="tr-TR" sz="2000" dirty="0"/>
              <a:t>varlığa lanet etmemek ve eziyette bulunmamak </a:t>
            </a:r>
          </a:p>
          <a:p>
            <a:pPr marL="342900" indent="-342900">
              <a:buFont typeface="Wingdings" panose="05000000000000000000" pitchFamily="2" charset="2"/>
              <a:buChar char="§"/>
            </a:pPr>
            <a:r>
              <a:rPr lang="tr-TR" sz="2000" dirty="0" smtClean="0"/>
              <a:t>Kalbi </a:t>
            </a:r>
            <a:r>
              <a:rPr lang="tr-TR" sz="2000" dirty="0"/>
              <a:t>ve uzuvları haramdan </a:t>
            </a:r>
            <a:r>
              <a:rPr lang="tr-TR" sz="2000" dirty="0" smtClean="0"/>
              <a:t>korumak</a:t>
            </a:r>
          </a:p>
          <a:p>
            <a:pPr marL="342900" indent="-342900">
              <a:buFont typeface="Wingdings" panose="05000000000000000000" pitchFamily="2" charset="2"/>
              <a:buChar char="§"/>
            </a:pPr>
            <a:r>
              <a:rPr lang="tr-TR" sz="2000" dirty="0" smtClean="0"/>
              <a:t>İnsanların </a:t>
            </a:r>
            <a:r>
              <a:rPr lang="tr-TR" sz="2000" dirty="0"/>
              <a:t>elinde olan şeylere tamah </a:t>
            </a:r>
            <a:r>
              <a:rPr lang="tr-TR" sz="2000" dirty="0" smtClean="0"/>
              <a:t>etmemek</a:t>
            </a:r>
            <a:endParaRPr lang="tr-TR" sz="2000" dirty="0"/>
          </a:p>
          <a:p>
            <a:r>
              <a:rPr lang="tr-TR" sz="2000" dirty="0" smtClean="0"/>
              <a:t> </a:t>
            </a:r>
            <a:endParaRPr lang="tr-TR" sz="2000" dirty="0"/>
          </a:p>
        </p:txBody>
      </p:sp>
      <p:grpSp>
        <p:nvGrpSpPr>
          <p:cNvPr id="9" name="Group 42">
            <a:extLst>
              <a:ext uri="{FF2B5EF4-FFF2-40B4-BE49-F238E27FC236}">
                <a16:creationId xmlns:a16="http://schemas.microsoft.com/office/drawing/2014/main" id="{40FD1C84-3101-4AC2-9724-9720EE63953C}"/>
              </a:ext>
            </a:extLst>
          </p:cNvPr>
          <p:cNvGrpSpPr/>
          <p:nvPr/>
        </p:nvGrpSpPr>
        <p:grpSpPr>
          <a:xfrm>
            <a:off x="6387155" y="1376279"/>
            <a:ext cx="2947716" cy="2385092"/>
            <a:chOff x="6324218" y="1152053"/>
            <a:chExt cx="2947716" cy="2385092"/>
          </a:xfrm>
        </p:grpSpPr>
        <p:sp>
          <p:nvSpPr>
            <p:cNvPr id="10" name="Line">
              <a:extLst>
                <a:ext uri="{FF2B5EF4-FFF2-40B4-BE49-F238E27FC236}">
                  <a16:creationId xmlns:a16="http://schemas.microsoft.com/office/drawing/2014/main" id="{A15D5ECE-C9AD-4B11-A4BF-CA810A1191E7}"/>
                </a:ext>
              </a:extLst>
            </p:cNvPr>
            <p:cNvSpPr/>
            <p:nvPr/>
          </p:nvSpPr>
          <p:spPr>
            <a:xfrm>
              <a:off x="6354551" y="1301651"/>
              <a:ext cx="2888195" cy="2207680"/>
            </a:xfrm>
            <a:custGeom>
              <a:avLst/>
              <a:gdLst/>
              <a:ahLst/>
              <a:cxnLst>
                <a:cxn ang="0">
                  <a:pos x="wd2" y="hd2"/>
                </a:cxn>
                <a:cxn ang="5400000">
                  <a:pos x="wd2" y="hd2"/>
                </a:cxn>
                <a:cxn ang="10800000">
                  <a:pos x="wd2" y="hd2"/>
                </a:cxn>
                <a:cxn ang="16200000">
                  <a:pos x="wd2" y="hd2"/>
                </a:cxn>
              </a:cxnLst>
              <a:rect l="0" t="0" r="r" b="b"/>
              <a:pathLst>
                <a:path w="21475" h="21524" extrusionOk="0">
                  <a:moveTo>
                    <a:pt x="0" y="9052"/>
                  </a:moveTo>
                  <a:cubicBezTo>
                    <a:pt x="0" y="9052"/>
                    <a:pt x="3150" y="8784"/>
                    <a:pt x="3934" y="8851"/>
                  </a:cubicBezTo>
                  <a:cubicBezTo>
                    <a:pt x="4718" y="8918"/>
                    <a:pt x="6686" y="9107"/>
                    <a:pt x="7195" y="9258"/>
                  </a:cubicBezTo>
                  <a:cubicBezTo>
                    <a:pt x="7703" y="9409"/>
                    <a:pt x="9536" y="9897"/>
                    <a:pt x="9910" y="9943"/>
                  </a:cubicBezTo>
                  <a:cubicBezTo>
                    <a:pt x="10283" y="9987"/>
                    <a:pt x="10588" y="10199"/>
                    <a:pt x="10826" y="10627"/>
                  </a:cubicBezTo>
                  <a:cubicBezTo>
                    <a:pt x="11065" y="11055"/>
                    <a:pt x="11946" y="12346"/>
                    <a:pt x="12251" y="12781"/>
                  </a:cubicBezTo>
                  <a:cubicBezTo>
                    <a:pt x="12557" y="13215"/>
                    <a:pt x="13244" y="14248"/>
                    <a:pt x="13371" y="14615"/>
                  </a:cubicBezTo>
                  <a:cubicBezTo>
                    <a:pt x="13499" y="14982"/>
                    <a:pt x="14007" y="15383"/>
                    <a:pt x="14261" y="15615"/>
                  </a:cubicBezTo>
                  <a:cubicBezTo>
                    <a:pt x="14516" y="15848"/>
                    <a:pt x="15330" y="16884"/>
                    <a:pt x="15586" y="17285"/>
                  </a:cubicBezTo>
                  <a:cubicBezTo>
                    <a:pt x="15840" y="17685"/>
                    <a:pt x="16222" y="18719"/>
                    <a:pt x="16348" y="18887"/>
                  </a:cubicBezTo>
                  <a:cubicBezTo>
                    <a:pt x="16476" y="19054"/>
                    <a:pt x="16392" y="20644"/>
                    <a:pt x="16476" y="21044"/>
                  </a:cubicBezTo>
                  <a:cubicBezTo>
                    <a:pt x="16561" y="21445"/>
                    <a:pt x="16951" y="21600"/>
                    <a:pt x="17308" y="21489"/>
                  </a:cubicBezTo>
                  <a:cubicBezTo>
                    <a:pt x="17664" y="21378"/>
                    <a:pt x="18309" y="19843"/>
                    <a:pt x="18445" y="18864"/>
                  </a:cubicBezTo>
                  <a:cubicBezTo>
                    <a:pt x="18581" y="17884"/>
                    <a:pt x="18360" y="17150"/>
                    <a:pt x="18139" y="16750"/>
                  </a:cubicBezTo>
                  <a:cubicBezTo>
                    <a:pt x="17919" y="16349"/>
                    <a:pt x="17426" y="15282"/>
                    <a:pt x="17257" y="15014"/>
                  </a:cubicBezTo>
                  <a:cubicBezTo>
                    <a:pt x="17087" y="14747"/>
                    <a:pt x="16918" y="14280"/>
                    <a:pt x="16900" y="13990"/>
                  </a:cubicBezTo>
                  <a:cubicBezTo>
                    <a:pt x="16900" y="13990"/>
                    <a:pt x="17460" y="14013"/>
                    <a:pt x="17732" y="13856"/>
                  </a:cubicBezTo>
                  <a:cubicBezTo>
                    <a:pt x="18003" y="13701"/>
                    <a:pt x="18240" y="13433"/>
                    <a:pt x="18581" y="13544"/>
                  </a:cubicBezTo>
                  <a:cubicBezTo>
                    <a:pt x="18920" y="13655"/>
                    <a:pt x="18920" y="13655"/>
                    <a:pt x="18920" y="13655"/>
                  </a:cubicBezTo>
                  <a:cubicBezTo>
                    <a:pt x="18920" y="13655"/>
                    <a:pt x="19633" y="13967"/>
                    <a:pt x="20039" y="13766"/>
                  </a:cubicBezTo>
                  <a:cubicBezTo>
                    <a:pt x="20447" y="13567"/>
                    <a:pt x="21194" y="13076"/>
                    <a:pt x="21397" y="12298"/>
                  </a:cubicBezTo>
                  <a:cubicBezTo>
                    <a:pt x="21600" y="11520"/>
                    <a:pt x="21363" y="10862"/>
                    <a:pt x="21176" y="10623"/>
                  </a:cubicBezTo>
                  <a:cubicBezTo>
                    <a:pt x="20989" y="10384"/>
                    <a:pt x="20617" y="10117"/>
                    <a:pt x="20617" y="10117"/>
                  </a:cubicBezTo>
                  <a:cubicBezTo>
                    <a:pt x="20617" y="10117"/>
                    <a:pt x="21040" y="9983"/>
                    <a:pt x="21279" y="9629"/>
                  </a:cubicBezTo>
                  <a:cubicBezTo>
                    <a:pt x="21517" y="9275"/>
                    <a:pt x="21381" y="7872"/>
                    <a:pt x="21330" y="7515"/>
                  </a:cubicBezTo>
                  <a:cubicBezTo>
                    <a:pt x="21279" y="7159"/>
                    <a:pt x="20804" y="6825"/>
                    <a:pt x="20804" y="6825"/>
                  </a:cubicBezTo>
                  <a:cubicBezTo>
                    <a:pt x="20804" y="6825"/>
                    <a:pt x="21176" y="6559"/>
                    <a:pt x="21245" y="6024"/>
                  </a:cubicBezTo>
                  <a:cubicBezTo>
                    <a:pt x="21314" y="5490"/>
                    <a:pt x="20906" y="4489"/>
                    <a:pt x="20736" y="4223"/>
                  </a:cubicBezTo>
                  <a:cubicBezTo>
                    <a:pt x="20567" y="3957"/>
                    <a:pt x="20413" y="3779"/>
                    <a:pt x="20413" y="3779"/>
                  </a:cubicBezTo>
                  <a:cubicBezTo>
                    <a:pt x="20413" y="3779"/>
                    <a:pt x="20549" y="3489"/>
                    <a:pt x="20532" y="3223"/>
                  </a:cubicBezTo>
                  <a:cubicBezTo>
                    <a:pt x="20514" y="2957"/>
                    <a:pt x="20074" y="2223"/>
                    <a:pt x="19870" y="1887"/>
                  </a:cubicBezTo>
                  <a:cubicBezTo>
                    <a:pt x="19667" y="1554"/>
                    <a:pt x="19225" y="1352"/>
                    <a:pt x="18987" y="1220"/>
                  </a:cubicBezTo>
                  <a:cubicBezTo>
                    <a:pt x="18749" y="1086"/>
                    <a:pt x="18291" y="797"/>
                    <a:pt x="18053" y="776"/>
                  </a:cubicBezTo>
                  <a:cubicBezTo>
                    <a:pt x="17815" y="753"/>
                    <a:pt x="15219" y="577"/>
                    <a:pt x="14744" y="776"/>
                  </a:cubicBezTo>
                  <a:cubicBezTo>
                    <a:pt x="14269" y="975"/>
                    <a:pt x="13132" y="1489"/>
                    <a:pt x="12539" y="1533"/>
                  </a:cubicBezTo>
                  <a:cubicBezTo>
                    <a:pt x="11946" y="1577"/>
                    <a:pt x="10825" y="1600"/>
                    <a:pt x="10113" y="1600"/>
                  </a:cubicBezTo>
                  <a:cubicBezTo>
                    <a:pt x="9402" y="1600"/>
                    <a:pt x="9264" y="1489"/>
                    <a:pt x="8332" y="1445"/>
                  </a:cubicBezTo>
                  <a:cubicBezTo>
                    <a:pt x="7398" y="1401"/>
                    <a:pt x="3326" y="923"/>
                    <a:pt x="2359" y="684"/>
                  </a:cubicBezTo>
                  <a:cubicBezTo>
                    <a:pt x="1391" y="445"/>
                    <a:pt x="0" y="0"/>
                    <a:pt x="0" y="0"/>
                  </a:cubicBezTo>
                </a:path>
              </a:pathLst>
            </a:custGeom>
            <a:solidFill>
              <a:srgbClr val="EBAE78"/>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dirty="0">
                <a:ln>
                  <a:noFill/>
                </a:ln>
                <a:solidFill>
                  <a:prstClr val="black"/>
                </a:solidFill>
                <a:effectLst/>
                <a:uLnTx/>
                <a:uFillTx/>
                <a:latin typeface="Calibri" panose="020F0502020204030204"/>
                <a:ea typeface="맑은 고딕"/>
                <a:cs typeface="+mn-cs"/>
              </a:endParaRPr>
            </a:p>
          </p:txBody>
        </p:sp>
        <p:sp>
          <p:nvSpPr>
            <p:cNvPr id="11" name="Freeform: Shape 44">
              <a:extLst>
                <a:ext uri="{FF2B5EF4-FFF2-40B4-BE49-F238E27FC236}">
                  <a16:creationId xmlns:a16="http://schemas.microsoft.com/office/drawing/2014/main" id="{881423AE-0514-4B48-A209-8CCA2F8EA398}"/>
                </a:ext>
              </a:extLst>
            </p:cNvPr>
            <p:cNvSpPr/>
            <p:nvPr/>
          </p:nvSpPr>
          <p:spPr>
            <a:xfrm>
              <a:off x="6354550" y="1280140"/>
              <a:ext cx="2917384" cy="2257005"/>
            </a:xfrm>
            <a:custGeom>
              <a:avLst/>
              <a:gdLst>
                <a:gd name="connsiteX0" fmla="*/ 1341359 w 1722688"/>
                <a:gd name="connsiteY0" fmla="*/ 1169294 h 1332740"/>
                <a:gd name="connsiteX1" fmla="*/ 1320008 w 1722688"/>
                <a:gd name="connsiteY1" fmla="*/ 1170158 h 1332740"/>
                <a:gd name="connsiteX2" fmla="*/ 1322416 w 1722688"/>
                <a:gd name="connsiteY2" fmla="*/ 1227047 h 1332740"/>
                <a:gd name="connsiteX3" fmla="*/ 1325626 w 1722688"/>
                <a:gd name="connsiteY3" fmla="*/ 1284737 h 1332740"/>
                <a:gd name="connsiteX4" fmla="*/ 1327633 w 1722688"/>
                <a:gd name="connsiteY4" fmla="*/ 1289426 h 1332740"/>
                <a:gd name="connsiteX5" fmla="*/ 1362710 w 1722688"/>
                <a:gd name="connsiteY5" fmla="*/ 1254010 h 1332740"/>
                <a:gd name="connsiteX6" fmla="*/ 1365841 w 1722688"/>
                <a:gd name="connsiteY6" fmla="*/ 1200268 h 1332740"/>
                <a:gd name="connsiteX7" fmla="*/ 1365760 w 1722688"/>
                <a:gd name="connsiteY7" fmla="*/ 1199034 h 1332740"/>
                <a:gd name="connsiteX8" fmla="*/ 1352677 w 1722688"/>
                <a:gd name="connsiteY8" fmla="*/ 1169294 h 1332740"/>
                <a:gd name="connsiteX9" fmla="*/ 1350269 w 1722688"/>
                <a:gd name="connsiteY9" fmla="*/ 1169294 h 1332740"/>
                <a:gd name="connsiteX10" fmla="*/ 1348101 w 1722688"/>
                <a:gd name="connsiteY10" fmla="*/ 1169418 h 1332740"/>
                <a:gd name="connsiteX11" fmla="*/ 1304798 w 1722688"/>
                <a:gd name="connsiteY11" fmla="*/ 939800 h 1332740"/>
                <a:gd name="connsiteX12" fmla="*/ 1260095 w 1722688"/>
                <a:gd name="connsiteY12" fmla="*/ 970153 h 1332740"/>
                <a:gd name="connsiteX13" fmla="*/ 1206499 w 1722688"/>
                <a:gd name="connsiteY13" fmla="*/ 977519 h 1332740"/>
                <a:gd name="connsiteX14" fmla="*/ 1256286 w 1722688"/>
                <a:gd name="connsiteY14" fmla="*/ 961390 h 1332740"/>
                <a:gd name="connsiteX15" fmla="*/ 1304798 w 1722688"/>
                <a:gd name="connsiteY15" fmla="*/ 939800 h 1332740"/>
                <a:gd name="connsiteX16" fmla="*/ 6823 w 1722688"/>
                <a:gd name="connsiteY16" fmla="*/ 0 h 1332740"/>
                <a:gd name="connsiteX17" fmla="*/ 193446 w 1722688"/>
                <a:gd name="connsiteY17" fmla="*/ 41278 h 1332740"/>
                <a:gd name="connsiteX18" fmla="*/ 665582 w 1722688"/>
                <a:gd name="connsiteY18" fmla="*/ 87122 h 1332740"/>
                <a:gd name="connsiteX19" fmla="*/ 741837 w 1722688"/>
                <a:gd name="connsiteY19" fmla="*/ 92736 h 1332740"/>
                <a:gd name="connsiteX20" fmla="*/ 806533 w 1722688"/>
                <a:gd name="connsiteY20" fmla="*/ 96500 h 1332740"/>
                <a:gd name="connsiteX21" fmla="*/ 998454 w 1722688"/>
                <a:gd name="connsiteY21" fmla="*/ 92428 h 1332740"/>
                <a:gd name="connsiteX22" fmla="*/ 1156100 w 1722688"/>
                <a:gd name="connsiteY22" fmla="*/ 51829 h 1332740"/>
                <a:gd name="connsiteX23" fmla="*/ 1170067 w 1722688"/>
                <a:gd name="connsiteY23" fmla="*/ 47263 h 1332740"/>
                <a:gd name="connsiteX24" fmla="*/ 1438242 w 1722688"/>
                <a:gd name="connsiteY24" fmla="*/ 46584 h 1332740"/>
                <a:gd name="connsiteX25" fmla="*/ 1506470 w 1722688"/>
                <a:gd name="connsiteY25" fmla="*/ 70092 h 1332740"/>
                <a:gd name="connsiteX26" fmla="*/ 1516985 w 1722688"/>
                <a:gd name="connsiteY26" fmla="*/ 74658 h 1332740"/>
                <a:gd name="connsiteX27" fmla="*/ 1525494 w 1722688"/>
                <a:gd name="connsiteY27" fmla="*/ 78237 h 1332740"/>
                <a:gd name="connsiteX28" fmla="*/ 1592598 w 1722688"/>
                <a:gd name="connsiteY28" fmla="*/ 119391 h 1332740"/>
                <a:gd name="connsiteX29" fmla="*/ 1648223 w 1722688"/>
                <a:gd name="connsiteY29" fmla="*/ 208055 h 1332740"/>
                <a:gd name="connsiteX30" fmla="*/ 1642123 w 1722688"/>
                <a:gd name="connsiteY30" fmla="*/ 239893 h 1332740"/>
                <a:gd name="connsiteX31" fmla="*/ 1661147 w 1722688"/>
                <a:gd name="connsiteY31" fmla="*/ 260748 h 1332740"/>
                <a:gd name="connsiteX32" fmla="*/ 1704732 w 1722688"/>
                <a:gd name="connsiteY32" fmla="*/ 381373 h 1332740"/>
                <a:gd name="connsiteX33" fmla="*/ 1680331 w 1722688"/>
                <a:gd name="connsiteY33" fmla="*/ 426353 h 1332740"/>
                <a:gd name="connsiteX34" fmla="*/ 1711475 w 1722688"/>
                <a:gd name="connsiteY34" fmla="*/ 466706 h 1332740"/>
                <a:gd name="connsiteX35" fmla="*/ 1704090 w 1722688"/>
                <a:gd name="connsiteY35" fmla="*/ 606828 h 1332740"/>
                <a:gd name="connsiteX36" fmla="*/ 1672946 w 1722688"/>
                <a:gd name="connsiteY36" fmla="*/ 629905 h 1332740"/>
                <a:gd name="connsiteX37" fmla="*/ 1694699 w 1722688"/>
                <a:gd name="connsiteY37" fmla="*/ 647798 h 1332740"/>
                <a:gd name="connsiteX38" fmla="*/ 1715729 w 1722688"/>
                <a:gd name="connsiteY38" fmla="*/ 764166 h 1332740"/>
                <a:gd name="connsiteX39" fmla="*/ 1599421 w 1722688"/>
                <a:gd name="connsiteY39" fmla="*/ 861962 h 1332740"/>
                <a:gd name="connsiteX40" fmla="*/ 1501413 w 1722688"/>
                <a:gd name="connsiteY40" fmla="*/ 855607 h 1332740"/>
                <a:gd name="connsiteX41" fmla="*/ 1475005 w 1722688"/>
                <a:gd name="connsiteY41" fmla="*/ 849005 h 1332740"/>
                <a:gd name="connsiteX42" fmla="*/ 1432383 w 1722688"/>
                <a:gd name="connsiteY42" fmla="*/ 859432 h 1332740"/>
                <a:gd name="connsiteX43" fmla="*/ 1416811 w 1722688"/>
                <a:gd name="connsiteY43" fmla="*/ 867145 h 1332740"/>
                <a:gd name="connsiteX44" fmla="*/ 1363112 w 1722688"/>
                <a:gd name="connsiteY44" fmla="*/ 876276 h 1332740"/>
                <a:gd name="connsiteX45" fmla="*/ 1384383 w 1722688"/>
                <a:gd name="connsiteY45" fmla="*/ 914901 h 1332740"/>
                <a:gd name="connsiteX46" fmla="*/ 1423634 w 1722688"/>
                <a:gd name="connsiteY46" fmla="*/ 973209 h 1332740"/>
                <a:gd name="connsiteX47" fmla="*/ 1455018 w 1722688"/>
                <a:gd name="connsiteY47" fmla="*/ 1020842 h 1332740"/>
                <a:gd name="connsiteX48" fmla="*/ 1481828 w 1722688"/>
                <a:gd name="connsiteY48" fmla="*/ 1159916 h 1332740"/>
                <a:gd name="connsiteX49" fmla="*/ 1380770 w 1722688"/>
                <a:gd name="connsiteY49" fmla="*/ 1330334 h 1332740"/>
                <a:gd name="connsiteX50" fmla="*/ 1359901 w 1722688"/>
                <a:gd name="connsiteY50" fmla="*/ 1332740 h 1332740"/>
                <a:gd name="connsiteX51" fmla="*/ 1297533 w 1722688"/>
                <a:gd name="connsiteY51" fmla="*/ 1293252 h 1332740"/>
                <a:gd name="connsiteX52" fmla="*/ 1293359 w 1722688"/>
                <a:gd name="connsiteY52" fmla="*/ 1228342 h 1332740"/>
                <a:gd name="connsiteX53" fmla="*/ 1289907 w 1722688"/>
                <a:gd name="connsiteY53" fmla="*/ 1167629 h 1332740"/>
                <a:gd name="connsiteX54" fmla="*/ 1265506 w 1722688"/>
                <a:gd name="connsiteY54" fmla="*/ 1128387 h 1332740"/>
                <a:gd name="connsiteX55" fmla="*/ 1229626 w 1722688"/>
                <a:gd name="connsiteY55" fmla="*/ 1071005 h 1332740"/>
                <a:gd name="connsiteX56" fmla="*/ 1127203 w 1722688"/>
                <a:gd name="connsiteY56" fmla="*/ 972469 h 1332740"/>
                <a:gd name="connsiteX57" fmla="*/ 1116448 w 1722688"/>
                <a:gd name="connsiteY57" fmla="*/ 965064 h 1332740"/>
                <a:gd name="connsiteX58" fmla="*/ 1051671 w 1722688"/>
                <a:gd name="connsiteY58" fmla="*/ 905893 h 1332740"/>
                <a:gd name="connsiteX59" fmla="*/ 965303 w 1722688"/>
                <a:gd name="connsiteY59" fmla="*/ 798595 h 1332740"/>
                <a:gd name="connsiteX60" fmla="*/ 851001 w 1722688"/>
                <a:gd name="connsiteY60" fmla="*/ 666863 h 1332740"/>
                <a:gd name="connsiteX61" fmla="*/ 788553 w 1722688"/>
                <a:gd name="connsiteY61" fmla="*/ 631324 h 1332740"/>
                <a:gd name="connsiteX62" fmla="*/ 571107 w 1722688"/>
                <a:gd name="connsiteY62" fmla="*/ 589552 h 1332740"/>
                <a:gd name="connsiteX63" fmla="*/ 314410 w 1722688"/>
                <a:gd name="connsiteY63" fmla="*/ 565304 h 1332740"/>
                <a:gd name="connsiteX64" fmla="*/ 3933 w 1722688"/>
                <a:gd name="connsiteY64" fmla="*/ 577459 h 1332740"/>
                <a:gd name="connsiteX65" fmla="*/ 2007 w 1722688"/>
                <a:gd name="connsiteY65" fmla="*/ 548768 h 1332740"/>
                <a:gd name="connsiteX66" fmla="*/ 316336 w 1722688"/>
                <a:gd name="connsiteY66" fmla="*/ 536551 h 1332740"/>
                <a:gd name="connsiteX67" fmla="*/ 577448 w 1722688"/>
                <a:gd name="connsiteY67" fmla="*/ 561478 h 1332740"/>
                <a:gd name="connsiteX68" fmla="*/ 791202 w 1722688"/>
                <a:gd name="connsiteY68" fmla="*/ 602633 h 1332740"/>
                <a:gd name="connsiteX69" fmla="*/ 874279 w 1722688"/>
                <a:gd name="connsiteY69" fmla="*/ 649834 h 1332740"/>
                <a:gd name="connsiteX70" fmla="*/ 986413 w 1722688"/>
                <a:gd name="connsiteY70" fmla="*/ 778912 h 1332740"/>
                <a:gd name="connsiteX71" fmla="*/ 1077839 w 1722688"/>
                <a:gd name="connsiteY71" fmla="*/ 893799 h 1332740"/>
                <a:gd name="connsiteX72" fmla="*/ 1132581 w 1722688"/>
                <a:gd name="connsiteY72" fmla="*/ 940939 h 1332740"/>
                <a:gd name="connsiteX73" fmla="*/ 1143739 w 1722688"/>
                <a:gd name="connsiteY73" fmla="*/ 948590 h 1332740"/>
                <a:gd name="connsiteX74" fmla="*/ 1251700 w 1722688"/>
                <a:gd name="connsiteY74" fmla="*/ 1052186 h 1332740"/>
                <a:gd name="connsiteX75" fmla="*/ 1263659 w 1722688"/>
                <a:gd name="connsiteY75" fmla="*/ 1068722 h 1332740"/>
                <a:gd name="connsiteX76" fmla="*/ 1276342 w 1722688"/>
                <a:gd name="connsiteY76" fmla="*/ 1063477 h 1332740"/>
                <a:gd name="connsiteX77" fmla="*/ 1302349 w 1722688"/>
                <a:gd name="connsiteY77" fmla="*/ 1050644 h 1332740"/>
                <a:gd name="connsiteX78" fmla="*/ 1330202 w 1722688"/>
                <a:gd name="connsiteY78" fmla="*/ 1041635 h 1332740"/>
                <a:gd name="connsiteX79" fmla="*/ 1344810 w 1722688"/>
                <a:gd name="connsiteY79" fmla="*/ 1040648 h 1332740"/>
                <a:gd name="connsiteX80" fmla="*/ 1351874 w 1722688"/>
                <a:gd name="connsiteY80" fmla="*/ 1041388 h 1332740"/>
                <a:gd name="connsiteX81" fmla="*/ 1358617 w 1722688"/>
                <a:gd name="connsiteY81" fmla="*/ 1039908 h 1332740"/>
                <a:gd name="connsiteX82" fmla="*/ 1351874 w 1722688"/>
                <a:gd name="connsiteY82" fmla="*/ 1041882 h 1332740"/>
                <a:gd name="connsiteX83" fmla="*/ 1344650 w 1722688"/>
                <a:gd name="connsiteY83" fmla="*/ 1041759 h 1332740"/>
                <a:gd name="connsiteX84" fmla="*/ 1330683 w 1722688"/>
                <a:gd name="connsiteY84" fmla="*/ 1043918 h 1332740"/>
                <a:gd name="connsiteX85" fmla="*/ 1304436 w 1722688"/>
                <a:gd name="connsiteY85" fmla="*/ 1054963 h 1332740"/>
                <a:gd name="connsiteX86" fmla="*/ 1279793 w 1722688"/>
                <a:gd name="connsiteY86" fmla="*/ 1069833 h 1332740"/>
                <a:gd name="connsiteX87" fmla="*/ 1268235 w 1722688"/>
                <a:gd name="connsiteY87" fmla="*/ 1075818 h 1332740"/>
                <a:gd name="connsiteX88" fmla="*/ 1287660 w 1722688"/>
                <a:gd name="connsiteY88" fmla="*/ 1108704 h 1332740"/>
                <a:gd name="connsiteX89" fmla="*/ 1295044 w 1722688"/>
                <a:gd name="connsiteY89" fmla="*/ 1106421 h 1332740"/>
                <a:gd name="connsiteX90" fmla="*/ 1318723 w 1722688"/>
                <a:gd name="connsiteY90" fmla="*/ 1101238 h 1332740"/>
                <a:gd name="connsiteX91" fmla="*/ 1342402 w 1722688"/>
                <a:gd name="connsiteY91" fmla="*/ 1097043 h 1332740"/>
                <a:gd name="connsiteX92" fmla="*/ 1353961 w 1722688"/>
                <a:gd name="connsiteY92" fmla="*/ 1094513 h 1332740"/>
                <a:gd name="connsiteX93" fmla="*/ 1365359 w 1722688"/>
                <a:gd name="connsiteY93" fmla="*/ 1090934 h 1332740"/>
                <a:gd name="connsiteX94" fmla="*/ 1354443 w 1722688"/>
                <a:gd name="connsiteY94" fmla="*/ 1095500 h 1332740"/>
                <a:gd name="connsiteX95" fmla="*/ 1342884 w 1722688"/>
                <a:gd name="connsiteY95" fmla="*/ 1099326 h 1332740"/>
                <a:gd name="connsiteX96" fmla="*/ 1319767 w 1722688"/>
                <a:gd name="connsiteY96" fmla="*/ 1105804 h 1332740"/>
                <a:gd name="connsiteX97" fmla="*/ 1297131 w 1722688"/>
                <a:gd name="connsiteY97" fmla="*/ 1113147 h 1332740"/>
                <a:gd name="connsiteX98" fmla="*/ 1291673 w 1722688"/>
                <a:gd name="connsiteY98" fmla="*/ 1115553 h 1332740"/>
                <a:gd name="connsiteX99" fmla="*/ 1311499 w 1722688"/>
                <a:gd name="connsiteY99" fmla="*/ 1148069 h 1332740"/>
                <a:gd name="connsiteX100" fmla="*/ 1318161 w 1722688"/>
                <a:gd name="connsiteY100" fmla="*/ 1161150 h 1332740"/>
                <a:gd name="connsiteX101" fmla="*/ 1341359 w 1722688"/>
                <a:gd name="connsiteY101" fmla="*/ 1160163 h 1332740"/>
                <a:gd name="connsiteX102" fmla="*/ 1347941 w 1722688"/>
                <a:gd name="connsiteY102" fmla="*/ 1160286 h 1332740"/>
                <a:gd name="connsiteX103" fmla="*/ 1349626 w 1722688"/>
                <a:gd name="connsiteY103" fmla="*/ 1160163 h 1332740"/>
                <a:gd name="connsiteX104" fmla="*/ 1354202 w 1722688"/>
                <a:gd name="connsiteY104" fmla="*/ 1160286 h 1332740"/>
                <a:gd name="connsiteX105" fmla="*/ 1375393 w 1722688"/>
                <a:gd name="connsiteY105" fmla="*/ 1198911 h 1332740"/>
                <a:gd name="connsiteX106" fmla="*/ 1375553 w 1722688"/>
                <a:gd name="connsiteY106" fmla="*/ 1200145 h 1332740"/>
                <a:gd name="connsiteX107" fmla="*/ 1371941 w 1722688"/>
                <a:gd name="connsiteY107" fmla="*/ 1257280 h 1332740"/>
                <a:gd name="connsiteX108" fmla="*/ 1334777 w 1722688"/>
                <a:gd name="connsiteY108" fmla="*/ 1297077 h 1332740"/>
                <a:gd name="connsiteX109" fmla="*/ 1374510 w 1722688"/>
                <a:gd name="connsiteY109" fmla="*/ 1302137 h 1332740"/>
                <a:gd name="connsiteX110" fmla="*/ 1453975 w 1722688"/>
                <a:gd name="connsiteY110" fmla="*/ 1154548 h 1332740"/>
                <a:gd name="connsiteX111" fmla="*/ 1432303 w 1722688"/>
                <a:gd name="connsiteY111" fmla="*/ 1037440 h 1332740"/>
                <a:gd name="connsiteX112" fmla="*/ 1400035 w 1722688"/>
                <a:gd name="connsiteY112" fmla="*/ 988572 h 1332740"/>
                <a:gd name="connsiteX113" fmla="*/ 1362790 w 1722688"/>
                <a:gd name="connsiteY113" fmla="*/ 933041 h 1332740"/>
                <a:gd name="connsiteX114" fmla="*/ 1333653 w 1722688"/>
                <a:gd name="connsiteY114" fmla="*/ 875783 h 1332740"/>
                <a:gd name="connsiteX115" fmla="*/ 1295606 w 1722688"/>
                <a:gd name="connsiteY115" fmla="*/ 883804 h 1332740"/>
                <a:gd name="connsiteX116" fmla="*/ 1285091 w 1722688"/>
                <a:gd name="connsiteY116" fmla="*/ 885346 h 1332740"/>
                <a:gd name="connsiteX117" fmla="*/ 1281800 w 1722688"/>
                <a:gd name="connsiteY117" fmla="*/ 890529 h 1332740"/>
                <a:gd name="connsiteX118" fmla="*/ 1276342 w 1722688"/>
                <a:gd name="connsiteY118" fmla="*/ 895589 h 1332740"/>
                <a:gd name="connsiteX119" fmla="*/ 1270402 w 1722688"/>
                <a:gd name="connsiteY119" fmla="*/ 899291 h 1332740"/>
                <a:gd name="connsiteX120" fmla="*/ 1245118 w 1722688"/>
                <a:gd name="connsiteY120" fmla="*/ 908669 h 1332740"/>
                <a:gd name="connsiteX121" fmla="*/ 1219191 w 1722688"/>
                <a:gd name="connsiteY121" fmla="*/ 914161 h 1332740"/>
                <a:gd name="connsiteX122" fmla="*/ 1206107 w 1722688"/>
                <a:gd name="connsiteY122" fmla="*/ 916073 h 1332740"/>
                <a:gd name="connsiteX123" fmla="*/ 1199525 w 1722688"/>
                <a:gd name="connsiteY123" fmla="*/ 916690 h 1332740"/>
                <a:gd name="connsiteX124" fmla="*/ 1193023 w 1722688"/>
                <a:gd name="connsiteY124" fmla="*/ 917431 h 1332740"/>
                <a:gd name="connsiteX125" fmla="*/ 1199525 w 1722688"/>
                <a:gd name="connsiteY125" fmla="*/ 916197 h 1332740"/>
                <a:gd name="connsiteX126" fmla="*/ 1205866 w 1722688"/>
                <a:gd name="connsiteY126" fmla="*/ 915025 h 1332740"/>
                <a:gd name="connsiteX127" fmla="*/ 1218549 w 1722688"/>
                <a:gd name="connsiteY127" fmla="*/ 911878 h 1332740"/>
                <a:gd name="connsiteX128" fmla="*/ 1243432 w 1722688"/>
                <a:gd name="connsiteY128" fmla="*/ 904103 h 1332740"/>
                <a:gd name="connsiteX129" fmla="*/ 1266469 w 1722688"/>
                <a:gd name="connsiteY129" fmla="*/ 893059 h 1332740"/>
                <a:gd name="connsiteX130" fmla="*/ 1274415 w 1722688"/>
                <a:gd name="connsiteY130" fmla="*/ 885963 h 1332740"/>
                <a:gd name="connsiteX131" fmla="*/ 1245519 w 1722688"/>
                <a:gd name="connsiteY131" fmla="*/ 885717 h 1332740"/>
                <a:gd name="connsiteX132" fmla="*/ 1197599 w 1722688"/>
                <a:gd name="connsiteY132" fmla="*/ 881891 h 1332740"/>
                <a:gd name="connsiteX133" fmla="*/ 1173598 w 1722688"/>
                <a:gd name="connsiteY133" fmla="*/ 879485 h 1332740"/>
                <a:gd name="connsiteX134" fmla="*/ 1162040 w 1722688"/>
                <a:gd name="connsiteY134" fmla="*/ 875659 h 1332740"/>
                <a:gd name="connsiteX135" fmla="*/ 1156421 w 1722688"/>
                <a:gd name="connsiteY135" fmla="*/ 873870 h 1332740"/>
                <a:gd name="connsiteX136" fmla="*/ 1151123 w 1722688"/>
                <a:gd name="connsiteY136" fmla="*/ 871587 h 1332740"/>
                <a:gd name="connsiteX137" fmla="*/ 1154013 w 1722688"/>
                <a:gd name="connsiteY137" fmla="*/ 872081 h 1332740"/>
                <a:gd name="connsiteX138" fmla="*/ 1156742 w 1722688"/>
                <a:gd name="connsiteY138" fmla="*/ 873006 h 1332740"/>
                <a:gd name="connsiteX139" fmla="*/ 1162682 w 1722688"/>
                <a:gd name="connsiteY139" fmla="*/ 873993 h 1332740"/>
                <a:gd name="connsiteX140" fmla="*/ 1174080 w 1722688"/>
                <a:gd name="connsiteY140" fmla="*/ 876030 h 1332740"/>
                <a:gd name="connsiteX141" fmla="*/ 1197759 w 1722688"/>
                <a:gd name="connsiteY141" fmla="*/ 874796 h 1332740"/>
                <a:gd name="connsiteX142" fmla="*/ 1245198 w 1722688"/>
                <a:gd name="connsiteY142" fmla="*/ 871340 h 1332740"/>
                <a:gd name="connsiteX143" fmla="*/ 1289827 w 1722688"/>
                <a:gd name="connsiteY143" fmla="*/ 862949 h 1332740"/>
                <a:gd name="connsiteX144" fmla="*/ 1329961 w 1722688"/>
                <a:gd name="connsiteY144" fmla="*/ 848388 h 1332740"/>
                <a:gd name="connsiteX145" fmla="*/ 1329800 w 1722688"/>
                <a:gd name="connsiteY145" fmla="*/ 847092 h 1332740"/>
                <a:gd name="connsiteX146" fmla="*/ 1334536 w 1722688"/>
                <a:gd name="connsiteY146" fmla="*/ 847215 h 1332740"/>
                <a:gd name="connsiteX147" fmla="*/ 1336944 w 1722688"/>
                <a:gd name="connsiteY147" fmla="*/ 846598 h 1332740"/>
                <a:gd name="connsiteX148" fmla="*/ 1337024 w 1722688"/>
                <a:gd name="connsiteY148" fmla="*/ 847215 h 1332740"/>
                <a:gd name="connsiteX149" fmla="*/ 1345774 w 1722688"/>
                <a:gd name="connsiteY149" fmla="*/ 847462 h 1332740"/>
                <a:gd name="connsiteX150" fmla="*/ 1405654 w 1722688"/>
                <a:gd name="connsiteY150" fmla="*/ 840613 h 1332740"/>
                <a:gd name="connsiteX151" fmla="*/ 1419379 w 1722688"/>
                <a:gd name="connsiteY151" fmla="*/ 833764 h 1332740"/>
                <a:gd name="connsiteX152" fmla="*/ 1482229 w 1722688"/>
                <a:gd name="connsiteY152" fmla="*/ 820931 h 1332740"/>
                <a:gd name="connsiteX153" fmla="*/ 1510243 w 1722688"/>
                <a:gd name="connsiteY153" fmla="*/ 827903 h 1332740"/>
                <a:gd name="connsiteX154" fmla="*/ 1589628 w 1722688"/>
                <a:gd name="connsiteY154" fmla="*/ 834752 h 1332740"/>
                <a:gd name="connsiteX155" fmla="*/ 1689000 w 1722688"/>
                <a:gd name="connsiteY155" fmla="*/ 754664 h 1332740"/>
                <a:gd name="connsiteX156" fmla="*/ 1675033 w 1722688"/>
                <a:gd name="connsiteY156" fmla="*/ 668159 h 1332740"/>
                <a:gd name="connsiteX157" fmla="*/ 1633695 w 1722688"/>
                <a:gd name="connsiteY157" fmla="*/ 639838 h 1332740"/>
                <a:gd name="connsiteX158" fmla="*/ 1600946 w 1722688"/>
                <a:gd name="connsiteY158" fmla="*/ 621945 h 1332740"/>
                <a:gd name="connsiteX159" fmla="*/ 1637307 w 1722688"/>
                <a:gd name="connsiteY159" fmla="*/ 613184 h 1332740"/>
                <a:gd name="connsiteX160" fmla="*/ 1682337 w 1722688"/>
                <a:gd name="connsiteY160" fmla="*/ 588010 h 1332740"/>
                <a:gd name="connsiteX161" fmla="*/ 1683140 w 1722688"/>
                <a:gd name="connsiteY161" fmla="*/ 472074 h 1332740"/>
                <a:gd name="connsiteX162" fmla="*/ 1648705 w 1722688"/>
                <a:gd name="connsiteY162" fmla="*/ 440298 h 1332740"/>
                <a:gd name="connsiteX163" fmla="*/ 1625347 w 1722688"/>
                <a:gd name="connsiteY163" fmla="*/ 427711 h 1332740"/>
                <a:gd name="connsiteX164" fmla="*/ 1648705 w 1722688"/>
                <a:gd name="connsiteY164" fmla="*/ 415062 h 1332740"/>
                <a:gd name="connsiteX165" fmla="*/ 1676398 w 1722688"/>
                <a:gd name="connsiteY165" fmla="*/ 376807 h 1332740"/>
                <a:gd name="connsiteX166" fmla="*/ 1639073 w 1722688"/>
                <a:gd name="connsiteY166" fmla="*/ 279258 h 1332740"/>
                <a:gd name="connsiteX167" fmla="*/ 1614912 w 1722688"/>
                <a:gd name="connsiteY167" fmla="*/ 253899 h 1332740"/>
                <a:gd name="connsiteX168" fmla="*/ 1605922 w 1722688"/>
                <a:gd name="connsiteY168" fmla="*/ 245878 h 1332740"/>
                <a:gd name="connsiteX169" fmla="*/ 1612263 w 1722688"/>
                <a:gd name="connsiteY169" fmla="*/ 235574 h 1332740"/>
                <a:gd name="connsiteX170" fmla="*/ 1619648 w 1722688"/>
                <a:gd name="connsiteY170" fmla="*/ 210585 h 1332740"/>
                <a:gd name="connsiteX171" fmla="*/ 1570203 w 1722688"/>
                <a:gd name="connsiteY171" fmla="*/ 137531 h 1332740"/>
                <a:gd name="connsiteX172" fmla="*/ 1514738 w 1722688"/>
                <a:gd name="connsiteY172" fmla="*/ 105015 h 1332740"/>
                <a:gd name="connsiteX173" fmla="*/ 1505667 w 1722688"/>
                <a:gd name="connsiteY173" fmla="*/ 101374 h 1332740"/>
                <a:gd name="connsiteX174" fmla="*/ 1494912 w 1722688"/>
                <a:gd name="connsiteY174" fmla="*/ 96624 h 1332740"/>
                <a:gd name="connsiteX175" fmla="*/ 1436236 w 1722688"/>
                <a:gd name="connsiteY175" fmla="*/ 75584 h 1332740"/>
                <a:gd name="connsiteX176" fmla="*/ 1178896 w 1722688"/>
                <a:gd name="connsiteY176" fmla="*/ 74905 h 1332740"/>
                <a:gd name="connsiteX177" fmla="*/ 1165090 w 1722688"/>
                <a:gd name="connsiteY177" fmla="*/ 79347 h 1332740"/>
                <a:gd name="connsiteX178" fmla="*/ 1000139 w 1722688"/>
                <a:gd name="connsiteY178" fmla="*/ 121427 h 1332740"/>
                <a:gd name="connsiteX179" fmla="*/ 806533 w 1722688"/>
                <a:gd name="connsiteY179" fmla="*/ 125500 h 1332740"/>
                <a:gd name="connsiteX180" fmla="*/ 738787 w 1722688"/>
                <a:gd name="connsiteY180" fmla="*/ 121427 h 1332740"/>
                <a:gd name="connsiteX181" fmla="*/ 664619 w 1722688"/>
                <a:gd name="connsiteY181" fmla="*/ 115936 h 1332740"/>
                <a:gd name="connsiteX182" fmla="*/ 188068 w 1722688"/>
                <a:gd name="connsiteY182" fmla="*/ 69599 h 1332740"/>
                <a:gd name="connsiteX183" fmla="*/ 0 w 1722688"/>
                <a:gd name="connsiteY183" fmla="*/ 27950 h 1332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722688" h="1332740">
                  <a:moveTo>
                    <a:pt x="1341359" y="1169294"/>
                  </a:moveTo>
                  <a:cubicBezTo>
                    <a:pt x="1333974" y="1169171"/>
                    <a:pt x="1326991" y="1169171"/>
                    <a:pt x="1320008" y="1170158"/>
                  </a:cubicBezTo>
                  <a:cubicBezTo>
                    <a:pt x="1321693" y="1182498"/>
                    <a:pt x="1322095" y="1200392"/>
                    <a:pt x="1322416" y="1227047"/>
                  </a:cubicBezTo>
                  <a:cubicBezTo>
                    <a:pt x="1322817" y="1249938"/>
                    <a:pt x="1323058" y="1275729"/>
                    <a:pt x="1325626" y="1284737"/>
                  </a:cubicBezTo>
                  <a:cubicBezTo>
                    <a:pt x="1326108" y="1286403"/>
                    <a:pt x="1326911" y="1287884"/>
                    <a:pt x="1327633" y="1289426"/>
                  </a:cubicBezTo>
                  <a:cubicBezTo>
                    <a:pt x="1343526" y="1281282"/>
                    <a:pt x="1356770" y="1272767"/>
                    <a:pt x="1362710" y="1254010"/>
                  </a:cubicBezTo>
                  <a:cubicBezTo>
                    <a:pt x="1368168" y="1236857"/>
                    <a:pt x="1367045" y="1218162"/>
                    <a:pt x="1365841" y="1200268"/>
                  </a:cubicBezTo>
                  <a:lnTo>
                    <a:pt x="1365760" y="1199034"/>
                  </a:lnTo>
                  <a:cubicBezTo>
                    <a:pt x="1364958" y="1184905"/>
                    <a:pt x="1363192" y="1171084"/>
                    <a:pt x="1352677" y="1169294"/>
                  </a:cubicBezTo>
                  <a:cubicBezTo>
                    <a:pt x="1352195" y="1169171"/>
                    <a:pt x="1351152" y="1169294"/>
                    <a:pt x="1350269" y="1169294"/>
                  </a:cubicBezTo>
                  <a:cubicBezTo>
                    <a:pt x="1349466" y="1169418"/>
                    <a:pt x="1348824" y="1169294"/>
                    <a:pt x="1348101" y="1169418"/>
                  </a:cubicBezTo>
                  <a:close/>
                  <a:moveTo>
                    <a:pt x="1304798" y="939800"/>
                  </a:moveTo>
                  <a:cubicBezTo>
                    <a:pt x="1291969" y="952628"/>
                    <a:pt x="1276856" y="962788"/>
                    <a:pt x="1260095" y="970153"/>
                  </a:cubicBezTo>
                  <a:cubicBezTo>
                    <a:pt x="1243457" y="977139"/>
                    <a:pt x="1224534" y="981330"/>
                    <a:pt x="1206499" y="977519"/>
                  </a:cubicBezTo>
                  <a:cubicBezTo>
                    <a:pt x="1224152" y="973710"/>
                    <a:pt x="1240280" y="968375"/>
                    <a:pt x="1256286" y="961390"/>
                  </a:cubicBezTo>
                  <a:cubicBezTo>
                    <a:pt x="1272287" y="954659"/>
                    <a:pt x="1287778" y="946278"/>
                    <a:pt x="1304798" y="939800"/>
                  </a:cubicBezTo>
                  <a:close/>
                  <a:moveTo>
                    <a:pt x="6823" y="0"/>
                  </a:moveTo>
                  <a:cubicBezTo>
                    <a:pt x="8027" y="247"/>
                    <a:pt x="117833" y="27025"/>
                    <a:pt x="193446" y="41278"/>
                  </a:cubicBezTo>
                  <a:cubicBezTo>
                    <a:pt x="270664" y="55901"/>
                    <a:pt x="593501" y="84468"/>
                    <a:pt x="665582" y="87122"/>
                  </a:cubicBezTo>
                  <a:cubicBezTo>
                    <a:pt x="701783" y="88417"/>
                    <a:pt x="722974" y="90700"/>
                    <a:pt x="741837" y="92736"/>
                  </a:cubicBezTo>
                  <a:cubicBezTo>
                    <a:pt x="761262" y="94711"/>
                    <a:pt x="777957" y="96500"/>
                    <a:pt x="806533" y="96500"/>
                  </a:cubicBezTo>
                  <a:cubicBezTo>
                    <a:pt x="865530" y="96500"/>
                    <a:pt x="952781" y="95143"/>
                    <a:pt x="998454" y="92428"/>
                  </a:cubicBezTo>
                  <a:cubicBezTo>
                    <a:pt x="1038588" y="90145"/>
                    <a:pt x="1115083" y="65156"/>
                    <a:pt x="1156100" y="51829"/>
                  </a:cubicBezTo>
                  <a:lnTo>
                    <a:pt x="1170067" y="47263"/>
                  </a:lnTo>
                  <a:cubicBezTo>
                    <a:pt x="1213572" y="33257"/>
                    <a:pt x="1436075" y="46461"/>
                    <a:pt x="1438242" y="46584"/>
                  </a:cubicBezTo>
                  <a:cubicBezTo>
                    <a:pt x="1455018" y="47880"/>
                    <a:pt x="1479179" y="57937"/>
                    <a:pt x="1506470" y="70092"/>
                  </a:cubicBezTo>
                  <a:cubicBezTo>
                    <a:pt x="1510403" y="71758"/>
                    <a:pt x="1513935" y="73424"/>
                    <a:pt x="1516985" y="74658"/>
                  </a:cubicBezTo>
                  <a:cubicBezTo>
                    <a:pt x="1519554" y="75830"/>
                    <a:pt x="1522444" y="76941"/>
                    <a:pt x="1525494" y="78237"/>
                  </a:cubicBezTo>
                  <a:cubicBezTo>
                    <a:pt x="1547006" y="86998"/>
                    <a:pt x="1576303" y="99030"/>
                    <a:pt x="1592598" y="119391"/>
                  </a:cubicBezTo>
                  <a:cubicBezTo>
                    <a:pt x="1640036" y="178686"/>
                    <a:pt x="1647341" y="197505"/>
                    <a:pt x="1648223" y="208055"/>
                  </a:cubicBezTo>
                  <a:cubicBezTo>
                    <a:pt x="1649187" y="219964"/>
                    <a:pt x="1645494" y="231749"/>
                    <a:pt x="1642123" y="239893"/>
                  </a:cubicBezTo>
                  <a:cubicBezTo>
                    <a:pt x="1647019" y="244829"/>
                    <a:pt x="1653923" y="252110"/>
                    <a:pt x="1661147" y="260748"/>
                  </a:cubicBezTo>
                  <a:cubicBezTo>
                    <a:pt x="1673990" y="275988"/>
                    <a:pt x="1711314" y="341514"/>
                    <a:pt x="1704732" y="381373"/>
                  </a:cubicBezTo>
                  <a:cubicBezTo>
                    <a:pt x="1701281" y="401673"/>
                    <a:pt x="1690204" y="416543"/>
                    <a:pt x="1680331" y="426353"/>
                  </a:cubicBezTo>
                  <a:cubicBezTo>
                    <a:pt x="1693254" y="435855"/>
                    <a:pt x="1708424" y="450108"/>
                    <a:pt x="1711475" y="466706"/>
                  </a:cubicBezTo>
                  <a:cubicBezTo>
                    <a:pt x="1711555" y="467754"/>
                    <a:pt x="1731381" y="575546"/>
                    <a:pt x="1704090" y="606828"/>
                  </a:cubicBezTo>
                  <a:cubicBezTo>
                    <a:pt x="1695020" y="616947"/>
                    <a:pt x="1683461" y="624598"/>
                    <a:pt x="1672946" y="629905"/>
                  </a:cubicBezTo>
                  <a:cubicBezTo>
                    <a:pt x="1680812" y="635273"/>
                    <a:pt x="1689000" y="641381"/>
                    <a:pt x="1694699" y="647798"/>
                  </a:cubicBezTo>
                  <a:cubicBezTo>
                    <a:pt x="1713080" y="665753"/>
                    <a:pt x="1733789" y="711473"/>
                    <a:pt x="1715729" y="764166"/>
                  </a:cubicBezTo>
                  <a:cubicBezTo>
                    <a:pt x="1696545" y="820314"/>
                    <a:pt x="1627996" y="851287"/>
                    <a:pt x="1599421" y="861962"/>
                  </a:cubicBezTo>
                  <a:cubicBezTo>
                    <a:pt x="1564103" y="875166"/>
                    <a:pt x="1509922" y="858383"/>
                    <a:pt x="1501413" y="855607"/>
                  </a:cubicBezTo>
                  <a:lnTo>
                    <a:pt x="1475005" y="849005"/>
                  </a:lnTo>
                  <a:cubicBezTo>
                    <a:pt x="1459594" y="845179"/>
                    <a:pt x="1447553" y="851411"/>
                    <a:pt x="1432383" y="859432"/>
                  </a:cubicBezTo>
                  <a:cubicBezTo>
                    <a:pt x="1427246" y="862209"/>
                    <a:pt x="1422108" y="864862"/>
                    <a:pt x="1416811" y="867145"/>
                  </a:cubicBezTo>
                  <a:cubicBezTo>
                    <a:pt x="1401801" y="873623"/>
                    <a:pt x="1379085" y="875659"/>
                    <a:pt x="1363112" y="876276"/>
                  </a:cubicBezTo>
                  <a:cubicBezTo>
                    <a:pt x="1367767" y="889480"/>
                    <a:pt x="1376035" y="904906"/>
                    <a:pt x="1384383" y="914901"/>
                  </a:cubicBezTo>
                  <a:cubicBezTo>
                    <a:pt x="1392409" y="924588"/>
                    <a:pt x="1407660" y="948158"/>
                    <a:pt x="1423634" y="973209"/>
                  </a:cubicBezTo>
                  <a:cubicBezTo>
                    <a:pt x="1435353" y="991472"/>
                    <a:pt x="1447553" y="1010415"/>
                    <a:pt x="1455018" y="1020842"/>
                  </a:cubicBezTo>
                  <a:cubicBezTo>
                    <a:pt x="1467620" y="1038242"/>
                    <a:pt x="1495152" y="1086368"/>
                    <a:pt x="1481828" y="1159916"/>
                  </a:cubicBezTo>
                  <a:cubicBezTo>
                    <a:pt x="1471393" y="1217545"/>
                    <a:pt x="1419700" y="1321079"/>
                    <a:pt x="1380770" y="1330334"/>
                  </a:cubicBezTo>
                  <a:cubicBezTo>
                    <a:pt x="1373867" y="1332000"/>
                    <a:pt x="1366884" y="1332740"/>
                    <a:pt x="1359901" y="1332740"/>
                  </a:cubicBezTo>
                  <a:cubicBezTo>
                    <a:pt x="1332208" y="1332740"/>
                    <a:pt x="1304917" y="1319906"/>
                    <a:pt x="1297533" y="1293252"/>
                  </a:cubicBezTo>
                  <a:cubicBezTo>
                    <a:pt x="1294001" y="1280665"/>
                    <a:pt x="1293760" y="1256416"/>
                    <a:pt x="1293359" y="1228342"/>
                  </a:cubicBezTo>
                  <a:cubicBezTo>
                    <a:pt x="1293118" y="1207241"/>
                    <a:pt x="1292716" y="1175773"/>
                    <a:pt x="1289907" y="1167629"/>
                  </a:cubicBezTo>
                  <a:cubicBezTo>
                    <a:pt x="1284449" y="1161397"/>
                    <a:pt x="1277225" y="1148995"/>
                    <a:pt x="1265506" y="1128387"/>
                  </a:cubicBezTo>
                  <a:cubicBezTo>
                    <a:pt x="1254108" y="1108334"/>
                    <a:pt x="1239900" y="1083283"/>
                    <a:pt x="1229626" y="1071005"/>
                  </a:cubicBezTo>
                  <a:cubicBezTo>
                    <a:pt x="1209398" y="1046880"/>
                    <a:pt x="1145424" y="985117"/>
                    <a:pt x="1127203" y="972469"/>
                  </a:cubicBezTo>
                  <a:cubicBezTo>
                    <a:pt x="1124073" y="970186"/>
                    <a:pt x="1120381" y="967718"/>
                    <a:pt x="1116448" y="965064"/>
                  </a:cubicBezTo>
                  <a:cubicBezTo>
                    <a:pt x="1093491" y="949577"/>
                    <a:pt x="1061865" y="928229"/>
                    <a:pt x="1051671" y="905893"/>
                  </a:cubicBezTo>
                  <a:cubicBezTo>
                    <a:pt x="1043644" y="888246"/>
                    <a:pt x="996447" y="832222"/>
                    <a:pt x="965303" y="798595"/>
                  </a:cubicBezTo>
                  <a:cubicBezTo>
                    <a:pt x="939697" y="770768"/>
                    <a:pt x="870346" y="693395"/>
                    <a:pt x="851001" y="666863"/>
                  </a:cubicBezTo>
                  <a:cubicBezTo>
                    <a:pt x="835108" y="645021"/>
                    <a:pt x="815362" y="633730"/>
                    <a:pt x="788553" y="631324"/>
                  </a:cubicBezTo>
                  <a:cubicBezTo>
                    <a:pt x="757168" y="628424"/>
                    <a:pt x="609234" y="598190"/>
                    <a:pt x="571107" y="589552"/>
                  </a:cubicBezTo>
                  <a:cubicBezTo>
                    <a:pt x="534424" y="581284"/>
                    <a:pt x="392591" y="570363"/>
                    <a:pt x="314410" y="565304"/>
                  </a:cubicBezTo>
                  <a:cubicBezTo>
                    <a:pt x="253888" y="561355"/>
                    <a:pt x="6502" y="577335"/>
                    <a:pt x="3933" y="577459"/>
                  </a:cubicBezTo>
                  <a:lnTo>
                    <a:pt x="2007" y="548768"/>
                  </a:lnTo>
                  <a:cubicBezTo>
                    <a:pt x="12281" y="548027"/>
                    <a:pt x="253968" y="532540"/>
                    <a:pt x="316336" y="536551"/>
                  </a:cubicBezTo>
                  <a:cubicBezTo>
                    <a:pt x="338089" y="537970"/>
                    <a:pt x="530090" y="550804"/>
                    <a:pt x="577448" y="561478"/>
                  </a:cubicBezTo>
                  <a:cubicBezTo>
                    <a:pt x="616859" y="570363"/>
                    <a:pt x="762145" y="599980"/>
                    <a:pt x="791202" y="602633"/>
                  </a:cubicBezTo>
                  <a:cubicBezTo>
                    <a:pt x="826279" y="605779"/>
                    <a:pt x="853409" y="621266"/>
                    <a:pt x="874279" y="649834"/>
                  </a:cubicBezTo>
                  <a:cubicBezTo>
                    <a:pt x="892580" y="675008"/>
                    <a:pt x="961851" y="752319"/>
                    <a:pt x="986413" y="778912"/>
                  </a:cubicBezTo>
                  <a:cubicBezTo>
                    <a:pt x="987136" y="779653"/>
                    <a:pt x="1064033" y="863319"/>
                    <a:pt x="1077839" y="893799"/>
                  </a:cubicBezTo>
                  <a:cubicBezTo>
                    <a:pt x="1084661" y="908793"/>
                    <a:pt x="1114682" y="928907"/>
                    <a:pt x="1132581" y="940939"/>
                  </a:cubicBezTo>
                  <a:cubicBezTo>
                    <a:pt x="1136675" y="943716"/>
                    <a:pt x="1140448" y="946307"/>
                    <a:pt x="1143739" y="948590"/>
                  </a:cubicBezTo>
                  <a:cubicBezTo>
                    <a:pt x="1165572" y="963830"/>
                    <a:pt x="1231392" y="1027814"/>
                    <a:pt x="1251700" y="1052186"/>
                  </a:cubicBezTo>
                  <a:cubicBezTo>
                    <a:pt x="1255552" y="1056752"/>
                    <a:pt x="1259566" y="1062490"/>
                    <a:pt x="1263659" y="1068722"/>
                  </a:cubicBezTo>
                  <a:cubicBezTo>
                    <a:pt x="1267833" y="1067426"/>
                    <a:pt x="1272248" y="1065513"/>
                    <a:pt x="1276342" y="1063477"/>
                  </a:cubicBezTo>
                  <a:cubicBezTo>
                    <a:pt x="1285011" y="1059590"/>
                    <a:pt x="1293118" y="1054222"/>
                    <a:pt x="1302349" y="1050644"/>
                  </a:cubicBezTo>
                  <a:cubicBezTo>
                    <a:pt x="1311499" y="1047003"/>
                    <a:pt x="1320810" y="1044042"/>
                    <a:pt x="1330202" y="1041635"/>
                  </a:cubicBezTo>
                  <a:cubicBezTo>
                    <a:pt x="1335018" y="1040771"/>
                    <a:pt x="1339834" y="1040401"/>
                    <a:pt x="1344810" y="1040648"/>
                  </a:cubicBezTo>
                  <a:cubicBezTo>
                    <a:pt x="1347218" y="1040895"/>
                    <a:pt x="1349466" y="1041265"/>
                    <a:pt x="1351874" y="1041388"/>
                  </a:cubicBezTo>
                  <a:cubicBezTo>
                    <a:pt x="1354202" y="1041388"/>
                    <a:pt x="1356851" y="1041512"/>
                    <a:pt x="1358617" y="1039908"/>
                  </a:cubicBezTo>
                  <a:cubicBezTo>
                    <a:pt x="1357011" y="1041635"/>
                    <a:pt x="1354202" y="1041759"/>
                    <a:pt x="1351874" y="1041882"/>
                  </a:cubicBezTo>
                  <a:cubicBezTo>
                    <a:pt x="1349466" y="1042067"/>
                    <a:pt x="1347058" y="1041759"/>
                    <a:pt x="1344650" y="1041759"/>
                  </a:cubicBezTo>
                  <a:cubicBezTo>
                    <a:pt x="1339994" y="1041759"/>
                    <a:pt x="1335259" y="1042684"/>
                    <a:pt x="1330683" y="1043918"/>
                  </a:cubicBezTo>
                  <a:cubicBezTo>
                    <a:pt x="1321693" y="1047127"/>
                    <a:pt x="1312783" y="1050644"/>
                    <a:pt x="1304436" y="1054963"/>
                  </a:cubicBezTo>
                  <a:cubicBezTo>
                    <a:pt x="1295927" y="1059035"/>
                    <a:pt x="1288302" y="1064896"/>
                    <a:pt x="1279793" y="1069833"/>
                  </a:cubicBezTo>
                  <a:cubicBezTo>
                    <a:pt x="1276101" y="1071869"/>
                    <a:pt x="1272248" y="1074028"/>
                    <a:pt x="1268235" y="1075818"/>
                  </a:cubicBezTo>
                  <a:cubicBezTo>
                    <a:pt x="1274656" y="1086122"/>
                    <a:pt x="1281318" y="1097660"/>
                    <a:pt x="1287660" y="1108704"/>
                  </a:cubicBezTo>
                  <a:cubicBezTo>
                    <a:pt x="1290148" y="1107840"/>
                    <a:pt x="1292636" y="1107038"/>
                    <a:pt x="1295044" y="1106421"/>
                  </a:cubicBezTo>
                  <a:cubicBezTo>
                    <a:pt x="1302991" y="1104262"/>
                    <a:pt x="1310857" y="1102719"/>
                    <a:pt x="1318723" y="1101238"/>
                  </a:cubicBezTo>
                  <a:lnTo>
                    <a:pt x="1342402" y="1097043"/>
                  </a:lnTo>
                  <a:cubicBezTo>
                    <a:pt x="1346175" y="1096241"/>
                    <a:pt x="1350269" y="1095624"/>
                    <a:pt x="1353961" y="1094513"/>
                  </a:cubicBezTo>
                  <a:cubicBezTo>
                    <a:pt x="1357653" y="1093217"/>
                    <a:pt x="1361265" y="1090687"/>
                    <a:pt x="1365359" y="1090934"/>
                  </a:cubicBezTo>
                  <a:cubicBezTo>
                    <a:pt x="1361265" y="1091058"/>
                    <a:pt x="1358135" y="1093834"/>
                    <a:pt x="1354443" y="1095500"/>
                  </a:cubicBezTo>
                  <a:cubicBezTo>
                    <a:pt x="1350670" y="1097166"/>
                    <a:pt x="1346737" y="1098153"/>
                    <a:pt x="1342884" y="1099326"/>
                  </a:cubicBezTo>
                  <a:lnTo>
                    <a:pt x="1319767" y="1105804"/>
                  </a:lnTo>
                  <a:cubicBezTo>
                    <a:pt x="1312141" y="1108087"/>
                    <a:pt x="1304516" y="1110370"/>
                    <a:pt x="1297131" y="1113147"/>
                  </a:cubicBezTo>
                  <a:cubicBezTo>
                    <a:pt x="1295285" y="1113764"/>
                    <a:pt x="1293599" y="1114813"/>
                    <a:pt x="1291673" y="1115553"/>
                  </a:cubicBezTo>
                  <a:cubicBezTo>
                    <a:pt x="1299298" y="1129004"/>
                    <a:pt x="1308369" y="1144923"/>
                    <a:pt x="1311499" y="1148069"/>
                  </a:cubicBezTo>
                  <a:cubicBezTo>
                    <a:pt x="1314549" y="1151154"/>
                    <a:pt x="1316636" y="1155165"/>
                    <a:pt x="1318161" y="1161150"/>
                  </a:cubicBezTo>
                  <a:cubicBezTo>
                    <a:pt x="1326028" y="1160039"/>
                    <a:pt x="1333733" y="1160039"/>
                    <a:pt x="1341359" y="1160163"/>
                  </a:cubicBezTo>
                  <a:lnTo>
                    <a:pt x="1347941" y="1160286"/>
                  </a:lnTo>
                  <a:cubicBezTo>
                    <a:pt x="1348342" y="1160039"/>
                    <a:pt x="1349145" y="1160163"/>
                    <a:pt x="1349626" y="1160163"/>
                  </a:cubicBezTo>
                  <a:cubicBezTo>
                    <a:pt x="1350991" y="1160163"/>
                    <a:pt x="1352516" y="1160039"/>
                    <a:pt x="1354202" y="1160286"/>
                  </a:cubicBezTo>
                  <a:cubicBezTo>
                    <a:pt x="1373225" y="1163433"/>
                    <a:pt x="1374670" y="1186447"/>
                    <a:pt x="1375393" y="1198911"/>
                  </a:cubicBezTo>
                  <a:lnTo>
                    <a:pt x="1375553" y="1200145"/>
                  </a:lnTo>
                  <a:cubicBezTo>
                    <a:pt x="1376677" y="1218038"/>
                    <a:pt x="1377961" y="1238523"/>
                    <a:pt x="1371941" y="1257280"/>
                  </a:cubicBezTo>
                  <a:cubicBezTo>
                    <a:pt x="1365279" y="1278628"/>
                    <a:pt x="1350911" y="1288562"/>
                    <a:pt x="1334777" y="1297077"/>
                  </a:cubicBezTo>
                  <a:cubicBezTo>
                    <a:pt x="1344650" y="1303802"/>
                    <a:pt x="1360703" y="1305407"/>
                    <a:pt x="1374510" y="1302137"/>
                  </a:cubicBezTo>
                  <a:cubicBezTo>
                    <a:pt x="1392650" y="1297817"/>
                    <a:pt x="1442978" y="1215138"/>
                    <a:pt x="1453975" y="1154548"/>
                  </a:cubicBezTo>
                  <a:cubicBezTo>
                    <a:pt x="1465453" y="1091798"/>
                    <a:pt x="1442577" y="1051816"/>
                    <a:pt x="1432303" y="1037440"/>
                  </a:cubicBezTo>
                  <a:cubicBezTo>
                    <a:pt x="1424276" y="1026395"/>
                    <a:pt x="1412476" y="1008008"/>
                    <a:pt x="1400035" y="988572"/>
                  </a:cubicBezTo>
                  <a:cubicBezTo>
                    <a:pt x="1385827" y="966484"/>
                    <a:pt x="1369774" y="941433"/>
                    <a:pt x="1362790" y="933041"/>
                  </a:cubicBezTo>
                  <a:cubicBezTo>
                    <a:pt x="1351232" y="919097"/>
                    <a:pt x="1338710" y="895959"/>
                    <a:pt x="1333653" y="875783"/>
                  </a:cubicBezTo>
                  <a:cubicBezTo>
                    <a:pt x="1322416" y="877202"/>
                    <a:pt x="1309492" y="881151"/>
                    <a:pt x="1295606" y="883804"/>
                  </a:cubicBezTo>
                  <a:cubicBezTo>
                    <a:pt x="1292074" y="884544"/>
                    <a:pt x="1288543" y="884914"/>
                    <a:pt x="1285091" y="885346"/>
                  </a:cubicBezTo>
                  <a:cubicBezTo>
                    <a:pt x="1284208" y="887197"/>
                    <a:pt x="1283165" y="889110"/>
                    <a:pt x="1281800" y="890529"/>
                  </a:cubicBezTo>
                  <a:cubicBezTo>
                    <a:pt x="1280114" y="892565"/>
                    <a:pt x="1278268" y="893984"/>
                    <a:pt x="1276342" y="895589"/>
                  </a:cubicBezTo>
                  <a:cubicBezTo>
                    <a:pt x="1274335" y="896884"/>
                    <a:pt x="1272409" y="898242"/>
                    <a:pt x="1270402" y="899291"/>
                  </a:cubicBezTo>
                  <a:cubicBezTo>
                    <a:pt x="1262134" y="903610"/>
                    <a:pt x="1253626" y="906386"/>
                    <a:pt x="1245118" y="908669"/>
                  </a:cubicBezTo>
                  <a:cubicBezTo>
                    <a:pt x="1236449" y="910952"/>
                    <a:pt x="1227860" y="912742"/>
                    <a:pt x="1219191" y="914161"/>
                  </a:cubicBezTo>
                  <a:lnTo>
                    <a:pt x="1206107" y="916073"/>
                  </a:lnTo>
                  <a:cubicBezTo>
                    <a:pt x="1203940" y="916320"/>
                    <a:pt x="1201772" y="916814"/>
                    <a:pt x="1199525" y="916690"/>
                  </a:cubicBezTo>
                  <a:cubicBezTo>
                    <a:pt x="1197197" y="916567"/>
                    <a:pt x="1195030" y="916567"/>
                    <a:pt x="1193023" y="917431"/>
                  </a:cubicBezTo>
                  <a:cubicBezTo>
                    <a:pt x="1195030" y="916444"/>
                    <a:pt x="1197358" y="916320"/>
                    <a:pt x="1199525" y="916197"/>
                  </a:cubicBezTo>
                  <a:cubicBezTo>
                    <a:pt x="1201692" y="916197"/>
                    <a:pt x="1203699" y="915518"/>
                    <a:pt x="1205866" y="915025"/>
                  </a:cubicBezTo>
                  <a:lnTo>
                    <a:pt x="1218549" y="911878"/>
                  </a:lnTo>
                  <a:cubicBezTo>
                    <a:pt x="1226977" y="909595"/>
                    <a:pt x="1235325" y="907065"/>
                    <a:pt x="1243432" y="904103"/>
                  </a:cubicBezTo>
                  <a:cubicBezTo>
                    <a:pt x="1251539" y="901080"/>
                    <a:pt x="1259486" y="897625"/>
                    <a:pt x="1266469" y="893059"/>
                  </a:cubicBezTo>
                  <a:cubicBezTo>
                    <a:pt x="1269760" y="891023"/>
                    <a:pt x="1272409" y="888617"/>
                    <a:pt x="1274415" y="885963"/>
                  </a:cubicBezTo>
                  <a:cubicBezTo>
                    <a:pt x="1264623" y="886334"/>
                    <a:pt x="1254991" y="886087"/>
                    <a:pt x="1245519" y="885717"/>
                  </a:cubicBezTo>
                  <a:cubicBezTo>
                    <a:pt x="1229224" y="884791"/>
                    <a:pt x="1213492" y="883187"/>
                    <a:pt x="1197599" y="881891"/>
                  </a:cubicBezTo>
                  <a:cubicBezTo>
                    <a:pt x="1189732" y="881151"/>
                    <a:pt x="1181625" y="881027"/>
                    <a:pt x="1173598" y="879485"/>
                  </a:cubicBezTo>
                  <a:cubicBezTo>
                    <a:pt x="1169665" y="878991"/>
                    <a:pt x="1165331" y="877449"/>
                    <a:pt x="1162040" y="875659"/>
                  </a:cubicBezTo>
                  <a:cubicBezTo>
                    <a:pt x="1160354" y="874919"/>
                    <a:pt x="1158347" y="874549"/>
                    <a:pt x="1156421" y="873870"/>
                  </a:cubicBezTo>
                  <a:cubicBezTo>
                    <a:pt x="1154334" y="873623"/>
                    <a:pt x="1153130" y="871093"/>
                    <a:pt x="1151123" y="871587"/>
                  </a:cubicBezTo>
                  <a:cubicBezTo>
                    <a:pt x="1152167" y="871217"/>
                    <a:pt x="1153291" y="871587"/>
                    <a:pt x="1154013" y="872081"/>
                  </a:cubicBezTo>
                  <a:cubicBezTo>
                    <a:pt x="1154816" y="872636"/>
                    <a:pt x="1155699" y="872759"/>
                    <a:pt x="1156742" y="873006"/>
                  </a:cubicBezTo>
                  <a:cubicBezTo>
                    <a:pt x="1158588" y="873376"/>
                    <a:pt x="1160675" y="873500"/>
                    <a:pt x="1162682" y="873993"/>
                  </a:cubicBezTo>
                  <a:cubicBezTo>
                    <a:pt x="1166615" y="875413"/>
                    <a:pt x="1170067" y="876030"/>
                    <a:pt x="1174080" y="876030"/>
                  </a:cubicBezTo>
                  <a:cubicBezTo>
                    <a:pt x="1181866" y="876276"/>
                    <a:pt x="1189732" y="875289"/>
                    <a:pt x="1197759" y="874796"/>
                  </a:cubicBezTo>
                  <a:cubicBezTo>
                    <a:pt x="1213733" y="873623"/>
                    <a:pt x="1229626" y="872883"/>
                    <a:pt x="1245198" y="871340"/>
                  </a:cubicBezTo>
                  <a:cubicBezTo>
                    <a:pt x="1260609" y="869674"/>
                    <a:pt x="1276583" y="867823"/>
                    <a:pt x="1289827" y="862949"/>
                  </a:cubicBezTo>
                  <a:cubicBezTo>
                    <a:pt x="1302108" y="858753"/>
                    <a:pt x="1314469" y="852398"/>
                    <a:pt x="1329961" y="848388"/>
                  </a:cubicBezTo>
                  <a:lnTo>
                    <a:pt x="1329800" y="847092"/>
                  </a:lnTo>
                  <a:lnTo>
                    <a:pt x="1334536" y="847215"/>
                  </a:lnTo>
                  <a:cubicBezTo>
                    <a:pt x="1335259" y="846968"/>
                    <a:pt x="1336061" y="846722"/>
                    <a:pt x="1336944" y="846598"/>
                  </a:cubicBezTo>
                  <a:lnTo>
                    <a:pt x="1337024" y="847215"/>
                  </a:lnTo>
                  <a:lnTo>
                    <a:pt x="1345774" y="847462"/>
                  </a:lnTo>
                  <a:cubicBezTo>
                    <a:pt x="1357252" y="847832"/>
                    <a:pt x="1390403" y="847215"/>
                    <a:pt x="1405654" y="840613"/>
                  </a:cubicBezTo>
                  <a:cubicBezTo>
                    <a:pt x="1410309" y="838577"/>
                    <a:pt x="1414804" y="836171"/>
                    <a:pt x="1419379" y="833764"/>
                  </a:cubicBezTo>
                  <a:cubicBezTo>
                    <a:pt x="1436637" y="824756"/>
                    <a:pt x="1456142" y="814452"/>
                    <a:pt x="1482229" y="820931"/>
                  </a:cubicBezTo>
                  <a:lnTo>
                    <a:pt x="1510243" y="827903"/>
                  </a:lnTo>
                  <a:cubicBezTo>
                    <a:pt x="1524771" y="832592"/>
                    <a:pt x="1567153" y="843143"/>
                    <a:pt x="1589628" y="834752"/>
                  </a:cubicBezTo>
                  <a:cubicBezTo>
                    <a:pt x="1609053" y="827533"/>
                    <a:pt x="1673347" y="800384"/>
                    <a:pt x="1689000" y="754664"/>
                  </a:cubicBezTo>
                  <a:cubicBezTo>
                    <a:pt x="1702565" y="714867"/>
                    <a:pt x="1687555" y="680438"/>
                    <a:pt x="1675033" y="668159"/>
                  </a:cubicBezTo>
                  <a:cubicBezTo>
                    <a:pt x="1664036" y="657361"/>
                    <a:pt x="1641481" y="644034"/>
                    <a:pt x="1633695" y="639838"/>
                  </a:cubicBezTo>
                  <a:lnTo>
                    <a:pt x="1600946" y="621945"/>
                  </a:lnTo>
                  <a:lnTo>
                    <a:pt x="1637307" y="613184"/>
                  </a:lnTo>
                  <a:cubicBezTo>
                    <a:pt x="1637548" y="613060"/>
                    <a:pt x="1666846" y="605779"/>
                    <a:pt x="1682337" y="588010"/>
                  </a:cubicBezTo>
                  <a:cubicBezTo>
                    <a:pt x="1693495" y="575299"/>
                    <a:pt x="1690204" y="509773"/>
                    <a:pt x="1683140" y="472074"/>
                  </a:cubicBezTo>
                  <a:cubicBezTo>
                    <a:pt x="1681374" y="462387"/>
                    <a:pt x="1662030" y="447393"/>
                    <a:pt x="1648705" y="440298"/>
                  </a:cubicBezTo>
                  <a:lnTo>
                    <a:pt x="1625347" y="427711"/>
                  </a:lnTo>
                  <a:lnTo>
                    <a:pt x="1648705" y="415062"/>
                  </a:lnTo>
                  <a:cubicBezTo>
                    <a:pt x="1648866" y="415062"/>
                    <a:pt x="1672224" y="401549"/>
                    <a:pt x="1676398" y="376807"/>
                  </a:cubicBezTo>
                  <a:cubicBezTo>
                    <a:pt x="1680571" y="351387"/>
                    <a:pt x="1652397" y="295300"/>
                    <a:pt x="1639073" y="279258"/>
                  </a:cubicBezTo>
                  <a:cubicBezTo>
                    <a:pt x="1626471" y="264265"/>
                    <a:pt x="1615073" y="254023"/>
                    <a:pt x="1614912" y="253899"/>
                  </a:cubicBezTo>
                  <a:lnTo>
                    <a:pt x="1605922" y="245878"/>
                  </a:lnTo>
                  <a:lnTo>
                    <a:pt x="1612263" y="235574"/>
                  </a:lnTo>
                  <a:cubicBezTo>
                    <a:pt x="1614511" y="231749"/>
                    <a:pt x="1620370" y="219840"/>
                    <a:pt x="1619648" y="210585"/>
                  </a:cubicBezTo>
                  <a:cubicBezTo>
                    <a:pt x="1619327" y="207500"/>
                    <a:pt x="1614671" y="193062"/>
                    <a:pt x="1570203" y="137531"/>
                  </a:cubicBezTo>
                  <a:cubicBezTo>
                    <a:pt x="1558644" y="123093"/>
                    <a:pt x="1532236" y="112110"/>
                    <a:pt x="1514738" y="105015"/>
                  </a:cubicBezTo>
                  <a:cubicBezTo>
                    <a:pt x="1511447" y="103781"/>
                    <a:pt x="1508397" y="102485"/>
                    <a:pt x="1505667" y="101374"/>
                  </a:cubicBezTo>
                  <a:cubicBezTo>
                    <a:pt x="1502537" y="100079"/>
                    <a:pt x="1498845" y="98413"/>
                    <a:pt x="1494912" y="96624"/>
                  </a:cubicBezTo>
                  <a:cubicBezTo>
                    <a:pt x="1477895" y="89158"/>
                    <a:pt x="1449480" y="76447"/>
                    <a:pt x="1436236" y="75584"/>
                  </a:cubicBezTo>
                  <a:cubicBezTo>
                    <a:pt x="1404851" y="73301"/>
                    <a:pt x="1211726" y="64416"/>
                    <a:pt x="1178896" y="74905"/>
                  </a:cubicBezTo>
                  <a:lnTo>
                    <a:pt x="1165090" y="79347"/>
                  </a:lnTo>
                  <a:cubicBezTo>
                    <a:pt x="1119739" y="94217"/>
                    <a:pt x="1044046" y="118898"/>
                    <a:pt x="1000139" y="121427"/>
                  </a:cubicBezTo>
                  <a:cubicBezTo>
                    <a:pt x="953905" y="124080"/>
                    <a:pt x="865851" y="125500"/>
                    <a:pt x="806533" y="125500"/>
                  </a:cubicBezTo>
                  <a:cubicBezTo>
                    <a:pt x="776432" y="125500"/>
                    <a:pt x="758934" y="123587"/>
                    <a:pt x="738787" y="121427"/>
                  </a:cubicBezTo>
                  <a:cubicBezTo>
                    <a:pt x="720485" y="119391"/>
                    <a:pt x="699776" y="117232"/>
                    <a:pt x="664619" y="115936"/>
                  </a:cubicBezTo>
                  <a:cubicBezTo>
                    <a:pt x="591976" y="113283"/>
                    <a:pt x="266169" y="84345"/>
                    <a:pt x="188068" y="69599"/>
                  </a:cubicBezTo>
                  <a:cubicBezTo>
                    <a:pt x="111733" y="55099"/>
                    <a:pt x="1124" y="28197"/>
                    <a:pt x="0" y="27950"/>
                  </a:cubicBezTo>
                  <a:close/>
                </a:path>
              </a:pathLst>
            </a:custGeom>
            <a:solidFill>
              <a:srgbClr val="D58C55"/>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sp>
          <p:nvSpPr>
            <p:cNvPr id="12" name="Line">
              <a:extLst>
                <a:ext uri="{FF2B5EF4-FFF2-40B4-BE49-F238E27FC236}">
                  <a16:creationId xmlns:a16="http://schemas.microsoft.com/office/drawing/2014/main" id="{9591502B-BF84-402F-A92F-BD93E13BC5C1}"/>
                </a:ext>
              </a:extLst>
            </p:cNvPr>
            <p:cNvSpPr/>
            <p:nvPr/>
          </p:nvSpPr>
          <p:spPr>
            <a:xfrm>
              <a:off x="6440581" y="1280142"/>
              <a:ext cx="1111757" cy="1127859"/>
            </a:xfrm>
            <a:custGeom>
              <a:avLst/>
              <a:gdLst/>
              <a:ahLst/>
              <a:cxnLst>
                <a:cxn ang="0">
                  <a:pos x="wd2" y="hd2"/>
                </a:cxn>
                <a:cxn ang="5400000">
                  <a:pos x="wd2" y="hd2"/>
                </a:cxn>
                <a:cxn ang="10800000">
                  <a:pos x="wd2" y="hd2"/>
                </a:cxn>
                <a:cxn ang="16200000">
                  <a:pos x="wd2" y="hd2"/>
                </a:cxn>
              </a:cxnLst>
              <a:rect l="0" t="0" r="r" b="b"/>
              <a:pathLst>
                <a:path w="21296" h="21600" extrusionOk="0">
                  <a:moveTo>
                    <a:pt x="0" y="0"/>
                  </a:moveTo>
                  <a:cubicBezTo>
                    <a:pt x="2983" y="881"/>
                    <a:pt x="15288" y="1240"/>
                    <a:pt x="18428" y="1050"/>
                  </a:cubicBezTo>
                  <a:cubicBezTo>
                    <a:pt x="18955" y="1017"/>
                    <a:pt x="19544" y="989"/>
                    <a:pt x="19952" y="1281"/>
                  </a:cubicBezTo>
                  <a:cubicBezTo>
                    <a:pt x="20261" y="1503"/>
                    <a:pt x="20385" y="1862"/>
                    <a:pt x="20488" y="2195"/>
                  </a:cubicBezTo>
                  <a:cubicBezTo>
                    <a:pt x="21167" y="4399"/>
                    <a:pt x="21600" y="6730"/>
                    <a:pt x="21036" y="8959"/>
                  </a:cubicBezTo>
                  <a:cubicBezTo>
                    <a:pt x="20764" y="10030"/>
                    <a:pt x="20269" y="11043"/>
                    <a:pt x="19886" y="12085"/>
                  </a:cubicBezTo>
                  <a:cubicBezTo>
                    <a:pt x="18807" y="15014"/>
                    <a:pt x="18597" y="18181"/>
                    <a:pt x="19293" y="21196"/>
                  </a:cubicBezTo>
                  <a:cubicBezTo>
                    <a:pt x="15742" y="21555"/>
                    <a:pt x="3555" y="21242"/>
                    <a:pt x="4" y="21600"/>
                  </a:cubicBezTo>
                </a:path>
              </a:pathLst>
            </a:custGeom>
            <a:solidFill>
              <a:srgbClr val="C13018"/>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sp>
          <p:nvSpPr>
            <p:cNvPr id="13" name="Freeform: Shape 46">
              <a:extLst>
                <a:ext uri="{FF2B5EF4-FFF2-40B4-BE49-F238E27FC236}">
                  <a16:creationId xmlns:a16="http://schemas.microsoft.com/office/drawing/2014/main" id="{48B188F0-71A4-4742-BA9D-367E2F4336C9}"/>
                </a:ext>
              </a:extLst>
            </p:cNvPr>
            <p:cNvSpPr/>
            <p:nvPr/>
          </p:nvSpPr>
          <p:spPr>
            <a:xfrm>
              <a:off x="6324218" y="1152053"/>
              <a:ext cx="848837" cy="1470711"/>
            </a:xfrm>
            <a:custGeom>
              <a:avLst/>
              <a:gdLst>
                <a:gd name="connsiteX0" fmla="*/ 0 w 848837"/>
                <a:gd name="connsiteY0" fmla="*/ 0 h 1470711"/>
                <a:gd name="connsiteX1" fmla="*/ 366136 w 848837"/>
                <a:gd name="connsiteY1" fmla="*/ 20572 h 1470711"/>
                <a:gd name="connsiteX2" fmla="*/ 749762 w 848837"/>
                <a:gd name="connsiteY2" fmla="*/ 25287 h 1470711"/>
                <a:gd name="connsiteX3" fmla="*/ 806329 w 848837"/>
                <a:gd name="connsiteY3" fmla="*/ 37997 h 1470711"/>
                <a:gd name="connsiteX4" fmla="*/ 828229 w 848837"/>
                <a:gd name="connsiteY4" fmla="*/ 79066 h 1470711"/>
                <a:gd name="connsiteX5" fmla="*/ 789968 w 848837"/>
                <a:gd name="connsiteY5" fmla="*/ 637840 h 1470711"/>
                <a:gd name="connsiteX6" fmla="*/ 756611 w 848837"/>
                <a:gd name="connsiteY6" fmla="*/ 1294197 h 1470711"/>
                <a:gd name="connsiteX7" fmla="*/ 751241 w 848837"/>
                <a:gd name="connsiteY7" fmla="*/ 1358910 h 1470711"/>
                <a:gd name="connsiteX8" fmla="*/ 713403 w 848837"/>
                <a:gd name="connsiteY8" fmla="*/ 1398749 h 1470711"/>
                <a:gd name="connsiteX9" fmla="*/ 469504 w 848837"/>
                <a:gd name="connsiteY9" fmla="*/ 1460456 h 1470711"/>
                <a:gd name="connsiteX10" fmla="*/ 0 w 848837"/>
                <a:gd name="connsiteY10" fmla="*/ 1470711 h 147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8837" h="1470711">
                  <a:moveTo>
                    <a:pt x="0" y="0"/>
                  </a:moveTo>
                  <a:lnTo>
                    <a:pt x="366136" y="20572"/>
                  </a:lnTo>
                  <a:cubicBezTo>
                    <a:pt x="493972" y="24928"/>
                    <a:pt x="621894" y="26483"/>
                    <a:pt x="749762" y="25287"/>
                  </a:cubicBezTo>
                  <a:cubicBezTo>
                    <a:pt x="769548" y="25082"/>
                    <a:pt x="791025" y="25492"/>
                    <a:pt x="806329" y="37997"/>
                  </a:cubicBezTo>
                  <a:cubicBezTo>
                    <a:pt x="818590" y="48111"/>
                    <a:pt x="823959" y="63759"/>
                    <a:pt x="828229" y="79066"/>
                  </a:cubicBezTo>
                  <a:cubicBezTo>
                    <a:pt x="879004" y="260564"/>
                    <a:pt x="824170" y="452448"/>
                    <a:pt x="789968" y="637840"/>
                  </a:cubicBezTo>
                  <a:cubicBezTo>
                    <a:pt x="750185" y="853984"/>
                    <a:pt x="738981" y="1075252"/>
                    <a:pt x="756611" y="1294197"/>
                  </a:cubicBezTo>
                  <a:cubicBezTo>
                    <a:pt x="758344" y="1316132"/>
                    <a:pt x="760289" y="1338956"/>
                    <a:pt x="751241" y="1358910"/>
                  </a:cubicBezTo>
                  <a:cubicBezTo>
                    <a:pt x="743505" y="1375720"/>
                    <a:pt x="728877" y="1388431"/>
                    <a:pt x="713403" y="1398749"/>
                  </a:cubicBezTo>
                  <a:cubicBezTo>
                    <a:pt x="642842" y="1446037"/>
                    <a:pt x="554228" y="1454852"/>
                    <a:pt x="469504" y="1460456"/>
                  </a:cubicBezTo>
                  <a:lnTo>
                    <a:pt x="0" y="1470711"/>
                  </a:lnTo>
                  <a:close/>
                </a:path>
              </a:pathLst>
            </a:custGeom>
            <a:solidFill>
              <a:sysClr val="windowText" lastClr="000000">
                <a:lumMod val="75000"/>
                <a:lumOff val="25000"/>
              </a:sys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sp>
          <p:nvSpPr>
            <p:cNvPr id="14" name="Shape">
              <a:extLst>
                <a:ext uri="{FF2B5EF4-FFF2-40B4-BE49-F238E27FC236}">
                  <a16:creationId xmlns:a16="http://schemas.microsoft.com/office/drawing/2014/main" id="{7FC5044C-6EDD-4EAA-96B9-13BADF45219B}"/>
                </a:ext>
              </a:extLst>
            </p:cNvPr>
            <p:cNvSpPr/>
            <p:nvPr/>
          </p:nvSpPr>
          <p:spPr>
            <a:xfrm>
              <a:off x="7128821" y="2097428"/>
              <a:ext cx="209917" cy="2099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7" y="0"/>
                    <a:pt x="0" y="4825"/>
                    <a:pt x="0" y="10800"/>
                  </a:cubicBezTo>
                  <a:cubicBezTo>
                    <a:pt x="0" y="16753"/>
                    <a:pt x="4825" y="21600"/>
                    <a:pt x="10800" y="21600"/>
                  </a:cubicBezTo>
                  <a:cubicBezTo>
                    <a:pt x="16753" y="21600"/>
                    <a:pt x="21600" y="16775"/>
                    <a:pt x="21600" y="10800"/>
                  </a:cubicBezTo>
                  <a:cubicBezTo>
                    <a:pt x="21600" y="4847"/>
                    <a:pt x="16753" y="0"/>
                    <a:pt x="10800" y="0"/>
                  </a:cubicBezTo>
                  <a:close/>
                  <a:moveTo>
                    <a:pt x="7834" y="15381"/>
                  </a:moveTo>
                  <a:cubicBezTo>
                    <a:pt x="6750" y="15381"/>
                    <a:pt x="5865" y="14496"/>
                    <a:pt x="5865" y="13411"/>
                  </a:cubicBezTo>
                  <a:cubicBezTo>
                    <a:pt x="5865" y="12327"/>
                    <a:pt x="6750" y="11442"/>
                    <a:pt x="7834" y="11442"/>
                  </a:cubicBezTo>
                  <a:cubicBezTo>
                    <a:pt x="8919" y="11442"/>
                    <a:pt x="9804" y="12327"/>
                    <a:pt x="9804" y="13411"/>
                  </a:cubicBezTo>
                  <a:cubicBezTo>
                    <a:pt x="9804" y="14496"/>
                    <a:pt x="8919" y="15381"/>
                    <a:pt x="7834" y="15381"/>
                  </a:cubicBezTo>
                  <a:close/>
                  <a:moveTo>
                    <a:pt x="7834" y="10269"/>
                  </a:moveTo>
                  <a:cubicBezTo>
                    <a:pt x="6750" y="10269"/>
                    <a:pt x="5865" y="9384"/>
                    <a:pt x="5865" y="8299"/>
                  </a:cubicBezTo>
                  <a:cubicBezTo>
                    <a:pt x="5865" y="7215"/>
                    <a:pt x="6750" y="6329"/>
                    <a:pt x="7834" y="6329"/>
                  </a:cubicBezTo>
                  <a:cubicBezTo>
                    <a:pt x="8919" y="6329"/>
                    <a:pt x="9804" y="7215"/>
                    <a:pt x="9804" y="8299"/>
                  </a:cubicBezTo>
                  <a:cubicBezTo>
                    <a:pt x="9804" y="9384"/>
                    <a:pt x="8919" y="10269"/>
                    <a:pt x="7834" y="10269"/>
                  </a:cubicBezTo>
                  <a:close/>
                  <a:moveTo>
                    <a:pt x="13766" y="15381"/>
                  </a:moveTo>
                  <a:cubicBezTo>
                    <a:pt x="12681" y="15381"/>
                    <a:pt x="11796" y="14496"/>
                    <a:pt x="11796" y="13411"/>
                  </a:cubicBezTo>
                  <a:cubicBezTo>
                    <a:pt x="11796" y="12327"/>
                    <a:pt x="12681" y="11442"/>
                    <a:pt x="13766" y="11442"/>
                  </a:cubicBezTo>
                  <a:cubicBezTo>
                    <a:pt x="14850" y="11442"/>
                    <a:pt x="15735" y="12327"/>
                    <a:pt x="15735" y="13411"/>
                  </a:cubicBezTo>
                  <a:cubicBezTo>
                    <a:pt x="15735" y="14496"/>
                    <a:pt x="14850" y="15381"/>
                    <a:pt x="13766" y="15381"/>
                  </a:cubicBezTo>
                  <a:close/>
                  <a:moveTo>
                    <a:pt x="13766" y="10269"/>
                  </a:moveTo>
                  <a:cubicBezTo>
                    <a:pt x="12681" y="10269"/>
                    <a:pt x="11796" y="9384"/>
                    <a:pt x="11796" y="8299"/>
                  </a:cubicBezTo>
                  <a:cubicBezTo>
                    <a:pt x="11796" y="7215"/>
                    <a:pt x="12681" y="6329"/>
                    <a:pt x="13766" y="6329"/>
                  </a:cubicBezTo>
                  <a:cubicBezTo>
                    <a:pt x="14850" y="6329"/>
                    <a:pt x="15735" y="7215"/>
                    <a:pt x="15735" y="8299"/>
                  </a:cubicBezTo>
                  <a:cubicBezTo>
                    <a:pt x="15735" y="9384"/>
                    <a:pt x="14850" y="10269"/>
                    <a:pt x="13766" y="10269"/>
                  </a:cubicBezTo>
                  <a:close/>
                </a:path>
              </a:pathLst>
            </a:custGeom>
            <a:solidFill>
              <a:srgbClr val="E3E4E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grpSp>
      <p:grpSp>
        <p:nvGrpSpPr>
          <p:cNvPr id="15" name="Group 48">
            <a:extLst>
              <a:ext uri="{FF2B5EF4-FFF2-40B4-BE49-F238E27FC236}">
                <a16:creationId xmlns:a16="http://schemas.microsoft.com/office/drawing/2014/main" id="{441279B6-64A6-4D54-9183-D0ADF74192C7}"/>
              </a:ext>
            </a:extLst>
          </p:cNvPr>
          <p:cNvGrpSpPr/>
          <p:nvPr/>
        </p:nvGrpSpPr>
        <p:grpSpPr>
          <a:xfrm>
            <a:off x="0" y="1376279"/>
            <a:ext cx="3129227" cy="2114196"/>
            <a:chOff x="0" y="1376279"/>
            <a:chExt cx="3129227" cy="2114196"/>
          </a:xfrm>
        </p:grpSpPr>
        <p:sp>
          <p:nvSpPr>
            <p:cNvPr id="16" name="Freeform: Shape 49">
              <a:extLst>
                <a:ext uri="{FF2B5EF4-FFF2-40B4-BE49-F238E27FC236}">
                  <a16:creationId xmlns:a16="http://schemas.microsoft.com/office/drawing/2014/main" id="{F11605EF-033E-4B6F-BFB7-32BE0F7F5E80}"/>
                </a:ext>
              </a:extLst>
            </p:cNvPr>
            <p:cNvSpPr/>
            <p:nvPr/>
          </p:nvSpPr>
          <p:spPr>
            <a:xfrm flipH="1">
              <a:off x="0" y="1397828"/>
              <a:ext cx="3107864" cy="2065920"/>
            </a:xfrm>
            <a:custGeom>
              <a:avLst/>
              <a:gdLst>
                <a:gd name="connsiteX0" fmla="*/ 229782 w 3107864"/>
                <a:gd name="connsiteY0" fmla="*/ 1212 h 2065920"/>
                <a:gd name="connsiteX1" fmla="*/ 247173 w 3107864"/>
                <a:gd name="connsiteY1" fmla="*/ 415240 h 2065920"/>
                <a:gd name="connsiteX2" fmla="*/ 389929 w 3107864"/>
                <a:gd name="connsiteY2" fmla="*/ 533685 h 2065920"/>
                <a:gd name="connsiteX3" fmla="*/ 488336 w 3107864"/>
                <a:gd name="connsiteY3" fmla="*/ 607100 h 2065920"/>
                <a:gd name="connsiteX4" fmla="*/ 578192 w 3107864"/>
                <a:gd name="connsiteY4" fmla="*/ 667525 h 2065920"/>
                <a:gd name="connsiteX5" fmla="*/ 549931 w 3107864"/>
                <a:gd name="connsiteY5" fmla="*/ 700817 h 2065920"/>
                <a:gd name="connsiteX6" fmla="*/ 395871 w 3107864"/>
                <a:gd name="connsiteY6" fmla="*/ 756142 h 2065920"/>
                <a:gd name="connsiteX7" fmla="*/ 245434 w 3107864"/>
                <a:gd name="connsiteY7" fmla="*/ 804059 h 2065920"/>
                <a:gd name="connsiteX8" fmla="*/ 82388 w 3107864"/>
                <a:gd name="connsiteY8" fmla="*/ 899604 h 2065920"/>
                <a:gd name="connsiteX9" fmla="*/ 68 w 3107864"/>
                <a:gd name="connsiteY9" fmla="*/ 1074914 h 2065920"/>
                <a:gd name="connsiteX10" fmla="*/ 63692 w 3107864"/>
                <a:gd name="connsiteY10" fmla="*/ 1202885 h 2065920"/>
                <a:gd name="connsiteX11" fmla="*/ 129635 w 3107864"/>
                <a:gd name="connsiteY11" fmla="*/ 1236369 h 2065920"/>
                <a:gd name="connsiteX12" fmla="*/ 76591 w 3107864"/>
                <a:gd name="connsiteY12" fmla="*/ 1330182 h 2065920"/>
                <a:gd name="connsiteX13" fmla="*/ 124273 w 3107864"/>
                <a:gd name="connsiteY13" fmla="*/ 1517519 h 2065920"/>
                <a:gd name="connsiteX14" fmla="*/ 198912 w 3107864"/>
                <a:gd name="connsiteY14" fmla="*/ 1584391 h 2065920"/>
                <a:gd name="connsiteX15" fmla="*/ 172244 w 3107864"/>
                <a:gd name="connsiteY15" fmla="*/ 1707166 h 2065920"/>
                <a:gd name="connsiteX16" fmla="*/ 327754 w 3107864"/>
                <a:gd name="connsiteY16" fmla="*/ 1856208 h 2065920"/>
                <a:gd name="connsiteX17" fmla="*/ 321957 w 3107864"/>
                <a:gd name="connsiteY17" fmla="*/ 1942035 h 2065920"/>
                <a:gd name="connsiteX18" fmla="*/ 459495 w 3107864"/>
                <a:gd name="connsiteY18" fmla="*/ 2054322 h 2065920"/>
                <a:gd name="connsiteX19" fmla="*/ 560656 w 3107864"/>
                <a:gd name="connsiteY19" fmla="*/ 2056054 h 2065920"/>
                <a:gd name="connsiteX20" fmla="*/ 642106 w 3107864"/>
                <a:gd name="connsiteY20" fmla="*/ 2046432 h 2065920"/>
                <a:gd name="connsiteX21" fmla="*/ 729209 w 3107864"/>
                <a:gd name="connsiteY21" fmla="*/ 2063559 h 2065920"/>
                <a:gd name="connsiteX22" fmla="*/ 1047474 w 3107864"/>
                <a:gd name="connsiteY22" fmla="*/ 1979464 h 2065920"/>
                <a:gd name="connsiteX23" fmla="*/ 1322261 w 3107864"/>
                <a:gd name="connsiteY23" fmla="*/ 1859287 h 2065920"/>
                <a:gd name="connsiteX24" fmla="*/ 1548061 w 3107864"/>
                <a:gd name="connsiteY24" fmla="*/ 1769996 h 2065920"/>
                <a:gd name="connsiteX25" fmla="*/ 2834311 w 3107864"/>
                <a:gd name="connsiteY25" fmla="*/ 1886998 h 2065920"/>
                <a:gd name="connsiteX26" fmla="*/ 3092467 w 3107864"/>
                <a:gd name="connsiteY26" fmla="*/ 1909953 h 2065920"/>
                <a:gd name="connsiteX27" fmla="*/ 3107864 w 3107864"/>
                <a:gd name="connsiteY27" fmla="*/ 1911184 h 2065920"/>
                <a:gd name="connsiteX28" fmla="*/ 3107864 w 3107864"/>
                <a:gd name="connsiteY28" fmla="*/ 1738653 h 2065920"/>
                <a:gd name="connsiteX29" fmla="*/ 3008081 w 3107864"/>
                <a:gd name="connsiteY29" fmla="*/ 903260 h 2065920"/>
                <a:gd name="connsiteX30" fmla="*/ 1882558 w 3107864"/>
                <a:gd name="connsiteY30" fmla="*/ 926256 h 2065920"/>
                <a:gd name="connsiteX31" fmla="*/ 1433567 w 3107864"/>
                <a:gd name="connsiteY31" fmla="*/ 857653 h 2065920"/>
                <a:gd name="connsiteX32" fmla="*/ 1088489 w 3107864"/>
                <a:gd name="connsiteY32" fmla="*/ 564667 h 2065920"/>
                <a:gd name="connsiteX33" fmla="*/ 890950 w 3107864"/>
                <a:gd name="connsiteY33" fmla="*/ 440161 h 2065920"/>
                <a:gd name="connsiteX34" fmla="*/ 536887 w 3107864"/>
                <a:gd name="connsiteY34" fmla="*/ 244645 h 2065920"/>
                <a:gd name="connsiteX35" fmla="*/ 379349 w 3107864"/>
                <a:gd name="connsiteY35" fmla="*/ 108496 h 2065920"/>
                <a:gd name="connsiteX36" fmla="*/ 229782 w 3107864"/>
                <a:gd name="connsiteY36" fmla="*/ 1212 h 206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07864" h="2065920">
                  <a:moveTo>
                    <a:pt x="229782" y="1212"/>
                  </a:moveTo>
                  <a:cubicBezTo>
                    <a:pt x="120939" y="11988"/>
                    <a:pt x="142534" y="308149"/>
                    <a:pt x="247173" y="415240"/>
                  </a:cubicBezTo>
                  <a:cubicBezTo>
                    <a:pt x="351812" y="522139"/>
                    <a:pt x="381523" y="520792"/>
                    <a:pt x="389929" y="533685"/>
                  </a:cubicBezTo>
                  <a:cubicBezTo>
                    <a:pt x="398335" y="546386"/>
                    <a:pt x="461234" y="591801"/>
                    <a:pt x="488336" y="607100"/>
                  </a:cubicBezTo>
                  <a:cubicBezTo>
                    <a:pt x="515438" y="622110"/>
                    <a:pt x="574279" y="654151"/>
                    <a:pt x="578192" y="667525"/>
                  </a:cubicBezTo>
                  <a:cubicBezTo>
                    <a:pt x="581960" y="680803"/>
                    <a:pt x="580511" y="687923"/>
                    <a:pt x="549931" y="700817"/>
                  </a:cubicBezTo>
                  <a:cubicBezTo>
                    <a:pt x="519496" y="713710"/>
                    <a:pt x="439350" y="734782"/>
                    <a:pt x="395871" y="756142"/>
                  </a:cubicBezTo>
                  <a:cubicBezTo>
                    <a:pt x="352537" y="777406"/>
                    <a:pt x="301377" y="790492"/>
                    <a:pt x="245434" y="804059"/>
                  </a:cubicBezTo>
                  <a:cubicBezTo>
                    <a:pt x="189636" y="817626"/>
                    <a:pt x="129635" y="833983"/>
                    <a:pt x="82388" y="899604"/>
                  </a:cubicBezTo>
                  <a:cubicBezTo>
                    <a:pt x="35141" y="965225"/>
                    <a:pt x="-1816" y="1020069"/>
                    <a:pt x="68" y="1074914"/>
                  </a:cubicBezTo>
                  <a:cubicBezTo>
                    <a:pt x="2097" y="1129759"/>
                    <a:pt x="22532" y="1184796"/>
                    <a:pt x="63692" y="1202885"/>
                  </a:cubicBezTo>
                  <a:cubicBezTo>
                    <a:pt x="104997" y="1220877"/>
                    <a:pt x="129635" y="1236369"/>
                    <a:pt x="129635" y="1236369"/>
                  </a:cubicBezTo>
                  <a:cubicBezTo>
                    <a:pt x="129635" y="1236369"/>
                    <a:pt x="76156" y="1288904"/>
                    <a:pt x="76591" y="1330182"/>
                  </a:cubicBezTo>
                  <a:cubicBezTo>
                    <a:pt x="77026" y="1371459"/>
                    <a:pt x="101519" y="1499622"/>
                    <a:pt x="124273" y="1517519"/>
                  </a:cubicBezTo>
                  <a:cubicBezTo>
                    <a:pt x="147027" y="1535319"/>
                    <a:pt x="198912" y="1584391"/>
                    <a:pt x="198912" y="1584391"/>
                  </a:cubicBezTo>
                  <a:cubicBezTo>
                    <a:pt x="198912" y="1584391"/>
                    <a:pt x="149491" y="1631730"/>
                    <a:pt x="172244" y="1707166"/>
                  </a:cubicBezTo>
                  <a:cubicBezTo>
                    <a:pt x="194998" y="1782697"/>
                    <a:pt x="216303" y="1825899"/>
                    <a:pt x="327754" y="1856208"/>
                  </a:cubicBezTo>
                  <a:cubicBezTo>
                    <a:pt x="327754" y="1856208"/>
                    <a:pt x="305435" y="1900372"/>
                    <a:pt x="321957" y="1942035"/>
                  </a:cubicBezTo>
                  <a:cubicBezTo>
                    <a:pt x="338479" y="1983794"/>
                    <a:pt x="421523" y="2045085"/>
                    <a:pt x="459495" y="2054322"/>
                  </a:cubicBezTo>
                  <a:cubicBezTo>
                    <a:pt x="497322" y="2063559"/>
                    <a:pt x="535728" y="2059037"/>
                    <a:pt x="560656" y="2056054"/>
                  </a:cubicBezTo>
                  <a:cubicBezTo>
                    <a:pt x="585584" y="2053071"/>
                    <a:pt x="616744" y="2026419"/>
                    <a:pt x="642106" y="2046432"/>
                  </a:cubicBezTo>
                  <a:cubicBezTo>
                    <a:pt x="667469" y="2066349"/>
                    <a:pt x="686165" y="2068755"/>
                    <a:pt x="729209" y="2063559"/>
                  </a:cubicBezTo>
                  <a:cubicBezTo>
                    <a:pt x="772108" y="2058459"/>
                    <a:pt x="946458" y="2016893"/>
                    <a:pt x="1047474" y="1979464"/>
                  </a:cubicBezTo>
                  <a:cubicBezTo>
                    <a:pt x="1148635" y="1942035"/>
                    <a:pt x="1272405" y="1883534"/>
                    <a:pt x="1322261" y="1859287"/>
                  </a:cubicBezTo>
                  <a:cubicBezTo>
                    <a:pt x="1372116" y="1834944"/>
                    <a:pt x="1479509" y="1773653"/>
                    <a:pt x="1548061" y="1769996"/>
                  </a:cubicBezTo>
                  <a:cubicBezTo>
                    <a:pt x="1616613" y="1766340"/>
                    <a:pt x="2618366" y="1866792"/>
                    <a:pt x="2834311" y="1886998"/>
                  </a:cubicBezTo>
                  <a:cubicBezTo>
                    <a:pt x="2969277" y="1899627"/>
                    <a:pt x="3050516" y="1906542"/>
                    <a:pt x="3092467" y="1909953"/>
                  </a:cubicBezTo>
                  <a:lnTo>
                    <a:pt x="3107864" y="1911184"/>
                  </a:lnTo>
                  <a:lnTo>
                    <a:pt x="3107864" y="1738653"/>
                  </a:lnTo>
                  <a:lnTo>
                    <a:pt x="3008081" y="903260"/>
                  </a:lnTo>
                  <a:cubicBezTo>
                    <a:pt x="3008081" y="903260"/>
                    <a:pt x="2031256" y="930971"/>
                    <a:pt x="1882558" y="926256"/>
                  </a:cubicBezTo>
                  <a:cubicBezTo>
                    <a:pt x="1733861" y="921542"/>
                    <a:pt x="1501684" y="908167"/>
                    <a:pt x="1433567" y="857653"/>
                  </a:cubicBezTo>
                  <a:cubicBezTo>
                    <a:pt x="1365450" y="807138"/>
                    <a:pt x="1133997" y="600364"/>
                    <a:pt x="1088489" y="564667"/>
                  </a:cubicBezTo>
                  <a:cubicBezTo>
                    <a:pt x="1042836" y="528970"/>
                    <a:pt x="998198" y="472009"/>
                    <a:pt x="890950" y="440161"/>
                  </a:cubicBezTo>
                  <a:cubicBezTo>
                    <a:pt x="783702" y="408120"/>
                    <a:pt x="584714" y="270046"/>
                    <a:pt x="536887" y="244645"/>
                  </a:cubicBezTo>
                  <a:cubicBezTo>
                    <a:pt x="489205" y="219243"/>
                    <a:pt x="410074" y="163340"/>
                    <a:pt x="379349" y="108496"/>
                  </a:cubicBezTo>
                  <a:cubicBezTo>
                    <a:pt x="348624" y="53651"/>
                    <a:pt x="338769" y="-9565"/>
                    <a:pt x="229782" y="1212"/>
                  </a:cubicBezTo>
                  <a:close/>
                </a:path>
              </a:pathLst>
            </a:custGeom>
            <a:solidFill>
              <a:srgbClr val="EBAE78"/>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sp>
          <p:nvSpPr>
            <p:cNvPr id="17" name="Freeform: Shape 50">
              <a:extLst>
                <a:ext uri="{FF2B5EF4-FFF2-40B4-BE49-F238E27FC236}">
                  <a16:creationId xmlns:a16="http://schemas.microsoft.com/office/drawing/2014/main" id="{88B6C3F7-7BD9-4E81-B87A-168DB6CCA1C4}"/>
                </a:ext>
              </a:extLst>
            </p:cNvPr>
            <p:cNvSpPr/>
            <p:nvPr/>
          </p:nvSpPr>
          <p:spPr>
            <a:xfrm flipH="1">
              <a:off x="0" y="1376279"/>
              <a:ext cx="3129227" cy="2114196"/>
            </a:xfrm>
            <a:custGeom>
              <a:avLst/>
              <a:gdLst>
                <a:gd name="connsiteX0" fmla="*/ 840459 w 3129227"/>
                <a:gd name="connsiteY0" fmla="*/ 1701053 h 2114196"/>
                <a:gd name="connsiteX1" fmla="*/ 843237 w 3129227"/>
                <a:gd name="connsiteY1" fmla="*/ 1701251 h 2114196"/>
                <a:gd name="connsiteX2" fmla="*/ 849228 w 3129227"/>
                <a:gd name="connsiteY2" fmla="*/ 1701448 h 2114196"/>
                <a:gd name="connsiteX3" fmla="*/ 850106 w 3129227"/>
                <a:gd name="connsiteY3" fmla="*/ 1702137 h 2114196"/>
                <a:gd name="connsiteX4" fmla="*/ 861652 w 3129227"/>
                <a:gd name="connsiteY4" fmla="*/ 1713065 h 2114196"/>
                <a:gd name="connsiteX5" fmla="*/ 861213 w 3129227"/>
                <a:gd name="connsiteY5" fmla="*/ 1743686 h 2114196"/>
                <a:gd name="connsiteX6" fmla="*/ 857997 w 3129227"/>
                <a:gd name="connsiteY6" fmla="*/ 1746639 h 2114196"/>
                <a:gd name="connsiteX7" fmla="*/ 851421 w 3129227"/>
                <a:gd name="connsiteY7" fmla="*/ 1752941 h 2114196"/>
                <a:gd name="connsiteX8" fmla="*/ 848206 w 3129227"/>
                <a:gd name="connsiteY8" fmla="*/ 1759735 h 2114196"/>
                <a:gd name="connsiteX9" fmla="*/ 847766 w 3129227"/>
                <a:gd name="connsiteY9" fmla="*/ 1760030 h 2114196"/>
                <a:gd name="connsiteX10" fmla="*/ 787113 w 3129227"/>
                <a:gd name="connsiteY10" fmla="*/ 1779327 h 2114196"/>
                <a:gd name="connsiteX11" fmla="*/ 751891 w 3129227"/>
                <a:gd name="connsiteY11" fmla="*/ 1762787 h 2114196"/>
                <a:gd name="connsiteX12" fmla="*/ 840459 w 3129227"/>
                <a:gd name="connsiteY12" fmla="*/ 1701053 h 2114196"/>
                <a:gd name="connsiteX13" fmla="*/ 842506 w 3129227"/>
                <a:gd name="connsiteY13" fmla="*/ 1698691 h 2114196"/>
                <a:gd name="connsiteX14" fmla="*/ 842944 w 3129227"/>
                <a:gd name="connsiteY14" fmla="*/ 1700168 h 2114196"/>
                <a:gd name="connsiteX15" fmla="*/ 840897 w 3129227"/>
                <a:gd name="connsiteY15" fmla="*/ 1700660 h 2114196"/>
                <a:gd name="connsiteX16" fmla="*/ 842506 w 3129227"/>
                <a:gd name="connsiteY16" fmla="*/ 1698691 h 2114196"/>
                <a:gd name="connsiteX17" fmla="*/ 723246 w 3129227"/>
                <a:gd name="connsiteY17" fmla="*/ 1463575 h 2114196"/>
                <a:gd name="connsiteX18" fmla="*/ 749261 w 3129227"/>
                <a:gd name="connsiteY18" fmla="*/ 1522944 h 2114196"/>
                <a:gd name="connsiteX19" fmla="*/ 770746 w 3129227"/>
                <a:gd name="connsiteY19" fmla="*/ 1571976 h 2114196"/>
                <a:gd name="connsiteX20" fmla="*/ 773815 w 3129227"/>
                <a:gd name="connsiteY20" fmla="*/ 1584283 h 2114196"/>
                <a:gd name="connsiteX21" fmla="*/ 775130 w 3129227"/>
                <a:gd name="connsiteY21" fmla="*/ 1588124 h 2114196"/>
                <a:gd name="connsiteX22" fmla="*/ 796175 w 3129227"/>
                <a:gd name="connsiteY22" fmla="*/ 1607026 h 2114196"/>
                <a:gd name="connsiteX23" fmla="*/ 820875 w 3129227"/>
                <a:gd name="connsiteY23" fmla="*/ 1608110 h 2114196"/>
                <a:gd name="connsiteX24" fmla="*/ 847037 w 3129227"/>
                <a:gd name="connsiteY24" fmla="*/ 1601907 h 2114196"/>
                <a:gd name="connsiteX25" fmla="*/ 843675 w 3129227"/>
                <a:gd name="connsiteY25" fmla="*/ 1610473 h 2114196"/>
                <a:gd name="connsiteX26" fmla="*/ 840168 w 3129227"/>
                <a:gd name="connsiteY26" fmla="*/ 1619335 h 2114196"/>
                <a:gd name="connsiteX27" fmla="*/ 840021 w 3129227"/>
                <a:gd name="connsiteY27" fmla="*/ 1619728 h 2114196"/>
                <a:gd name="connsiteX28" fmla="*/ 835052 w 3129227"/>
                <a:gd name="connsiteY28" fmla="*/ 1625340 h 2114196"/>
                <a:gd name="connsiteX29" fmla="*/ 828182 w 3129227"/>
                <a:gd name="connsiteY29" fmla="*/ 1636957 h 2114196"/>
                <a:gd name="connsiteX30" fmla="*/ 825113 w 3129227"/>
                <a:gd name="connsiteY30" fmla="*/ 1642373 h 2114196"/>
                <a:gd name="connsiteX31" fmla="*/ 704393 w 3129227"/>
                <a:gd name="connsiteY31" fmla="*/ 1731772 h 2114196"/>
                <a:gd name="connsiteX32" fmla="*/ 473620 w 3129227"/>
                <a:gd name="connsiteY32" fmla="*/ 1830131 h 2114196"/>
                <a:gd name="connsiteX33" fmla="*/ 450382 w 3129227"/>
                <a:gd name="connsiteY33" fmla="*/ 1839977 h 2114196"/>
                <a:gd name="connsiteX34" fmla="*/ 374529 w 3129227"/>
                <a:gd name="connsiteY34" fmla="*/ 1859964 h 2114196"/>
                <a:gd name="connsiteX35" fmla="*/ 370436 w 3129227"/>
                <a:gd name="connsiteY35" fmla="*/ 1858881 h 2114196"/>
                <a:gd name="connsiteX36" fmla="*/ 356552 w 3129227"/>
                <a:gd name="connsiteY36" fmla="*/ 1856124 h 2114196"/>
                <a:gd name="connsiteX37" fmla="*/ 219901 w 3129227"/>
                <a:gd name="connsiteY37" fmla="*/ 1723895 h 2114196"/>
                <a:gd name="connsiteX38" fmla="*/ 232470 w 3129227"/>
                <a:gd name="connsiteY38" fmla="*/ 1634990 h 2114196"/>
                <a:gd name="connsiteX39" fmla="*/ 234516 w 3129227"/>
                <a:gd name="connsiteY39" fmla="*/ 1635481 h 2114196"/>
                <a:gd name="connsiteX40" fmla="*/ 244309 w 3129227"/>
                <a:gd name="connsiteY40" fmla="*/ 1634990 h 2114196"/>
                <a:gd name="connsiteX41" fmla="*/ 250154 w 3129227"/>
                <a:gd name="connsiteY41" fmla="*/ 1636072 h 2114196"/>
                <a:gd name="connsiteX42" fmla="*/ 263747 w 3129227"/>
                <a:gd name="connsiteY42" fmla="*/ 1635875 h 2114196"/>
                <a:gd name="connsiteX43" fmla="*/ 292100 w 3129227"/>
                <a:gd name="connsiteY43" fmla="*/ 1628392 h 2114196"/>
                <a:gd name="connsiteX44" fmla="*/ 301307 w 3129227"/>
                <a:gd name="connsiteY44" fmla="*/ 1624256 h 2114196"/>
                <a:gd name="connsiteX45" fmla="*/ 304376 w 3129227"/>
                <a:gd name="connsiteY45" fmla="*/ 1622779 h 2114196"/>
                <a:gd name="connsiteX46" fmla="*/ 322207 w 3129227"/>
                <a:gd name="connsiteY46" fmla="*/ 1614608 h 2114196"/>
                <a:gd name="connsiteX47" fmla="*/ 324545 w 3129227"/>
                <a:gd name="connsiteY47" fmla="*/ 1613919 h 2114196"/>
                <a:gd name="connsiteX48" fmla="*/ 332876 w 3129227"/>
                <a:gd name="connsiteY48" fmla="*/ 1611358 h 2114196"/>
                <a:gd name="connsiteX49" fmla="*/ 525795 w 3129227"/>
                <a:gd name="connsiteY49" fmla="*/ 1541257 h 2114196"/>
                <a:gd name="connsiteX50" fmla="*/ 680717 w 3129227"/>
                <a:gd name="connsiteY50" fmla="*/ 1485531 h 2114196"/>
                <a:gd name="connsiteX51" fmla="*/ 682324 w 3129227"/>
                <a:gd name="connsiteY51" fmla="*/ 1484940 h 2114196"/>
                <a:gd name="connsiteX52" fmla="*/ 690655 w 3129227"/>
                <a:gd name="connsiteY52" fmla="*/ 1481494 h 2114196"/>
                <a:gd name="connsiteX53" fmla="*/ 723246 w 3129227"/>
                <a:gd name="connsiteY53" fmla="*/ 1463575 h 2114196"/>
                <a:gd name="connsiteX54" fmla="*/ 771184 w 3129227"/>
                <a:gd name="connsiteY54" fmla="*/ 1425767 h 2114196"/>
                <a:gd name="connsiteX55" fmla="*/ 772353 w 3129227"/>
                <a:gd name="connsiteY55" fmla="*/ 1425963 h 2114196"/>
                <a:gd name="connsiteX56" fmla="*/ 866766 w 3129227"/>
                <a:gd name="connsiteY56" fmla="*/ 1485333 h 2114196"/>
                <a:gd name="connsiteX57" fmla="*/ 868083 w 3129227"/>
                <a:gd name="connsiteY57" fmla="*/ 1545295 h 2114196"/>
                <a:gd name="connsiteX58" fmla="*/ 854783 w 3129227"/>
                <a:gd name="connsiteY58" fmla="*/ 1581231 h 2114196"/>
                <a:gd name="connsiteX59" fmla="*/ 800852 w 3129227"/>
                <a:gd name="connsiteY59" fmla="*/ 1591570 h 2114196"/>
                <a:gd name="connsiteX60" fmla="*/ 790913 w 3129227"/>
                <a:gd name="connsiteY60" fmla="*/ 1583397 h 2114196"/>
                <a:gd name="connsiteX61" fmla="*/ 789453 w 3129227"/>
                <a:gd name="connsiteY61" fmla="*/ 1579065 h 2114196"/>
                <a:gd name="connsiteX62" fmla="*/ 787261 w 3129227"/>
                <a:gd name="connsiteY62" fmla="*/ 1570696 h 2114196"/>
                <a:gd name="connsiteX63" fmla="*/ 763877 w 3129227"/>
                <a:gd name="connsiteY63" fmla="*/ 1515264 h 2114196"/>
                <a:gd name="connsiteX64" fmla="*/ 739030 w 3129227"/>
                <a:gd name="connsiteY64" fmla="*/ 1453925 h 2114196"/>
                <a:gd name="connsiteX65" fmla="*/ 771184 w 3129227"/>
                <a:gd name="connsiteY65" fmla="*/ 1425767 h 2114196"/>
                <a:gd name="connsiteX66" fmla="*/ 745022 w 3129227"/>
                <a:gd name="connsiteY66" fmla="*/ 1199118 h 2114196"/>
                <a:gd name="connsiteX67" fmla="*/ 775275 w 3129227"/>
                <a:gd name="connsiteY67" fmla="*/ 1224028 h 2114196"/>
                <a:gd name="connsiteX68" fmla="*/ 796613 w 3129227"/>
                <a:gd name="connsiteY68" fmla="*/ 1283790 h 2114196"/>
                <a:gd name="connsiteX69" fmla="*/ 794568 w 3129227"/>
                <a:gd name="connsiteY69" fmla="*/ 1288517 h 2114196"/>
                <a:gd name="connsiteX70" fmla="*/ 770746 w 3129227"/>
                <a:gd name="connsiteY70" fmla="*/ 1340208 h 2114196"/>
                <a:gd name="connsiteX71" fmla="*/ 755691 w 3129227"/>
                <a:gd name="connsiteY71" fmla="*/ 1342965 h 2114196"/>
                <a:gd name="connsiteX72" fmla="*/ 750139 w 3129227"/>
                <a:gd name="connsiteY72" fmla="*/ 1332822 h 2114196"/>
                <a:gd name="connsiteX73" fmla="*/ 735961 w 3129227"/>
                <a:gd name="connsiteY73" fmla="*/ 1208570 h 2114196"/>
                <a:gd name="connsiteX74" fmla="*/ 745022 w 3129227"/>
                <a:gd name="connsiteY74" fmla="*/ 1199118 h 2114196"/>
                <a:gd name="connsiteX75" fmla="*/ 663891 w 3129227"/>
                <a:gd name="connsiteY75" fmla="*/ 1185198 h 2114196"/>
                <a:gd name="connsiteX76" fmla="*/ 718715 w 3129227"/>
                <a:gd name="connsiteY76" fmla="*/ 1188976 h 2114196"/>
                <a:gd name="connsiteX77" fmla="*/ 728508 w 3129227"/>
                <a:gd name="connsiteY77" fmla="*/ 1192226 h 2114196"/>
                <a:gd name="connsiteX78" fmla="*/ 722222 w 3129227"/>
                <a:gd name="connsiteY78" fmla="*/ 1200397 h 2114196"/>
                <a:gd name="connsiteX79" fmla="*/ 734939 w 3129227"/>
                <a:gd name="connsiteY79" fmla="*/ 1338435 h 2114196"/>
                <a:gd name="connsiteX80" fmla="*/ 745608 w 3129227"/>
                <a:gd name="connsiteY80" fmla="*/ 1355664 h 2114196"/>
                <a:gd name="connsiteX81" fmla="*/ 758761 w 3129227"/>
                <a:gd name="connsiteY81" fmla="*/ 1360194 h 2114196"/>
                <a:gd name="connsiteX82" fmla="*/ 737277 w 3129227"/>
                <a:gd name="connsiteY82" fmla="*/ 1390518 h 2114196"/>
                <a:gd name="connsiteX83" fmla="*/ 667417 w 3129227"/>
                <a:gd name="connsiteY83" fmla="*/ 1438861 h 2114196"/>
                <a:gd name="connsiteX84" fmla="*/ 664055 w 3129227"/>
                <a:gd name="connsiteY84" fmla="*/ 1439945 h 2114196"/>
                <a:gd name="connsiteX85" fmla="*/ 509718 w 3129227"/>
                <a:gd name="connsiteY85" fmla="*/ 1495475 h 2114196"/>
                <a:gd name="connsiteX86" fmla="*/ 315483 w 3129227"/>
                <a:gd name="connsiteY86" fmla="*/ 1565773 h 2114196"/>
                <a:gd name="connsiteX87" fmla="*/ 312707 w 3129227"/>
                <a:gd name="connsiteY87" fmla="*/ 1566462 h 2114196"/>
                <a:gd name="connsiteX88" fmla="*/ 298530 w 3129227"/>
                <a:gd name="connsiteY88" fmla="*/ 1571779 h 2114196"/>
                <a:gd name="connsiteX89" fmla="*/ 289323 w 3129227"/>
                <a:gd name="connsiteY89" fmla="*/ 1576111 h 2114196"/>
                <a:gd name="connsiteX90" fmla="*/ 278947 w 3129227"/>
                <a:gd name="connsiteY90" fmla="*/ 1580640 h 2114196"/>
                <a:gd name="connsiteX91" fmla="*/ 275585 w 3129227"/>
                <a:gd name="connsiteY91" fmla="*/ 1582315 h 2114196"/>
                <a:gd name="connsiteX92" fmla="*/ 255709 w 3129227"/>
                <a:gd name="connsiteY92" fmla="*/ 1587532 h 2114196"/>
                <a:gd name="connsiteX93" fmla="*/ 247523 w 3129227"/>
                <a:gd name="connsiteY93" fmla="*/ 1585759 h 2114196"/>
                <a:gd name="connsiteX94" fmla="*/ 238170 w 3129227"/>
                <a:gd name="connsiteY94" fmla="*/ 1586449 h 2114196"/>
                <a:gd name="connsiteX95" fmla="*/ 234954 w 3129227"/>
                <a:gd name="connsiteY95" fmla="*/ 1585563 h 2114196"/>
                <a:gd name="connsiteX96" fmla="*/ 164217 w 3129227"/>
                <a:gd name="connsiteY96" fmla="*/ 1522747 h 2114196"/>
                <a:gd name="connsiteX97" fmla="*/ 125048 w 3129227"/>
                <a:gd name="connsiteY97" fmla="*/ 1353696 h 2114196"/>
                <a:gd name="connsiteX98" fmla="*/ 170210 w 3129227"/>
                <a:gd name="connsiteY98" fmla="*/ 1278180 h 2114196"/>
                <a:gd name="connsiteX99" fmla="*/ 170939 w 3129227"/>
                <a:gd name="connsiteY99" fmla="*/ 1278180 h 2114196"/>
                <a:gd name="connsiteX100" fmla="*/ 187894 w 3129227"/>
                <a:gd name="connsiteY100" fmla="*/ 1276112 h 2114196"/>
                <a:gd name="connsiteX101" fmla="*/ 500658 w 3129227"/>
                <a:gd name="connsiteY101" fmla="*/ 1244900 h 2114196"/>
                <a:gd name="connsiteX102" fmla="*/ 566426 w 3129227"/>
                <a:gd name="connsiteY102" fmla="*/ 1221862 h 2114196"/>
                <a:gd name="connsiteX103" fmla="*/ 594195 w 3129227"/>
                <a:gd name="connsiteY103" fmla="*/ 1207880 h 2114196"/>
                <a:gd name="connsiteX104" fmla="*/ 607933 w 3129227"/>
                <a:gd name="connsiteY104" fmla="*/ 1200791 h 2114196"/>
                <a:gd name="connsiteX105" fmla="*/ 612902 w 3129227"/>
                <a:gd name="connsiteY105" fmla="*/ 1198034 h 2114196"/>
                <a:gd name="connsiteX106" fmla="*/ 663891 w 3129227"/>
                <a:gd name="connsiteY106" fmla="*/ 1185198 h 2114196"/>
                <a:gd name="connsiteX107" fmla="*/ 736839 w 3129227"/>
                <a:gd name="connsiteY107" fmla="*/ 989599 h 2114196"/>
                <a:gd name="connsiteX108" fmla="*/ 753791 w 3129227"/>
                <a:gd name="connsiteY108" fmla="*/ 1029574 h 2114196"/>
                <a:gd name="connsiteX109" fmla="*/ 766215 w 3129227"/>
                <a:gd name="connsiteY109" fmla="*/ 1073684 h 2114196"/>
                <a:gd name="connsiteX110" fmla="*/ 762853 w 3129227"/>
                <a:gd name="connsiteY110" fmla="*/ 1108045 h 2114196"/>
                <a:gd name="connsiteX111" fmla="*/ 752915 w 3129227"/>
                <a:gd name="connsiteY111" fmla="*/ 1116216 h 2114196"/>
                <a:gd name="connsiteX112" fmla="*/ 745899 w 3129227"/>
                <a:gd name="connsiteY112" fmla="*/ 1119071 h 2114196"/>
                <a:gd name="connsiteX113" fmla="*/ 735377 w 3129227"/>
                <a:gd name="connsiteY113" fmla="*/ 1123109 h 2114196"/>
                <a:gd name="connsiteX114" fmla="*/ 730846 w 3129227"/>
                <a:gd name="connsiteY114" fmla="*/ 1125471 h 2114196"/>
                <a:gd name="connsiteX115" fmla="*/ 727339 w 3129227"/>
                <a:gd name="connsiteY115" fmla="*/ 1126850 h 2114196"/>
                <a:gd name="connsiteX116" fmla="*/ 723246 w 3129227"/>
                <a:gd name="connsiteY116" fmla="*/ 1127637 h 2114196"/>
                <a:gd name="connsiteX117" fmla="*/ 713162 w 3129227"/>
                <a:gd name="connsiteY117" fmla="*/ 1129607 h 2114196"/>
                <a:gd name="connsiteX118" fmla="*/ 708193 w 3129227"/>
                <a:gd name="connsiteY118" fmla="*/ 1130690 h 2114196"/>
                <a:gd name="connsiteX119" fmla="*/ 702055 w 3129227"/>
                <a:gd name="connsiteY119" fmla="*/ 1131280 h 2114196"/>
                <a:gd name="connsiteX120" fmla="*/ 689631 w 3129227"/>
                <a:gd name="connsiteY120" fmla="*/ 1132364 h 2114196"/>
                <a:gd name="connsiteX121" fmla="*/ 689924 w 3129227"/>
                <a:gd name="connsiteY121" fmla="*/ 1136301 h 2114196"/>
                <a:gd name="connsiteX122" fmla="*/ 646224 w 3129227"/>
                <a:gd name="connsiteY122" fmla="*/ 1138369 h 2114196"/>
                <a:gd name="connsiteX123" fmla="*/ 643593 w 3129227"/>
                <a:gd name="connsiteY123" fmla="*/ 1127835 h 2114196"/>
                <a:gd name="connsiteX124" fmla="*/ 636431 w 3129227"/>
                <a:gd name="connsiteY124" fmla="*/ 1083528 h 2114196"/>
                <a:gd name="connsiteX125" fmla="*/ 736839 w 3129227"/>
                <a:gd name="connsiteY125" fmla="*/ 989599 h 2114196"/>
                <a:gd name="connsiteX126" fmla="*/ 1459565 w 3129227"/>
                <a:gd name="connsiteY126" fmla="*/ 946335 h 2114196"/>
                <a:gd name="connsiteX127" fmla="*/ 1455910 w 3129227"/>
                <a:gd name="connsiteY127" fmla="*/ 1014079 h 2114196"/>
                <a:gd name="connsiteX128" fmla="*/ 1442588 w 3129227"/>
                <a:gd name="connsiteY128" fmla="*/ 1079687 h 2114196"/>
                <a:gd name="connsiteX129" fmla="*/ 1396606 w 3129227"/>
                <a:gd name="connsiteY129" fmla="*/ 1206791 h 2114196"/>
                <a:gd name="connsiteX130" fmla="*/ 1458274 w 3129227"/>
                <a:gd name="connsiteY130" fmla="*/ 1083775 h 2114196"/>
                <a:gd name="connsiteX131" fmla="*/ 1468373 w 3129227"/>
                <a:gd name="connsiteY131" fmla="*/ 1014946 h 2114196"/>
                <a:gd name="connsiteX132" fmla="*/ 1459565 w 3129227"/>
                <a:gd name="connsiteY132" fmla="*/ 946335 h 2114196"/>
                <a:gd name="connsiteX133" fmla="*/ 251616 w 3129227"/>
                <a:gd name="connsiteY133" fmla="*/ 1284 h 2114196"/>
                <a:gd name="connsiteX134" fmla="*/ 172548 w 3129227"/>
                <a:gd name="connsiteY134" fmla="*/ 73158 h 2114196"/>
                <a:gd name="connsiteX135" fmla="*/ 253954 w 3129227"/>
                <a:gd name="connsiteY135" fmla="*/ 456649 h 2114196"/>
                <a:gd name="connsiteX136" fmla="*/ 387391 w 3129227"/>
                <a:gd name="connsiteY136" fmla="*/ 568202 h 2114196"/>
                <a:gd name="connsiteX137" fmla="*/ 394698 w 3129227"/>
                <a:gd name="connsiteY137" fmla="*/ 572731 h 2114196"/>
                <a:gd name="connsiteX138" fmla="*/ 500658 w 3129227"/>
                <a:gd name="connsiteY138" fmla="*/ 652579 h 2114196"/>
                <a:gd name="connsiteX139" fmla="*/ 506649 w 3129227"/>
                <a:gd name="connsiteY139" fmla="*/ 656026 h 2114196"/>
                <a:gd name="connsiteX140" fmla="*/ 575487 w 3129227"/>
                <a:gd name="connsiteY140" fmla="*/ 697969 h 2114196"/>
                <a:gd name="connsiteX141" fmla="*/ 564964 w 3129227"/>
                <a:gd name="connsiteY141" fmla="*/ 702892 h 2114196"/>
                <a:gd name="connsiteX142" fmla="*/ 513518 w 3129227"/>
                <a:gd name="connsiteY142" fmla="*/ 720516 h 2114196"/>
                <a:gd name="connsiteX143" fmla="*/ 409605 w 3129227"/>
                <a:gd name="connsiteY143" fmla="*/ 758815 h 2114196"/>
                <a:gd name="connsiteX144" fmla="*/ 264185 w 3129227"/>
                <a:gd name="connsiteY144" fmla="*/ 804795 h 2114196"/>
                <a:gd name="connsiteX145" fmla="*/ 87050 w 3129227"/>
                <a:gd name="connsiteY145" fmla="*/ 909554 h 2114196"/>
                <a:gd name="connsiteX146" fmla="*/ 90 w 3129227"/>
                <a:gd name="connsiteY146" fmla="*/ 1100168 h 2114196"/>
                <a:gd name="connsiteX147" fmla="*/ 77988 w 3129227"/>
                <a:gd name="connsiteY147" fmla="*/ 1249627 h 2114196"/>
                <a:gd name="connsiteX148" fmla="*/ 115403 w 3129227"/>
                <a:gd name="connsiteY148" fmla="*/ 1267250 h 2114196"/>
                <a:gd name="connsiteX149" fmla="*/ 76526 w 3129227"/>
                <a:gd name="connsiteY149" fmla="*/ 1354582 h 2114196"/>
                <a:gd name="connsiteX150" fmla="*/ 133525 w 3129227"/>
                <a:gd name="connsiteY150" fmla="*/ 1561048 h 2114196"/>
                <a:gd name="connsiteX151" fmla="*/ 190232 w 3129227"/>
                <a:gd name="connsiteY151" fmla="*/ 1611358 h 2114196"/>
                <a:gd name="connsiteX152" fmla="*/ 173279 w 3129227"/>
                <a:gd name="connsiteY152" fmla="*/ 1738468 h 2114196"/>
                <a:gd name="connsiteX153" fmla="*/ 320892 w 3129227"/>
                <a:gd name="connsiteY153" fmla="*/ 1896591 h 2114196"/>
                <a:gd name="connsiteX154" fmla="*/ 323814 w 3129227"/>
                <a:gd name="connsiteY154" fmla="*/ 1975257 h 2114196"/>
                <a:gd name="connsiteX155" fmla="*/ 478151 w 3129227"/>
                <a:gd name="connsiteY155" fmla="*/ 2102169 h 2114196"/>
                <a:gd name="connsiteX156" fmla="*/ 587909 w 3129227"/>
                <a:gd name="connsiteY156" fmla="*/ 2104335 h 2114196"/>
                <a:gd name="connsiteX157" fmla="*/ 619771 w 3129227"/>
                <a:gd name="connsiteY157" fmla="*/ 2094883 h 2114196"/>
                <a:gd name="connsiteX158" fmla="*/ 651486 w 3129227"/>
                <a:gd name="connsiteY158" fmla="*/ 2089468 h 2114196"/>
                <a:gd name="connsiteX159" fmla="*/ 756422 w 3129227"/>
                <a:gd name="connsiteY159" fmla="*/ 2111622 h 2114196"/>
                <a:gd name="connsiteX160" fmla="*/ 1080148 w 3129227"/>
                <a:gd name="connsiteY160" fmla="*/ 2026259 h 2114196"/>
                <a:gd name="connsiteX161" fmla="*/ 1357396 w 3129227"/>
                <a:gd name="connsiteY161" fmla="*/ 1904958 h 2114196"/>
                <a:gd name="connsiteX162" fmla="*/ 1386189 w 3129227"/>
                <a:gd name="connsiteY162" fmla="*/ 1890289 h 2114196"/>
                <a:gd name="connsiteX163" fmla="*/ 1573700 w 3129227"/>
                <a:gd name="connsiteY163" fmla="*/ 1818317 h 2114196"/>
                <a:gd name="connsiteX164" fmla="*/ 2600999 w 3129227"/>
                <a:gd name="connsiteY164" fmla="*/ 1910571 h 2114196"/>
                <a:gd name="connsiteX165" fmla="*/ 2856326 w 3129227"/>
                <a:gd name="connsiteY165" fmla="*/ 1935088 h 2114196"/>
                <a:gd name="connsiteX166" fmla="*/ 3113962 w 3129227"/>
                <a:gd name="connsiteY166" fmla="*/ 1957939 h 2114196"/>
                <a:gd name="connsiteX167" fmla="*/ 3129227 w 3129227"/>
                <a:gd name="connsiteY167" fmla="*/ 1959178 h 2114196"/>
                <a:gd name="connsiteX168" fmla="*/ 3129227 w 3129227"/>
                <a:gd name="connsiteY168" fmla="*/ 1909974 h 2114196"/>
                <a:gd name="connsiteX169" fmla="*/ 3117786 w 3129227"/>
                <a:gd name="connsiteY169" fmla="*/ 1909003 h 2114196"/>
                <a:gd name="connsiteX170" fmla="*/ 2861003 w 3129227"/>
                <a:gd name="connsiteY170" fmla="*/ 1886055 h 2114196"/>
                <a:gd name="connsiteX171" fmla="*/ 2605968 w 3129227"/>
                <a:gd name="connsiteY171" fmla="*/ 1861540 h 2114196"/>
                <a:gd name="connsiteX172" fmla="*/ 1571362 w 3129227"/>
                <a:gd name="connsiteY172" fmla="*/ 1768990 h 2114196"/>
                <a:gd name="connsiteX173" fmla="*/ 1567124 w 3129227"/>
                <a:gd name="connsiteY173" fmla="*/ 1769679 h 2114196"/>
                <a:gd name="connsiteX174" fmla="*/ 1567124 w 3129227"/>
                <a:gd name="connsiteY174" fmla="*/ 1767906 h 2114196"/>
                <a:gd name="connsiteX175" fmla="*/ 1568002 w 3129227"/>
                <a:gd name="connsiteY175" fmla="*/ 1750085 h 2114196"/>
                <a:gd name="connsiteX176" fmla="*/ 1572240 w 3129227"/>
                <a:gd name="connsiteY176" fmla="*/ 1714149 h 2114196"/>
                <a:gd name="connsiteX177" fmla="*/ 1581009 w 3129227"/>
                <a:gd name="connsiteY177" fmla="*/ 1640600 h 2114196"/>
                <a:gd name="connsiteX178" fmla="*/ 1572824 w 3129227"/>
                <a:gd name="connsiteY178" fmla="*/ 1493506 h 2114196"/>
                <a:gd name="connsiteX179" fmla="*/ 1565517 w 3129227"/>
                <a:gd name="connsiteY179" fmla="*/ 1347493 h 2114196"/>
                <a:gd name="connsiteX180" fmla="*/ 1573555 w 3129227"/>
                <a:gd name="connsiteY180" fmla="*/ 1274733 h 2114196"/>
                <a:gd name="connsiteX181" fmla="*/ 1575017 w 3129227"/>
                <a:gd name="connsiteY181" fmla="*/ 1256518 h 2114196"/>
                <a:gd name="connsiteX182" fmla="*/ 1577793 w 3129227"/>
                <a:gd name="connsiteY182" fmla="*/ 1238402 h 2114196"/>
                <a:gd name="connsiteX183" fmla="*/ 1582762 w 3129227"/>
                <a:gd name="connsiteY183" fmla="*/ 1202072 h 2114196"/>
                <a:gd name="connsiteX184" fmla="*/ 1584517 w 3129227"/>
                <a:gd name="connsiteY184" fmla="*/ 1201481 h 2114196"/>
                <a:gd name="connsiteX185" fmla="*/ 1582617 w 3129227"/>
                <a:gd name="connsiteY185" fmla="*/ 1202072 h 2114196"/>
                <a:gd name="connsiteX186" fmla="*/ 1576478 w 3129227"/>
                <a:gd name="connsiteY186" fmla="*/ 1238204 h 2114196"/>
                <a:gd name="connsiteX187" fmla="*/ 1573117 w 3129227"/>
                <a:gd name="connsiteY187" fmla="*/ 1256025 h 2114196"/>
                <a:gd name="connsiteX188" fmla="*/ 1570924 w 3129227"/>
                <a:gd name="connsiteY188" fmla="*/ 1274339 h 2114196"/>
                <a:gd name="connsiteX189" fmla="*/ 1561133 w 3129227"/>
                <a:gd name="connsiteY189" fmla="*/ 1347297 h 2114196"/>
                <a:gd name="connsiteX190" fmla="*/ 1564347 w 3129227"/>
                <a:gd name="connsiteY190" fmla="*/ 1494391 h 2114196"/>
                <a:gd name="connsiteX191" fmla="*/ 1568440 w 3129227"/>
                <a:gd name="connsiteY191" fmla="*/ 1640207 h 2114196"/>
                <a:gd name="connsiteX192" fmla="*/ 1557917 w 3129227"/>
                <a:gd name="connsiteY192" fmla="*/ 1711983 h 2114196"/>
                <a:gd name="connsiteX193" fmla="*/ 1552509 w 3129227"/>
                <a:gd name="connsiteY193" fmla="*/ 1748805 h 2114196"/>
                <a:gd name="connsiteX194" fmla="*/ 1551193 w 3129227"/>
                <a:gd name="connsiteY194" fmla="*/ 1767710 h 2114196"/>
                <a:gd name="connsiteX195" fmla="*/ 1551193 w 3129227"/>
                <a:gd name="connsiteY195" fmla="*/ 1771845 h 2114196"/>
                <a:gd name="connsiteX196" fmla="*/ 1364265 w 3129227"/>
                <a:gd name="connsiteY196" fmla="*/ 1846673 h 2114196"/>
                <a:gd name="connsiteX197" fmla="*/ 1336060 w 3129227"/>
                <a:gd name="connsiteY197" fmla="*/ 1860851 h 2114196"/>
                <a:gd name="connsiteX198" fmla="*/ 1063486 w 3129227"/>
                <a:gd name="connsiteY198" fmla="*/ 1980181 h 2114196"/>
                <a:gd name="connsiteX199" fmla="*/ 750577 w 3129227"/>
                <a:gd name="connsiteY199" fmla="*/ 2063081 h 2114196"/>
                <a:gd name="connsiteX200" fmla="*/ 681446 w 3129227"/>
                <a:gd name="connsiteY200" fmla="*/ 2050971 h 2114196"/>
                <a:gd name="connsiteX201" fmla="*/ 601648 w 3129227"/>
                <a:gd name="connsiteY201" fmla="*/ 2049298 h 2114196"/>
                <a:gd name="connsiteX202" fmla="*/ 581918 w 3129227"/>
                <a:gd name="connsiteY202" fmla="*/ 2055697 h 2114196"/>
                <a:gd name="connsiteX203" fmla="*/ 489258 w 3129227"/>
                <a:gd name="connsiteY203" fmla="*/ 2054615 h 2114196"/>
                <a:gd name="connsiteX204" fmla="*/ 368829 w 3129227"/>
                <a:gd name="connsiteY204" fmla="*/ 1957044 h 2114196"/>
                <a:gd name="connsiteX205" fmla="*/ 367660 w 3129227"/>
                <a:gd name="connsiteY205" fmla="*/ 1908405 h 2114196"/>
                <a:gd name="connsiteX206" fmla="*/ 367952 w 3129227"/>
                <a:gd name="connsiteY206" fmla="*/ 1908405 h 2114196"/>
                <a:gd name="connsiteX207" fmla="*/ 397183 w 3129227"/>
                <a:gd name="connsiteY207" fmla="*/ 1908405 h 2114196"/>
                <a:gd name="connsiteX208" fmla="*/ 469965 w 3129227"/>
                <a:gd name="connsiteY208" fmla="*/ 1884480 h 2114196"/>
                <a:gd name="connsiteX209" fmla="*/ 491449 w 3129227"/>
                <a:gd name="connsiteY209" fmla="*/ 1875225 h 2114196"/>
                <a:gd name="connsiteX210" fmla="*/ 724561 w 3129227"/>
                <a:gd name="connsiteY210" fmla="*/ 1775881 h 2114196"/>
                <a:gd name="connsiteX211" fmla="*/ 736839 w 3129227"/>
                <a:gd name="connsiteY211" fmla="*/ 1770072 h 2114196"/>
                <a:gd name="connsiteX212" fmla="*/ 787261 w 3129227"/>
                <a:gd name="connsiteY212" fmla="*/ 1795475 h 2114196"/>
                <a:gd name="connsiteX213" fmla="*/ 798513 w 3129227"/>
                <a:gd name="connsiteY213" fmla="*/ 1794589 h 2114196"/>
                <a:gd name="connsiteX214" fmla="*/ 848206 w 3129227"/>
                <a:gd name="connsiteY214" fmla="*/ 1778736 h 2114196"/>
                <a:gd name="connsiteX215" fmla="*/ 848937 w 3129227"/>
                <a:gd name="connsiteY215" fmla="*/ 1783463 h 2114196"/>
                <a:gd name="connsiteX216" fmla="*/ 852006 w 3129227"/>
                <a:gd name="connsiteY216" fmla="*/ 1807289 h 2114196"/>
                <a:gd name="connsiteX217" fmla="*/ 835928 w 3129227"/>
                <a:gd name="connsiteY217" fmla="*/ 1854648 h 2114196"/>
                <a:gd name="connsiteX218" fmla="*/ 803044 w 3129227"/>
                <a:gd name="connsiteY218" fmla="*/ 1898460 h 2114196"/>
                <a:gd name="connsiteX219" fmla="*/ 783022 w 3129227"/>
                <a:gd name="connsiteY219" fmla="*/ 1918743 h 2114196"/>
                <a:gd name="connsiteX220" fmla="*/ 773961 w 3129227"/>
                <a:gd name="connsiteY220" fmla="*/ 1929279 h 2114196"/>
                <a:gd name="connsiteX221" fmla="*/ 763877 w 3129227"/>
                <a:gd name="connsiteY221" fmla="*/ 1936564 h 2114196"/>
                <a:gd name="connsiteX222" fmla="*/ 751015 w 3129227"/>
                <a:gd name="connsiteY222" fmla="*/ 1944735 h 2114196"/>
                <a:gd name="connsiteX223" fmla="*/ 741370 w 3129227"/>
                <a:gd name="connsiteY223" fmla="*/ 1958322 h 2114196"/>
                <a:gd name="connsiteX224" fmla="*/ 736839 w 3129227"/>
                <a:gd name="connsiteY224" fmla="*/ 1987762 h 2114196"/>
                <a:gd name="connsiteX225" fmla="*/ 738739 w 3129227"/>
                <a:gd name="connsiteY225" fmla="*/ 2044769 h 2114196"/>
                <a:gd name="connsiteX226" fmla="*/ 742830 w 3129227"/>
                <a:gd name="connsiteY226" fmla="*/ 1988155 h 2114196"/>
                <a:gd name="connsiteX227" fmla="*/ 749553 w 3129227"/>
                <a:gd name="connsiteY227" fmla="*/ 1962163 h 2114196"/>
                <a:gd name="connsiteX228" fmla="*/ 757299 w 3129227"/>
                <a:gd name="connsiteY228" fmla="*/ 1953301 h 2114196"/>
                <a:gd name="connsiteX229" fmla="*/ 769137 w 3129227"/>
                <a:gd name="connsiteY229" fmla="*/ 1947492 h 2114196"/>
                <a:gd name="connsiteX230" fmla="*/ 782875 w 3129227"/>
                <a:gd name="connsiteY230" fmla="*/ 1939616 h 2114196"/>
                <a:gd name="connsiteX231" fmla="*/ 793399 w 3129227"/>
                <a:gd name="connsiteY231" fmla="*/ 1929672 h 2114196"/>
                <a:gd name="connsiteX232" fmla="*/ 815468 w 3129227"/>
                <a:gd name="connsiteY232" fmla="*/ 1911654 h 2114196"/>
                <a:gd name="connsiteX233" fmla="*/ 855659 w 3129227"/>
                <a:gd name="connsiteY233" fmla="*/ 1868431 h 2114196"/>
                <a:gd name="connsiteX234" fmla="*/ 881674 w 3129227"/>
                <a:gd name="connsiteY234" fmla="*/ 1810931 h 2114196"/>
                <a:gd name="connsiteX235" fmla="*/ 881383 w 3129227"/>
                <a:gd name="connsiteY235" fmla="*/ 1778245 h 2114196"/>
                <a:gd name="connsiteX236" fmla="*/ 880943 w 3129227"/>
                <a:gd name="connsiteY236" fmla="*/ 1773518 h 2114196"/>
                <a:gd name="connsiteX237" fmla="*/ 885474 w 3129227"/>
                <a:gd name="connsiteY237" fmla="*/ 1769876 h 2114196"/>
                <a:gd name="connsiteX238" fmla="*/ 904474 w 3129227"/>
                <a:gd name="connsiteY238" fmla="*/ 1733545 h 2114196"/>
                <a:gd name="connsiteX239" fmla="*/ 898628 w 3129227"/>
                <a:gd name="connsiteY239" fmla="*/ 1694852 h 2114196"/>
                <a:gd name="connsiteX240" fmla="*/ 877143 w 3129227"/>
                <a:gd name="connsiteY240" fmla="*/ 1666889 h 2114196"/>
                <a:gd name="connsiteX241" fmla="*/ 875755 w 3129227"/>
                <a:gd name="connsiteY241" fmla="*/ 1665019 h 2114196"/>
                <a:gd name="connsiteX242" fmla="*/ 875683 w 3129227"/>
                <a:gd name="connsiteY242" fmla="*/ 1664921 h 2114196"/>
                <a:gd name="connsiteX243" fmla="*/ 872174 w 3129227"/>
                <a:gd name="connsiteY243" fmla="*/ 1661474 h 2114196"/>
                <a:gd name="connsiteX244" fmla="*/ 870274 w 3129227"/>
                <a:gd name="connsiteY244" fmla="*/ 1660194 h 2114196"/>
                <a:gd name="connsiteX245" fmla="*/ 873635 w 3129227"/>
                <a:gd name="connsiteY245" fmla="*/ 1654187 h 2114196"/>
                <a:gd name="connsiteX246" fmla="*/ 873928 w 3129227"/>
                <a:gd name="connsiteY246" fmla="*/ 1654187 h 2114196"/>
                <a:gd name="connsiteX247" fmla="*/ 882990 w 3129227"/>
                <a:gd name="connsiteY247" fmla="*/ 1642177 h 2114196"/>
                <a:gd name="connsiteX248" fmla="*/ 885766 w 3129227"/>
                <a:gd name="connsiteY248" fmla="*/ 1634791 h 2114196"/>
                <a:gd name="connsiteX249" fmla="*/ 887081 w 3129227"/>
                <a:gd name="connsiteY249" fmla="*/ 1631345 h 2114196"/>
                <a:gd name="connsiteX250" fmla="*/ 899943 w 3129227"/>
                <a:gd name="connsiteY250" fmla="*/ 1596491 h 2114196"/>
                <a:gd name="connsiteX251" fmla="*/ 910904 w 3129227"/>
                <a:gd name="connsiteY251" fmla="*/ 1566462 h 2114196"/>
                <a:gd name="connsiteX252" fmla="*/ 908274 w 3129227"/>
                <a:gd name="connsiteY252" fmla="*/ 1462098 h 2114196"/>
                <a:gd name="connsiteX253" fmla="*/ 801144 w 3129227"/>
                <a:gd name="connsiteY253" fmla="*/ 1382740 h 2114196"/>
                <a:gd name="connsiteX254" fmla="*/ 833737 w 3129227"/>
                <a:gd name="connsiteY254" fmla="*/ 1320810 h 2114196"/>
                <a:gd name="connsiteX255" fmla="*/ 835637 w 3129227"/>
                <a:gd name="connsiteY255" fmla="*/ 1323371 h 2114196"/>
                <a:gd name="connsiteX256" fmla="*/ 846013 w 3129227"/>
                <a:gd name="connsiteY256" fmla="*/ 1334399 h 2114196"/>
                <a:gd name="connsiteX257" fmla="*/ 857121 w 3129227"/>
                <a:gd name="connsiteY257" fmla="*/ 1344243 h 2114196"/>
                <a:gd name="connsiteX258" fmla="*/ 908566 w 3129227"/>
                <a:gd name="connsiteY258" fmla="*/ 1372008 h 2114196"/>
                <a:gd name="connsiteX259" fmla="*/ 1021541 w 3129227"/>
                <a:gd name="connsiteY259" fmla="*/ 1388747 h 2114196"/>
                <a:gd name="connsiteX260" fmla="*/ 1241938 w 3129227"/>
                <a:gd name="connsiteY260" fmla="*/ 1341486 h 2114196"/>
                <a:gd name="connsiteX261" fmla="*/ 1021541 w 3129227"/>
                <a:gd name="connsiteY261" fmla="*/ 1380574 h 2114196"/>
                <a:gd name="connsiteX262" fmla="*/ 912804 w 3129227"/>
                <a:gd name="connsiteY262" fmla="*/ 1360587 h 2114196"/>
                <a:gd name="connsiteX263" fmla="*/ 866183 w 3129227"/>
                <a:gd name="connsiteY263" fmla="*/ 1333315 h 2114196"/>
                <a:gd name="connsiteX264" fmla="*/ 847766 w 3129227"/>
                <a:gd name="connsiteY264" fmla="*/ 1314116 h 2114196"/>
                <a:gd name="connsiteX265" fmla="*/ 840606 w 3129227"/>
                <a:gd name="connsiteY265" fmla="*/ 1302989 h 2114196"/>
                <a:gd name="connsiteX266" fmla="*/ 842944 w 3129227"/>
                <a:gd name="connsiteY266" fmla="*/ 1296295 h 2114196"/>
                <a:gd name="connsiteX267" fmla="*/ 813568 w 3129227"/>
                <a:gd name="connsiteY267" fmla="*/ 1195376 h 2114196"/>
                <a:gd name="connsiteX268" fmla="*/ 769284 w 3129227"/>
                <a:gd name="connsiteY268" fmla="*/ 1157568 h 2114196"/>
                <a:gd name="connsiteX269" fmla="*/ 773522 w 3129227"/>
                <a:gd name="connsiteY269" fmla="*/ 1155402 h 2114196"/>
                <a:gd name="connsiteX270" fmla="*/ 799099 w 3129227"/>
                <a:gd name="connsiteY270" fmla="*/ 1129607 h 2114196"/>
                <a:gd name="connsiteX271" fmla="*/ 804506 w 3129227"/>
                <a:gd name="connsiteY271" fmla="*/ 1066987 h 2114196"/>
                <a:gd name="connsiteX272" fmla="*/ 786968 w 3129227"/>
                <a:gd name="connsiteY272" fmla="*/ 1016282 h 2114196"/>
                <a:gd name="connsiteX273" fmla="*/ 764168 w 3129227"/>
                <a:gd name="connsiteY273" fmla="*/ 970696 h 2114196"/>
                <a:gd name="connsiteX274" fmla="*/ 752915 w 3129227"/>
                <a:gd name="connsiteY274" fmla="*/ 949135 h 2114196"/>
                <a:gd name="connsiteX275" fmla="*/ 735961 w 3129227"/>
                <a:gd name="connsiteY275" fmla="*/ 924816 h 2114196"/>
                <a:gd name="connsiteX276" fmla="*/ 687439 w 3129227"/>
                <a:gd name="connsiteY276" fmla="*/ 896065 h 2114196"/>
                <a:gd name="connsiteX277" fmla="*/ 657186 w 3129227"/>
                <a:gd name="connsiteY277" fmla="*/ 889764 h 2114196"/>
                <a:gd name="connsiteX278" fmla="*/ 656017 w 3129227"/>
                <a:gd name="connsiteY278" fmla="*/ 887401 h 2114196"/>
                <a:gd name="connsiteX279" fmla="*/ 648562 w 3129227"/>
                <a:gd name="connsiteY279" fmla="*/ 873027 h 2114196"/>
                <a:gd name="connsiteX280" fmla="*/ 643009 w 3129227"/>
                <a:gd name="connsiteY280" fmla="*/ 857963 h 2114196"/>
                <a:gd name="connsiteX281" fmla="*/ 638186 w 3129227"/>
                <a:gd name="connsiteY281" fmla="*/ 841815 h 2114196"/>
                <a:gd name="connsiteX282" fmla="*/ 634531 w 3129227"/>
                <a:gd name="connsiteY282" fmla="*/ 825668 h 2114196"/>
                <a:gd name="connsiteX283" fmla="*/ 631171 w 3129227"/>
                <a:gd name="connsiteY283" fmla="*/ 809324 h 2114196"/>
                <a:gd name="connsiteX284" fmla="*/ 633217 w 3129227"/>
                <a:gd name="connsiteY284" fmla="*/ 776243 h 2114196"/>
                <a:gd name="connsiteX285" fmla="*/ 634971 w 3129227"/>
                <a:gd name="connsiteY285" fmla="*/ 775553 h 2114196"/>
                <a:gd name="connsiteX286" fmla="*/ 633217 w 3129227"/>
                <a:gd name="connsiteY286" fmla="*/ 776046 h 2114196"/>
                <a:gd name="connsiteX287" fmla="*/ 627224 w 3129227"/>
                <a:gd name="connsiteY287" fmla="*/ 809324 h 2114196"/>
                <a:gd name="connsiteX288" fmla="*/ 628686 w 3129227"/>
                <a:gd name="connsiteY288" fmla="*/ 826357 h 2114196"/>
                <a:gd name="connsiteX289" fmla="*/ 630440 w 3129227"/>
                <a:gd name="connsiteY289" fmla="*/ 843292 h 2114196"/>
                <a:gd name="connsiteX290" fmla="*/ 633217 w 3129227"/>
                <a:gd name="connsiteY290" fmla="*/ 859931 h 2114196"/>
                <a:gd name="connsiteX291" fmla="*/ 637309 w 3129227"/>
                <a:gd name="connsiteY291" fmla="*/ 876866 h 2114196"/>
                <a:gd name="connsiteX292" fmla="*/ 641255 w 3129227"/>
                <a:gd name="connsiteY292" fmla="*/ 888090 h 2114196"/>
                <a:gd name="connsiteX293" fmla="*/ 635262 w 3129227"/>
                <a:gd name="connsiteY293" fmla="*/ 887598 h 2114196"/>
                <a:gd name="connsiteX294" fmla="*/ 533835 w 3129227"/>
                <a:gd name="connsiteY294" fmla="*/ 897542 h 2114196"/>
                <a:gd name="connsiteX295" fmla="*/ 530180 w 3129227"/>
                <a:gd name="connsiteY295" fmla="*/ 898428 h 2114196"/>
                <a:gd name="connsiteX296" fmla="*/ 524773 w 3129227"/>
                <a:gd name="connsiteY296" fmla="*/ 891733 h 2114196"/>
                <a:gd name="connsiteX297" fmla="*/ 513518 w 3129227"/>
                <a:gd name="connsiteY297" fmla="*/ 878835 h 2114196"/>
                <a:gd name="connsiteX298" fmla="*/ 490135 w 3129227"/>
                <a:gd name="connsiteY298" fmla="*/ 854122 h 2114196"/>
                <a:gd name="connsiteX299" fmla="*/ 463534 w 3129227"/>
                <a:gd name="connsiteY299" fmla="*/ 831969 h 2114196"/>
                <a:gd name="connsiteX300" fmla="*/ 431674 w 3129227"/>
                <a:gd name="connsiteY300" fmla="*/ 820352 h 2114196"/>
                <a:gd name="connsiteX301" fmla="*/ 461636 w 3129227"/>
                <a:gd name="connsiteY301" fmla="*/ 835416 h 2114196"/>
                <a:gd name="connsiteX302" fmla="*/ 483996 w 3129227"/>
                <a:gd name="connsiteY302" fmla="*/ 859045 h 2114196"/>
                <a:gd name="connsiteX303" fmla="*/ 503873 w 3129227"/>
                <a:gd name="connsiteY303" fmla="*/ 886121 h 2114196"/>
                <a:gd name="connsiteX304" fmla="*/ 513373 w 3129227"/>
                <a:gd name="connsiteY304" fmla="*/ 899906 h 2114196"/>
                <a:gd name="connsiteX305" fmla="*/ 514687 w 3129227"/>
                <a:gd name="connsiteY305" fmla="*/ 902072 h 2114196"/>
                <a:gd name="connsiteX306" fmla="*/ 437082 w 3129227"/>
                <a:gd name="connsiteY306" fmla="*/ 924421 h 2114196"/>
                <a:gd name="connsiteX307" fmla="*/ 431674 w 3129227"/>
                <a:gd name="connsiteY307" fmla="*/ 926391 h 2114196"/>
                <a:gd name="connsiteX308" fmla="*/ 408291 w 3129227"/>
                <a:gd name="connsiteY308" fmla="*/ 870861 h 2114196"/>
                <a:gd name="connsiteX309" fmla="*/ 388705 w 3129227"/>
                <a:gd name="connsiteY309" fmla="*/ 847624 h 2114196"/>
                <a:gd name="connsiteX310" fmla="*/ 377598 w 3129227"/>
                <a:gd name="connsiteY310" fmla="*/ 837483 h 2114196"/>
                <a:gd name="connsiteX311" fmla="*/ 366198 w 3129227"/>
                <a:gd name="connsiteY311" fmla="*/ 828032 h 2114196"/>
                <a:gd name="connsiteX312" fmla="*/ 376136 w 3129227"/>
                <a:gd name="connsiteY312" fmla="*/ 839058 h 2114196"/>
                <a:gd name="connsiteX313" fmla="*/ 385783 w 3129227"/>
                <a:gd name="connsiteY313" fmla="*/ 850479 h 2114196"/>
                <a:gd name="connsiteX314" fmla="*/ 401422 w 3129227"/>
                <a:gd name="connsiteY314" fmla="*/ 875193 h 2114196"/>
                <a:gd name="connsiteX315" fmla="*/ 415891 w 3129227"/>
                <a:gd name="connsiteY315" fmla="*/ 926784 h 2114196"/>
                <a:gd name="connsiteX316" fmla="*/ 394552 w 3129227"/>
                <a:gd name="connsiteY316" fmla="*/ 917529 h 2114196"/>
                <a:gd name="connsiteX317" fmla="*/ 348369 w 3129227"/>
                <a:gd name="connsiteY317" fmla="*/ 898428 h 2114196"/>
                <a:gd name="connsiteX318" fmla="*/ 324545 w 3129227"/>
                <a:gd name="connsiteY318" fmla="*/ 890651 h 2114196"/>
                <a:gd name="connsiteX319" fmla="*/ 299407 w 3129227"/>
                <a:gd name="connsiteY319" fmla="*/ 887894 h 2114196"/>
                <a:gd name="connsiteX320" fmla="*/ 274416 w 3129227"/>
                <a:gd name="connsiteY320" fmla="*/ 887205 h 2114196"/>
                <a:gd name="connsiteX321" fmla="*/ 249716 w 3129227"/>
                <a:gd name="connsiteY321" fmla="*/ 890453 h 2114196"/>
                <a:gd name="connsiteX322" fmla="*/ 274416 w 3129227"/>
                <a:gd name="connsiteY322" fmla="*/ 888681 h 2114196"/>
                <a:gd name="connsiteX323" fmla="*/ 299114 w 3129227"/>
                <a:gd name="connsiteY323" fmla="*/ 890847 h 2114196"/>
                <a:gd name="connsiteX324" fmla="*/ 346029 w 3129227"/>
                <a:gd name="connsiteY324" fmla="*/ 903942 h 2114196"/>
                <a:gd name="connsiteX325" fmla="*/ 390460 w 3129227"/>
                <a:gd name="connsiteY325" fmla="*/ 925701 h 2114196"/>
                <a:gd name="connsiteX326" fmla="*/ 412967 w 3129227"/>
                <a:gd name="connsiteY326" fmla="*/ 937123 h 2114196"/>
                <a:gd name="connsiteX327" fmla="*/ 428020 w 3129227"/>
                <a:gd name="connsiteY327" fmla="*/ 939485 h 2114196"/>
                <a:gd name="connsiteX328" fmla="*/ 441027 w 3129227"/>
                <a:gd name="connsiteY328" fmla="*/ 936039 h 2114196"/>
                <a:gd name="connsiteX329" fmla="*/ 528865 w 3129227"/>
                <a:gd name="connsiteY329" fmla="*/ 916938 h 2114196"/>
                <a:gd name="connsiteX330" fmla="*/ 529011 w 3129227"/>
                <a:gd name="connsiteY330" fmla="*/ 917923 h 2114196"/>
                <a:gd name="connsiteX331" fmla="*/ 532518 w 3129227"/>
                <a:gd name="connsiteY331" fmla="*/ 916248 h 2114196"/>
                <a:gd name="connsiteX332" fmla="*/ 537195 w 3129227"/>
                <a:gd name="connsiteY332" fmla="*/ 915363 h 2114196"/>
                <a:gd name="connsiteX333" fmla="*/ 633948 w 3129227"/>
                <a:gd name="connsiteY333" fmla="*/ 911720 h 2114196"/>
                <a:gd name="connsiteX334" fmla="*/ 714039 w 3129227"/>
                <a:gd name="connsiteY334" fmla="*/ 945097 h 2114196"/>
                <a:gd name="connsiteX335" fmla="*/ 724415 w 3129227"/>
                <a:gd name="connsiteY335" fmla="*/ 962032 h 2114196"/>
                <a:gd name="connsiteX336" fmla="*/ 730115 w 3129227"/>
                <a:gd name="connsiteY336" fmla="*/ 974930 h 2114196"/>
                <a:gd name="connsiteX337" fmla="*/ 620355 w 3129227"/>
                <a:gd name="connsiteY337" fmla="*/ 1083528 h 2114196"/>
                <a:gd name="connsiteX338" fmla="*/ 628102 w 3129227"/>
                <a:gd name="connsiteY338" fmla="*/ 1132364 h 2114196"/>
                <a:gd name="connsiteX339" fmla="*/ 630440 w 3129227"/>
                <a:gd name="connsiteY339" fmla="*/ 1141619 h 2114196"/>
                <a:gd name="connsiteX340" fmla="*/ 592295 w 3129227"/>
                <a:gd name="connsiteY340" fmla="*/ 1154122 h 2114196"/>
                <a:gd name="connsiteX341" fmla="*/ 582795 w 3129227"/>
                <a:gd name="connsiteY341" fmla="*/ 1159538 h 2114196"/>
                <a:gd name="connsiteX342" fmla="*/ 577387 w 3129227"/>
                <a:gd name="connsiteY342" fmla="*/ 1162491 h 2114196"/>
                <a:gd name="connsiteX343" fmla="*/ 542018 w 3129227"/>
                <a:gd name="connsiteY343" fmla="*/ 1180115 h 2114196"/>
                <a:gd name="connsiteX344" fmla="*/ 497735 w 3129227"/>
                <a:gd name="connsiteY344" fmla="*/ 1196656 h 2114196"/>
                <a:gd name="connsiteX345" fmla="*/ 182194 w 3129227"/>
                <a:gd name="connsiteY345" fmla="*/ 1228064 h 2114196"/>
                <a:gd name="connsiteX346" fmla="*/ 163925 w 3129227"/>
                <a:gd name="connsiteY346" fmla="*/ 1230230 h 2114196"/>
                <a:gd name="connsiteX347" fmla="*/ 162317 w 3129227"/>
                <a:gd name="connsiteY347" fmla="*/ 1230428 h 2114196"/>
                <a:gd name="connsiteX348" fmla="*/ 154132 w 3129227"/>
                <a:gd name="connsiteY348" fmla="*/ 1229442 h 2114196"/>
                <a:gd name="connsiteX349" fmla="*/ 153841 w 3129227"/>
                <a:gd name="connsiteY349" fmla="*/ 1232396 h 2114196"/>
                <a:gd name="connsiteX350" fmla="*/ 97572 w 3129227"/>
                <a:gd name="connsiteY350" fmla="*/ 1204631 h 2114196"/>
                <a:gd name="connsiteX351" fmla="*/ 48612 w 3129227"/>
                <a:gd name="connsiteY351" fmla="*/ 1098002 h 2114196"/>
                <a:gd name="connsiteX352" fmla="*/ 126365 w 3129227"/>
                <a:gd name="connsiteY352" fmla="*/ 937714 h 2114196"/>
                <a:gd name="connsiteX353" fmla="*/ 275438 w 3129227"/>
                <a:gd name="connsiteY353" fmla="*/ 851760 h 2114196"/>
                <a:gd name="connsiteX354" fmla="*/ 430798 w 3129227"/>
                <a:gd name="connsiteY354" fmla="*/ 802038 h 2114196"/>
                <a:gd name="connsiteX355" fmla="*/ 528426 w 3129227"/>
                <a:gd name="connsiteY355" fmla="*/ 766593 h 2114196"/>
                <a:gd name="connsiteX356" fmla="*/ 583818 w 3129227"/>
                <a:gd name="connsiteY356" fmla="*/ 747394 h 2114196"/>
                <a:gd name="connsiteX357" fmla="*/ 626640 w 3129227"/>
                <a:gd name="connsiteY357" fmla="*/ 688714 h 2114196"/>
                <a:gd name="connsiteX358" fmla="*/ 731722 w 3129227"/>
                <a:gd name="connsiteY358" fmla="*/ 644605 h 2114196"/>
                <a:gd name="connsiteX359" fmla="*/ 834613 w 3129227"/>
                <a:gd name="connsiteY359" fmla="*/ 558356 h 2114196"/>
                <a:gd name="connsiteX360" fmla="*/ 727631 w 3129227"/>
                <a:gd name="connsiteY360" fmla="*/ 637712 h 2114196"/>
                <a:gd name="connsiteX361" fmla="*/ 620355 w 3129227"/>
                <a:gd name="connsiteY361" fmla="*/ 674241 h 2114196"/>
                <a:gd name="connsiteX362" fmla="*/ 530326 w 3129227"/>
                <a:gd name="connsiteY362" fmla="*/ 613393 h 2114196"/>
                <a:gd name="connsiteX363" fmla="*/ 524335 w 3129227"/>
                <a:gd name="connsiteY363" fmla="*/ 610145 h 2114196"/>
                <a:gd name="connsiteX364" fmla="*/ 434451 w 3129227"/>
                <a:gd name="connsiteY364" fmla="*/ 544769 h 2114196"/>
                <a:gd name="connsiteX365" fmla="*/ 422760 w 3129227"/>
                <a:gd name="connsiteY365" fmla="*/ 533152 h 2114196"/>
                <a:gd name="connsiteX366" fmla="*/ 493789 w 3129227"/>
                <a:gd name="connsiteY366" fmla="*/ 475159 h 2114196"/>
                <a:gd name="connsiteX367" fmla="*/ 533835 w 3129227"/>
                <a:gd name="connsiteY367" fmla="*/ 429475 h 2114196"/>
                <a:gd name="connsiteX368" fmla="*/ 553711 w 3129227"/>
                <a:gd name="connsiteY368" fmla="*/ 406731 h 2114196"/>
                <a:gd name="connsiteX369" fmla="*/ 563795 w 3129227"/>
                <a:gd name="connsiteY369" fmla="*/ 395507 h 2114196"/>
                <a:gd name="connsiteX370" fmla="*/ 572271 w 3129227"/>
                <a:gd name="connsiteY370" fmla="*/ 383102 h 2114196"/>
                <a:gd name="connsiteX371" fmla="*/ 563064 w 3129227"/>
                <a:gd name="connsiteY371" fmla="*/ 394918 h 2114196"/>
                <a:gd name="connsiteX372" fmla="*/ 552249 w 3129227"/>
                <a:gd name="connsiteY372" fmla="*/ 405451 h 2114196"/>
                <a:gd name="connsiteX373" fmla="*/ 530764 w 3129227"/>
                <a:gd name="connsiteY373" fmla="*/ 426718 h 2114196"/>
                <a:gd name="connsiteX374" fmla="*/ 487942 w 3129227"/>
                <a:gd name="connsiteY374" fmla="*/ 469351 h 2114196"/>
                <a:gd name="connsiteX375" fmla="*/ 407705 w 3129227"/>
                <a:gd name="connsiteY375" fmla="*/ 523897 h 2114196"/>
                <a:gd name="connsiteX376" fmla="*/ 288592 w 3129227"/>
                <a:gd name="connsiteY376" fmla="*/ 422683 h 2114196"/>
                <a:gd name="connsiteX377" fmla="*/ 218147 w 3129227"/>
                <a:gd name="connsiteY377" fmla="*/ 89895 h 2114196"/>
                <a:gd name="connsiteX378" fmla="*/ 256147 w 3129227"/>
                <a:gd name="connsiteY378" fmla="*/ 49921 h 2114196"/>
                <a:gd name="connsiteX379" fmla="*/ 368098 w 3129227"/>
                <a:gd name="connsiteY379" fmla="*/ 117858 h 2114196"/>
                <a:gd name="connsiteX380" fmla="*/ 382129 w 3129227"/>
                <a:gd name="connsiteY380" fmla="*/ 144934 h 2114196"/>
                <a:gd name="connsiteX381" fmla="*/ 549473 w 3129227"/>
                <a:gd name="connsiteY381" fmla="*/ 290846 h 2114196"/>
                <a:gd name="connsiteX382" fmla="*/ 614364 w 3129227"/>
                <a:gd name="connsiteY382" fmla="*/ 330329 h 2114196"/>
                <a:gd name="connsiteX383" fmla="*/ 907835 w 3129227"/>
                <a:gd name="connsiteY383" fmla="*/ 488057 h 2114196"/>
                <a:gd name="connsiteX384" fmla="*/ 1066701 w 3129227"/>
                <a:gd name="connsiteY384" fmla="*/ 582182 h 2114196"/>
                <a:gd name="connsiteX385" fmla="*/ 1097394 w 3129227"/>
                <a:gd name="connsiteY385" fmla="*/ 608470 h 2114196"/>
                <a:gd name="connsiteX386" fmla="*/ 1216652 w 3129227"/>
                <a:gd name="connsiteY386" fmla="*/ 710670 h 2114196"/>
                <a:gd name="connsiteX387" fmla="*/ 1443042 w 3129227"/>
                <a:gd name="connsiteY387" fmla="*/ 902072 h 2114196"/>
                <a:gd name="connsiteX388" fmla="*/ 1905903 w 3129227"/>
                <a:gd name="connsiteY388" fmla="*/ 975423 h 2114196"/>
                <a:gd name="connsiteX389" fmla="*/ 3032877 w 3129227"/>
                <a:gd name="connsiteY389" fmla="*/ 952383 h 2114196"/>
                <a:gd name="connsiteX390" fmla="*/ 3031707 w 3129227"/>
                <a:gd name="connsiteY390" fmla="*/ 903745 h 2114196"/>
                <a:gd name="connsiteX391" fmla="*/ 1907657 w 3129227"/>
                <a:gd name="connsiteY391" fmla="*/ 926784 h 2114196"/>
                <a:gd name="connsiteX392" fmla="*/ 1472273 w 3129227"/>
                <a:gd name="connsiteY392" fmla="*/ 862886 h 2114196"/>
                <a:gd name="connsiteX393" fmla="*/ 1248807 w 3129227"/>
                <a:gd name="connsiteY393" fmla="*/ 673846 h 2114196"/>
                <a:gd name="connsiteX394" fmla="*/ 1127939 w 3129227"/>
                <a:gd name="connsiteY394" fmla="*/ 570172 h 2114196"/>
                <a:gd name="connsiteX395" fmla="*/ 1099294 w 3129227"/>
                <a:gd name="connsiteY395" fmla="*/ 545851 h 2114196"/>
                <a:gd name="connsiteX396" fmla="*/ 922304 w 3129227"/>
                <a:gd name="connsiteY396" fmla="*/ 441585 h 2114196"/>
                <a:gd name="connsiteX397" fmla="*/ 640524 w 3129227"/>
                <a:gd name="connsiteY397" fmla="*/ 289271 h 2114196"/>
                <a:gd name="connsiteX398" fmla="*/ 572418 w 3129227"/>
                <a:gd name="connsiteY398" fmla="*/ 247821 h 2114196"/>
                <a:gd name="connsiteX399" fmla="*/ 424805 w 3129227"/>
                <a:gd name="connsiteY399" fmla="*/ 121106 h 2114196"/>
                <a:gd name="connsiteX400" fmla="*/ 412236 w 3129227"/>
                <a:gd name="connsiteY400" fmla="*/ 96393 h 2114196"/>
                <a:gd name="connsiteX401" fmla="*/ 251616 w 3129227"/>
                <a:gd name="connsiteY401" fmla="*/ 1284 h 21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Lst>
              <a:rect l="l" t="t" r="r" b="b"/>
              <a:pathLst>
                <a:path w="3129227" h="2114196">
                  <a:moveTo>
                    <a:pt x="840459" y="1701053"/>
                  </a:moveTo>
                  <a:lnTo>
                    <a:pt x="843237" y="1701251"/>
                  </a:lnTo>
                  <a:cubicBezTo>
                    <a:pt x="844697" y="1701448"/>
                    <a:pt x="847766" y="1701448"/>
                    <a:pt x="849228" y="1701448"/>
                  </a:cubicBezTo>
                  <a:cubicBezTo>
                    <a:pt x="849375" y="1701743"/>
                    <a:pt x="849666" y="1701939"/>
                    <a:pt x="850106" y="1702137"/>
                  </a:cubicBezTo>
                  <a:cubicBezTo>
                    <a:pt x="854344" y="1704303"/>
                    <a:pt x="858435" y="1708142"/>
                    <a:pt x="861652" y="1713065"/>
                  </a:cubicBezTo>
                  <a:cubicBezTo>
                    <a:pt x="867644" y="1723601"/>
                    <a:pt x="867935" y="1736302"/>
                    <a:pt x="861213" y="1743686"/>
                  </a:cubicBezTo>
                  <a:cubicBezTo>
                    <a:pt x="860190" y="1744670"/>
                    <a:pt x="859897" y="1745359"/>
                    <a:pt x="857997" y="1746639"/>
                  </a:cubicBezTo>
                  <a:cubicBezTo>
                    <a:pt x="857121" y="1747525"/>
                    <a:pt x="855075" y="1748609"/>
                    <a:pt x="851421" y="1752941"/>
                  </a:cubicBezTo>
                  <a:cubicBezTo>
                    <a:pt x="849666" y="1755303"/>
                    <a:pt x="848790" y="1757667"/>
                    <a:pt x="848206" y="1759735"/>
                  </a:cubicBezTo>
                  <a:lnTo>
                    <a:pt x="847766" y="1760030"/>
                  </a:lnTo>
                  <a:cubicBezTo>
                    <a:pt x="832421" y="1772042"/>
                    <a:pt x="805091" y="1778934"/>
                    <a:pt x="787113" y="1779327"/>
                  </a:cubicBezTo>
                  <a:cubicBezTo>
                    <a:pt x="772646" y="1779524"/>
                    <a:pt x="761391" y="1774404"/>
                    <a:pt x="751891" y="1762787"/>
                  </a:cubicBezTo>
                  <a:cubicBezTo>
                    <a:pt x="783022" y="1747328"/>
                    <a:pt x="814444" y="1728129"/>
                    <a:pt x="840459" y="1701053"/>
                  </a:cubicBezTo>
                  <a:close/>
                  <a:moveTo>
                    <a:pt x="842506" y="1698691"/>
                  </a:moveTo>
                  <a:lnTo>
                    <a:pt x="842944" y="1700168"/>
                  </a:lnTo>
                  <a:cubicBezTo>
                    <a:pt x="842068" y="1700364"/>
                    <a:pt x="841628" y="1700660"/>
                    <a:pt x="840897" y="1700660"/>
                  </a:cubicBezTo>
                  <a:cubicBezTo>
                    <a:pt x="841483" y="1699971"/>
                    <a:pt x="841921" y="1699380"/>
                    <a:pt x="842506" y="1698691"/>
                  </a:cubicBezTo>
                  <a:close/>
                  <a:moveTo>
                    <a:pt x="723246" y="1463575"/>
                  </a:moveTo>
                  <a:cubicBezTo>
                    <a:pt x="727191" y="1483167"/>
                    <a:pt x="738739" y="1503843"/>
                    <a:pt x="749261" y="1522944"/>
                  </a:cubicBezTo>
                  <a:cubicBezTo>
                    <a:pt x="759637" y="1541454"/>
                    <a:pt x="769430" y="1558684"/>
                    <a:pt x="770746" y="1571976"/>
                  </a:cubicBezTo>
                  <a:cubicBezTo>
                    <a:pt x="771184" y="1576997"/>
                    <a:pt x="772791" y="1580640"/>
                    <a:pt x="773815" y="1584283"/>
                  </a:cubicBezTo>
                  <a:lnTo>
                    <a:pt x="775130" y="1588124"/>
                  </a:lnTo>
                  <a:cubicBezTo>
                    <a:pt x="777175" y="1594818"/>
                    <a:pt x="782584" y="1603384"/>
                    <a:pt x="796175" y="1607026"/>
                  </a:cubicBezTo>
                  <a:cubicBezTo>
                    <a:pt x="803191" y="1608996"/>
                    <a:pt x="811813" y="1609192"/>
                    <a:pt x="820875" y="1608110"/>
                  </a:cubicBezTo>
                  <a:cubicBezTo>
                    <a:pt x="829644" y="1607026"/>
                    <a:pt x="838852" y="1604664"/>
                    <a:pt x="847037" y="1601907"/>
                  </a:cubicBezTo>
                  <a:cubicBezTo>
                    <a:pt x="846013" y="1604664"/>
                    <a:pt x="844990" y="1607716"/>
                    <a:pt x="843675" y="1610473"/>
                  </a:cubicBezTo>
                  <a:cubicBezTo>
                    <a:pt x="842068" y="1613524"/>
                    <a:pt x="841337" y="1616578"/>
                    <a:pt x="840168" y="1619335"/>
                  </a:cubicBezTo>
                  <a:cubicBezTo>
                    <a:pt x="840168" y="1619531"/>
                    <a:pt x="840168" y="1619531"/>
                    <a:pt x="840021" y="1619728"/>
                  </a:cubicBezTo>
                  <a:cubicBezTo>
                    <a:pt x="837975" y="1621697"/>
                    <a:pt x="836368" y="1623667"/>
                    <a:pt x="835052" y="1625340"/>
                  </a:cubicBezTo>
                  <a:cubicBezTo>
                    <a:pt x="832421" y="1628983"/>
                    <a:pt x="830082" y="1632922"/>
                    <a:pt x="828182" y="1636957"/>
                  </a:cubicBezTo>
                  <a:cubicBezTo>
                    <a:pt x="827306" y="1638731"/>
                    <a:pt x="826282" y="1640404"/>
                    <a:pt x="825113" y="1642373"/>
                  </a:cubicBezTo>
                  <a:cubicBezTo>
                    <a:pt x="797199" y="1686679"/>
                    <a:pt x="750139" y="1710998"/>
                    <a:pt x="704393" y="1731772"/>
                  </a:cubicBezTo>
                  <a:cubicBezTo>
                    <a:pt x="629562" y="1766035"/>
                    <a:pt x="554149" y="1798232"/>
                    <a:pt x="473620" y="1830131"/>
                  </a:cubicBezTo>
                  <a:cubicBezTo>
                    <a:pt x="466165" y="1833086"/>
                    <a:pt x="458420" y="1836530"/>
                    <a:pt x="450382" y="1839977"/>
                  </a:cubicBezTo>
                  <a:cubicBezTo>
                    <a:pt x="424660" y="1851398"/>
                    <a:pt x="398060" y="1863213"/>
                    <a:pt x="374529" y="1859964"/>
                  </a:cubicBezTo>
                  <a:cubicBezTo>
                    <a:pt x="373067" y="1859767"/>
                    <a:pt x="371752" y="1859373"/>
                    <a:pt x="370436" y="1858881"/>
                  </a:cubicBezTo>
                  <a:cubicBezTo>
                    <a:pt x="367076" y="1857896"/>
                    <a:pt x="362107" y="1856517"/>
                    <a:pt x="356552" y="1856124"/>
                  </a:cubicBezTo>
                  <a:cubicBezTo>
                    <a:pt x="255709" y="1828163"/>
                    <a:pt x="240216" y="1791437"/>
                    <a:pt x="219901" y="1723895"/>
                  </a:cubicBezTo>
                  <a:cubicBezTo>
                    <a:pt x="207039" y="1680870"/>
                    <a:pt x="222385" y="1649659"/>
                    <a:pt x="232470" y="1634990"/>
                  </a:cubicBezTo>
                  <a:cubicBezTo>
                    <a:pt x="233201" y="1634990"/>
                    <a:pt x="233785" y="1635481"/>
                    <a:pt x="234516" y="1635481"/>
                  </a:cubicBezTo>
                  <a:cubicBezTo>
                    <a:pt x="238316" y="1635875"/>
                    <a:pt x="241532" y="1635481"/>
                    <a:pt x="244309" y="1634990"/>
                  </a:cubicBezTo>
                  <a:cubicBezTo>
                    <a:pt x="245916" y="1635481"/>
                    <a:pt x="247816" y="1635875"/>
                    <a:pt x="250154" y="1636072"/>
                  </a:cubicBezTo>
                  <a:cubicBezTo>
                    <a:pt x="254685" y="1636565"/>
                    <a:pt x="259216" y="1636366"/>
                    <a:pt x="263747" y="1635875"/>
                  </a:cubicBezTo>
                  <a:cubicBezTo>
                    <a:pt x="273538" y="1634595"/>
                    <a:pt x="283476" y="1631543"/>
                    <a:pt x="292100" y="1628392"/>
                  </a:cubicBezTo>
                  <a:cubicBezTo>
                    <a:pt x="295461" y="1627111"/>
                    <a:pt x="298238" y="1625735"/>
                    <a:pt x="301307" y="1624256"/>
                  </a:cubicBezTo>
                  <a:cubicBezTo>
                    <a:pt x="302330" y="1623863"/>
                    <a:pt x="303207" y="1623174"/>
                    <a:pt x="304376" y="1622779"/>
                  </a:cubicBezTo>
                  <a:cubicBezTo>
                    <a:pt x="310807" y="1620613"/>
                    <a:pt x="316800" y="1617856"/>
                    <a:pt x="322207" y="1614608"/>
                  </a:cubicBezTo>
                  <a:cubicBezTo>
                    <a:pt x="322792" y="1614412"/>
                    <a:pt x="323669" y="1614214"/>
                    <a:pt x="324545" y="1613919"/>
                  </a:cubicBezTo>
                  <a:cubicBezTo>
                    <a:pt x="327321" y="1613328"/>
                    <a:pt x="330100" y="1612442"/>
                    <a:pt x="332876" y="1611358"/>
                  </a:cubicBezTo>
                  <a:cubicBezTo>
                    <a:pt x="396743" y="1587040"/>
                    <a:pt x="462513" y="1563805"/>
                    <a:pt x="525795" y="1541257"/>
                  </a:cubicBezTo>
                  <a:cubicBezTo>
                    <a:pt x="576802" y="1523140"/>
                    <a:pt x="629417" y="1504730"/>
                    <a:pt x="680717" y="1485531"/>
                  </a:cubicBezTo>
                  <a:lnTo>
                    <a:pt x="682324" y="1484940"/>
                  </a:lnTo>
                  <a:cubicBezTo>
                    <a:pt x="685100" y="1484054"/>
                    <a:pt x="687877" y="1482970"/>
                    <a:pt x="690655" y="1481494"/>
                  </a:cubicBezTo>
                  <a:cubicBezTo>
                    <a:pt x="700884" y="1476078"/>
                    <a:pt x="712139" y="1470269"/>
                    <a:pt x="723246" y="1463575"/>
                  </a:cubicBezTo>
                  <a:close/>
                  <a:moveTo>
                    <a:pt x="771184" y="1425767"/>
                  </a:moveTo>
                  <a:cubicBezTo>
                    <a:pt x="771622" y="1425767"/>
                    <a:pt x="771915" y="1425963"/>
                    <a:pt x="772353" y="1425963"/>
                  </a:cubicBezTo>
                  <a:cubicBezTo>
                    <a:pt x="810499" y="1430492"/>
                    <a:pt x="850252" y="1455402"/>
                    <a:pt x="866766" y="1485333"/>
                  </a:cubicBezTo>
                  <a:cubicBezTo>
                    <a:pt x="877290" y="1504730"/>
                    <a:pt x="877728" y="1524717"/>
                    <a:pt x="868083" y="1545295"/>
                  </a:cubicBezTo>
                  <a:cubicBezTo>
                    <a:pt x="862383" y="1557601"/>
                    <a:pt x="858435" y="1569613"/>
                    <a:pt x="854783" y="1581231"/>
                  </a:cubicBezTo>
                  <a:cubicBezTo>
                    <a:pt x="840897" y="1588615"/>
                    <a:pt x="816052" y="1595704"/>
                    <a:pt x="800852" y="1591570"/>
                  </a:cubicBezTo>
                  <a:cubicBezTo>
                    <a:pt x="793837" y="1589698"/>
                    <a:pt x="791791" y="1585958"/>
                    <a:pt x="790913" y="1583397"/>
                  </a:cubicBezTo>
                  <a:cubicBezTo>
                    <a:pt x="790622" y="1581920"/>
                    <a:pt x="789891" y="1580443"/>
                    <a:pt x="789453" y="1579065"/>
                  </a:cubicBezTo>
                  <a:cubicBezTo>
                    <a:pt x="788430" y="1576111"/>
                    <a:pt x="787553" y="1573749"/>
                    <a:pt x="787261" y="1570696"/>
                  </a:cubicBezTo>
                  <a:cubicBezTo>
                    <a:pt x="785653" y="1554155"/>
                    <a:pt x="775130" y="1535251"/>
                    <a:pt x="763877" y="1515264"/>
                  </a:cubicBezTo>
                  <a:cubicBezTo>
                    <a:pt x="752039" y="1494195"/>
                    <a:pt x="740053" y="1472435"/>
                    <a:pt x="739030" y="1453925"/>
                  </a:cubicBezTo>
                  <a:cubicBezTo>
                    <a:pt x="750577" y="1445950"/>
                    <a:pt x="761537" y="1436695"/>
                    <a:pt x="771184" y="1425767"/>
                  </a:cubicBezTo>
                  <a:close/>
                  <a:moveTo>
                    <a:pt x="745022" y="1199118"/>
                  </a:moveTo>
                  <a:cubicBezTo>
                    <a:pt x="757299" y="1205518"/>
                    <a:pt x="767822" y="1213886"/>
                    <a:pt x="775275" y="1224028"/>
                  </a:cubicBezTo>
                  <a:cubicBezTo>
                    <a:pt x="787699" y="1240568"/>
                    <a:pt x="799099" y="1268726"/>
                    <a:pt x="796613" y="1283790"/>
                  </a:cubicBezTo>
                  <a:cubicBezTo>
                    <a:pt x="795882" y="1285269"/>
                    <a:pt x="795006" y="1287040"/>
                    <a:pt x="794568" y="1288517"/>
                  </a:cubicBezTo>
                  <a:cubicBezTo>
                    <a:pt x="789453" y="1304664"/>
                    <a:pt x="780684" y="1322780"/>
                    <a:pt x="770746" y="1340208"/>
                  </a:cubicBezTo>
                  <a:cubicBezTo>
                    <a:pt x="764753" y="1342965"/>
                    <a:pt x="758468" y="1345327"/>
                    <a:pt x="755691" y="1342965"/>
                  </a:cubicBezTo>
                  <a:cubicBezTo>
                    <a:pt x="753208" y="1340995"/>
                    <a:pt x="751599" y="1336958"/>
                    <a:pt x="750139" y="1332822"/>
                  </a:cubicBezTo>
                  <a:cubicBezTo>
                    <a:pt x="728070" y="1271780"/>
                    <a:pt x="723246" y="1229837"/>
                    <a:pt x="735961" y="1208570"/>
                  </a:cubicBezTo>
                  <a:cubicBezTo>
                    <a:pt x="738299" y="1204631"/>
                    <a:pt x="741370" y="1201677"/>
                    <a:pt x="745022" y="1199118"/>
                  </a:cubicBezTo>
                  <a:close/>
                  <a:moveTo>
                    <a:pt x="663891" y="1185198"/>
                  </a:moveTo>
                  <a:cubicBezTo>
                    <a:pt x="682287" y="1183611"/>
                    <a:pt x="701324" y="1184793"/>
                    <a:pt x="718715" y="1188976"/>
                  </a:cubicBezTo>
                  <a:cubicBezTo>
                    <a:pt x="722222" y="1189863"/>
                    <a:pt x="725291" y="1191142"/>
                    <a:pt x="728508" y="1192226"/>
                  </a:cubicBezTo>
                  <a:cubicBezTo>
                    <a:pt x="726022" y="1194588"/>
                    <a:pt x="723977" y="1197345"/>
                    <a:pt x="722222" y="1200397"/>
                  </a:cubicBezTo>
                  <a:cubicBezTo>
                    <a:pt x="706584" y="1226390"/>
                    <a:pt x="710677" y="1271582"/>
                    <a:pt x="734939" y="1338435"/>
                  </a:cubicBezTo>
                  <a:cubicBezTo>
                    <a:pt x="736984" y="1344243"/>
                    <a:pt x="739908" y="1351136"/>
                    <a:pt x="745608" y="1355664"/>
                  </a:cubicBezTo>
                  <a:cubicBezTo>
                    <a:pt x="749699" y="1358914"/>
                    <a:pt x="754230" y="1360194"/>
                    <a:pt x="758761" y="1360194"/>
                  </a:cubicBezTo>
                  <a:cubicBezTo>
                    <a:pt x="751453" y="1371517"/>
                    <a:pt x="743853" y="1382051"/>
                    <a:pt x="737277" y="1390518"/>
                  </a:cubicBezTo>
                  <a:cubicBezTo>
                    <a:pt x="720908" y="1411096"/>
                    <a:pt x="692993" y="1425767"/>
                    <a:pt x="667417" y="1438861"/>
                  </a:cubicBezTo>
                  <a:lnTo>
                    <a:pt x="664055" y="1439945"/>
                  </a:lnTo>
                  <a:cubicBezTo>
                    <a:pt x="612902" y="1458848"/>
                    <a:pt x="560433" y="1477358"/>
                    <a:pt x="509718" y="1495475"/>
                  </a:cubicBezTo>
                  <a:cubicBezTo>
                    <a:pt x="445851" y="1518021"/>
                    <a:pt x="379936" y="1541257"/>
                    <a:pt x="315483" y="1565773"/>
                  </a:cubicBezTo>
                  <a:cubicBezTo>
                    <a:pt x="314607" y="1566167"/>
                    <a:pt x="313730" y="1566167"/>
                    <a:pt x="312707" y="1566462"/>
                  </a:cubicBezTo>
                  <a:cubicBezTo>
                    <a:pt x="309200" y="1567249"/>
                    <a:pt x="303938" y="1568530"/>
                    <a:pt x="298530" y="1571779"/>
                  </a:cubicBezTo>
                  <a:cubicBezTo>
                    <a:pt x="295023" y="1573749"/>
                    <a:pt x="292245" y="1575028"/>
                    <a:pt x="289323" y="1576111"/>
                  </a:cubicBezTo>
                  <a:cubicBezTo>
                    <a:pt x="285376" y="1577392"/>
                    <a:pt x="282161" y="1578869"/>
                    <a:pt x="278947" y="1580640"/>
                  </a:cubicBezTo>
                  <a:cubicBezTo>
                    <a:pt x="277923" y="1581231"/>
                    <a:pt x="276754" y="1581724"/>
                    <a:pt x="275585" y="1582315"/>
                  </a:cubicBezTo>
                  <a:cubicBezTo>
                    <a:pt x="266230" y="1585563"/>
                    <a:pt x="259654" y="1587236"/>
                    <a:pt x="255709" y="1587532"/>
                  </a:cubicBezTo>
                  <a:cubicBezTo>
                    <a:pt x="253954" y="1586843"/>
                    <a:pt x="251178" y="1586252"/>
                    <a:pt x="247523" y="1585759"/>
                  </a:cubicBezTo>
                  <a:cubicBezTo>
                    <a:pt x="243870" y="1585366"/>
                    <a:pt x="240654" y="1585759"/>
                    <a:pt x="238170" y="1586449"/>
                  </a:cubicBezTo>
                  <a:cubicBezTo>
                    <a:pt x="237292" y="1586252"/>
                    <a:pt x="235978" y="1585759"/>
                    <a:pt x="234954" y="1585563"/>
                  </a:cubicBezTo>
                  <a:cubicBezTo>
                    <a:pt x="220778" y="1572469"/>
                    <a:pt x="183070" y="1537418"/>
                    <a:pt x="164217" y="1522747"/>
                  </a:cubicBezTo>
                  <a:cubicBezTo>
                    <a:pt x="149748" y="1507093"/>
                    <a:pt x="125487" y="1395638"/>
                    <a:pt x="125048" y="1353696"/>
                  </a:cubicBezTo>
                  <a:cubicBezTo>
                    <a:pt x="124903" y="1332626"/>
                    <a:pt x="151356" y="1297181"/>
                    <a:pt x="170210" y="1278180"/>
                  </a:cubicBezTo>
                  <a:cubicBezTo>
                    <a:pt x="170501" y="1278180"/>
                    <a:pt x="170648" y="1278180"/>
                    <a:pt x="170939" y="1278180"/>
                  </a:cubicBezTo>
                  <a:lnTo>
                    <a:pt x="187894" y="1276112"/>
                  </a:lnTo>
                  <a:cubicBezTo>
                    <a:pt x="292685" y="1263411"/>
                    <a:pt x="395574" y="1251595"/>
                    <a:pt x="500658" y="1244900"/>
                  </a:cubicBezTo>
                  <a:cubicBezTo>
                    <a:pt x="530326" y="1242931"/>
                    <a:pt x="549473" y="1231805"/>
                    <a:pt x="566426" y="1221862"/>
                  </a:cubicBezTo>
                  <a:cubicBezTo>
                    <a:pt x="575487" y="1216446"/>
                    <a:pt x="584109" y="1211523"/>
                    <a:pt x="594195" y="1207880"/>
                  </a:cubicBezTo>
                  <a:cubicBezTo>
                    <a:pt x="599748" y="1205911"/>
                    <a:pt x="604278" y="1203154"/>
                    <a:pt x="607933" y="1200791"/>
                  </a:cubicBezTo>
                  <a:cubicBezTo>
                    <a:pt x="609395" y="1199708"/>
                    <a:pt x="611148" y="1198822"/>
                    <a:pt x="612902" y="1198034"/>
                  </a:cubicBezTo>
                  <a:cubicBezTo>
                    <a:pt x="627737" y="1191142"/>
                    <a:pt x="645495" y="1186786"/>
                    <a:pt x="663891" y="1185198"/>
                  </a:cubicBezTo>
                  <a:close/>
                  <a:moveTo>
                    <a:pt x="736839" y="989599"/>
                  </a:moveTo>
                  <a:cubicBezTo>
                    <a:pt x="742830" y="1003088"/>
                    <a:pt x="748822" y="1016282"/>
                    <a:pt x="753791" y="1029574"/>
                  </a:cubicBezTo>
                  <a:cubicBezTo>
                    <a:pt x="759346" y="1044440"/>
                    <a:pt x="763877" y="1059307"/>
                    <a:pt x="766215" y="1073684"/>
                  </a:cubicBezTo>
                  <a:cubicBezTo>
                    <a:pt x="768699" y="1087860"/>
                    <a:pt x="767530" y="1101447"/>
                    <a:pt x="762853" y="1108045"/>
                  </a:cubicBezTo>
                  <a:cubicBezTo>
                    <a:pt x="760515" y="1111491"/>
                    <a:pt x="757737" y="1114148"/>
                    <a:pt x="752915" y="1116216"/>
                  </a:cubicBezTo>
                  <a:cubicBezTo>
                    <a:pt x="750577" y="1116905"/>
                    <a:pt x="748239" y="1118678"/>
                    <a:pt x="745899" y="1119071"/>
                  </a:cubicBezTo>
                  <a:cubicBezTo>
                    <a:pt x="743853" y="1119466"/>
                    <a:pt x="739908" y="1120548"/>
                    <a:pt x="735377" y="1123109"/>
                  </a:cubicBezTo>
                  <a:cubicBezTo>
                    <a:pt x="732600" y="1124880"/>
                    <a:pt x="732308" y="1124684"/>
                    <a:pt x="730846" y="1125471"/>
                  </a:cubicBezTo>
                  <a:cubicBezTo>
                    <a:pt x="729531" y="1125964"/>
                    <a:pt x="728508" y="1126555"/>
                    <a:pt x="727339" y="1126850"/>
                  </a:cubicBezTo>
                  <a:cubicBezTo>
                    <a:pt x="726315" y="1127244"/>
                    <a:pt x="725291" y="1127244"/>
                    <a:pt x="723246" y="1127637"/>
                  </a:cubicBezTo>
                  <a:lnTo>
                    <a:pt x="713162" y="1129607"/>
                  </a:lnTo>
                  <a:lnTo>
                    <a:pt x="708193" y="1130690"/>
                  </a:lnTo>
                  <a:lnTo>
                    <a:pt x="702055" y="1131280"/>
                  </a:lnTo>
                  <a:lnTo>
                    <a:pt x="689631" y="1132364"/>
                  </a:lnTo>
                  <a:lnTo>
                    <a:pt x="689924" y="1136301"/>
                  </a:lnTo>
                  <a:cubicBezTo>
                    <a:pt x="675455" y="1135612"/>
                    <a:pt x="660548" y="1136301"/>
                    <a:pt x="646224" y="1138369"/>
                  </a:cubicBezTo>
                  <a:cubicBezTo>
                    <a:pt x="645348" y="1135022"/>
                    <a:pt x="644471" y="1131280"/>
                    <a:pt x="643593" y="1127835"/>
                  </a:cubicBezTo>
                  <a:cubicBezTo>
                    <a:pt x="639940" y="1112870"/>
                    <a:pt x="636286" y="1098888"/>
                    <a:pt x="636431" y="1083528"/>
                  </a:cubicBezTo>
                  <a:cubicBezTo>
                    <a:pt x="637748" y="1027014"/>
                    <a:pt x="698108" y="1000726"/>
                    <a:pt x="736839" y="989599"/>
                  </a:cubicBezTo>
                  <a:close/>
                  <a:moveTo>
                    <a:pt x="1459565" y="946335"/>
                  </a:moveTo>
                  <a:cubicBezTo>
                    <a:pt x="1459565" y="969355"/>
                    <a:pt x="1458704" y="991711"/>
                    <a:pt x="1455910" y="1014079"/>
                  </a:cubicBezTo>
                  <a:cubicBezTo>
                    <a:pt x="1452900" y="1036242"/>
                    <a:pt x="1448603" y="1058174"/>
                    <a:pt x="1442588" y="1079687"/>
                  </a:cubicBezTo>
                  <a:cubicBezTo>
                    <a:pt x="1431200" y="1122915"/>
                    <a:pt x="1414224" y="1164420"/>
                    <a:pt x="1396606" y="1206791"/>
                  </a:cubicBezTo>
                  <a:cubicBezTo>
                    <a:pt x="1425400" y="1170871"/>
                    <a:pt x="1446025" y="1128499"/>
                    <a:pt x="1458274" y="1083775"/>
                  </a:cubicBezTo>
                  <a:cubicBezTo>
                    <a:pt x="1464077" y="1061407"/>
                    <a:pt x="1467943" y="1038171"/>
                    <a:pt x="1468373" y="1014946"/>
                  </a:cubicBezTo>
                  <a:cubicBezTo>
                    <a:pt x="1469231" y="991723"/>
                    <a:pt x="1465580" y="968269"/>
                    <a:pt x="1459565" y="946335"/>
                  </a:cubicBezTo>
                  <a:close/>
                  <a:moveTo>
                    <a:pt x="251616" y="1284"/>
                  </a:moveTo>
                  <a:cubicBezTo>
                    <a:pt x="216685" y="4927"/>
                    <a:pt x="188332" y="30329"/>
                    <a:pt x="172548" y="73158"/>
                  </a:cubicBezTo>
                  <a:cubicBezTo>
                    <a:pt x="136741" y="171615"/>
                    <a:pt x="167432" y="368038"/>
                    <a:pt x="253954" y="456649"/>
                  </a:cubicBezTo>
                  <a:cubicBezTo>
                    <a:pt x="330245" y="534530"/>
                    <a:pt x="368976" y="557272"/>
                    <a:pt x="387391" y="568202"/>
                  </a:cubicBezTo>
                  <a:cubicBezTo>
                    <a:pt x="390314" y="569974"/>
                    <a:pt x="393236" y="571648"/>
                    <a:pt x="394698" y="572731"/>
                  </a:cubicBezTo>
                  <a:cubicBezTo>
                    <a:pt x="409605" y="592717"/>
                    <a:pt x="476689" y="639189"/>
                    <a:pt x="500658" y="652579"/>
                  </a:cubicBezTo>
                  <a:lnTo>
                    <a:pt x="506649" y="656026"/>
                  </a:lnTo>
                  <a:cubicBezTo>
                    <a:pt x="520826" y="664000"/>
                    <a:pt x="559849" y="685466"/>
                    <a:pt x="575487" y="697969"/>
                  </a:cubicBezTo>
                  <a:cubicBezTo>
                    <a:pt x="572856" y="699249"/>
                    <a:pt x="569495" y="700922"/>
                    <a:pt x="564964" y="702892"/>
                  </a:cubicBezTo>
                  <a:cubicBezTo>
                    <a:pt x="554002" y="707420"/>
                    <a:pt x="534418" y="713820"/>
                    <a:pt x="513518" y="720516"/>
                  </a:cubicBezTo>
                  <a:cubicBezTo>
                    <a:pt x="477858" y="731937"/>
                    <a:pt x="437520" y="745031"/>
                    <a:pt x="409605" y="758815"/>
                  </a:cubicBezTo>
                  <a:cubicBezTo>
                    <a:pt x="369414" y="778605"/>
                    <a:pt x="321914" y="790814"/>
                    <a:pt x="264185" y="804795"/>
                  </a:cubicBezTo>
                  <a:cubicBezTo>
                    <a:pt x="212156" y="817497"/>
                    <a:pt x="141272" y="834726"/>
                    <a:pt x="87050" y="909554"/>
                  </a:cubicBezTo>
                  <a:cubicBezTo>
                    <a:pt x="36335" y="979657"/>
                    <a:pt x="-2105" y="1038238"/>
                    <a:pt x="90" y="1100168"/>
                  </a:cubicBezTo>
                  <a:cubicBezTo>
                    <a:pt x="1990" y="1156682"/>
                    <a:pt x="23619" y="1225701"/>
                    <a:pt x="77988" y="1249627"/>
                  </a:cubicBezTo>
                  <a:cubicBezTo>
                    <a:pt x="92895" y="1256025"/>
                    <a:pt x="105317" y="1262327"/>
                    <a:pt x="115403" y="1267250"/>
                  </a:cubicBezTo>
                  <a:cubicBezTo>
                    <a:pt x="97865" y="1289206"/>
                    <a:pt x="76088" y="1322976"/>
                    <a:pt x="76526" y="1354582"/>
                  </a:cubicBezTo>
                  <a:cubicBezTo>
                    <a:pt x="76819" y="1388352"/>
                    <a:pt x="98888" y="1533774"/>
                    <a:pt x="133525" y="1561048"/>
                  </a:cubicBezTo>
                  <a:cubicBezTo>
                    <a:pt x="147410" y="1571976"/>
                    <a:pt x="173279" y="1595704"/>
                    <a:pt x="190232" y="1611358"/>
                  </a:cubicBezTo>
                  <a:cubicBezTo>
                    <a:pt x="174594" y="1635481"/>
                    <a:pt x="155448" y="1679984"/>
                    <a:pt x="173279" y="1738468"/>
                  </a:cubicBezTo>
                  <a:cubicBezTo>
                    <a:pt x="195201" y="1810931"/>
                    <a:pt x="218147" y="1862622"/>
                    <a:pt x="320892" y="1896591"/>
                  </a:cubicBezTo>
                  <a:cubicBezTo>
                    <a:pt x="315630" y="1916970"/>
                    <a:pt x="312269" y="1946212"/>
                    <a:pt x="323814" y="1975257"/>
                  </a:cubicBezTo>
                  <a:cubicBezTo>
                    <a:pt x="343983" y="2026259"/>
                    <a:pt x="434743" y="2091635"/>
                    <a:pt x="478151" y="2102169"/>
                  </a:cubicBezTo>
                  <a:cubicBezTo>
                    <a:pt x="520242" y="2112508"/>
                    <a:pt x="562626" y="2107388"/>
                    <a:pt x="587909" y="2104335"/>
                  </a:cubicBezTo>
                  <a:cubicBezTo>
                    <a:pt x="599164" y="2103056"/>
                    <a:pt x="609686" y="2098723"/>
                    <a:pt x="619771" y="2094883"/>
                  </a:cubicBezTo>
                  <a:cubicBezTo>
                    <a:pt x="638624" y="2087302"/>
                    <a:pt x="646371" y="2085432"/>
                    <a:pt x="651486" y="2089468"/>
                  </a:cubicBezTo>
                  <a:cubicBezTo>
                    <a:pt x="684369" y="2115265"/>
                    <a:pt x="710384" y="2117233"/>
                    <a:pt x="756422" y="2111622"/>
                  </a:cubicBezTo>
                  <a:cubicBezTo>
                    <a:pt x="802752" y="2106010"/>
                    <a:pt x="978134" y="2063870"/>
                    <a:pt x="1080148" y="2026259"/>
                  </a:cubicBezTo>
                  <a:cubicBezTo>
                    <a:pt x="1193707" y="1984316"/>
                    <a:pt x="1330943" y="1917858"/>
                    <a:pt x="1357396" y="1904958"/>
                  </a:cubicBezTo>
                  <a:cubicBezTo>
                    <a:pt x="1365582" y="1900824"/>
                    <a:pt x="1375373" y="1895901"/>
                    <a:pt x="1386189" y="1890289"/>
                  </a:cubicBezTo>
                  <a:cubicBezTo>
                    <a:pt x="1436904" y="1864296"/>
                    <a:pt x="1521526" y="1821074"/>
                    <a:pt x="1573700" y="1818317"/>
                  </a:cubicBezTo>
                  <a:cubicBezTo>
                    <a:pt x="1624415" y="1815658"/>
                    <a:pt x="2259882" y="1877391"/>
                    <a:pt x="2600999" y="1910571"/>
                  </a:cubicBezTo>
                  <a:cubicBezTo>
                    <a:pt x="2714121" y="1921501"/>
                    <a:pt x="2806196" y="1930557"/>
                    <a:pt x="2856326" y="1935088"/>
                  </a:cubicBezTo>
                  <a:cubicBezTo>
                    <a:pt x="2989963" y="1947456"/>
                    <a:pt x="3071477" y="1954441"/>
                    <a:pt x="3113962" y="1957939"/>
                  </a:cubicBezTo>
                  <a:lnTo>
                    <a:pt x="3129227" y="1959178"/>
                  </a:lnTo>
                  <a:lnTo>
                    <a:pt x="3129227" y="1909974"/>
                  </a:lnTo>
                  <a:lnTo>
                    <a:pt x="3117786" y="1909003"/>
                  </a:lnTo>
                  <a:cubicBezTo>
                    <a:pt x="3075480" y="1905408"/>
                    <a:pt x="2994275" y="1898424"/>
                    <a:pt x="2861003" y="1886055"/>
                  </a:cubicBezTo>
                  <a:cubicBezTo>
                    <a:pt x="2811019" y="1881329"/>
                    <a:pt x="2718943" y="1872468"/>
                    <a:pt x="2605968" y="1861540"/>
                  </a:cubicBezTo>
                  <a:cubicBezTo>
                    <a:pt x="2110076" y="1813296"/>
                    <a:pt x="1621639" y="1766429"/>
                    <a:pt x="1571362" y="1768990"/>
                  </a:cubicBezTo>
                  <a:cubicBezTo>
                    <a:pt x="1570047" y="1768990"/>
                    <a:pt x="1568440" y="1769481"/>
                    <a:pt x="1567124" y="1769679"/>
                  </a:cubicBezTo>
                  <a:lnTo>
                    <a:pt x="1567124" y="1767906"/>
                  </a:lnTo>
                  <a:cubicBezTo>
                    <a:pt x="1567124" y="1761901"/>
                    <a:pt x="1567562" y="1756092"/>
                    <a:pt x="1568002" y="1750085"/>
                  </a:cubicBezTo>
                  <a:cubicBezTo>
                    <a:pt x="1568878" y="1738270"/>
                    <a:pt x="1570486" y="1726259"/>
                    <a:pt x="1572240" y="1714149"/>
                  </a:cubicBezTo>
                  <a:cubicBezTo>
                    <a:pt x="1575747" y="1690125"/>
                    <a:pt x="1579986" y="1665806"/>
                    <a:pt x="1581009" y="1640600"/>
                  </a:cubicBezTo>
                  <a:cubicBezTo>
                    <a:pt x="1582324" y="1590979"/>
                    <a:pt x="1577647" y="1542143"/>
                    <a:pt x="1572824" y="1493506"/>
                  </a:cubicBezTo>
                  <a:cubicBezTo>
                    <a:pt x="1568147" y="1444868"/>
                    <a:pt x="1563617" y="1396032"/>
                    <a:pt x="1565517" y="1347493"/>
                  </a:cubicBezTo>
                  <a:cubicBezTo>
                    <a:pt x="1566686" y="1323174"/>
                    <a:pt x="1569024" y="1298856"/>
                    <a:pt x="1573555" y="1274733"/>
                  </a:cubicBezTo>
                  <a:cubicBezTo>
                    <a:pt x="1574431" y="1268726"/>
                    <a:pt x="1574431" y="1262327"/>
                    <a:pt x="1575017" y="1256518"/>
                  </a:cubicBezTo>
                  <a:cubicBezTo>
                    <a:pt x="1575893" y="1250513"/>
                    <a:pt x="1578086" y="1244704"/>
                    <a:pt x="1577793" y="1238402"/>
                  </a:cubicBezTo>
                  <a:cubicBezTo>
                    <a:pt x="1578231" y="1226194"/>
                    <a:pt x="1581886" y="1214378"/>
                    <a:pt x="1582762" y="1202072"/>
                  </a:cubicBezTo>
                  <a:lnTo>
                    <a:pt x="1584517" y="1201481"/>
                  </a:lnTo>
                  <a:lnTo>
                    <a:pt x="1582617" y="1202072"/>
                  </a:lnTo>
                  <a:cubicBezTo>
                    <a:pt x="1581300" y="1214378"/>
                    <a:pt x="1577355" y="1225996"/>
                    <a:pt x="1576478" y="1238204"/>
                  </a:cubicBezTo>
                  <a:cubicBezTo>
                    <a:pt x="1576331" y="1244211"/>
                    <a:pt x="1574431" y="1250020"/>
                    <a:pt x="1573117" y="1256025"/>
                  </a:cubicBezTo>
                  <a:cubicBezTo>
                    <a:pt x="1572093" y="1262327"/>
                    <a:pt x="1572093" y="1268135"/>
                    <a:pt x="1570924" y="1274339"/>
                  </a:cubicBezTo>
                  <a:cubicBezTo>
                    <a:pt x="1565809" y="1298461"/>
                    <a:pt x="1562740" y="1322780"/>
                    <a:pt x="1561133" y="1347297"/>
                  </a:cubicBezTo>
                  <a:cubicBezTo>
                    <a:pt x="1557917" y="1396327"/>
                    <a:pt x="1561133" y="1445557"/>
                    <a:pt x="1564347" y="1494391"/>
                  </a:cubicBezTo>
                  <a:cubicBezTo>
                    <a:pt x="1567709" y="1543227"/>
                    <a:pt x="1570924" y="1592061"/>
                    <a:pt x="1568440" y="1640207"/>
                  </a:cubicBezTo>
                  <a:cubicBezTo>
                    <a:pt x="1566831" y="1664033"/>
                    <a:pt x="1561862" y="1687959"/>
                    <a:pt x="1557917" y="1711983"/>
                  </a:cubicBezTo>
                  <a:cubicBezTo>
                    <a:pt x="1555724" y="1724093"/>
                    <a:pt x="1553824" y="1736302"/>
                    <a:pt x="1552509" y="1748805"/>
                  </a:cubicBezTo>
                  <a:cubicBezTo>
                    <a:pt x="1551778" y="1755008"/>
                    <a:pt x="1551340" y="1761310"/>
                    <a:pt x="1551193" y="1767710"/>
                  </a:cubicBezTo>
                  <a:lnTo>
                    <a:pt x="1551193" y="1771845"/>
                  </a:lnTo>
                  <a:cubicBezTo>
                    <a:pt x="1490980" y="1781888"/>
                    <a:pt x="1415858" y="1820186"/>
                    <a:pt x="1364265" y="1846673"/>
                  </a:cubicBezTo>
                  <a:cubicBezTo>
                    <a:pt x="1353743" y="1852087"/>
                    <a:pt x="1344243" y="1857010"/>
                    <a:pt x="1336060" y="1860851"/>
                  </a:cubicBezTo>
                  <a:cubicBezTo>
                    <a:pt x="1310043" y="1873551"/>
                    <a:pt x="1174707" y="1939123"/>
                    <a:pt x="1063486" y="1980181"/>
                  </a:cubicBezTo>
                  <a:cubicBezTo>
                    <a:pt x="960743" y="2018284"/>
                    <a:pt x="788868" y="2058553"/>
                    <a:pt x="750577" y="2063081"/>
                  </a:cubicBezTo>
                  <a:cubicBezTo>
                    <a:pt x="709800" y="2068004"/>
                    <a:pt x="699277" y="2064756"/>
                    <a:pt x="681446" y="2050971"/>
                  </a:cubicBezTo>
                  <a:cubicBezTo>
                    <a:pt x="653240" y="2028818"/>
                    <a:pt x="622255" y="2041126"/>
                    <a:pt x="601648" y="2049298"/>
                  </a:cubicBezTo>
                  <a:cubicBezTo>
                    <a:pt x="594340" y="2052055"/>
                    <a:pt x="586887" y="2055106"/>
                    <a:pt x="581918" y="2055697"/>
                  </a:cubicBezTo>
                  <a:cubicBezTo>
                    <a:pt x="558533" y="2058553"/>
                    <a:pt x="522873" y="2062786"/>
                    <a:pt x="489258" y="2054615"/>
                  </a:cubicBezTo>
                  <a:cubicBezTo>
                    <a:pt x="456374" y="2046639"/>
                    <a:pt x="381252" y="1988845"/>
                    <a:pt x="368829" y="1957044"/>
                  </a:cubicBezTo>
                  <a:cubicBezTo>
                    <a:pt x="361814" y="1939812"/>
                    <a:pt x="364298" y="1921302"/>
                    <a:pt x="367660" y="1908405"/>
                  </a:cubicBezTo>
                  <a:cubicBezTo>
                    <a:pt x="367660" y="1908405"/>
                    <a:pt x="367952" y="1908405"/>
                    <a:pt x="367952" y="1908405"/>
                  </a:cubicBezTo>
                  <a:cubicBezTo>
                    <a:pt x="377745" y="1909685"/>
                    <a:pt x="387391" y="1909685"/>
                    <a:pt x="397183" y="1908405"/>
                  </a:cubicBezTo>
                  <a:cubicBezTo>
                    <a:pt x="423198" y="1905156"/>
                    <a:pt x="447605" y="1894425"/>
                    <a:pt x="469965" y="1884480"/>
                  </a:cubicBezTo>
                  <a:cubicBezTo>
                    <a:pt x="477274" y="1881329"/>
                    <a:pt x="484435" y="1878081"/>
                    <a:pt x="491449" y="1875225"/>
                  </a:cubicBezTo>
                  <a:cubicBezTo>
                    <a:pt x="572856" y="1843030"/>
                    <a:pt x="649148" y="1810539"/>
                    <a:pt x="724561" y="1775881"/>
                  </a:cubicBezTo>
                  <a:cubicBezTo>
                    <a:pt x="728653" y="1774011"/>
                    <a:pt x="732746" y="1772042"/>
                    <a:pt x="736839" y="1770072"/>
                  </a:cubicBezTo>
                  <a:cubicBezTo>
                    <a:pt x="749991" y="1787500"/>
                    <a:pt x="766506" y="1795868"/>
                    <a:pt x="787261" y="1795475"/>
                  </a:cubicBezTo>
                  <a:cubicBezTo>
                    <a:pt x="790768" y="1795475"/>
                    <a:pt x="794568" y="1795080"/>
                    <a:pt x="798513" y="1794589"/>
                  </a:cubicBezTo>
                  <a:cubicBezTo>
                    <a:pt x="814590" y="1792718"/>
                    <a:pt x="833299" y="1787105"/>
                    <a:pt x="848206" y="1778736"/>
                  </a:cubicBezTo>
                  <a:cubicBezTo>
                    <a:pt x="848352" y="1780411"/>
                    <a:pt x="848790" y="1781888"/>
                    <a:pt x="848937" y="1783463"/>
                  </a:cubicBezTo>
                  <a:cubicBezTo>
                    <a:pt x="851421" y="1793505"/>
                    <a:pt x="852444" y="1799314"/>
                    <a:pt x="852006" y="1807289"/>
                  </a:cubicBezTo>
                  <a:cubicBezTo>
                    <a:pt x="851421" y="1822747"/>
                    <a:pt x="844697" y="1839386"/>
                    <a:pt x="835928" y="1854648"/>
                  </a:cubicBezTo>
                  <a:cubicBezTo>
                    <a:pt x="826868" y="1869908"/>
                    <a:pt x="815468" y="1884775"/>
                    <a:pt x="803044" y="1898460"/>
                  </a:cubicBezTo>
                  <a:lnTo>
                    <a:pt x="783022" y="1918743"/>
                  </a:lnTo>
                  <a:cubicBezTo>
                    <a:pt x="779368" y="1922779"/>
                    <a:pt x="776737" y="1926424"/>
                    <a:pt x="773961" y="1929279"/>
                  </a:cubicBezTo>
                  <a:cubicBezTo>
                    <a:pt x="771475" y="1932034"/>
                    <a:pt x="767968" y="1934202"/>
                    <a:pt x="763877" y="1936564"/>
                  </a:cubicBezTo>
                  <a:cubicBezTo>
                    <a:pt x="759784" y="1938927"/>
                    <a:pt x="755253" y="1941093"/>
                    <a:pt x="751015" y="1944735"/>
                  </a:cubicBezTo>
                  <a:cubicBezTo>
                    <a:pt x="746484" y="1948378"/>
                    <a:pt x="743561" y="1953301"/>
                    <a:pt x="741370" y="1958322"/>
                  </a:cubicBezTo>
                  <a:cubicBezTo>
                    <a:pt x="737422" y="1968168"/>
                    <a:pt x="736839" y="1978113"/>
                    <a:pt x="736839" y="1987762"/>
                  </a:cubicBezTo>
                  <a:cubicBezTo>
                    <a:pt x="736691" y="2007158"/>
                    <a:pt x="740491" y="2025865"/>
                    <a:pt x="738739" y="2044769"/>
                  </a:cubicBezTo>
                  <a:cubicBezTo>
                    <a:pt x="742684" y="2026061"/>
                    <a:pt x="740639" y="2006665"/>
                    <a:pt x="742830" y="1988155"/>
                  </a:cubicBezTo>
                  <a:cubicBezTo>
                    <a:pt x="743853" y="1978900"/>
                    <a:pt x="745608" y="1969645"/>
                    <a:pt x="749553" y="1962163"/>
                  </a:cubicBezTo>
                  <a:cubicBezTo>
                    <a:pt x="751599" y="1958521"/>
                    <a:pt x="754084" y="1955271"/>
                    <a:pt x="757299" y="1953301"/>
                  </a:cubicBezTo>
                  <a:cubicBezTo>
                    <a:pt x="760515" y="1951233"/>
                    <a:pt x="764753" y="1949462"/>
                    <a:pt x="769137" y="1947492"/>
                  </a:cubicBezTo>
                  <a:cubicBezTo>
                    <a:pt x="773375" y="1945623"/>
                    <a:pt x="778491" y="1943259"/>
                    <a:pt x="782875" y="1939616"/>
                  </a:cubicBezTo>
                  <a:cubicBezTo>
                    <a:pt x="787113" y="1936170"/>
                    <a:pt x="790330" y="1932232"/>
                    <a:pt x="793399" y="1929672"/>
                  </a:cubicBezTo>
                  <a:lnTo>
                    <a:pt x="815468" y="1911654"/>
                  </a:lnTo>
                  <a:cubicBezTo>
                    <a:pt x="829937" y="1898460"/>
                    <a:pt x="843675" y="1884480"/>
                    <a:pt x="855659" y="1868431"/>
                  </a:cubicBezTo>
                  <a:cubicBezTo>
                    <a:pt x="867497" y="1852087"/>
                    <a:pt x="878166" y="1833577"/>
                    <a:pt x="881674" y="1810931"/>
                  </a:cubicBezTo>
                  <a:cubicBezTo>
                    <a:pt x="883574" y="1800200"/>
                    <a:pt x="882552" y="1786909"/>
                    <a:pt x="881383" y="1778245"/>
                  </a:cubicBezTo>
                  <a:cubicBezTo>
                    <a:pt x="881235" y="1776768"/>
                    <a:pt x="881235" y="1775093"/>
                    <a:pt x="880943" y="1773518"/>
                  </a:cubicBezTo>
                  <a:cubicBezTo>
                    <a:pt x="882552" y="1772435"/>
                    <a:pt x="884304" y="1771156"/>
                    <a:pt x="885474" y="1769876"/>
                  </a:cubicBezTo>
                  <a:cubicBezTo>
                    <a:pt x="896290" y="1760817"/>
                    <a:pt x="902721" y="1746837"/>
                    <a:pt x="904474" y="1733545"/>
                  </a:cubicBezTo>
                  <a:cubicBezTo>
                    <a:pt x="906081" y="1719958"/>
                    <a:pt x="903743" y="1706862"/>
                    <a:pt x="898628" y="1694852"/>
                  </a:cubicBezTo>
                  <a:cubicBezTo>
                    <a:pt x="894097" y="1684316"/>
                    <a:pt x="886643" y="1674569"/>
                    <a:pt x="877143" y="1666889"/>
                  </a:cubicBezTo>
                  <a:lnTo>
                    <a:pt x="875755" y="1665019"/>
                  </a:lnTo>
                  <a:lnTo>
                    <a:pt x="875683" y="1664921"/>
                  </a:lnTo>
                  <a:cubicBezTo>
                    <a:pt x="874804" y="1664033"/>
                    <a:pt x="873928" y="1662951"/>
                    <a:pt x="872174" y="1661474"/>
                  </a:cubicBezTo>
                  <a:cubicBezTo>
                    <a:pt x="871297" y="1660883"/>
                    <a:pt x="870859" y="1660391"/>
                    <a:pt x="870274" y="1660194"/>
                  </a:cubicBezTo>
                  <a:cubicBezTo>
                    <a:pt x="871297" y="1658028"/>
                    <a:pt x="872466" y="1656157"/>
                    <a:pt x="873635" y="1654187"/>
                  </a:cubicBezTo>
                  <a:cubicBezTo>
                    <a:pt x="873490" y="1654385"/>
                    <a:pt x="873490" y="1654385"/>
                    <a:pt x="873928" y="1654187"/>
                  </a:cubicBezTo>
                  <a:cubicBezTo>
                    <a:pt x="876266" y="1651825"/>
                    <a:pt x="880359" y="1647887"/>
                    <a:pt x="882990" y="1642177"/>
                  </a:cubicBezTo>
                  <a:cubicBezTo>
                    <a:pt x="884012" y="1639715"/>
                    <a:pt x="884890" y="1637156"/>
                    <a:pt x="885766" y="1634791"/>
                  </a:cubicBezTo>
                  <a:cubicBezTo>
                    <a:pt x="886204" y="1633709"/>
                    <a:pt x="886352" y="1632429"/>
                    <a:pt x="887081" y="1631345"/>
                  </a:cubicBezTo>
                  <a:cubicBezTo>
                    <a:pt x="892635" y="1619531"/>
                    <a:pt x="896290" y="1607716"/>
                    <a:pt x="899943" y="1596491"/>
                  </a:cubicBezTo>
                  <a:cubicBezTo>
                    <a:pt x="903304" y="1585958"/>
                    <a:pt x="906374" y="1575915"/>
                    <a:pt x="910904" y="1566462"/>
                  </a:cubicBezTo>
                  <a:cubicBezTo>
                    <a:pt x="927712" y="1531411"/>
                    <a:pt x="926835" y="1495277"/>
                    <a:pt x="908274" y="1462098"/>
                  </a:cubicBezTo>
                  <a:cubicBezTo>
                    <a:pt x="888104" y="1425571"/>
                    <a:pt x="846159" y="1395048"/>
                    <a:pt x="801144" y="1382740"/>
                  </a:cubicBezTo>
                  <a:cubicBezTo>
                    <a:pt x="813568" y="1362951"/>
                    <a:pt x="825406" y="1341192"/>
                    <a:pt x="833737" y="1320810"/>
                  </a:cubicBezTo>
                  <a:cubicBezTo>
                    <a:pt x="834321" y="1321698"/>
                    <a:pt x="835052" y="1322485"/>
                    <a:pt x="835637" y="1323371"/>
                  </a:cubicBezTo>
                  <a:cubicBezTo>
                    <a:pt x="838852" y="1327506"/>
                    <a:pt x="842359" y="1330953"/>
                    <a:pt x="846013" y="1334399"/>
                  </a:cubicBezTo>
                  <a:cubicBezTo>
                    <a:pt x="849375" y="1338042"/>
                    <a:pt x="853321" y="1341192"/>
                    <a:pt x="857121" y="1344243"/>
                  </a:cubicBezTo>
                  <a:cubicBezTo>
                    <a:pt x="872613" y="1356552"/>
                    <a:pt x="890297" y="1365510"/>
                    <a:pt x="908566" y="1372008"/>
                  </a:cubicBezTo>
                  <a:cubicBezTo>
                    <a:pt x="945104" y="1384710"/>
                    <a:pt x="983541" y="1388943"/>
                    <a:pt x="1021541" y="1388747"/>
                  </a:cubicBezTo>
                  <a:cubicBezTo>
                    <a:pt x="1097539" y="1388156"/>
                    <a:pt x="1172369" y="1369646"/>
                    <a:pt x="1241938" y="1341486"/>
                  </a:cubicBezTo>
                  <a:cubicBezTo>
                    <a:pt x="1171347" y="1367085"/>
                    <a:pt x="1096370" y="1382544"/>
                    <a:pt x="1021541" y="1380574"/>
                  </a:cubicBezTo>
                  <a:cubicBezTo>
                    <a:pt x="984419" y="1379492"/>
                    <a:pt x="947004" y="1373880"/>
                    <a:pt x="912804" y="1360587"/>
                  </a:cubicBezTo>
                  <a:cubicBezTo>
                    <a:pt x="895852" y="1353696"/>
                    <a:pt x="879774" y="1344933"/>
                    <a:pt x="866183" y="1333315"/>
                  </a:cubicBezTo>
                  <a:cubicBezTo>
                    <a:pt x="859313" y="1327703"/>
                    <a:pt x="853028" y="1321008"/>
                    <a:pt x="847766" y="1314116"/>
                  </a:cubicBezTo>
                  <a:cubicBezTo>
                    <a:pt x="845137" y="1310670"/>
                    <a:pt x="842944" y="1307421"/>
                    <a:pt x="840606" y="1302989"/>
                  </a:cubicBezTo>
                  <a:cubicBezTo>
                    <a:pt x="841483" y="1301218"/>
                    <a:pt x="842359" y="1299052"/>
                    <a:pt x="842944" y="1296295"/>
                  </a:cubicBezTo>
                  <a:cubicBezTo>
                    <a:pt x="851421" y="1259275"/>
                    <a:pt x="827452" y="1214084"/>
                    <a:pt x="813568" y="1195376"/>
                  </a:cubicBezTo>
                  <a:cubicBezTo>
                    <a:pt x="802168" y="1180115"/>
                    <a:pt x="786968" y="1167218"/>
                    <a:pt x="769284" y="1157568"/>
                  </a:cubicBezTo>
                  <a:cubicBezTo>
                    <a:pt x="770746" y="1156879"/>
                    <a:pt x="772061" y="1156091"/>
                    <a:pt x="773522" y="1155402"/>
                  </a:cubicBezTo>
                  <a:cubicBezTo>
                    <a:pt x="783606" y="1149790"/>
                    <a:pt x="793106" y="1140535"/>
                    <a:pt x="799099" y="1129607"/>
                  </a:cubicBezTo>
                  <a:cubicBezTo>
                    <a:pt x="810937" y="1107059"/>
                    <a:pt x="808161" y="1084906"/>
                    <a:pt x="804506" y="1066987"/>
                  </a:cubicBezTo>
                  <a:cubicBezTo>
                    <a:pt x="800413" y="1048774"/>
                    <a:pt x="793982" y="1032133"/>
                    <a:pt x="786968" y="1016282"/>
                  </a:cubicBezTo>
                  <a:cubicBezTo>
                    <a:pt x="779806" y="1000333"/>
                    <a:pt x="771915" y="985267"/>
                    <a:pt x="764168" y="970696"/>
                  </a:cubicBezTo>
                  <a:lnTo>
                    <a:pt x="752915" y="949135"/>
                  </a:lnTo>
                  <a:cubicBezTo>
                    <a:pt x="748384" y="940371"/>
                    <a:pt x="743122" y="931707"/>
                    <a:pt x="735961" y="924816"/>
                  </a:cubicBezTo>
                  <a:cubicBezTo>
                    <a:pt x="722222" y="910243"/>
                    <a:pt x="704539" y="901579"/>
                    <a:pt x="687439" y="896065"/>
                  </a:cubicBezTo>
                  <a:cubicBezTo>
                    <a:pt x="677355" y="893013"/>
                    <a:pt x="667269" y="891044"/>
                    <a:pt x="657186" y="889764"/>
                  </a:cubicBezTo>
                  <a:cubicBezTo>
                    <a:pt x="656748" y="888976"/>
                    <a:pt x="656455" y="888287"/>
                    <a:pt x="656017" y="887401"/>
                  </a:cubicBezTo>
                  <a:cubicBezTo>
                    <a:pt x="653093" y="881396"/>
                    <a:pt x="650024" y="878146"/>
                    <a:pt x="648562" y="873027"/>
                  </a:cubicBezTo>
                  <a:lnTo>
                    <a:pt x="643009" y="857963"/>
                  </a:lnTo>
                  <a:lnTo>
                    <a:pt x="638186" y="841815"/>
                  </a:lnTo>
                  <a:cubicBezTo>
                    <a:pt x="636431" y="836696"/>
                    <a:pt x="635848" y="831280"/>
                    <a:pt x="634531" y="825668"/>
                  </a:cubicBezTo>
                  <a:cubicBezTo>
                    <a:pt x="633217" y="820055"/>
                    <a:pt x="631755" y="814740"/>
                    <a:pt x="631171" y="809324"/>
                  </a:cubicBezTo>
                  <a:cubicBezTo>
                    <a:pt x="629562" y="798790"/>
                    <a:pt x="633071" y="787664"/>
                    <a:pt x="633217" y="776243"/>
                  </a:cubicBezTo>
                  <a:lnTo>
                    <a:pt x="634971" y="775553"/>
                  </a:lnTo>
                  <a:lnTo>
                    <a:pt x="633217" y="776046"/>
                  </a:lnTo>
                  <a:cubicBezTo>
                    <a:pt x="632048" y="787171"/>
                    <a:pt x="627078" y="797510"/>
                    <a:pt x="627224" y="809324"/>
                  </a:cubicBezTo>
                  <a:cubicBezTo>
                    <a:pt x="627517" y="815134"/>
                    <a:pt x="628102" y="820745"/>
                    <a:pt x="628686" y="826357"/>
                  </a:cubicBezTo>
                  <a:cubicBezTo>
                    <a:pt x="629417" y="831478"/>
                    <a:pt x="629417" y="837483"/>
                    <a:pt x="630440" y="843292"/>
                  </a:cubicBezTo>
                  <a:lnTo>
                    <a:pt x="633217" y="859931"/>
                  </a:lnTo>
                  <a:lnTo>
                    <a:pt x="637309" y="876866"/>
                  </a:lnTo>
                  <a:cubicBezTo>
                    <a:pt x="638040" y="880707"/>
                    <a:pt x="639648" y="884644"/>
                    <a:pt x="641255" y="888090"/>
                  </a:cubicBezTo>
                  <a:cubicBezTo>
                    <a:pt x="639355" y="887894"/>
                    <a:pt x="637162" y="887894"/>
                    <a:pt x="635262" y="887598"/>
                  </a:cubicBezTo>
                  <a:cubicBezTo>
                    <a:pt x="600626" y="886317"/>
                    <a:pt x="566718" y="890847"/>
                    <a:pt x="533835" y="897542"/>
                  </a:cubicBezTo>
                  <a:cubicBezTo>
                    <a:pt x="532518" y="897740"/>
                    <a:pt x="531495" y="898133"/>
                    <a:pt x="530180" y="898428"/>
                  </a:cubicBezTo>
                  <a:lnTo>
                    <a:pt x="524773" y="891733"/>
                  </a:lnTo>
                  <a:lnTo>
                    <a:pt x="513518" y="878835"/>
                  </a:lnTo>
                  <a:cubicBezTo>
                    <a:pt x="506065" y="870466"/>
                    <a:pt x="498173" y="861999"/>
                    <a:pt x="490135" y="854122"/>
                  </a:cubicBezTo>
                  <a:cubicBezTo>
                    <a:pt x="482243" y="846147"/>
                    <a:pt x="474496" y="837287"/>
                    <a:pt x="463534" y="831969"/>
                  </a:cubicBezTo>
                  <a:cubicBezTo>
                    <a:pt x="453013" y="826948"/>
                    <a:pt x="441174" y="826555"/>
                    <a:pt x="431674" y="820352"/>
                  </a:cubicBezTo>
                  <a:cubicBezTo>
                    <a:pt x="440589" y="827637"/>
                    <a:pt x="452282" y="829803"/>
                    <a:pt x="461636" y="835416"/>
                  </a:cubicBezTo>
                  <a:cubicBezTo>
                    <a:pt x="470404" y="840930"/>
                    <a:pt x="477127" y="850381"/>
                    <a:pt x="483996" y="859045"/>
                  </a:cubicBezTo>
                  <a:cubicBezTo>
                    <a:pt x="491011" y="868104"/>
                    <a:pt x="497442" y="876669"/>
                    <a:pt x="503873" y="886121"/>
                  </a:cubicBezTo>
                  <a:lnTo>
                    <a:pt x="513373" y="899906"/>
                  </a:lnTo>
                  <a:lnTo>
                    <a:pt x="514687" y="902072"/>
                  </a:lnTo>
                  <a:cubicBezTo>
                    <a:pt x="488380" y="908274"/>
                    <a:pt x="462513" y="915363"/>
                    <a:pt x="437082" y="924421"/>
                  </a:cubicBezTo>
                  <a:cubicBezTo>
                    <a:pt x="435329" y="925110"/>
                    <a:pt x="433429" y="925701"/>
                    <a:pt x="431674" y="926391"/>
                  </a:cubicBezTo>
                  <a:cubicBezTo>
                    <a:pt x="427582" y="906108"/>
                    <a:pt x="419543" y="887401"/>
                    <a:pt x="408291" y="870861"/>
                  </a:cubicBezTo>
                  <a:cubicBezTo>
                    <a:pt x="402443" y="862491"/>
                    <a:pt x="395867" y="854713"/>
                    <a:pt x="388705" y="847624"/>
                  </a:cubicBezTo>
                  <a:cubicBezTo>
                    <a:pt x="385052" y="844178"/>
                    <a:pt x="381398" y="840731"/>
                    <a:pt x="377598" y="837483"/>
                  </a:cubicBezTo>
                  <a:cubicBezTo>
                    <a:pt x="373945" y="833841"/>
                    <a:pt x="368829" y="832364"/>
                    <a:pt x="366198" y="828032"/>
                  </a:cubicBezTo>
                  <a:cubicBezTo>
                    <a:pt x="368098" y="832757"/>
                    <a:pt x="373214" y="835121"/>
                    <a:pt x="376136" y="839058"/>
                  </a:cubicBezTo>
                  <a:cubicBezTo>
                    <a:pt x="379498" y="842701"/>
                    <a:pt x="382714" y="846344"/>
                    <a:pt x="385783" y="850479"/>
                  </a:cubicBezTo>
                  <a:cubicBezTo>
                    <a:pt x="391774" y="858159"/>
                    <a:pt x="397183" y="866529"/>
                    <a:pt x="401422" y="875193"/>
                  </a:cubicBezTo>
                  <a:cubicBezTo>
                    <a:pt x="409605" y="891537"/>
                    <a:pt x="414574" y="909161"/>
                    <a:pt x="415891" y="926784"/>
                  </a:cubicBezTo>
                  <a:cubicBezTo>
                    <a:pt x="408874" y="924027"/>
                    <a:pt x="401713" y="920582"/>
                    <a:pt x="394552" y="917529"/>
                  </a:cubicBezTo>
                  <a:cubicBezTo>
                    <a:pt x="379352" y="910834"/>
                    <a:pt x="364007" y="903942"/>
                    <a:pt x="348369" y="898428"/>
                  </a:cubicBezTo>
                  <a:cubicBezTo>
                    <a:pt x="340330" y="895572"/>
                    <a:pt x="332438" y="892817"/>
                    <a:pt x="324545" y="890651"/>
                  </a:cubicBezTo>
                  <a:cubicBezTo>
                    <a:pt x="316361" y="888287"/>
                    <a:pt x="307592" y="887894"/>
                    <a:pt x="299407" y="887894"/>
                  </a:cubicBezTo>
                  <a:lnTo>
                    <a:pt x="274416" y="887205"/>
                  </a:lnTo>
                  <a:cubicBezTo>
                    <a:pt x="266085" y="886810"/>
                    <a:pt x="257900" y="889173"/>
                    <a:pt x="249716" y="890453"/>
                  </a:cubicBezTo>
                  <a:cubicBezTo>
                    <a:pt x="257900" y="889764"/>
                    <a:pt x="266230" y="887598"/>
                    <a:pt x="274416" y="888681"/>
                  </a:cubicBezTo>
                  <a:lnTo>
                    <a:pt x="299114" y="890847"/>
                  </a:lnTo>
                  <a:cubicBezTo>
                    <a:pt x="315923" y="891044"/>
                    <a:pt x="330683" y="897542"/>
                    <a:pt x="346029" y="903942"/>
                  </a:cubicBezTo>
                  <a:cubicBezTo>
                    <a:pt x="361083" y="910638"/>
                    <a:pt x="375845" y="918218"/>
                    <a:pt x="390460" y="925701"/>
                  </a:cubicBezTo>
                  <a:cubicBezTo>
                    <a:pt x="398060" y="929541"/>
                    <a:pt x="404929" y="933282"/>
                    <a:pt x="412967" y="937123"/>
                  </a:cubicBezTo>
                  <a:cubicBezTo>
                    <a:pt x="417351" y="939092"/>
                    <a:pt x="422760" y="940371"/>
                    <a:pt x="428020" y="939485"/>
                  </a:cubicBezTo>
                  <a:cubicBezTo>
                    <a:pt x="433867" y="938403"/>
                    <a:pt x="436643" y="937123"/>
                    <a:pt x="441027" y="936039"/>
                  </a:cubicBezTo>
                  <a:cubicBezTo>
                    <a:pt x="469820" y="927671"/>
                    <a:pt x="499196" y="921370"/>
                    <a:pt x="528865" y="916938"/>
                  </a:cubicBezTo>
                  <a:lnTo>
                    <a:pt x="529011" y="917923"/>
                  </a:lnTo>
                  <a:cubicBezTo>
                    <a:pt x="530180" y="917727"/>
                    <a:pt x="531495" y="917136"/>
                    <a:pt x="532518" y="916248"/>
                  </a:cubicBezTo>
                  <a:cubicBezTo>
                    <a:pt x="533980" y="916052"/>
                    <a:pt x="535442" y="915561"/>
                    <a:pt x="537195" y="915363"/>
                  </a:cubicBezTo>
                  <a:cubicBezTo>
                    <a:pt x="569495" y="910834"/>
                    <a:pt x="602378" y="908668"/>
                    <a:pt x="633948" y="911720"/>
                  </a:cubicBezTo>
                  <a:cubicBezTo>
                    <a:pt x="665078" y="914772"/>
                    <a:pt x="696646" y="924027"/>
                    <a:pt x="714039" y="945097"/>
                  </a:cubicBezTo>
                  <a:cubicBezTo>
                    <a:pt x="718570" y="950020"/>
                    <a:pt x="721639" y="956025"/>
                    <a:pt x="724415" y="962032"/>
                  </a:cubicBezTo>
                  <a:lnTo>
                    <a:pt x="730115" y="974930"/>
                  </a:lnTo>
                  <a:cubicBezTo>
                    <a:pt x="687146" y="987631"/>
                    <a:pt x="621671" y="1017759"/>
                    <a:pt x="620355" y="1083528"/>
                  </a:cubicBezTo>
                  <a:cubicBezTo>
                    <a:pt x="619917" y="1101250"/>
                    <a:pt x="624302" y="1116905"/>
                    <a:pt x="628102" y="1132364"/>
                  </a:cubicBezTo>
                  <a:cubicBezTo>
                    <a:pt x="628978" y="1135612"/>
                    <a:pt x="629562" y="1138665"/>
                    <a:pt x="630440" y="1141619"/>
                  </a:cubicBezTo>
                  <a:cubicBezTo>
                    <a:pt x="616995" y="1144670"/>
                    <a:pt x="603986" y="1148708"/>
                    <a:pt x="592295" y="1154122"/>
                  </a:cubicBezTo>
                  <a:cubicBezTo>
                    <a:pt x="588933" y="1155600"/>
                    <a:pt x="585718" y="1157568"/>
                    <a:pt x="582795" y="1159538"/>
                  </a:cubicBezTo>
                  <a:cubicBezTo>
                    <a:pt x="581040" y="1160521"/>
                    <a:pt x="579287" y="1161900"/>
                    <a:pt x="577387" y="1162491"/>
                  </a:cubicBezTo>
                  <a:cubicBezTo>
                    <a:pt x="563211" y="1167710"/>
                    <a:pt x="551811" y="1174307"/>
                    <a:pt x="542018" y="1180115"/>
                  </a:cubicBezTo>
                  <a:cubicBezTo>
                    <a:pt x="526673" y="1188976"/>
                    <a:pt x="515711" y="1195376"/>
                    <a:pt x="497735" y="1196656"/>
                  </a:cubicBezTo>
                  <a:cubicBezTo>
                    <a:pt x="391483" y="1203548"/>
                    <a:pt x="288007" y="1215462"/>
                    <a:pt x="182194" y="1228064"/>
                  </a:cubicBezTo>
                  <a:lnTo>
                    <a:pt x="163925" y="1230230"/>
                  </a:lnTo>
                  <a:cubicBezTo>
                    <a:pt x="163341" y="1230230"/>
                    <a:pt x="162901" y="1230428"/>
                    <a:pt x="162317" y="1230428"/>
                  </a:cubicBezTo>
                  <a:cubicBezTo>
                    <a:pt x="159687" y="1229837"/>
                    <a:pt x="157056" y="1229442"/>
                    <a:pt x="154132" y="1229442"/>
                  </a:cubicBezTo>
                  <a:lnTo>
                    <a:pt x="153841" y="1232396"/>
                  </a:lnTo>
                  <a:cubicBezTo>
                    <a:pt x="142294" y="1225996"/>
                    <a:pt x="123003" y="1215855"/>
                    <a:pt x="97572" y="1204631"/>
                  </a:cubicBezTo>
                  <a:cubicBezTo>
                    <a:pt x="69657" y="1192422"/>
                    <a:pt x="50512" y="1150677"/>
                    <a:pt x="48612" y="1098002"/>
                  </a:cubicBezTo>
                  <a:cubicBezTo>
                    <a:pt x="46857" y="1051529"/>
                    <a:pt x="81203" y="1000135"/>
                    <a:pt x="126365" y="937714"/>
                  </a:cubicBezTo>
                  <a:cubicBezTo>
                    <a:pt x="166848" y="881789"/>
                    <a:pt x="215808" y="866331"/>
                    <a:pt x="275438" y="851760"/>
                  </a:cubicBezTo>
                  <a:cubicBezTo>
                    <a:pt x="336383" y="836892"/>
                    <a:pt x="386367" y="823798"/>
                    <a:pt x="430798" y="802038"/>
                  </a:cubicBezTo>
                  <a:cubicBezTo>
                    <a:pt x="455789" y="789732"/>
                    <a:pt x="495980" y="776834"/>
                    <a:pt x="528426" y="766593"/>
                  </a:cubicBezTo>
                  <a:cubicBezTo>
                    <a:pt x="551226" y="759209"/>
                    <a:pt x="570809" y="753006"/>
                    <a:pt x="583818" y="747394"/>
                  </a:cubicBezTo>
                  <a:cubicBezTo>
                    <a:pt x="608955" y="736860"/>
                    <a:pt x="634386" y="722682"/>
                    <a:pt x="626640" y="688714"/>
                  </a:cubicBezTo>
                  <a:cubicBezTo>
                    <a:pt x="664200" y="680344"/>
                    <a:pt x="699862" y="665477"/>
                    <a:pt x="731722" y="644605"/>
                  </a:cubicBezTo>
                  <a:cubicBezTo>
                    <a:pt x="770306" y="619891"/>
                    <a:pt x="795882" y="581395"/>
                    <a:pt x="834613" y="558356"/>
                  </a:cubicBezTo>
                  <a:cubicBezTo>
                    <a:pt x="794568" y="579229"/>
                    <a:pt x="766068" y="616447"/>
                    <a:pt x="727631" y="637712"/>
                  </a:cubicBezTo>
                  <a:cubicBezTo>
                    <a:pt x="694308" y="656617"/>
                    <a:pt x="657769" y="668727"/>
                    <a:pt x="620355" y="674241"/>
                  </a:cubicBezTo>
                  <a:cubicBezTo>
                    <a:pt x="610126" y="660260"/>
                    <a:pt x="585718" y="644408"/>
                    <a:pt x="530326" y="613393"/>
                  </a:cubicBezTo>
                  <a:lnTo>
                    <a:pt x="524335" y="610145"/>
                  </a:lnTo>
                  <a:cubicBezTo>
                    <a:pt x="496858" y="594883"/>
                    <a:pt x="441613" y="553828"/>
                    <a:pt x="434451" y="544769"/>
                  </a:cubicBezTo>
                  <a:cubicBezTo>
                    <a:pt x="431236" y="539846"/>
                    <a:pt x="427143" y="536203"/>
                    <a:pt x="422760" y="533152"/>
                  </a:cubicBezTo>
                  <a:cubicBezTo>
                    <a:pt x="450236" y="518383"/>
                    <a:pt x="473474" y="497017"/>
                    <a:pt x="493789" y="475159"/>
                  </a:cubicBezTo>
                  <a:cubicBezTo>
                    <a:pt x="507818" y="460292"/>
                    <a:pt x="520680" y="444835"/>
                    <a:pt x="533835" y="429475"/>
                  </a:cubicBezTo>
                  <a:cubicBezTo>
                    <a:pt x="540411" y="421795"/>
                    <a:pt x="546842" y="414215"/>
                    <a:pt x="553711" y="406731"/>
                  </a:cubicBezTo>
                  <a:lnTo>
                    <a:pt x="563795" y="395507"/>
                  </a:lnTo>
                  <a:cubicBezTo>
                    <a:pt x="567449" y="391864"/>
                    <a:pt x="568618" y="386548"/>
                    <a:pt x="572271" y="383102"/>
                  </a:cubicBezTo>
                  <a:cubicBezTo>
                    <a:pt x="568326" y="386252"/>
                    <a:pt x="566864" y="391668"/>
                    <a:pt x="563064" y="394918"/>
                  </a:cubicBezTo>
                  <a:lnTo>
                    <a:pt x="552249" y="405451"/>
                  </a:lnTo>
                  <a:cubicBezTo>
                    <a:pt x="544942" y="412540"/>
                    <a:pt x="537926" y="419629"/>
                    <a:pt x="530764" y="426718"/>
                  </a:cubicBezTo>
                  <a:cubicBezTo>
                    <a:pt x="516587" y="441093"/>
                    <a:pt x="502558" y="455764"/>
                    <a:pt x="487942" y="469351"/>
                  </a:cubicBezTo>
                  <a:cubicBezTo>
                    <a:pt x="463974" y="491898"/>
                    <a:pt x="437374" y="512081"/>
                    <a:pt x="407705" y="523897"/>
                  </a:cubicBezTo>
                  <a:cubicBezTo>
                    <a:pt x="389436" y="512967"/>
                    <a:pt x="354652" y="490223"/>
                    <a:pt x="288592" y="422683"/>
                  </a:cubicBezTo>
                  <a:cubicBezTo>
                    <a:pt x="216685" y="349133"/>
                    <a:pt x="188039" y="172895"/>
                    <a:pt x="218147" y="89895"/>
                  </a:cubicBezTo>
                  <a:cubicBezTo>
                    <a:pt x="227208" y="64985"/>
                    <a:pt x="240508" y="51891"/>
                    <a:pt x="256147" y="49921"/>
                  </a:cubicBezTo>
                  <a:cubicBezTo>
                    <a:pt x="331414" y="42341"/>
                    <a:pt x="346029" y="72469"/>
                    <a:pt x="368098" y="117858"/>
                  </a:cubicBezTo>
                  <a:cubicBezTo>
                    <a:pt x="372629" y="126915"/>
                    <a:pt x="376867" y="135973"/>
                    <a:pt x="382129" y="144934"/>
                  </a:cubicBezTo>
                  <a:cubicBezTo>
                    <a:pt x="417936" y="209324"/>
                    <a:pt x="507380" y="268694"/>
                    <a:pt x="549473" y="290846"/>
                  </a:cubicBezTo>
                  <a:cubicBezTo>
                    <a:pt x="561456" y="297246"/>
                    <a:pt x="586009" y="312508"/>
                    <a:pt x="614364" y="330329"/>
                  </a:cubicBezTo>
                  <a:cubicBezTo>
                    <a:pt x="698839" y="383496"/>
                    <a:pt x="826430" y="463738"/>
                    <a:pt x="907835" y="488057"/>
                  </a:cubicBezTo>
                  <a:cubicBezTo>
                    <a:pt x="987196" y="511686"/>
                    <a:pt x="1029287" y="549101"/>
                    <a:pt x="1066701" y="582182"/>
                  </a:cubicBezTo>
                  <a:cubicBezTo>
                    <a:pt x="1077225" y="591437"/>
                    <a:pt x="1087017" y="600299"/>
                    <a:pt x="1097394" y="608470"/>
                  </a:cubicBezTo>
                  <a:cubicBezTo>
                    <a:pt x="1115078" y="622256"/>
                    <a:pt x="1161992" y="663311"/>
                    <a:pt x="1216652" y="710670"/>
                  </a:cubicBezTo>
                  <a:cubicBezTo>
                    <a:pt x="1303174" y="785694"/>
                    <a:pt x="1401242" y="871057"/>
                    <a:pt x="1443042" y="902072"/>
                  </a:cubicBezTo>
                  <a:cubicBezTo>
                    <a:pt x="1499018" y="943326"/>
                    <a:pt x="1650284" y="967446"/>
                    <a:pt x="1905903" y="975423"/>
                  </a:cubicBezTo>
                  <a:cubicBezTo>
                    <a:pt x="2053516" y="980148"/>
                    <a:pt x="2992977" y="953467"/>
                    <a:pt x="3032877" y="952383"/>
                  </a:cubicBezTo>
                  <a:lnTo>
                    <a:pt x="3031707" y="903745"/>
                  </a:lnTo>
                  <a:cubicBezTo>
                    <a:pt x="3021916" y="903942"/>
                    <a:pt x="2053808" y="931314"/>
                    <a:pt x="1907657" y="926784"/>
                  </a:cubicBezTo>
                  <a:cubicBezTo>
                    <a:pt x="1606148" y="917332"/>
                    <a:pt x="1504571" y="886810"/>
                    <a:pt x="1472273" y="862886"/>
                  </a:cubicBezTo>
                  <a:cubicBezTo>
                    <a:pt x="1431934" y="833053"/>
                    <a:pt x="1330505" y="744835"/>
                    <a:pt x="1248807" y="673846"/>
                  </a:cubicBezTo>
                  <a:cubicBezTo>
                    <a:pt x="1193854" y="626095"/>
                    <a:pt x="1146354" y="584841"/>
                    <a:pt x="1127939" y="570172"/>
                  </a:cubicBezTo>
                  <a:cubicBezTo>
                    <a:pt x="1118878" y="563083"/>
                    <a:pt x="1109378" y="554713"/>
                    <a:pt x="1099294" y="545851"/>
                  </a:cubicBezTo>
                  <a:cubicBezTo>
                    <a:pt x="1060270" y="511294"/>
                    <a:pt x="1011896" y="468268"/>
                    <a:pt x="922304" y="441585"/>
                  </a:cubicBezTo>
                  <a:cubicBezTo>
                    <a:pt x="847037" y="419236"/>
                    <a:pt x="717984" y="337911"/>
                    <a:pt x="640524" y="289271"/>
                  </a:cubicBezTo>
                  <a:cubicBezTo>
                    <a:pt x="610271" y="270170"/>
                    <a:pt x="586156" y="255107"/>
                    <a:pt x="572418" y="247821"/>
                  </a:cubicBezTo>
                  <a:cubicBezTo>
                    <a:pt x="528573" y="224585"/>
                    <a:pt x="453013" y="171615"/>
                    <a:pt x="424805" y="121106"/>
                  </a:cubicBezTo>
                  <a:cubicBezTo>
                    <a:pt x="420274" y="112935"/>
                    <a:pt x="416182" y="104566"/>
                    <a:pt x="412236" y="96393"/>
                  </a:cubicBezTo>
                  <a:cubicBezTo>
                    <a:pt x="389143" y="49232"/>
                    <a:pt x="360645" y="-9448"/>
                    <a:pt x="251616" y="1284"/>
                  </a:cubicBezTo>
                  <a:close/>
                </a:path>
              </a:pathLst>
            </a:custGeom>
            <a:solidFill>
              <a:srgbClr val="D58C55"/>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sp>
          <p:nvSpPr>
            <p:cNvPr id="18" name="Line">
              <a:extLst>
                <a:ext uri="{FF2B5EF4-FFF2-40B4-BE49-F238E27FC236}">
                  <a16:creationId xmlns:a16="http://schemas.microsoft.com/office/drawing/2014/main" id="{5899B8E2-4FCD-4D1B-A0D5-DE67FB6730EF}"/>
                </a:ext>
              </a:extLst>
            </p:cNvPr>
            <p:cNvSpPr/>
            <p:nvPr/>
          </p:nvSpPr>
          <p:spPr>
            <a:xfrm flipH="1">
              <a:off x="43578" y="2172061"/>
              <a:ext cx="1130379" cy="1130092"/>
            </a:xfrm>
            <a:custGeom>
              <a:avLst/>
              <a:gdLst/>
              <a:ahLst/>
              <a:cxnLst>
                <a:cxn ang="0">
                  <a:pos x="wd2" y="hd2"/>
                </a:cxn>
                <a:cxn ang="5400000">
                  <a:pos x="wd2" y="hd2"/>
                </a:cxn>
                <a:cxn ang="10800000">
                  <a:pos x="wd2" y="hd2"/>
                </a:cxn>
                <a:cxn ang="16200000">
                  <a:pos x="wd2" y="hd2"/>
                </a:cxn>
              </a:cxnLst>
              <a:rect l="0" t="0" r="r" b="b"/>
              <a:pathLst>
                <a:path w="21319" h="21528" extrusionOk="0">
                  <a:moveTo>
                    <a:pt x="21319" y="21444"/>
                  </a:moveTo>
                  <a:cubicBezTo>
                    <a:pt x="18336" y="20744"/>
                    <a:pt x="6235" y="21100"/>
                    <a:pt x="3160" y="21473"/>
                  </a:cubicBezTo>
                  <a:cubicBezTo>
                    <a:pt x="2645" y="21534"/>
                    <a:pt x="2069" y="21600"/>
                    <a:pt x="1652" y="21334"/>
                  </a:cubicBezTo>
                  <a:cubicBezTo>
                    <a:pt x="1336" y="21129"/>
                    <a:pt x="1194" y="20785"/>
                    <a:pt x="1073" y="20457"/>
                  </a:cubicBezTo>
                  <a:cubicBezTo>
                    <a:pt x="278" y="18306"/>
                    <a:pt x="-281" y="16020"/>
                    <a:pt x="149" y="13775"/>
                  </a:cubicBezTo>
                  <a:cubicBezTo>
                    <a:pt x="355" y="12697"/>
                    <a:pt x="781" y="11660"/>
                    <a:pt x="1097" y="10603"/>
                  </a:cubicBezTo>
                  <a:cubicBezTo>
                    <a:pt x="1988" y="7633"/>
                    <a:pt x="2013" y="4474"/>
                    <a:pt x="1158" y="1520"/>
                  </a:cubicBezTo>
                  <a:cubicBezTo>
                    <a:pt x="4623" y="959"/>
                    <a:pt x="16610" y="561"/>
                    <a:pt x="20075" y="0"/>
                  </a:cubicBezTo>
                </a:path>
              </a:pathLst>
            </a:custGeom>
            <a:solidFill>
              <a:srgbClr val="A2B96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sp>
          <p:nvSpPr>
            <p:cNvPr id="19" name="Freeform: Shape 52">
              <a:extLst>
                <a:ext uri="{FF2B5EF4-FFF2-40B4-BE49-F238E27FC236}">
                  <a16:creationId xmlns:a16="http://schemas.microsoft.com/office/drawing/2014/main" id="{750DB9D6-29D8-4DB9-9971-2F61DCC84A0E}"/>
                </a:ext>
              </a:extLst>
            </p:cNvPr>
            <p:cNvSpPr/>
            <p:nvPr/>
          </p:nvSpPr>
          <p:spPr>
            <a:xfrm flipH="1">
              <a:off x="1" y="1958320"/>
              <a:ext cx="787175" cy="1489252"/>
            </a:xfrm>
            <a:custGeom>
              <a:avLst/>
              <a:gdLst>
                <a:gd name="connsiteX0" fmla="*/ 787175 w 787175"/>
                <a:gd name="connsiteY0" fmla="*/ 0 h 1489252"/>
                <a:gd name="connsiteX1" fmla="*/ 558685 w 787175"/>
                <a:gd name="connsiteY1" fmla="*/ 13379 h 1489252"/>
                <a:gd name="connsiteX2" fmla="*/ 308209 w 787175"/>
                <a:gd name="connsiteY2" fmla="*/ 39075 h 1489252"/>
                <a:gd name="connsiteX3" fmla="*/ 68657 w 787175"/>
                <a:gd name="connsiteY3" fmla="*/ 115056 h 1489252"/>
                <a:gd name="connsiteX4" fmla="*/ 33395 w 787175"/>
                <a:gd name="connsiteY4" fmla="*/ 156984 h 1489252"/>
                <a:gd name="connsiteX5" fmla="*/ 31712 w 787175"/>
                <a:gd name="connsiteY5" fmla="*/ 221913 h 1489252"/>
                <a:gd name="connsiteX6" fmla="*/ 36846 w 787175"/>
                <a:gd name="connsiteY6" fmla="*/ 879222 h 1489252"/>
                <a:gd name="connsiteX7" fmla="*/ 31249 w 787175"/>
                <a:gd name="connsiteY7" fmla="*/ 1439275 h 1489252"/>
                <a:gd name="connsiteX8" fmla="*/ 55528 w 787175"/>
                <a:gd name="connsiteY8" fmla="*/ 1479061 h 1489252"/>
                <a:gd name="connsiteX9" fmla="*/ 112713 w 787175"/>
                <a:gd name="connsiteY9" fmla="*/ 1488524 h 1489252"/>
                <a:gd name="connsiteX10" fmla="*/ 495562 w 787175"/>
                <a:gd name="connsiteY10" fmla="*/ 1470772 h 1489252"/>
                <a:gd name="connsiteX11" fmla="*/ 787175 w 787175"/>
                <a:gd name="connsiteY11" fmla="*/ 1470037 h 148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7175" h="1489252">
                  <a:moveTo>
                    <a:pt x="787175" y="0"/>
                  </a:moveTo>
                  <a:lnTo>
                    <a:pt x="558685" y="13379"/>
                  </a:lnTo>
                  <a:cubicBezTo>
                    <a:pt x="475018" y="20096"/>
                    <a:pt x="391482" y="28644"/>
                    <a:pt x="308209" y="39075"/>
                  </a:cubicBezTo>
                  <a:cubicBezTo>
                    <a:pt x="224220" y="49643"/>
                    <a:pt x="136108" y="63596"/>
                    <a:pt x="68657" y="115056"/>
                  </a:cubicBezTo>
                  <a:cubicBezTo>
                    <a:pt x="54056" y="126177"/>
                    <a:pt x="40086" y="139784"/>
                    <a:pt x="33395" y="156984"/>
                  </a:cubicBezTo>
                  <a:cubicBezTo>
                    <a:pt x="25442" y="177430"/>
                    <a:pt x="28682" y="200224"/>
                    <a:pt x="31712" y="221913"/>
                  </a:cubicBezTo>
                  <a:cubicBezTo>
                    <a:pt x="62219" y="439566"/>
                    <a:pt x="63902" y="661086"/>
                    <a:pt x="36846" y="879222"/>
                  </a:cubicBezTo>
                  <a:cubicBezTo>
                    <a:pt x="13660" y="1066344"/>
                    <a:pt x="-29975" y="1260995"/>
                    <a:pt x="31249" y="1439275"/>
                  </a:cubicBezTo>
                  <a:cubicBezTo>
                    <a:pt x="36425" y="1454333"/>
                    <a:pt x="42863" y="1469805"/>
                    <a:pt x="55528" y="1479061"/>
                  </a:cubicBezTo>
                  <a:cubicBezTo>
                    <a:pt x="71434" y="1490666"/>
                    <a:pt x="92936" y="1489837"/>
                    <a:pt x="112713" y="1488524"/>
                  </a:cubicBezTo>
                  <a:cubicBezTo>
                    <a:pt x="240126" y="1479821"/>
                    <a:pt x="367802" y="1473898"/>
                    <a:pt x="495562" y="1470772"/>
                  </a:cubicBezTo>
                  <a:lnTo>
                    <a:pt x="787175" y="1470037"/>
                  </a:lnTo>
                  <a:close/>
                </a:path>
              </a:pathLst>
            </a:custGeom>
            <a:solidFill>
              <a:sysClr val="windowText" lastClr="000000">
                <a:lumMod val="75000"/>
                <a:lumOff val="25000"/>
              </a:sysClr>
            </a:solidFill>
            <a:ln w="12700">
              <a:miter lim="400000"/>
            </a:ln>
          </p:spPr>
          <p:txBody>
            <a:bodyPr wrap="square" lIns="38100" tIns="38100" rIns="38100" bIns="381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sp>
          <p:nvSpPr>
            <p:cNvPr id="20" name="Shape">
              <a:extLst>
                <a:ext uri="{FF2B5EF4-FFF2-40B4-BE49-F238E27FC236}">
                  <a16:creationId xmlns:a16="http://schemas.microsoft.com/office/drawing/2014/main" id="{DA8AEA63-D98F-4D23-B58C-6CEA166764FF}"/>
                </a:ext>
              </a:extLst>
            </p:cNvPr>
            <p:cNvSpPr/>
            <p:nvPr/>
          </p:nvSpPr>
          <p:spPr>
            <a:xfrm flipH="1">
              <a:off x="792613" y="2344122"/>
              <a:ext cx="209447" cy="209646"/>
            </a:xfrm>
            <a:custGeom>
              <a:avLst/>
              <a:gdLst/>
              <a:ahLst/>
              <a:cxnLst>
                <a:cxn ang="0">
                  <a:pos x="wd2" y="hd2"/>
                </a:cxn>
                <a:cxn ang="5400000">
                  <a:pos x="wd2" y="hd2"/>
                </a:cxn>
                <a:cxn ang="10800000">
                  <a:pos x="wd2" y="hd2"/>
                </a:cxn>
                <a:cxn ang="16200000">
                  <a:pos x="wd2" y="hd2"/>
                </a:cxn>
              </a:cxnLst>
              <a:rect l="0" t="0" r="r" b="b"/>
              <a:pathLst>
                <a:path w="20950" h="20950" extrusionOk="0">
                  <a:moveTo>
                    <a:pt x="11088" y="20931"/>
                  </a:moveTo>
                  <a:cubicBezTo>
                    <a:pt x="16869" y="20587"/>
                    <a:pt x="21275" y="15644"/>
                    <a:pt x="20931" y="9862"/>
                  </a:cubicBezTo>
                  <a:cubicBezTo>
                    <a:pt x="20587" y="4081"/>
                    <a:pt x="15644" y="-325"/>
                    <a:pt x="9862" y="19"/>
                  </a:cubicBezTo>
                  <a:cubicBezTo>
                    <a:pt x="4081" y="363"/>
                    <a:pt x="-325" y="5306"/>
                    <a:pt x="19" y="11088"/>
                  </a:cubicBezTo>
                  <a:cubicBezTo>
                    <a:pt x="363" y="16869"/>
                    <a:pt x="5306" y="21275"/>
                    <a:pt x="11088" y="20931"/>
                  </a:cubicBezTo>
                  <a:close/>
                  <a:moveTo>
                    <a:pt x="13086" y="5865"/>
                  </a:moveTo>
                  <a:cubicBezTo>
                    <a:pt x="14139" y="5800"/>
                    <a:pt x="15042" y="6617"/>
                    <a:pt x="15107" y="7670"/>
                  </a:cubicBezTo>
                  <a:cubicBezTo>
                    <a:pt x="15171" y="8723"/>
                    <a:pt x="14354" y="9626"/>
                    <a:pt x="13301" y="9691"/>
                  </a:cubicBezTo>
                  <a:cubicBezTo>
                    <a:pt x="12248" y="9755"/>
                    <a:pt x="11345" y="8938"/>
                    <a:pt x="11281" y="7885"/>
                  </a:cubicBezTo>
                  <a:cubicBezTo>
                    <a:pt x="11238" y="6832"/>
                    <a:pt x="12033" y="5929"/>
                    <a:pt x="13086" y="5865"/>
                  </a:cubicBezTo>
                  <a:close/>
                  <a:moveTo>
                    <a:pt x="13387" y="10808"/>
                  </a:moveTo>
                  <a:cubicBezTo>
                    <a:pt x="14440" y="10744"/>
                    <a:pt x="15343" y="11560"/>
                    <a:pt x="15408" y="12613"/>
                  </a:cubicBezTo>
                  <a:cubicBezTo>
                    <a:pt x="15472" y="13667"/>
                    <a:pt x="14655" y="14569"/>
                    <a:pt x="13602" y="14634"/>
                  </a:cubicBezTo>
                  <a:cubicBezTo>
                    <a:pt x="12549" y="14698"/>
                    <a:pt x="11646" y="13882"/>
                    <a:pt x="11582" y="12828"/>
                  </a:cubicBezTo>
                  <a:cubicBezTo>
                    <a:pt x="11517" y="11775"/>
                    <a:pt x="12334" y="10873"/>
                    <a:pt x="13387" y="10808"/>
                  </a:cubicBezTo>
                  <a:close/>
                  <a:moveTo>
                    <a:pt x="7348" y="6187"/>
                  </a:moveTo>
                  <a:cubicBezTo>
                    <a:pt x="8401" y="6123"/>
                    <a:pt x="9304" y="6939"/>
                    <a:pt x="9368" y="7993"/>
                  </a:cubicBezTo>
                  <a:cubicBezTo>
                    <a:pt x="9433" y="9046"/>
                    <a:pt x="8616" y="9948"/>
                    <a:pt x="7563" y="10013"/>
                  </a:cubicBezTo>
                  <a:cubicBezTo>
                    <a:pt x="6510" y="10077"/>
                    <a:pt x="5607" y="9261"/>
                    <a:pt x="5542" y="8208"/>
                  </a:cubicBezTo>
                  <a:cubicBezTo>
                    <a:pt x="5478" y="7154"/>
                    <a:pt x="6273" y="6252"/>
                    <a:pt x="7348" y="6187"/>
                  </a:cubicBezTo>
                  <a:close/>
                  <a:moveTo>
                    <a:pt x="7627" y="11152"/>
                  </a:moveTo>
                  <a:cubicBezTo>
                    <a:pt x="8680" y="11088"/>
                    <a:pt x="9583" y="11904"/>
                    <a:pt x="9648" y="12957"/>
                  </a:cubicBezTo>
                  <a:cubicBezTo>
                    <a:pt x="9712" y="14010"/>
                    <a:pt x="8895" y="14913"/>
                    <a:pt x="7842" y="14978"/>
                  </a:cubicBezTo>
                  <a:cubicBezTo>
                    <a:pt x="6789" y="15042"/>
                    <a:pt x="5886" y="14225"/>
                    <a:pt x="5822" y="13172"/>
                  </a:cubicBezTo>
                  <a:cubicBezTo>
                    <a:pt x="5757" y="12119"/>
                    <a:pt x="6574" y="11216"/>
                    <a:pt x="7627" y="11152"/>
                  </a:cubicBezTo>
                  <a:close/>
                </a:path>
              </a:pathLst>
            </a:custGeom>
            <a:solidFill>
              <a:srgbClr val="E3E4E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pPr>
              <a:endParaRPr kumimoji="0" sz="3000" b="0" i="0" u="none" strike="noStrike" kern="0" cap="none" spc="0" normalizeH="0" baseline="0" noProof="0">
                <a:ln>
                  <a:noFill/>
                </a:ln>
                <a:solidFill>
                  <a:prstClr val="black"/>
                </a:solidFill>
                <a:effectLst/>
                <a:uLnTx/>
                <a:uFillTx/>
                <a:latin typeface="Calibri" panose="020F0502020204030204"/>
                <a:ea typeface="맑은 고딕"/>
                <a:cs typeface="+mn-cs"/>
              </a:endParaRPr>
            </a:p>
          </p:txBody>
        </p:sp>
      </p:grpSp>
      <p:sp>
        <p:nvSpPr>
          <p:cNvPr id="21" name="Graphic 3" descr="Checkmark">
            <a:extLst>
              <a:ext uri="{FF2B5EF4-FFF2-40B4-BE49-F238E27FC236}">
                <a16:creationId xmlns:a16="http://schemas.microsoft.com/office/drawing/2014/main" id="{68D522B5-FFF7-4F1B-9584-F73BBF4242AF}"/>
              </a:ext>
            </a:extLst>
          </p:cNvPr>
          <p:cNvSpPr>
            <a:spLocks noChangeAspect="1"/>
          </p:cNvSpPr>
          <p:nvPr/>
        </p:nvSpPr>
        <p:spPr>
          <a:xfrm>
            <a:off x="3332929" y="1877493"/>
            <a:ext cx="2007474" cy="1424660"/>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A2B9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맑은 고딕"/>
              <a:cs typeface="+mn-cs"/>
            </a:endParaRPr>
          </a:p>
        </p:txBody>
      </p:sp>
      <p:sp>
        <p:nvSpPr>
          <p:cNvPr id="22" name="Graphic 5" descr="Close">
            <a:extLst>
              <a:ext uri="{FF2B5EF4-FFF2-40B4-BE49-F238E27FC236}">
                <a16:creationId xmlns:a16="http://schemas.microsoft.com/office/drawing/2014/main" id="{3E8E4E2B-7089-47A2-81CA-EE531478D3C9}"/>
              </a:ext>
            </a:extLst>
          </p:cNvPr>
          <p:cNvSpPr/>
          <p:nvPr/>
        </p:nvSpPr>
        <p:spPr>
          <a:xfrm>
            <a:off x="9783541" y="1876945"/>
            <a:ext cx="1420757" cy="1420757"/>
          </a:xfrm>
          <a:custGeom>
            <a:avLst/>
            <a:gdLst>
              <a:gd name="connsiteX0" fmla="*/ 681514 w 685800"/>
              <a:gd name="connsiteY0" fmla="*/ 88106 h 685800"/>
              <a:gd name="connsiteX1" fmla="*/ 600551 w 685800"/>
              <a:gd name="connsiteY1" fmla="*/ 7144 h 685800"/>
              <a:gd name="connsiteX2" fmla="*/ 344329 w 685800"/>
              <a:gd name="connsiteY2" fmla="*/ 263366 h 685800"/>
              <a:gd name="connsiteX3" fmla="*/ 88106 w 685800"/>
              <a:gd name="connsiteY3" fmla="*/ 7144 h 685800"/>
              <a:gd name="connsiteX4" fmla="*/ 7144 w 685800"/>
              <a:gd name="connsiteY4" fmla="*/ 88106 h 685800"/>
              <a:gd name="connsiteX5" fmla="*/ 263366 w 685800"/>
              <a:gd name="connsiteY5" fmla="*/ 344329 h 685800"/>
              <a:gd name="connsiteX6" fmla="*/ 7144 w 685800"/>
              <a:gd name="connsiteY6" fmla="*/ 600551 h 685800"/>
              <a:gd name="connsiteX7" fmla="*/ 88106 w 685800"/>
              <a:gd name="connsiteY7" fmla="*/ 681514 h 685800"/>
              <a:gd name="connsiteX8" fmla="*/ 344329 w 685800"/>
              <a:gd name="connsiteY8" fmla="*/ 425291 h 685800"/>
              <a:gd name="connsiteX9" fmla="*/ 600551 w 685800"/>
              <a:gd name="connsiteY9" fmla="*/ 681514 h 685800"/>
              <a:gd name="connsiteX10" fmla="*/ 681514 w 685800"/>
              <a:gd name="connsiteY10" fmla="*/ 600551 h 685800"/>
              <a:gd name="connsiteX11" fmla="*/ 425291 w 685800"/>
              <a:gd name="connsiteY11" fmla="*/ 34432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 h="685800">
                <a:moveTo>
                  <a:pt x="681514" y="88106"/>
                </a:moveTo>
                <a:lnTo>
                  <a:pt x="600551" y="7144"/>
                </a:lnTo>
                <a:lnTo>
                  <a:pt x="344329" y="263366"/>
                </a:lnTo>
                <a:lnTo>
                  <a:pt x="88106" y="7144"/>
                </a:lnTo>
                <a:lnTo>
                  <a:pt x="7144" y="88106"/>
                </a:lnTo>
                <a:lnTo>
                  <a:pt x="263366" y="344329"/>
                </a:lnTo>
                <a:lnTo>
                  <a:pt x="7144" y="600551"/>
                </a:lnTo>
                <a:lnTo>
                  <a:pt x="88106" y="681514"/>
                </a:lnTo>
                <a:lnTo>
                  <a:pt x="344329" y="425291"/>
                </a:lnTo>
                <a:lnTo>
                  <a:pt x="600551" y="681514"/>
                </a:lnTo>
                <a:lnTo>
                  <a:pt x="681514" y="600551"/>
                </a:lnTo>
                <a:lnTo>
                  <a:pt x="425291" y="344329"/>
                </a:lnTo>
                <a:close/>
              </a:path>
            </a:pathLst>
          </a:custGeom>
          <a:solidFill>
            <a:srgbClr val="C1301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맑은 고딕"/>
              <a:cs typeface="+mn-cs"/>
            </a:endParaRPr>
          </a:p>
        </p:txBody>
      </p:sp>
    </p:spTree>
    <p:extLst>
      <p:ext uri="{BB962C8B-B14F-4D97-AF65-F5344CB8AC3E}">
        <p14:creationId xmlns:p14="http://schemas.microsoft.com/office/powerpoint/2010/main" val="235015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down)">
                                      <p:cBhvr>
                                        <p:cTn id="32" dur="500"/>
                                        <p:tgtEl>
                                          <p:spTgt spid="5">
                                            <p:txEl>
                                              <p:pRg st="0" end="0"/>
                                            </p:txEl>
                                          </p:spTgt>
                                        </p:tgtEl>
                                      </p:cBhvr>
                                    </p:animEffect>
                                  </p:childTnLst>
                                </p:cTn>
                              </p:par>
                            </p:childTnLst>
                          </p:cTn>
                        </p:par>
                        <p:par>
                          <p:cTn id="33" fill="hold">
                            <p:stCondLst>
                              <p:cond delay="2000"/>
                            </p:stCondLst>
                            <p:childTnLst>
                              <p:par>
                                <p:cTn id="34" presetID="22" presetClass="entr" presetSubtype="4" fill="hold" nodeType="after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ipe(down)">
                                      <p:cBhvr>
                                        <p:cTn id="36" dur="500"/>
                                        <p:tgtEl>
                                          <p:spTgt spid="5">
                                            <p:txEl>
                                              <p:pRg st="1" end="1"/>
                                            </p:txEl>
                                          </p:spTgt>
                                        </p:tgtEl>
                                      </p:cBhvr>
                                    </p:animEffect>
                                  </p:childTnLst>
                                </p:cTn>
                              </p:par>
                            </p:childTnLst>
                          </p:cTn>
                        </p:par>
                        <p:par>
                          <p:cTn id="37" fill="hold">
                            <p:stCondLst>
                              <p:cond delay="2500"/>
                            </p:stCondLst>
                            <p:childTnLst>
                              <p:par>
                                <p:cTn id="38" presetID="22" presetClass="entr" presetSubtype="4" fill="hold" nodeType="after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ipe(down)">
                                      <p:cBhvr>
                                        <p:cTn id="40" dur="500"/>
                                        <p:tgtEl>
                                          <p:spTgt spid="5">
                                            <p:txEl>
                                              <p:pRg st="2" end="2"/>
                                            </p:txEl>
                                          </p:spTgt>
                                        </p:tgtEl>
                                      </p:cBhvr>
                                    </p:animEffect>
                                  </p:childTnLst>
                                </p:cTn>
                              </p:par>
                            </p:childTnLst>
                          </p:cTn>
                        </p:par>
                        <p:par>
                          <p:cTn id="41" fill="hold">
                            <p:stCondLst>
                              <p:cond delay="3000"/>
                            </p:stCondLst>
                            <p:childTnLst>
                              <p:par>
                                <p:cTn id="42" presetID="22" presetClass="entr" presetSubtype="4" fill="hold" nodeType="after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wipe(down)">
                                      <p:cBhvr>
                                        <p:cTn id="44" dur="500"/>
                                        <p:tgtEl>
                                          <p:spTgt spid="5">
                                            <p:txEl>
                                              <p:pRg st="3" end="3"/>
                                            </p:txEl>
                                          </p:spTgt>
                                        </p:tgtEl>
                                      </p:cBhvr>
                                    </p:animEffect>
                                  </p:childTnLst>
                                </p:cTn>
                              </p:par>
                            </p:childTnLst>
                          </p:cTn>
                        </p:par>
                        <p:par>
                          <p:cTn id="45" fill="hold">
                            <p:stCondLst>
                              <p:cond delay="3500"/>
                            </p:stCondLst>
                            <p:childTnLst>
                              <p:par>
                                <p:cTn id="46" presetID="22" presetClass="entr" presetSubtype="4" fill="hold" nodeType="after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wipe(down)">
                                      <p:cBhvr>
                                        <p:cTn id="48" dur="500"/>
                                        <p:tgtEl>
                                          <p:spTgt spid="5">
                                            <p:txEl>
                                              <p:pRg st="4" end="4"/>
                                            </p:txEl>
                                          </p:spTgt>
                                        </p:tgtEl>
                                      </p:cBhvr>
                                    </p:animEffect>
                                  </p:childTnLst>
                                </p:cTn>
                              </p:par>
                            </p:childTnLst>
                          </p:cTn>
                        </p:par>
                        <p:par>
                          <p:cTn id="49" fill="hold">
                            <p:stCondLst>
                              <p:cond delay="4000"/>
                            </p:stCondLst>
                            <p:childTnLst>
                              <p:par>
                                <p:cTn id="50" presetID="22" presetClass="entr" presetSubtype="8" fill="hold" nodeType="after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left)">
                                      <p:cBhvr>
                                        <p:cTn id="52" dur="500"/>
                                        <p:tgtEl>
                                          <p:spTgt spid="8">
                                            <p:txEl>
                                              <p:pRg st="1" end="1"/>
                                            </p:txEl>
                                          </p:spTgt>
                                        </p:tgtEl>
                                      </p:cBhvr>
                                    </p:animEffect>
                                  </p:childTnLst>
                                </p:cTn>
                              </p:par>
                            </p:childTnLst>
                          </p:cTn>
                        </p:par>
                        <p:par>
                          <p:cTn id="53" fill="hold">
                            <p:stCondLst>
                              <p:cond delay="4500"/>
                            </p:stCondLst>
                            <p:childTnLst>
                              <p:par>
                                <p:cTn id="54" presetID="22" presetClass="entr" presetSubtype="8" fill="hold" nodeType="after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wipe(left)">
                                      <p:cBhvr>
                                        <p:cTn id="56" dur="500"/>
                                        <p:tgtEl>
                                          <p:spTgt spid="8">
                                            <p:txEl>
                                              <p:pRg st="5" end="5"/>
                                            </p:txEl>
                                          </p:spTgt>
                                        </p:tgtEl>
                                      </p:cBhvr>
                                    </p:animEffect>
                                  </p:childTnLst>
                                </p:cTn>
                              </p:par>
                            </p:childTnLst>
                          </p:cTn>
                        </p:par>
                        <p:par>
                          <p:cTn id="57" fill="hold">
                            <p:stCondLst>
                              <p:cond delay="5000"/>
                            </p:stCondLst>
                            <p:childTnLst>
                              <p:par>
                                <p:cTn id="58" presetID="22" presetClass="entr" presetSubtype="8" fill="hold" nodeType="afterEffect">
                                  <p:stCondLst>
                                    <p:cond delay="0"/>
                                  </p:stCondLst>
                                  <p:childTnLst>
                                    <p:set>
                                      <p:cBhvr>
                                        <p:cTn id="59" dur="1" fill="hold">
                                          <p:stCondLst>
                                            <p:cond delay="0"/>
                                          </p:stCondLst>
                                        </p:cTn>
                                        <p:tgtEl>
                                          <p:spTgt spid="8">
                                            <p:txEl>
                                              <p:pRg st="2" end="2"/>
                                            </p:txEl>
                                          </p:spTgt>
                                        </p:tgtEl>
                                        <p:attrNameLst>
                                          <p:attrName>style.visibility</p:attrName>
                                        </p:attrNameLst>
                                      </p:cBhvr>
                                      <p:to>
                                        <p:strVal val="visible"/>
                                      </p:to>
                                    </p:set>
                                    <p:animEffect transition="in" filter="wipe(left)">
                                      <p:cBhvr>
                                        <p:cTn id="60" dur="500"/>
                                        <p:tgtEl>
                                          <p:spTgt spid="8">
                                            <p:txEl>
                                              <p:pRg st="2" end="2"/>
                                            </p:txEl>
                                          </p:spTgt>
                                        </p:tgtEl>
                                      </p:cBhvr>
                                    </p:animEffect>
                                  </p:childTnLst>
                                </p:cTn>
                              </p:par>
                            </p:childTnLst>
                          </p:cTn>
                        </p:par>
                        <p:par>
                          <p:cTn id="61" fill="hold">
                            <p:stCondLst>
                              <p:cond delay="5500"/>
                            </p:stCondLst>
                            <p:childTnLst>
                              <p:par>
                                <p:cTn id="62" presetID="22" presetClass="entr" presetSubtype="8" fill="hold" nodeType="afterEffect">
                                  <p:stCondLst>
                                    <p:cond delay="0"/>
                                  </p:stCondLst>
                                  <p:childTnLst>
                                    <p:set>
                                      <p:cBhvr>
                                        <p:cTn id="63" dur="1" fill="hold">
                                          <p:stCondLst>
                                            <p:cond delay="0"/>
                                          </p:stCondLst>
                                        </p:cTn>
                                        <p:tgtEl>
                                          <p:spTgt spid="8">
                                            <p:txEl>
                                              <p:pRg st="3" end="3"/>
                                            </p:txEl>
                                          </p:spTgt>
                                        </p:tgtEl>
                                        <p:attrNameLst>
                                          <p:attrName>style.visibility</p:attrName>
                                        </p:attrNameLst>
                                      </p:cBhvr>
                                      <p:to>
                                        <p:strVal val="visible"/>
                                      </p:to>
                                    </p:set>
                                    <p:animEffect transition="in" filter="wipe(left)">
                                      <p:cBhvr>
                                        <p:cTn id="64" dur="500"/>
                                        <p:tgtEl>
                                          <p:spTgt spid="8">
                                            <p:txEl>
                                              <p:pRg st="3" end="3"/>
                                            </p:txEl>
                                          </p:spTgt>
                                        </p:tgtEl>
                                      </p:cBhvr>
                                    </p:animEffect>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wipe(left)">
                                      <p:cBhvr>
                                        <p:cTn id="6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2B5DCA7F-1CB5-47C1-8931-8E774F89C269}"/>
              </a:ext>
            </a:extLst>
          </p:cNvPr>
          <p:cNvSpPr/>
          <p:nvPr/>
        </p:nvSpPr>
        <p:spPr>
          <a:xfrm>
            <a:off x="676571" y="715286"/>
            <a:ext cx="3582144" cy="720080"/>
          </a:xfrm>
          <a:prstGeom prst="roundRect">
            <a:avLst>
              <a:gd name="adj" fmla="val 9524"/>
            </a:avLst>
          </a:prstGeom>
          <a:solidFill>
            <a:srgbClr val="98A6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400" b="1" dirty="0"/>
              <a:t>Mevlevilik</a:t>
            </a:r>
            <a:r>
              <a:rPr lang="tr-TR" b="1" dirty="0"/>
              <a:t> </a:t>
            </a:r>
            <a:endParaRPr lang="ko-KR" altLang="en-US" dirty="0">
              <a:solidFill>
                <a:schemeClr val="tx1"/>
              </a:solidFill>
            </a:endParaRPr>
          </a:p>
        </p:txBody>
      </p:sp>
      <p:sp>
        <p:nvSpPr>
          <p:cNvPr id="3" name="1">
            <a:extLst>
              <a:ext uri="{FF2B5EF4-FFF2-40B4-BE49-F238E27FC236}">
                <a16:creationId xmlns:a16="http://schemas.microsoft.com/office/drawing/2014/main" id="{555406DD-9578-4B3B-AFB3-0D0C9AFC022C}"/>
              </a:ext>
            </a:extLst>
          </p:cNvPr>
          <p:cNvSpPr/>
          <p:nvPr/>
        </p:nvSpPr>
        <p:spPr>
          <a:xfrm>
            <a:off x="370282" y="542989"/>
            <a:ext cx="811403" cy="998806"/>
          </a:xfrm>
          <a:prstGeom prst="roundRect">
            <a:avLst/>
          </a:prstGeom>
          <a:solidFill>
            <a:schemeClr val="bg1"/>
          </a:solidFill>
          <a:ln w="76200">
            <a:solidFill>
              <a:srgbClr val="FAB3B9"/>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5400" b="1" dirty="0" smtClean="0">
                <a:solidFill>
                  <a:srgbClr val="FAB3B9"/>
                </a:solidFill>
                <a:latin typeface="Arial" panose="020B0604020202020204" pitchFamily="34" charset="0"/>
                <a:cs typeface="Arial" panose="020B0604020202020204" pitchFamily="34" charset="0"/>
              </a:rPr>
              <a:t>3</a:t>
            </a:r>
            <a:endParaRPr lang="ko-KR" altLang="en-US" sz="5400" b="1" dirty="0">
              <a:solidFill>
                <a:srgbClr val="FAB3B9"/>
              </a:solidFill>
              <a:latin typeface="Arial" panose="020B0604020202020204" pitchFamily="34" charset="0"/>
              <a:cs typeface="Arial" panose="020B0604020202020204" pitchFamily="34" charset="0"/>
            </a:endParaRPr>
          </a:p>
        </p:txBody>
      </p:sp>
      <p:cxnSp>
        <p:nvCxnSpPr>
          <p:cNvPr id="26" name="Straight Connector 39">
            <a:extLst>
              <a:ext uri="{FF2B5EF4-FFF2-40B4-BE49-F238E27FC236}">
                <a16:creationId xmlns:a16="http://schemas.microsoft.com/office/drawing/2014/main" id="{0AAE1494-D73D-420E-8E86-472A734A0A4F}"/>
              </a:ext>
            </a:extLst>
          </p:cNvPr>
          <p:cNvCxnSpPr>
            <a:cxnSpLocks/>
          </p:cNvCxnSpPr>
          <p:nvPr/>
        </p:nvCxnSpPr>
        <p:spPr>
          <a:xfrm flipV="1">
            <a:off x="4757803" y="1759383"/>
            <a:ext cx="1919660" cy="2400886"/>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Rectangle: Rounded Corners 75">
            <a:extLst>
              <a:ext uri="{FF2B5EF4-FFF2-40B4-BE49-F238E27FC236}">
                <a16:creationId xmlns:a16="http://schemas.microsoft.com/office/drawing/2014/main" id="{E0F841F1-9768-4011-B91D-A57241085187}"/>
              </a:ext>
            </a:extLst>
          </p:cNvPr>
          <p:cNvSpPr/>
          <p:nvPr/>
        </p:nvSpPr>
        <p:spPr>
          <a:xfrm>
            <a:off x="6569611" y="657854"/>
            <a:ext cx="5514537" cy="2180493"/>
          </a:xfrm>
          <a:prstGeom prst="roundRect">
            <a:avLst>
              <a:gd name="adj" fmla="val 39220"/>
            </a:avLst>
          </a:prstGeom>
          <a:solidFill>
            <a:srgbClr val="BEDFD6"/>
          </a:solid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en-US" sz="2800" dirty="0">
                <a:solidFill>
                  <a:schemeClr val="tx1"/>
                </a:solidFill>
              </a:rPr>
              <a:t>Mevlevilik, </a:t>
            </a:r>
            <a:r>
              <a:rPr lang="en-US" sz="2800" b="1" dirty="0" err="1">
                <a:solidFill>
                  <a:schemeClr val="tx1"/>
                </a:solidFill>
              </a:rPr>
              <a:t>Mevlana</a:t>
            </a:r>
            <a:r>
              <a:rPr lang="en-US" sz="2800" b="1" dirty="0">
                <a:solidFill>
                  <a:schemeClr val="tx1"/>
                </a:solidFill>
              </a:rPr>
              <a:t> </a:t>
            </a:r>
            <a:r>
              <a:rPr lang="en-US" sz="2800" b="1" dirty="0" err="1">
                <a:solidFill>
                  <a:schemeClr val="tx1"/>
                </a:solidFill>
              </a:rPr>
              <a:t>Celaleddin</a:t>
            </a:r>
            <a:r>
              <a:rPr lang="en-US" sz="2800" b="1" dirty="0">
                <a:solidFill>
                  <a:schemeClr val="tx1"/>
                </a:solidFill>
              </a:rPr>
              <a:t> </a:t>
            </a:r>
            <a:r>
              <a:rPr lang="en-US" sz="2800" b="1" dirty="0" err="1">
                <a:solidFill>
                  <a:schemeClr val="tx1"/>
                </a:solidFill>
              </a:rPr>
              <a:t>Rumi’nin</a:t>
            </a:r>
            <a:r>
              <a:rPr lang="en-US" sz="2800" b="1" dirty="0">
                <a:solidFill>
                  <a:schemeClr val="tx1"/>
                </a:solidFill>
              </a:rPr>
              <a:t> </a:t>
            </a:r>
            <a:r>
              <a:rPr lang="en-US" sz="2800" dirty="0">
                <a:solidFill>
                  <a:schemeClr val="tx1"/>
                </a:solidFill>
              </a:rPr>
              <a:t>(</a:t>
            </a:r>
            <a:r>
              <a:rPr lang="en-US" sz="2800" dirty="0" err="1">
                <a:solidFill>
                  <a:schemeClr val="tx1"/>
                </a:solidFill>
              </a:rPr>
              <a:t>öl</a:t>
            </a:r>
            <a:r>
              <a:rPr lang="en-US" sz="2800" dirty="0">
                <a:solidFill>
                  <a:schemeClr val="tx1"/>
                </a:solidFill>
              </a:rPr>
              <a:t>. 1273) görüş </a:t>
            </a:r>
            <a:r>
              <a:rPr lang="tr-TR" sz="2800" dirty="0" smtClean="0">
                <a:solidFill>
                  <a:schemeClr val="tx1"/>
                </a:solidFill>
              </a:rPr>
              <a:t>ve</a:t>
            </a:r>
            <a:r>
              <a:rPr lang="en-US" sz="2800" dirty="0" smtClean="0">
                <a:solidFill>
                  <a:schemeClr val="tx1"/>
                </a:solidFill>
              </a:rPr>
              <a:t> </a:t>
            </a:r>
            <a:r>
              <a:rPr lang="tr-TR" sz="2800" noProof="1" smtClean="0">
                <a:solidFill>
                  <a:schemeClr val="tx1"/>
                </a:solidFill>
              </a:rPr>
              <a:t>düşüncelerine</a:t>
            </a:r>
            <a:r>
              <a:rPr lang="en-US" sz="2800" dirty="0" smtClean="0">
                <a:solidFill>
                  <a:schemeClr val="tx1"/>
                </a:solidFill>
              </a:rPr>
              <a:t> </a:t>
            </a:r>
            <a:r>
              <a:rPr lang="en-US" sz="2800" dirty="0" err="1">
                <a:solidFill>
                  <a:schemeClr val="tx1"/>
                </a:solidFill>
              </a:rPr>
              <a:t>dayanan</a:t>
            </a:r>
            <a:r>
              <a:rPr lang="en-US" sz="2800" dirty="0">
                <a:solidFill>
                  <a:schemeClr val="tx1"/>
                </a:solidFill>
              </a:rPr>
              <a:t> </a:t>
            </a:r>
            <a:r>
              <a:rPr lang="en-US" sz="2800" dirty="0" err="1" smtClean="0">
                <a:solidFill>
                  <a:schemeClr val="tx1"/>
                </a:solidFill>
              </a:rPr>
              <a:t>tasavvufi</a:t>
            </a:r>
            <a:r>
              <a:rPr lang="tr-TR" sz="2800" dirty="0" smtClean="0">
                <a:solidFill>
                  <a:schemeClr val="tx1"/>
                </a:solidFill>
              </a:rPr>
              <a:t> </a:t>
            </a:r>
            <a:r>
              <a:rPr lang="en-US" sz="2800" dirty="0" err="1" smtClean="0">
                <a:solidFill>
                  <a:schemeClr val="tx1"/>
                </a:solidFill>
              </a:rPr>
              <a:t>yorum</a:t>
            </a:r>
            <a:r>
              <a:rPr lang="en-US" sz="2800" dirty="0" smtClean="0">
                <a:solidFill>
                  <a:schemeClr val="tx1"/>
                </a:solidFill>
              </a:rPr>
              <a:t> </a:t>
            </a:r>
            <a:r>
              <a:rPr lang="tr-TR" sz="2800" dirty="0" smtClean="0">
                <a:solidFill>
                  <a:schemeClr val="tx1"/>
                </a:solidFill>
              </a:rPr>
              <a:t>biçimidir.</a:t>
            </a:r>
            <a:endParaRPr lang="tr-TR" sz="2800" dirty="0">
              <a:solidFill>
                <a:schemeClr val="tx1"/>
              </a:solidFill>
            </a:endParaRPr>
          </a:p>
        </p:txBody>
      </p:sp>
      <p:cxnSp>
        <p:nvCxnSpPr>
          <p:cNvPr id="33" name="Straight Connector 39">
            <a:extLst>
              <a:ext uri="{FF2B5EF4-FFF2-40B4-BE49-F238E27FC236}">
                <a16:creationId xmlns:a16="http://schemas.microsoft.com/office/drawing/2014/main" id="{0AAE1494-D73D-420E-8E86-472A734A0A4F}"/>
              </a:ext>
            </a:extLst>
          </p:cNvPr>
          <p:cNvCxnSpPr>
            <a:cxnSpLocks/>
          </p:cNvCxnSpPr>
          <p:nvPr/>
        </p:nvCxnSpPr>
        <p:spPr>
          <a:xfrm>
            <a:off x="4737017" y="3897673"/>
            <a:ext cx="2045955" cy="1242646"/>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Rectangle: Rounded Corners 75">
            <a:extLst>
              <a:ext uri="{FF2B5EF4-FFF2-40B4-BE49-F238E27FC236}">
                <a16:creationId xmlns:a16="http://schemas.microsoft.com/office/drawing/2014/main" id="{E0F841F1-9768-4011-B91D-A57241085187}"/>
              </a:ext>
            </a:extLst>
          </p:cNvPr>
          <p:cNvSpPr/>
          <p:nvPr/>
        </p:nvSpPr>
        <p:spPr>
          <a:xfrm>
            <a:off x="6677463" y="4215618"/>
            <a:ext cx="5406685" cy="2180493"/>
          </a:xfrm>
          <a:prstGeom prst="roundRect">
            <a:avLst>
              <a:gd name="adj" fmla="val 39220"/>
            </a:avLst>
          </a:prstGeom>
          <a:solidFill>
            <a:srgbClr val="BEDFD6"/>
          </a:solid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en-US" sz="2800" dirty="0" err="1">
                <a:solidFill>
                  <a:schemeClr val="tx1"/>
                </a:solidFill>
              </a:rPr>
              <a:t>Mevlana’ya</a:t>
            </a:r>
            <a:r>
              <a:rPr lang="en-US" sz="2800" dirty="0">
                <a:solidFill>
                  <a:schemeClr val="tx1"/>
                </a:solidFill>
              </a:rPr>
              <a:t> </a:t>
            </a:r>
            <a:r>
              <a:rPr lang="en-US" sz="2800" dirty="0" err="1">
                <a:solidFill>
                  <a:schemeClr val="tx1"/>
                </a:solidFill>
              </a:rPr>
              <a:t>göre</a:t>
            </a:r>
            <a:r>
              <a:rPr lang="en-US" sz="2800" dirty="0">
                <a:solidFill>
                  <a:schemeClr val="tx1"/>
                </a:solidFill>
              </a:rPr>
              <a:t> </a:t>
            </a:r>
            <a:r>
              <a:rPr lang="en-US" sz="2800" dirty="0" err="1">
                <a:solidFill>
                  <a:schemeClr val="tx1"/>
                </a:solidFill>
              </a:rPr>
              <a:t>insan</a:t>
            </a:r>
            <a:r>
              <a:rPr lang="en-US" sz="2800" dirty="0">
                <a:solidFill>
                  <a:schemeClr val="tx1"/>
                </a:solidFill>
              </a:rPr>
              <a:t> </a:t>
            </a:r>
            <a:r>
              <a:rPr lang="en-US" sz="2800" dirty="0" err="1">
                <a:solidFill>
                  <a:schemeClr val="tx1"/>
                </a:solidFill>
              </a:rPr>
              <a:t>öncelikle</a:t>
            </a:r>
            <a:r>
              <a:rPr lang="en-US" sz="2800" dirty="0">
                <a:solidFill>
                  <a:schemeClr val="tx1"/>
                </a:solidFill>
              </a:rPr>
              <a:t> </a:t>
            </a:r>
            <a:r>
              <a:rPr lang="en-US" sz="2800" dirty="0" err="1">
                <a:solidFill>
                  <a:schemeClr val="tx1"/>
                </a:solidFill>
              </a:rPr>
              <a:t>kendi</a:t>
            </a:r>
            <a:r>
              <a:rPr lang="en-US" sz="2800" dirty="0">
                <a:solidFill>
                  <a:schemeClr val="tx1"/>
                </a:solidFill>
              </a:rPr>
              <a:t> </a:t>
            </a:r>
            <a:r>
              <a:rPr lang="en-US" sz="2800" dirty="0" err="1">
                <a:solidFill>
                  <a:schemeClr val="tx1"/>
                </a:solidFill>
              </a:rPr>
              <a:t>nefsini</a:t>
            </a:r>
            <a:r>
              <a:rPr lang="en-US" sz="2800" dirty="0">
                <a:solidFill>
                  <a:schemeClr val="tx1"/>
                </a:solidFill>
              </a:rPr>
              <a:t> </a:t>
            </a:r>
            <a:r>
              <a:rPr lang="en-US" sz="2800" dirty="0" err="1">
                <a:solidFill>
                  <a:schemeClr val="tx1"/>
                </a:solidFill>
              </a:rPr>
              <a:t>ıslah</a:t>
            </a:r>
            <a:r>
              <a:rPr lang="en-US" sz="2800" dirty="0">
                <a:solidFill>
                  <a:schemeClr val="tx1"/>
                </a:solidFill>
              </a:rPr>
              <a:t> </a:t>
            </a:r>
            <a:r>
              <a:rPr lang="en-US" sz="2800" dirty="0" err="1">
                <a:solidFill>
                  <a:schemeClr val="tx1"/>
                </a:solidFill>
              </a:rPr>
              <a:t>etmek</a:t>
            </a:r>
            <a:r>
              <a:rPr lang="en-US" sz="2800" dirty="0">
                <a:solidFill>
                  <a:schemeClr val="tx1"/>
                </a:solidFill>
              </a:rPr>
              <a:t>, </a:t>
            </a:r>
            <a:r>
              <a:rPr lang="en-US" sz="2800" dirty="0" err="1">
                <a:solidFill>
                  <a:schemeClr val="tx1"/>
                </a:solidFill>
              </a:rPr>
              <a:t>kendi</a:t>
            </a:r>
            <a:r>
              <a:rPr lang="en-US" sz="2800" dirty="0">
                <a:solidFill>
                  <a:schemeClr val="tx1"/>
                </a:solidFill>
              </a:rPr>
              <a:t> </a:t>
            </a:r>
            <a:r>
              <a:rPr lang="en-US" sz="2800" dirty="0" err="1">
                <a:solidFill>
                  <a:schemeClr val="tx1"/>
                </a:solidFill>
              </a:rPr>
              <a:t>kusur</a:t>
            </a:r>
            <a:r>
              <a:rPr lang="en-US" sz="2800" dirty="0">
                <a:solidFill>
                  <a:schemeClr val="tx1"/>
                </a:solidFill>
              </a:rPr>
              <a:t> </a:t>
            </a:r>
            <a:r>
              <a:rPr lang="en-US" sz="2800" dirty="0" err="1">
                <a:solidFill>
                  <a:schemeClr val="tx1"/>
                </a:solidFill>
              </a:rPr>
              <a:t>ve</a:t>
            </a:r>
            <a:r>
              <a:rPr lang="en-US" sz="2800" dirty="0">
                <a:solidFill>
                  <a:schemeClr val="tx1"/>
                </a:solidFill>
              </a:rPr>
              <a:t> </a:t>
            </a:r>
            <a:r>
              <a:rPr lang="en-US" sz="2800" dirty="0" err="1" smtClean="0">
                <a:solidFill>
                  <a:schemeClr val="tx1"/>
                </a:solidFill>
              </a:rPr>
              <a:t>eksikliklerini</a:t>
            </a:r>
            <a:r>
              <a:rPr lang="tr-TR" sz="2800" dirty="0" smtClean="0">
                <a:solidFill>
                  <a:schemeClr val="tx1"/>
                </a:solidFill>
              </a:rPr>
              <a:t> </a:t>
            </a:r>
            <a:r>
              <a:rPr lang="en-US" sz="2800" dirty="0" err="1" smtClean="0">
                <a:solidFill>
                  <a:schemeClr val="tx1"/>
                </a:solidFill>
              </a:rPr>
              <a:t>düzeltmek</a:t>
            </a:r>
            <a:r>
              <a:rPr lang="tr-TR" sz="2800" dirty="0">
                <a:solidFill>
                  <a:schemeClr val="tx1"/>
                </a:solidFill>
              </a:rPr>
              <a:t> </a:t>
            </a:r>
            <a:r>
              <a:rPr lang="en-US" sz="2800" dirty="0" err="1" smtClean="0">
                <a:solidFill>
                  <a:schemeClr val="tx1"/>
                </a:solidFill>
              </a:rPr>
              <a:t>için</a:t>
            </a:r>
            <a:r>
              <a:rPr lang="en-US" sz="2800" dirty="0" smtClean="0">
                <a:solidFill>
                  <a:schemeClr val="tx1"/>
                </a:solidFill>
              </a:rPr>
              <a:t> </a:t>
            </a:r>
            <a:r>
              <a:rPr lang="en-US" sz="2800" dirty="0" err="1">
                <a:solidFill>
                  <a:schemeClr val="tx1"/>
                </a:solidFill>
              </a:rPr>
              <a:t>çaba</a:t>
            </a:r>
            <a:r>
              <a:rPr lang="en-US" sz="2800" dirty="0">
                <a:solidFill>
                  <a:schemeClr val="tx1"/>
                </a:solidFill>
              </a:rPr>
              <a:t> </a:t>
            </a:r>
            <a:r>
              <a:rPr lang="en-US" sz="2800" dirty="0" err="1">
                <a:solidFill>
                  <a:schemeClr val="tx1"/>
                </a:solidFill>
              </a:rPr>
              <a:t>harcamalıdır</a:t>
            </a:r>
            <a:r>
              <a:rPr lang="en-US" sz="2800" dirty="0">
                <a:solidFill>
                  <a:schemeClr val="tx1"/>
                </a:solidFill>
              </a:rPr>
              <a:t>.</a:t>
            </a:r>
            <a:endParaRPr lang="tr-TR" sz="2800" dirty="0">
              <a:solidFill>
                <a:schemeClr val="tx1"/>
              </a:solidFill>
            </a:endParaRPr>
          </a:p>
        </p:txBody>
      </p:sp>
      <p:pic>
        <p:nvPicPr>
          <p:cNvPr id="25" name="Resim 24"/>
          <p:cNvPicPr>
            <a:picLocks noChangeAspect="1"/>
          </p:cNvPicPr>
          <p:nvPr/>
        </p:nvPicPr>
        <p:blipFill rotWithShape="1">
          <a:blip r:embed="rId2"/>
          <a:srcRect l="30984"/>
          <a:stretch/>
        </p:blipFill>
        <p:spPr>
          <a:xfrm>
            <a:off x="187935" y="2110154"/>
            <a:ext cx="4773539" cy="3910819"/>
          </a:xfrm>
          <a:prstGeom prst="rect">
            <a:avLst/>
          </a:prstGeom>
        </p:spPr>
      </p:pic>
    </p:spTree>
    <p:extLst>
      <p:ext uri="{BB962C8B-B14F-4D97-AF65-F5344CB8AC3E}">
        <p14:creationId xmlns:p14="http://schemas.microsoft.com/office/powerpoint/2010/main" val="34960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7"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Shape 608">
            <a:extLst>
              <a:ext uri="{FF2B5EF4-FFF2-40B4-BE49-F238E27FC236}">
                <a16:creationId xmlns:a16="http://schemas.microsoft.com/office/drawing/2014/main" id="{0DE5E020-3D24-4486-8EED-5D355F4DA68A}"/>
              </a:ext>
            </a:extLst>
          </p:cNvPr>
          <p:cNvSpPr/>
          <p:nvPr/>
        </p:nvSpPr>
        <p:spPr>
          <a:xfrm>
            <a:off x="1481447" y="2051736"/>
            <a:ext cx="138198" cy="4312084"/>
          </a:xfrm>
          <a:prstGeom prst="rect">
            <a:avLst/>
          </a:prstGeom>
          <a:solidFill>
            <a:schemeClr val="bg1">
              <a:lumMod val="75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5" name="Shape 609">
            <a:extLst>
              <a:ext uri="{FF2B5EF4-FFF2-40B4-BE49-F238E27FC236}">
                <a16:creationId xmlns:a16="http://schemas.microsoft.com/office/drawing/2014/main" id="{D3BD6D83-CA3A-4B50-9208-F3E9832803DC}"/>
              </a:ext>
            </a:extLst>
          </p:cNvPr>
          <p:cNvSpPr/>
          <p:nvPr/>
        </p:nvSpPr>
        <p:spPr>
          <a:xfrm>
            <a:off x="1437573" y="1957221"/>
            <a:ext cx="225945" cy="94516"/>
          </a:xfrm>
          <a:prstGeom prst="rect">
            <a:avLst/>
          </a:prstGeom>
          <a:solidFill>
            <a:schemeClr val="bg1">
              <a:lumMod val="5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6" name="Freeform: Shape 100">
            <a:extLst>
              <a:ext uri="{FF2B5EF4-FFF2-40B4-BE49-F238E27FC236}">
                <a16:creationId xmlns:a16="http://schemas.microsoft.com/office/drawing/2014/main" id="{D6047E2D-68F4-44DF-A96F-A8B13844F656}"/>
              </a:ext>
            </a:extLst>
          </p:cNvPr>
          <p:cNvSpPr/>
          <p:nvPr/>
        </p:nvSpPr>
        <p:spPr>
          <a:xfrm>
            <a:off x="1481447" y="2376459"/>
            <a:ext cx="138198" cy="748345"/>
          </a:xfrm>
          <a:custGeom>
            <a:avLst/>
            <a:gdLst>
              <a:gd name="connsiteX0" fmla="*/ 138198 w 138198"/>
              <a:gd name="connsiteY0" fmla="*/ 0 h 748345"/>
              <a:gd name="connsiteX1" fmla="*/ 138198 w 138198"/>
              <a:gd name="connsiteY1" fmla="*/ 734949 h 748345"/>
              <a:gd name="connsiteX2" fmla="*/ 0 w 138198"/>
              <a:gd name="connsiteY2" fmla="*/ 748345 h 748345"/>
              <a:gd name="connsiteX3" fmla="*/ 0 w 138198"/>
              <a:gd name="connsiteY3" fmla="*/ 13396 h 748345"/>
              <a:gd name="connsiteX4" fmla="*/ 138198 w 138198"/>
              <a:gd name="connsiteY4" fmla="*/ 0 h 74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8345">
                <a:moveTo>
                  <a:pt x="138198" y="0"/>
                </a:moveTo>
                <a:lnTo>
                  <a:pt x="138198" y="734949"/>
                </a:lnTo>
                <a:lnTo>
                  <a:pt x="0" y="748345"/>
                </a:lnTo>
                <a:lnTo>
                  <a:pt x="0" y="13396"/>
                </a:lnTo>
                <a:lnTo>
                  <a:pt x="138198"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7" name="Freeform: Shape 99">
            <a:extLst>
              <a:ext uri="{FF2B5EF4-FFF2-40B4-BE49-F238E27FC236}">
                <a16:creationId xmlns:a16="http://schemas.microsoft.com/office/drawing/2014/main" id="{9EC06359-DEEE-4163-A865-C391E4C43EAD}"/>
              </a:ext>
            </a:extLst>
          </p:cNvPr>
          <p:cNvSpPr/>
          <p:nvPr/>
        </p:nvSpPr>
        <p:spPr>
          <a:xfrm>
            <a:off x="1481447" y="3352438"/>
            <a:ext cx="138198" cy="731520"/>
          </a:xfrm>
          <a:custGeom>
            <a:avLst/>
            <a:gdLst>
              <a:gd name="connsiteX0" fmla="*/ 0 w 138198"/>
              <a:gd name="connsiteY0" fmla="*/ 0 h 731520"/>
              <a:gd name="connsiteX1" fmla="*/ 138198 w 138198"/>
              <a:gd name="connsiteY1" fmla="*/ 0 h 731520"/>
              <a:gd name="connsiteX2" fmla="*/ 138198 w 138198"/>
              <a:gd name="connsiteY2" fmla="*/ 731520 h 731520"/>
              <a:gd name="connsiteX3" fmla="*/ 0 w 138198"/>
              <a:gd name="connsiteY3" fmla="*/ 731520 h 731520"/>
              <a:gd name="connsiteX4" fmla="*/ 0 w 138198"/>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31520">
                <a:moveTo>
                  <a:pt x="0" y="0"/>
                </a:moveTo>
                <a:lnTo>
                  <a:pt x="138198" y="0"/>
                </a:lnTo>
                <a:lnTo>
                  <a:pt x="138198" y="731520"/>
                </a:lnTo>
                <a:lnTo>
                  <a:pt x="0" y="731520"/>
                </a:lnTo>
                <a:lnTo>
                  <a:pt x="0"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8" name="Freeform: Shape 98">
            <a:extLst>
              <a:ext uri="{FF2B5EF4-FFF2-40B4-BE49-F238E27FC236}">
                <a16:creationId xmlns:a16="http://schemas.microsoft.com/office/drawing/2014/main" id="{9C9DE30F-AE41-419E-8FA0-18A3DFD23BD8}"/>
              </a:ext>
            </a:extLst>
          </p:cNvPr>
          <p:cNvSpPr/>
          <p:nvPr/>
        </p:nvSpPr>
        <p:spPr>
          <a:xfrm>
            <a:off x="1481447" y="4313117"/>
            <a:ext cx="138198" cy="745301"/>
          </a:xfrm>
          <a:custGeom>
            <a:avLst/>
            <a:gdLst>
              <a:gd name="connsiteX0" fmla="*/ 138198 w 138198"/>
              <a:gd name="connsiteY0" fmla="*/ 0 h 745301"/>
              <a:gd name="connsiteX1" fmla="*/ 138198 w 138198"/>
              <a:gd name="connsiteY1" fmla="*/ 733973 h 745301"/>
              <a:gd name="connsiteX2" fmla="*/ 0 w 138198"/>
              <a:gd name="connsiteY2" fmla="*/ 745301 h 745301"/>
              <a:gd name="connsiteX3" fmla="*/ 0 w 138198"/>
              <a:gd name="connsiteY3" fmla="*/ 11327 h 745301"/>
              <a:gd name="connsiteX4" fmla="*/ 138198 w 138198"/>
              <a:gd name="connsiteY4" fmla="*/ 0 h 745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5301">
                <a:moveTo>
                  <a:pt x="138198" y="0"/>
                </a:moveTo>
                <a:lnTo>
                  <a:pt x="138198" y="733973"/>
                </a:lnTo>
                <a:lnTo>
                  <a:pt x="0" y="745301"/>
                </a:lnTo>
                <a:lnTo>
                  <a:pt x="0" y="11327"/>
                </a:lnTo>
                <a:lnTo>
                  <a:pt x="138198"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9" name="Freeform: Shape 97">
            <a:extLst>
              <a:ext uri="{FF2B5EF4-FFF2-40B4-BE49-F238E27FC236}">
                <a16:creationId xmlns:a16="http://schemas.microsoft.com/office/drawing/2014/main" id="{702BB405-1907-4419-AF62-413856D63906}"/>
              </a:ext>
            </a:extLst>
          </p:cNvPr>
          <p:cNvSpPr/>
          <p:nvPr/>
        </p:nvSpPr>
        <p:spPr>
          <a:xfrm>
            <a:off x="1481447" y="5280404"/>
            <a:ext cx="138198" cy="745863"/>
          </a:xfrm>
          <a:custGeom>
            <a:avLst/>
            <a:gdLst>
              <a:gd name="connsiteX0" fmla="*/ 0 w 138198"/>
              <a:gd name="connsiteY0" fmla="*/ 0 h 745863"/>
              <a:gd name="connsiteX1" fmla="*/ 138198 w 138198"/>
              <a:gd name="connsiteY1" fmla="*/ 11719 h 745863"/>
              <a:gd name="connsiteX2" fmla="*/ 138198 w 138198"/>
              <a:gd name="connsiteY2" fmla="*/ 745863 h 745863"/>
              <a:gd name="connsiteX3" fmla="*/ 0 w 138198"/>
              <a:gd name="connsiteY3" fmla="*/ 734145 h 745863"/>
              <a:gd name="connsiteX4" fmla="*/ 0 w 138198"/>
              <a:gd name="connsiteY4" fmla="*/ 0 h 74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98" h="745863">
                <a:moveTo>
                  <a:pt x="0" y="0"/>
                </a:moveTo>
                <a:lnTo>
                  <a:pt x="138198" y="11719"/>
                </a:lnTo>
                <a:lnTo>
                  <a:pt x="138198" y="745863"/>
                </a:lnTo>
                <a:lnTo>
                  <a:pt x="0" y="734145"/>
                </a:lnTo>
                <a:lnTo>
                  <a:pt x="0" y="0"/>
                </a:lnTo>
                <a:close/>
              </a:path>
            </a:pathLst>
          </a:custGeom>
          <a:solidFill>
            <a:schemeClr val="tx1">
              <a:alpha val="4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1371600" rtl="0" eaLnBrk="1" fontAlgn="auto" latinLnBrk="0" hangingPunct="0">
              <a:lnSpc>
                <a:spcPct val="100000"/>
              </a:lnSpc>
              <a:spcBef>
                <a:spcPts val="0"/>
              </a:spcBef>
              <a:spcAft>
                <a:spcPts val="0"/>
              </a:spcAft>
              <a:buClrTx/>
              <a:buSzTx/>
              <a:buFontTx/>
              <a:buNone/>
              <a:tabLst/>
              <a:defRPr sz="2700">
                <a:solidFill>
                  <a:srgbClr val="FFFFFF"/>
                </a:solidFill>
              </a:defRPr>
            </a:pPr>
            <a:endParaRPr kumimoji="0" sz="2700" b="0" i="0" u="none" strike="noStrike" kern="1200" cap="none" spc="0" normalizeH="0" baseline="0" noProof="0">
              <a:ln>
                <a:noFill/>
              </a:ln>
              <a:solidFill>
                <a:srgbClr val="FFFFFF"/>
              </a:solidFill>
              <a:effectLst/>
              <a:uLnTx/>
              <a:uFillTx/>
              <a:latin typeface="Calibri" panose="020F0502020204030204"/>
              <a:ea typeface="+mn-ea"/>
              <a:cs typeface="+mn-cs"/>
              <a:sym typeface="Calibri"/>
            </a:endParaRPr>
          </a:p>
        </p:txBody>
      </p:sp>
      <p:sp>
        <p:nvSpPr>
          <p:cNvPr id="10" name="Shape 611">
            <a:extLst>
              <a:ext uri="{FF2B5EF4-FFF2-40B4-BE49-F238E27FC236}">
                <a16:creationId xmlns:a16="http://schemas.microsoft.com/office/drawing/2014/main" id="{99D82432-44E2-45A2-ADD3-0C7D66D2A503}"/>
              </a:ext>
            </a:extLst>
          </p:cNvPr>
          <p:cNvSpPr/>
          <p:nvPr/>
        </p:nvSpPr>
        <p:spPr>
          <a:xfrm rot="21267794">
            <a:off x="178945" y="2258829"/>
            <a:ext cx="2743200" cy="731520"/>
          </a:xfrm>
          <a:prstGeom prst="notchedRightArrow">
            <a:avLst>
              <a:gd name="adj1" fmla="val 100000"/>
              <a:gd name="adj2" fmla="val 50000"/>
            </a:avLst>
          </a:prstGeom>
          <a:ln>
            <a:noFill/>
          </a:ln>
        </p:spPr>
        <p:style>
          <a:lnRef idx="1">
            <a:schemeClr val="accent3"/>
          </a:lnRef>
          <a:fillRef idx="3">
            <a:schemeClr val="accent3"/>
          </a:fillRef>
          <a:effectRef idx="2">
            <a:schemeClr val="accent3"/>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tr-TR"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cs typeface="Helvetica"/>
                <a:sym typeface="Helvetica"/>
              </a:rPr>
              <a:t>Sema</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11" name="Shape 614">
            <a:extLst>
              <a:ext uri="{FF2B5EF4-FFF2-40B4-BE49-F238E27FC236}">
                <a16:creationId xmlns:a16="http://schemas.microsoft.com/office/drawing/2014/main" id="{24BE9EA5-9685-4EC3-AE9F-C28FA3F03F40}"/>
              </a:ext>
            </a:extLst>
          </p:cNvPr>
          <p:cNvSpPr/>
          <p:nvPr/>
        </p:nvSpPr>
        <p:spPr>
          <a:xfrm flipH="1">
            <a:off x="178945" y="3226397"/>
            <a:ext cx="2743200" cy="731520"/>
          </a:xfrm>
          <a:prstGeom prst="notchedRightArrow">
            <a:avLst>
              <a:gd name="adj1" fmla="val 100000"/>
              <a:gd name="adj2" fmla="val 50000"/>
            </a:avLst>
          </a:prstGeom>
          <a:ln>
            <a:noFill/>
          </a:ln>
        </p:spPr>
        <p:style>
          <a:lnRef idx="1">
            <a:schemeClr val="accent2"/>
          </a:lnRef>
          <a:fillRef idx="3">
            <a:schemeClr val="accent2"/>
          </a:fillRef>
          <a:effectRef idx="2">
            <a:schemeClr val="accent2"/>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lang="tr-TR" sz="3200" b="1" noProof="0" dirty="0" smtClean="0">
                <a:solidFill>
                  <a:srgbClr val="FFFFFF"/>
                </a:solidFill>
                <a:effectLst>
                  <a:outerShdw blurRad="38100" dist="38100" dir="2700000" algn="tl">
                    <a:srgbClr val="000000">
                      <a:alpha val="43137"/>
                    </a:srgbClr>
                  </a:outerShdw>
                </a:effectLst>
                <a:cs typeface="Helvetica"/>
                <a:sym typeface="Helvetica"/>
              </a:rPr>
              <a:t>Semazen</a:t>
            </a:r>
            <a:endParaRPr kumimoji="0"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12" name="Shape 617">
            <a:extLst>
              <a:ext uri="{FF2B5EF4-FFF2-40B4-BE49-F238E27FC236}">
                <a16:creationId xmlns:a16="http://schemas.microsoft.com/office/drawing/2014/main" id="{61EEF72D-AE5E-44C8-A951-E19FF7759269}"/>
              </a:ext>
            </a:extLst>
          </p:cNvPr>
          <p:cNvSpPr/>
          <p:nvPr/>
        </p:nvSpPr>
        <p:spPr>
          <a:xfrm rot="21318851">
            <a:off x="178945" y="4193965"/>
            <a:ext cx="2743200" cy="731520"/>
          </a:xfrm>
          <a:prstGeom prst="notchedRightArrow">
            <a:avLst>
              <a:gd name="adj1" fmla="val 100000"/>
              <a:gd name="adj2" fmla="val 50000"/>
            </a:avLst>
          </a:prstGeom>
          <a:ln>
            <a:noFill/>
          </a:ln>
        </p:spPr>
        <p:style>
          <a:lnRef idx="1">
            <a:schemeClr val="accent6"/>
          </a:lnRef>
          <a:fillRef idx="3">
            <a:schemeClr val="accent6"/>
          </a:fillRef>
          <a:effectRef idx="2">
            <a:schemeClr val="accent6"/>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tr-TR"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cs typeface="Helvetica"/>
                <a:sym typeface="Helvetica"/>
              </a:rPr>
              <a:t>Çile</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13" name="Shape 620">
            <a:extLst>
              <a:ext uri="{FF2B5EF4-FFF2-40B4-BE49-F238E27FC236}">
                <a16:creationId xmlns:a16="http://schemas.microsoft.com/office/drawing/2014/main" id="{08AF22AC-682A-403B-B3D3-ED570AF6BD93}"/>
              </a:ext>
            </a:extLst>
          </p:cNvPr>
          <p:cNvSpPr/>
          <p:nvPr/>
        </p:nvSpPr>
        <p:spPr>
          <a:xfrm rot="290802" flipH="1">
            <a:off x="178945" y="5161533"/>
            <a:ext cx="2743200" cy="731520"/>
          </a:xfrm>
          <a:prstGeom prst="notchedRightArrow">
            <a:avLst>
              <a:gd name="adj1" fmla="val 100000"/>
              <a:gd name="adj2" fmla="val 50000"/>
            </a:avLst>
          </a:prstGeom>
          <a:ln>
            <a:noFill/>
          </a:ln>
        </p:spPr>
        <p:style>
          <a:lnRef idx="1">
            <a:schemeClr val="accent1"/>
          </a:lnRef>
          <a:fillRef idx="3">
            <a:schemeClr val="accent1"/>
          </a:fillRef>
          <a:effectRef idx="2">
            <a:schemeClr val="accent1"/>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tr-TR"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cs typeface="Helvetica"/>
                <a:sym typeface="Helvetica"/>
              </a:rPr>
              <a:t>Derviş</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16" name="TextBox 102">
            <a:extLst>
              <a:ext uri="{FF2B5EF4-FFF2-40B4-BE49-F238E27FC236}">
                <a16:creationId xmlns:a16="http://schemas.microsoft.com/office/drawing/2014/main" id="{085274B3-4B47-4B4B-8220-9EAB39A70A07}"/>
              </a:ext>
            </a:extLst>
          </p:cNvPr>
          <p:cNvSpPr txBox="1"/>
          <p:nvPr/>
        </p:nvSpPr>
        <p:spPr>
          <a:xfrm>
            <a:off x="400093" y="579960"/>
            <a:ext cx="3160621" cy="954107"/>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all" spc="0" normalizeH="0" baseline="0" noProof="0" dirty="0" smtClean="0">
                <a:ln>
                  <a:noFill/>
                </a:ln>
                <a:solidFill>
                  <a:srgbClr val="4CC1EF"/>
                </a:solidFill>
                <a:effectLst/>
                <a:uLnTx/>
                <a:uFillTx/>
                <a:latin typeface="Calibri" panose="020F0502020204030204"/>
                <a:ea typeface="+mn-ea"/>
                <a:cs typeface="+mn-cs"/>
              </a:rPr>
              <a:t>Mevlevilikte bazı kavramlar</a:t>
            </a:r>
            <a:endParaRPr kumimoji="0" lang="en-US" sz="2800" b="1" i="0" u="none" strike="noStrike" kern="1200" cap="all" spc="0" normalizeH="0" baseline="0" noProof="0" dirty="0">
              <a:ln>
                <a:noFill/>
              </a:ln>
              <a:solidFill>
                <a:srgbClr val="4CC1EF"/>
              </a:solidFill>
              <a:effectLst/>
              <a:uLnTx/>
              <a:uFillTx/>
              <a:latin typeface="Calibri" panose="020F0502020204030204"/>
              <a:ea typeface="+mn-ea"/>
              <a:cs typeface="+mn-cs"/>
            </a:endParaRPr>
          </a:p>
        </p:txBody>
      </p:sp>
      <p:sp>
        <p:nvSpPr>
          <p:cNvPr id="17" name="Rectangle: Rounded Corners 114">
            <a:extLst>
              <a:ext uri="{FF2B5EF4-FFF2-40B4-BE49-F238E27FC236}">
                <a16:creationId xmlns:a16="http://schemas.microsoft.com/office/drawing/2014/main" id="{0BBB95C2-6E38-4493-B6E8-328480222E9F}"/>
              </a:ext>
            </a:extLst>
          </p:cNvPr>
          <p:cNvSpPr/>
          <p:nvPr/>
        </p:nvSpPr>
        <p:spPr>
          <a:xfrm>
            <a:off x="151643" y="703070"/>
            <a:ext cx="148913" cy="706726"/>
          </a:xfrm>
          <a:prstGeom prst="roundRect">
            <a:avLst>
              <a:gd name="adj" fmla="val 27600"/>
            </a:avLst>
          </a:prstGeom>
          <a:solidFill>
            <a:srgbClr val="4CC1E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hape 611">
            <a:extLst>
              <a:ext uri="{FF2B5EF4-FFF2-40B4-BE49-F238E27FC236}">
                <a16:creationId xmlns:a16="http://schemas.microsoft.com/office/drawing/2014/main" id="{99D82432-44E2-45A2-ADD3-0C7D66D2A503}"/>
              </a:ext>
            </a:extLst>
          </p:cNvPr>
          <p:cNvSpPr/>
          <p:nvPr/>
        </p:nvSpPr>
        <p:spPr>
          <a:xfrm>
            <a:off x="3162236" y="1206391"/>
            <a:ext cx="2332387" cy="731520"/>
          </a:xfrm>
          <a:prstGeom prst="notchedRightArrow">
            <a:avLst>
              <a:gd name="adj1" fmla="val 100000"/>
              <a:gd name="adj2" fmla="val 50000"/>
            </a:avLst>
          </a:prstGeom>
          <a:ln>
            <a:noFill/>
          </a:ln>
        </p:spPr>
        <p:style>
          <a:lnRef idx="1">
            <a:schemeClr val="accent3"/>
          </a:lnRef>
          <a:fillRef idx="3">
            <a:schemeClr val="accent3"/>
          </a:fillRef>
          <a:effectRef idx="2">
            <a:schemeClr val="accent3"/>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tr-TR"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cs typeface="Helvetica"/>
                <a:sym typeface="Helvetica"/>
              </a:rPr>
              <a:t>Sema</a:t>
            </a:r>
            <a:endParaRPr kumimoji="0"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19" name="Dikdörtgen 18"/>
          <p:cNvSpPr/>
          <p:nvPr/>
        </p:nvSpPr>
        <p:spPr>
          <a:xfrm>
            <a:off x="5572309" y="1026235"/>
            <a:ext cx="6619691" cy="830997"/>
          </a:xfrm>
          <a:prstGeom prst="rect">
            <a:avLst/>
          </a:prstGeom>
        </p:spPr>
        <p:txBody>
          <a:bodyPr wrap="square">
            <a:spAutoFit/>
          </a:bodyPr>
          <a:lstStyle/>
          <a:p>
            <a:pPr algn="just"/>
            <a:r>
              <a:rPr lang="en-US" sz="2400" dirty="0" err="1"/>
              <a:t>Sema</a:t>
            </a:r>
            <a:r>
              <a:rPr lang="en-US" sz="2400" dirty="0"/>
              <a:t>; </a:t>
            </a:r>
            <a:r>
              <a:rPr lang="en-US" sz="2400" dirty="0" err="1"/>
              <a:t>ney</a:t>
            </a:r>
            <a:r>
              <a:rPr lang="en-US" sz="2400" dirty="0"/>
              <a:t> </a:t>
            </a:r>
            <a:r>
              <a:rPr lang="en-US" sz="2400" dirty="0" err="1"/>
              <a:t>ve</a:t>
            </a:r>
            <a:r>
              <a:rPr lang="en-US" sz="2400" dirty="0"/>
              <a:t> </a:t>
            </a:r>
            <a:r>
              <a:rPr lang="en-US" sz="2400" dirty="0" err="1"/>
              <a:t>kudüm</a:t>
            </a:r>
            <a:r>
              <a:rPr lang="en-US" sz="2400" dirty="0"/>
              <a:t> </a:t>
            </a:r>
            <a:r>
              <a:rPr lang="en-US" sz="2400" dirty="0" err="1"/>
              <a:t>gibi</a:t>
            </a:r>
            <a:r>
              <a:rPr lang="en-US" sz="2400" dirty="0"/>
              <a:t> </a:t>
            </a:r>
            <a:r>
              <a:rPr lang="en-US" sz="2400" dirty="0" err="1"/>
              <a:t>musiki</a:t>
            </a:r>
            <a:r>
              <a:rPr lang="en-US" sz="2400" dirty="0"/>
              <a:t> </a:t>
            </a:r>
            <a:r>
              <a:rPr lang="en-US" sz="2400" dirty="0" err="1" smtClean="0"/>
              <a:t>aletleri</a:t>
            </a:r>
            <a:r>
              <a:rPr lang="tr-TR" sz="2400" dirty="0" smtClean="0"/>
              <a:t> </a:t>
            </a:r>
            <a:r>
              <a:rPr lang="en-US" sz="2400" dirty="0" err="1" smtClean="0"/>
              <a:t>eşliğinde</a:t>
            </a:r>
            <a:r>
              <a:rPr lang="en-US" sz="2400" dirty="0" smtClean="0"/>
              <a:t> </a:t>
            </a:r>
            <a:r>
              <a:rPr lang="en-US" sz="2400" dirty="0" err="1"/>
              <a:t>dönerek</a:t>
            </a:r>
            <a:r>
              <a:rPr lang="en-US" sz="2400" dirty="0"/>
              <a:t> </a:t>
            </a:r>
            <a:r>
              <a:rPr lang="en-US" sz="2400" dirty="0" err="1"/>
              <a:t>yapılan</a:t>
            </a:r>
            <a:r>
              <a:rPr lang="en-US" sz="2400" dirty="0"/>
              <a:t> </a:t>
            </a:r>
            <a:r>
              <a:rPr lang="en-US" sz="2400" dirty="0" err="1"/>
              <a:t>bir</a:t>
            </a:r>
            <a:r>
              <a:rPr lang="en-US" sz="2400" dirty="0"/>
              <a:t> </a:t>
            </a:r>
            <a:r>
              <a:rPr lang="en-US" sz="2400" dirty="0" err="1"/>
              <a:t>ayindir</a:t>
            </a:r>
            <a:r>
              <a:rPr lang="en-US" sz="2400" dirty="0"/>
              <a:t>.</a:t>
            </a:r>
          </a:p>
        </p:txBody>
      </p:sp>
      <p:grpSp>
        <p:nvGrpSpPr>
          <p:cNvPr id="22" name="Grup 21"/>
          <p:cNvGrpSpPr/>
          <p:nvPr/>
        </p:nvGrpSpPr>
        <p:grpSpPr>
          <a:xfrm>
            <a:off x="3162236" y="2750631"/>
            <a:ext cx="2378215" cy="731520"/>
            <a:chOff x="3228955" y="2924750"/>
            <a:chExt cx="2378215" cy="731520"/>
          </a:xfrm>
        </p:grpSpPr>
        <p:sp>
          <p:nvSpPr>
            <p:cNvPr id="20" name="Shape 614">
              <a:extLst>
                <a:ext uri="{FF2B5EF4-FFF2-40B4-BE49-F238E27FC236}">
                  <a16:creationId xmlns:a16="http://schemas.microsoft.com/office/drawing/2014/main" id="{24BE9EA5-9685-4EC3-AE9F-C28FA3F03F40}"/>
                </a:ext>
              </a:extLst>
            </p:cNvPr>
            <p:cNvSpPr/>
            <p:nvPr/>
          </p:nvSpPr>
          <p:spPr>
            <a:xfrm rot="10800000" flipH="1">
              <a:off x="3228955" y="2924750"/>
              <a:ext cx="2378215" cy="731520"/>
            </a:xfrm>
            <a:prstGeom prst="notchedRightArrow">
              <a:avLst>
                <a:gd name="adj1" fmla="val 100000"/>
                <a:gd name="adj2" fmla="val 50000"/>
              </a:avLst>
            </a:prstGeom>
            <a:ln>
              <a:noFill/>
            </a:ln>
          </p:spPr>
          <p:style>
            <a:lnRef idx="1">
              <a:schemeClr val="accent2"/>
            </a:lnRef>
            <a:fillRef idx="3">
              <a:schemeClr val="accent2"/>
            </a:fillRef>
            <a:effectRef idx="2">
              <a:schemeClr val="accent2"/>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endParaRPr kumimoji="0"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21" name="Dikdörtgen 20"/>
            <p:cNvSpPr/>
            <p:nvPr/>
          </p:nvSpPr>
          <p:spPr>
            <a:xfrm>
              <a:off x="3601937" y="2933772"/>
              <a:ext cx="1859035" cy="646331"/>
            </a:xfrm>
            <a:prstGeom prst="rect">
              <a:avLst/>
            </a:prstGeom>
          </p:spPr>
          <p:txBody>
            <a:bodyPr wrap="none">
              <a:spAutoFit/>
            </a:bodyPr>
            <a:lstStyle/>
            <a:p>
              <a:r>
                <a:rPr lang="en-US" sz="3600" dirty="0">
                  <a:solidFill>
                    <a:schemeClr val="bg1"/>
                  </a:solidFill>
                </a:rPr>
                <a:t>Semazen</a:t>
              </a:r>
              <a:endParaRPr lang="en-US" sz="3200" dirty="0">
                <a:solidFill>
                  <a:schemeClr val="bg1"/>
                </a:solidFill>
              </a:endParaRPr>
            </a:p>
          </p:txBody>
        </p:sp>
      </p:grpSp>
      <p:sp>
        <p:nvSpPr>
          <p:cNvPr id="23" name="Dikdörtgen 22"/>
          <p:cNvSpPr/>
          <p:nvPr/>
        </p:nvSpPr>
        <p:spPr>
          <a:xfrm>
            <a:off x="5628580" y="2626720"/>
            <a:ext cx="4798096" cy="830997"/>
          </a:xfrm>
          <a:prstGeom prst="rect">
            <a:avLst/>
          </a:prstGeom>
        </p:spPr>
        <p:txBody>
          <a:bodyPr wrap="square">
            <a:spAutoFit/>
          </a:bodyPr>
          <a:lstStyle/>
          <a:p>
            <a:pPr algn="just"/>
            <a:r>
              <a:rPr lang="en-US" sz="2400" dirty="0" err="1"/>
              <a:t>Sema</a:t>
            </a:r>
            <a:r>
              <a:rPr lang="en-US" sz="2400" dirty="0"/>
              <a:t> </a:t>
            </a:r>
            <a:r>
              <a:rPr lang="en-US" sz="2400" dirty="0" err="1"/>
              <a:t>eden</a:t>
            </a:r>
            <a:r>
              <a:rPr lang="en-US" sz="2400" dirty="0"/>
              <a:t> </a:t>
            </a:r>
            <a:r>
              <a:rPr lang="en-US" sz="2400" dirty="0" err="1"/>
              <a:t>dervişlere</a:t>
            </a:r>
            <a:r>
              <a:rPr lang="en-US" sz="2400" dirty="0"/>
              <a:t>, </a:t>
            </a:r>
            <a:r>
              <a:rPr lang="en-US" sz="2400" dirty="0" err="1" smtClean="0"/>
              <a:t>semazen</a:t>
            </a:r>
            <a:r>
              <a:rPr lang="en-US" sz="2400" dirty="0" smtClean="0"/>
              <a:t> </a:t>
            </a:r>
            <a:r>
              <a:rPr lang="en-US" sz="2400" dirty="0" err="1"/>
              <a:t>denir</a:t>
            </a:r>
            <a:r>
              <a:rPr lang="en-US" sz="2400" dirty="0"/>
              <a:t>.</a:t>
            </a:r>
          </a:p>
        </p:txBody>
      </p:sp>
      <p:sp>
        <p:nvSpPr>
          <p:cNvPr id="24" name="Shape 617">
            <a:extLst>
              <a:ext uri="{FF2B5EF4-FFF2-40B4-BE49-F238E27FC236}">
                <a16:creationId xmlns:a16="http://schemas.microsoft.com/office/drawing/2014/main" id="{61EEF72D-AE5E-44C8-A951-E19FF7759269}"/>
              </a:ext>
            </a:extLst>
          </p:cNvPr>
          <p:cNvSpPr/>
          <p:nvPr/>
        </p:nvSpPr>
        <p:spPr>
          <a:xfrm>
            <a:off x="3150120" y="3999958"/>
            <a:ext cx="2390331" cy="731520"/>
          </a:xfrm>
          <a:prstGeom prst="notchedRightArrow">
            <a:avLst>
              <a:gd name="adj1" fmla="val 100000"/>
              <a:gd name="adj2" fmla="val 50000"/>
            </a:avLst>
          </a:prstGeom>
          <a:ln>
            <a:noFill/>
          </a:ln>
        </p:spPr>
        <p:style>
          <a:lnRef idx="1">
            <a:schemeClr val="accent6"/>
          </a:lnRef>
          <a:fillRef idx="3">
            <a:schemeClr val="accent6"/>
          </a:fillRef>
          <a:effectRef idx="2">
            <a:schemeClr val="accent6"/>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tr-TR"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cs typeface="Helvetica"/>
                <a:sym typeface="Helvetica"/>
              </a:rPr>
              <a:t>Çile</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25" name="Dikdörtgen 24"/>
          <p:cNvSpPr/>
          <p:nvPr/>
        </p:nvSpPr>
        <p:spPr>
          <a:xfrm>
            <a:off x="5572309" y="3705025"/>
            <a:ext cx="6511839" cy="1200329"/>
          </a:xfrm>
          <a:prstGeom prst="rect">
            <a:avLst/>
          </a:prstGeom>
        </p:spPr>
        <p:txBody>
          <a:bodyPr wrap="square">
            <a:spAutoFit/>
          </a:bodyPr>
          <a:lstStyle/>
          <a:p>
            <a:pPr algn="just"/>
            <a:r>
              <a:rPr lang="tr-TR" sz="2400" dirty="0" smtClean="0"/>
              <a:t>B</a:t>
            </a:r>
            <a:r>
              <a:rPr lang="en-US" sz="2400" dirty="0" smtClean="0"/>
              <a:t>in </a:t>
            </a:r>
            <a:r>
              <a:rPr lang="en-US" sz="2400" dirty="0" err="1"/>
              <a:t>bir</a:t>
            </a:r>
            <a:r>
              <a:rPr lang="en-US" sz="2400" dirty="0"/>
              <a:t> </a:t>
            </a:r>
            <a:r>
              <a:rPr lang="en-US" sz="2400" dirty="0" err="1"/>
              <a:t>günlük</a:t>
            </a:r>
            <a:r>
              <a:rPr lang="en-US" sz="2400" dirty="0"/>
              <a:t> </a:t>
            </a:r>
            <a:r>
              <a:rPr lang="en-US" sz="2400" dirty="0" err="1"/>
              <a:t>süre</a:t>
            </a:r>
            <a:r>
              <a:rPr lang="en-US" sz="2400" dirty="0"/>
              <a:t> </a:t>
            </a:r>
            <a:r>
              <a:rPr lang="en-US" sz="2400" dirty="0" err="1"/>
              <a:t>içinde</a:t>
            </a:r>
            <a:r>
              <a:rPr lang="en-US" sz="2400" dirty="0"/>
              <a:t> </a:t>
            </a:r>
            <a:r>
              <a:rPr lang="en-US" sz="2400" dirty="0" err="1"/>
              <a:t>dergâhta</a:t>
            </a:r>
            <a:r>
              <a:rPr lang="en-US" sz="2400" dirty="0"/>
              <a:t> </a:t>
            </a:r>
            <a:r>
              <a:rPr lang="en-US" sz="2400" dirty="0" err="1"/>
              <a:t>insanlara</a:t>
            </a:r>
            <a:r>
              <a:rPr lang="en-US" sz="2400" dirty="0"/>
              <a:t> </a:t>
            </a:r>
            <a:r>
              <a:rPr lang="en-US" sz="2400" dirty="0" err="1" smtClean="0"/>
              <a:t>faydalı</a:t>
            </a:r>
            <a:r>
              <a:rPr lang="tr-TR" sz="2400" dirty="0" smtClean="0"/>
              <a:t> </a:t>
            </a:r>
            <a:r>
              <a:rPr lang="en-US" sz="2400" dirty="0" err="1" smtClean="0"/>
              <a:t>olmak</a:t>
            </a:r>
            <a:r>
              <a:rPr lang="en-US" sz="2400" dirty="0"/>
              <a:t>, </a:t>
            </a:r>
            <a:r>
              <a:rPr lang="en-US" sz="2400" dirty="0" err="1"/>
              <a:t>dergâhı</a:t>
            </a:r>
            <a:r>
              <a:rPr lang="en-US" sz="2400" dirty="0"/>
              <a:t> </a:t>
            </a:r>
            <a:r>
              <a:rPr lang="en-US" sz="2400" dirty="0" err="1"/>
              <a:t>bu</a:t>
            </a:r>
            <a:r>
              <a:rPr lang="en-US" sz="2400" dirty="0"/>
              <a:t> </a:t>
            </a:r>
            <a:r>
              <a:rPr lang="en-US" sz="2400" dirty="0" err="1"/>
              <a:t>süre</a:t>
            </a:r>
            <a:r>
              <a:rPr lang="en-US" sz="2400" dirty="0"/>
              <a:t> </a:t>
            </a:r>
            <a:r>
              <a:rPr lang="en-US" sz="2400" dirty="0" err="1"/>
              <a:t>içinde</a:t>
            </a:r>
            <a:r>
              <a:rPr lang="en-US" sz="2400" dirty="0"/>
              <a:t> </a:t>
            </a:r>
            <a:r>
              <a:rPr lang="en-US" sz="2400" dirty="0" err="1"/>
              <a:t>izinsiz</a:t>
            </a:r>
            <a:r>
              <a:rPr lang="en-US" sz="2400" dirty="0"/>
              <a:t> </a:t>
            </a:r>
            <a:r>
              <a:rPr lang="en-US" sz="2400" dirty="0" err="1"/>
              <a:t>terk</a:t>
            </a:r>
            <a:r>
              <a:rPr lang="en-US" sz="2400" dirty="0"/>
              <a:t> </a:t>
            </a:r>
            <a:r>
              <a:rPr lang="en-US" sz="2400" dirty="0" err="1"/>
              <a:t>etmemektir</a:t>
            </a:r>
            <a:r>
              <a:rPr lang="en-US" sz="2400" dirty="0"/>
              <a:t>.</a:t>
            </a:r>
          </a:p>
        </p:txBody>
      </p:sp>
      <p:sp>
        <p:nvSpPr>
          <p:cNvPr id="26" name="Shape 617">
            <a:extLst>
              <a:ext uri="{FF2B5EF4-FFF2-40B4-BE49-F238E27FC236}">
                <a16:creationId xmlns:a16="http://schemas.microsoft.com/office/drawing/2014/main" id="{61EEF72D-AE5E-44C8-A951-E19FF7759269}"/>
              </a:ext>
            </a:extLst>
          </p:cNvPr>
          <p:cNvSpPr/>
          <p:nvPr/>
        </p:nvSpPr>
        <p:spPr>
          <a:xfrm>
            <a:off x="3162236" y="5378012"/>
            <a:ext cx="2332387" cy="731520"/>
          </a:xfrm>
          <a:prstGeom prst="notchedRightArrow">
            <a:avLst>
              <a:gd name="adj1" fmla="val 100000"/>
              <a:gd name="adj2" fmla="val 50000"/>
            </a:avLst>
          </a:prstGeom>
          <a:solidFill>
            <a:srgbClr val="63A0DB"/>
          </a:solidFill>
          <a:ln>
            <a:noFill/>
          </a:ln>
        </p:spPr>
        <p:style>
          <a:lnRef idx="1">
            <a:schemeClr val="accent6"/>
          </a:lnRef>
          <a:fillRef idx="3">
            <a:schemeClr val="accent6"/>
          </a:fillRef>
          <a:effectRef idx="2">
            <a:schemeClr val="accent6"/>
          </a:effectRef>
          <a:fontRef idx="minor">
            <a:schemeClr val="lt1"/>
          </a:fontRef>
        </p:style>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FFFFFF"/>
                </a:solidFill>
                <a:latin typeface="Helvetica"/>
                <a:ea typeface="Helvetica"/>
                <a:cs typeface="Helvetica"/>
                <a:sym typeface="Helvetica"/>
              </a:defRPr>
            </a:pPr>
            <a:r>
              <a:rPr kumimoji="0" lang="tr-TR" sz="36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cs typeface="Helvetica"/>
                <a:sym typeface="Helvetica"/>
              </a:rPr>
              <a:t>Derviş</a:t>
            </a:r>
            <a:endParaRPr kumimoji="0"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cs typeface="Helvetica"/>
              <a:sym typeface="Helvetica"/>
            </a:endParaRPr>
          </a:p>
        </p:txBody>
      </p:sp>
      <p:sp>
        <p:nvSpPr>
          <p:cNvPr id="27" name="Dikdörtgen 26"/>
          <p:cNvSpPr/>
          <p:nvPr/>
        </p:nvSpPr>
        <p:spPr>
          <a:xfrm>
            <a:off x="5572310" y="5163491"/>
            <a:ext cx="6521588" cy="1200329"/>
          </a:xfrm>
          <a:prstGeom prst="rect">
            <a:avLst/>
          </a:prstGeom>
        </p:spPr>
        <p:txBody>
          <a:bodyPr wrap="square">
            <a:spAutoFit/>
          </a:bodyPr>
          <a:lstStyle/>
          <a:p>
            <a:pPr algn="just"/>
            <a:r>
              <a:rPr lang="tr-TR" sz="2400" dirty="0" err="1" smtClean="0"/>
              <a:t>T</a:t>
            </a:r>
            <a:r>
              <a:rPr lang="en-US" sz="2400" dirty="0" err="1" smtClean="0"/>
              <a:t>arikata</a:t>
            </a:r>
            <a:r>
              <a:rPr lang="en-US" sz="2400" dirty="0" smtClean="0"/>
              <a:t> </a:t>
            </a:r>
            <a:r>
              <a:rPr lang="en-US" sz="2400" dirty="0" err="1"/>
              <a:t>girip</a:t>
            </a:r>
            <a:r>
              <a:rPr lang="en-US" sz="2400" dirty="0"/>
              <a:t> </a:t>
            </a:r>
            <a:r>
              <a:rPr lang="en-US" sz="2400" dirty="0" err="1"/>
              <a:t>tekkede</a:t>
            </a:r>
            <a:r>
              <a:rPr lang="en-US" sz="2400" dirty="0"/>
              <a:t> </a:t>
            </a:r>
            <a:r>
              <a:rPr lang="en-US" sz="2400" dirty="0" err="1"/>
              <a:t>hizmet</a:t>
            </a:r>
            <a:r>
              <a:rPr lang="en-US" sz="2400" dirty="0"/>
              <a:t> </a:t>
            </a:r>
            <a:r>
              <a:rPr lang="en-US" sz="2400" dirty="0" err="1"/>
              <a:t>ederek</a:t>
            </a:r>
            <a:r>
              <a:rPr lang="en-US" sz="2400" dirty="0"/>
              <a:t> </a:t>
            </a:r>
            <a:r>
              <a:rPr lang="en-US" sz="2400" dirty="0" err="1"/>
              <a:t>ibadetlerle</a:t>
            </a:r>
            <a:r>
              <a:rPr lang="en-US" sz="2400" dirty="0"/>
              <a:t> </a:t>
            </a:r>
            <a:r>
              <a:rPr lang="en-US" sz="2400" dirty="0" err="1"/>
              <a:t>meşgul</a:t>
            </a:r>
            <a:r>
              <a:rPr lang="en-US" sz="2400" dirty="0"/>
              <a:t> </a:t>
            </a:r>
            <a:r>
              <a:rPr lang="en-US" sz="2400" dirty="0" err="1"/>
              <a:t>olan</a:t>
            </a:r>
            <a:r>
              <a:rPr lang="en-US" sz="2400" dirty="0"/>
              <a:t>, </a:t>
            </a:r>
            <a:r>
              <a:rPr lang="en-US" sz="2400" dirty="0" err="1"/>
              <a:t>kendini</a:t>
            </a:r>
            <a:r>
              <a:rPr lang="en-US" sz="2400" dirty="0"/>
              <a:t> </a:t>
            </a:r>
            <a:r>
              <a:rPr lang="en-US" sz="2400" dirty="0" err="1"/>
              <a:t>bireysel</a:t>
            </a:r>
            <a:r>
              <a:rPr lang="en-US" sz="2400" dirty="0"/>
              <a:t> </a:t>
            </a:r>
            <a:r>
              <a:rPr lang="en-US" sz="2400" dirty="0" err="1"/>
              <a:t>ve</a:t>
            </a:r>
            <a:r>
              <a:rPr lang="en-US" sz="2400" dirty="0"/>
              <a:t> </a:t>
            </a:r>
            <a:r>
              <a:rPr lang="en-US" sz="2400" dirty="0" err="1"/>
              <a:t>ahlaki</a:t>
            </a:r>
            <a:r>
              <a:rPr lang="en-US" sz="2400" dirty="0"/>
              <a:t> </a:t>
            </a:r>
            <a:r>
              <a:rPr lang="en-US" sz="2400" dirty="0" err="1"/>
              <a:t>özellikleriyle</a:t>
            </a:r>
            <a:r>
              <a:rPr lang="en-US" sz="2400" dirty="0"/>
              <a:t> </a:t>
            </a:r>
            <a:r>
              <a:rPr lang="en-US" sz="2400" dirty="0" err="1"/>
              <a:t>geliştirmeye</a:t>
            </a:r>
            <a:r>
              <a:rPr lang="en-US" sz="2400" dirty="0"/>
              <a:t> </a:t>
            </a:r>
            <a:r>
              <a:rPr lang="en-US" sz="2400" dirty="0" err="1"/>
              <a:t>gayret</a:t>
            </a:r>
            <a:r>
              <a:rPr lang="en-US" sz="2400" dirty="0"/>
              <a:t> </a:t>
            </a:r>
            <a:r>
              <a:rPr lang="en-US" sz="2400" dirty="0" err="1" smtClean="0"/>
              <a:t>eden</a:t>
            </a:r>
            <a:r>
              <a:rPr lang="tr-TR" sz="2400" dirty="0" smtClean="0"/>
              <a:t> kişi.</a:t>
            </a:r>
            <a:endParaRPr lang="en-US" sz="2400" dirty="0"/>
          </a:p>
        </p:txBody>
      </p:sp>
      <p:sp>
        <p:nvSpPr>
          <p:cNvPr id="28" name="Rectangle: Rounded Corners 114">
            <a:extLst>
              <a:ext uri="{FF2B5EF4-FFF2-40B4-BE49-F238E27FC236}">
                <a16:creationId xmlns:a16="http://schemas.microsoft.com/office/drawing/2014/main" id="{0BBB95C2-6E38-4493-B6E8-328480222E9F}"/>
              </a:ext>
            </a:extLst>
          </p:cNvPr>
          <p:cNvSpPr/>
          <p:nvPr/>
        </p:nvSpPr>
        <p:spPr>
          <a:xfrm>
            <a:off x="2977016" y="1432580"/>
            <a:ext cx="83568" cy="4945548"/>
          </a:xfrm>
          <a:prstGeom prst="roundRect">
            <a:avLst>
              <a:gd name="adj" fmla="val 27600"/>
            </a:avLst>
          </a:prstGeom>
          <a:solidFill>
            <a:srgbClr val="4CC1E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8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par>
                          <p:cTn id="33" fill="hold">
                            <p:stCondLst>
                              <p:cond delay="2500"/>
                            </p:stCondLst>
                            <p:childTnLst>
                              <p:par>
                                <p:cTn id="34" presetID="22" presetClass="entr" presetSubtype="4"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3500"/>
                            </p:stCondLst>
                            <p:childTnLst>
                              <p:par>
                                <p:cTn id="42" presetID="22" presetClass="entr" presetSubtype="2"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p:stCondLst>
                              <p:cond delay="4500"/>
                            </p:stCondLst>
                            <p:childTnLst>
                              <p:par>
                                <p:cTn id="50" presetID="22" presetClass="entr" presetSubtype="2"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left)">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500"/>
                                        <p:tgtEl>
                                          <p:spTgt spid="2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left)">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ipe(left)">
                                      <p:cBhvr>
                                        <p:cTn id="88" dur="500"/>
                                        <p:tgtEl>
                                          <p:spTgt spid="26"/>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left)">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animBg="1"/>
      <p:bldP spid="19" grpId="0"/>
      <p:bldP spid="23" grpId="0"/>
      <p:bldP spid="24" grpId="0" animBg="1"/>
      <p:bldP spid="25" grpId="0"/>
      <p:bldP spid="26" grpId="0" animBg="1"/>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976" t="3132" b="4600"/>
          <a:stretch/>
        </p:blipFill>
        <p:spPr>
          <a:xfrm>
            <a:off x="0" y="0"/>
            <a:ext cx="12192000" cy="6858000"/>
          </a:xfrm>
          <a:prstGeom prst="rect">
            <a:avLst/>
          </a:prstGeom>
        </p:spPr>
      </p:pic>
    </p:spTree>
    <p:extLst>
      <p:ext uri="{BB962C8B-B14F-4D97-AF65-F5344CB8AC3E}">
        <p14:creationId xmlns:p14="http://schemas.microsoft.com/office/powerpoint/2010/main" val="172608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5555" t="3494" r="3090" b="2930"/>
          <a:stretch/>
        </p:blipFill>
        <p:spPr>
          <a:xfrm>
            <a:off x="0" y="0"/>
            <a:ext cx="12192000" cy="6752492"/>
          </a:xfrm>
          <a:prstGeom prst="rect">
            <a:avLst/>
          </a:prstGeom>
        </p:spPr>
      </p:pic>
    </p:spTree>
    <p:extLst>
      <p:ext uri="{BB962C8B-B14F-4D97-AF65-F5344CB8AC3E}">
        <p14:creationId xmlns:p14="http://schemas.microsoft.com/office/powerpoint/2010/main" val="274379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Unvan 1"/>
          <p:cNvSpPr>
            <a:spLocks noGrp="1"/>
          </p:cNvSpPr>
          <p:nvPr>
            <p:ph type="title"/>
          </p:nvPr>
        </p:nvSpPr>
        <p:spPr>
          <a:xfrm>
            <a:off x="2384157" y="210143"/>
            <a:ext cx="6759844" cy="859002"/>
          </a:xfrm>
          <a:solidFill>
            <a:srgbClr val="90C8D0"/>
          </a:solidFill>
          <a:ln>
            <a:noFill/>
          </a:ln>
        </p:spPr>
        <p:style>
          <a:lnRef idx="1">
            <a:schemeClr val="accent1"/>
          </a:lnRef>
          <a:fillRef idx="2">
            <a:schemeClr val="accent1"/>
          </a:fillRef>
          <a:effectRef idx="1">
            <a:schemeClr val="accent1"/>
          </a:effectRef>
          <a:fontRef idx="minor">
            <a:schemeClr val="dk1"/>
          </a:fontRef>
        </p:style>
        <p:txBody>
          <a:bodyPr>
            <a:normAutofit/>
          </a:bodyPr>
          <a:lstStyle/>
          <a:p>
            <a:pPr algn="ctr"/>
            <a:r>
              <a:rPr lang="tr-TR" sz="4000" dirty="0" smtClean="0"/>
              <a:t>Mevleviliğin önemli ilkeleri</a:t>
            </a:r>
            <a:endParaRPr lang="tr-TR" sz="4000" dirty="0"/>
          </a:p>
        </p:txBody>
      </p:sp>
      <p:sp>
        <p:nvSpPr>
          <p:cNvPr id="5" name="İçerik Yer Tutucusu 2"/>
          <p:cNvSpPr>
            <a:spLocks noGrp="1"/>
          </p:cNvSpPr>
          <p:nvPr>
            <p:ph idx="1"/>
          </p:nvPr>
        </p:nvSpPr>
        <p:spPr>
          <a:xfrm>
            <a:off x="225083" y="1433391"/>
            <a:ext cx="6656164" cy="5184386"/>
          </a:xfrm>
          <a:noFill/>
        </p:spPr>
        <p:style>
          <a:lnRef idx="2">
            <a:schemeClr val="accent2"/>
          </a:lnRef>
          <a:fillRef idx="1">
            <a:schemeClr val="lt1"/>
          </a:fillRef>
          <a:effectRef idx="0">
            <a:schemeClr val="accent2"/>
          </a:effectRef>
          <a:fontRef idx="minor">
            <a:schemeClr val="dk1"/>
          </a:fontRef>
        </p:style>
        <p:txBody>
          <a:bodyPr anchor="ctr">
            <a:normAutofit/>
          </a:bodyPr>
          <a:lstStyle/>
          <a:p>
            <a:r>
              <a:rPr lang="tr-TR" b="1" dirty="0"/>
              <a:t>1-</a:t>
            </a:r>
            <a:r>
              <a:rPr lang="tr-TR" dirty="0"/>
              <a:t> İnsanları sevmek ve hoşgörülü olmak</a:t>
            </a:r>
          </a:p>
          <a:p>
            <a:r>
              <a:rPr lang="tr-TR" b="1" dirty="0"/>
              <a:t>2-</a:t>
            </a:r>
            <a:r>
              <a:rPr lang="tr-TR" dirty="0"/>
              <a:t> Başkalarının ayıplarını yüzlerine vurmamak</a:t>
            </a:r>
          </a:p>
          <a:p>
            <a:r>
              <a:rPr lang="tr-TR" b="1" dirty="0"/>
              <a:t>3-</a:t>
            </a:r>
            <a:r>
              <a:rPr lang="tr-TR" dirty="0"/>
              <a:t> Din, dil, ırk ayrımı yapmadan bütün insanları sevmek</a:t>
            </a:r>
          </a:p>
          <a:p>
            <a:r>
              <a:rPr lang="tr-TR" b="1" dirty="0"/>
              <a:t>4-</a:t>
            </a:r>
            <a:r>
              <a:rPr lang="tr-TR" dirty="0"/>
              <a:t> İnsana değer vermek</a:t>
            </a:r>
          </a:p>
          <a:p>
            <a:r>
              <a:rPr lang="tr-TR" b="1" dirty="0"/>
              <a:t>5-</a:t>
            </a:r>
            <a:r>
              <a:rPr lang="tr-TR" dirty="0"/>
              <a:t> Gönlümüzü kötü huylardan arındırmak</a:t>
            </a:r>
          </a:p>
          <a:p>
            <a:r>
              <a:rPr lang="tr-TR" b="1" dirty="0"/>
              <a:t>6-</a:t>
            </a:r>
            <a:r>
              <a:rPr lang="tr-TR" dirty="0"/>
              <a:t> İbadetleri samimi bir şekilde yerine </a:t>
            </a:r>
            <a:r>
              <a:rPr lang="tr-TR" dirty="0" smtClean="0"/>
              <a:t>getirmek</a:t>
            </a:r>
            <a:endParaRPr lang="tr-TR" dirty="0"/>
          </a:p>
        </p:txBody>
      </p:sp>
      <p:pic>
        <p:nvPicPr>
          <p:cNvPr id="6" name="Resim 5"/>
          <p:cNvPicPr>
            <a:picLocks noChangeAspect="1"/>
          </p:cNvPicPr>
          <p:nvPr/>
        </p:nvPicPr>
        <p:blipFill>
          <a:blip r:embed="rId2"/>
          <a:stretch>
            <a:fillRect/>
          </a:stretch>
        </p:blipFill>
        <p:spPr>
          <a:xfrm>
            <a:off x="7082724" y="1433391"/>
            <a:ext cx="4635123" cy="2317562"/>
          </a:xfrm>
          <a:prstGeom prst="rect">
            <a:avLst/>
          </a:prstGeom>
        </p:spPr>
      </p:pic>
      <p:pic>
        <p:nvPicPr>
          <p:cNvPr id="7" name="Resim 6"/>
          <p:cNvPicPr>
            <a:picLocks noChangeAspect="1"/>
          </p:cNvPicPr>
          <p:nvPr/>
        </p:nvPicPr>
        <p:blipFill>
          <a:blip r:embed="rId3"/>
          <a:stretch>
            <a:fillRect/>
          </a:stretch>
        </p:blipFill>
        <p:spPr>
          <a:xfrm>
            <a:off x="7082724" y="3944480"/>
            <a:ext cx="4727884" cy="2673297"/>
          </a:xfrm>
          <a:prstGeom prst="rect">
            <a:avLst/>
          </a:prstGeom>
        </p:spPr>
      </p:pic>
    </p:spTree>
    <p:extLst>
      <p:ext uri="{BB962C8B-B14F-4D97-AF65-F5344CB8AC3E}">
        <p14:creationId xmlns:p14="http://schemas.microsoft.com/office/powerpoint/2010/main" val="56273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wipe(left)">
                                      <p:cBhvr>
                                        <p:cTn id="20" dur="500"/>
                                        <p:tgtEl>
                                          <p:spTgt spid="5">
                                            <p:bg/>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500"/>
                                        <p:tgtEl>
                                          <p:spTgt spid="5">
                                            <p:txEl>
                                              <p:pRg st="2" end="2"/>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left)">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0" y="1543644"/>
            <a:ext cx="5431302" cy="4206227"/>
          </a:xfrm>
          <a:prstGeom prst="rect">
            <a:avLst/>
          </a:prstGeom>
        </p:spPr>
      </p:pic>
      <p:sp>
        <p:nvSpPr>
          <p:cNvPr id="4" name="사각형: 둥근 모서리 2">
            <a:extLst>
              <a:ext uri="{FF2B5EF4-FFF2-40B4-BE49-F238E27FC236}">
                <a16:creationId xmlns:a16="http://schemas.microsoft.com/office/drawing/2014/main" id="{2B5DCA7F-1CB5-47C1-8931-8E774F89C269}"/>
              </a:ext>
            </a:extLst>
          </p:cNvPr>
          <p:cNvSpPr/>
          <p:nvPr/>
        </p:nvSpPr>
        <p:spPr>
          <a:xfrm>
            <a:off x="1116172" y="639167"/>
            <a:ext cx="3721059" cy="720080"/>
          </a:xfrm>
          <a:prstGeom prst="roundRect">
            <a:avLst>
              <a:gd name="adj" fmla="val 952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b="1" dirty="0" smtClean="0"/>
              <a:t>   </a:t>
            </a:r>
            <a:r>
              <a:rPr lang="en-US" sz="4000" b="1" dirty="0" smtClean="0"/>
              <a:t>Nakşibendilik</a:t>
            </a:r>
            <a:r>
              <a:rPr lang="tr-TR" b="1" dirty="0" smtClean="0"/>
              <a:t> </a:t>
            </a:r>
            <a:endParaRPr lang="ko-KR" altLang="en-US" dirty="0">
              <a:solidFill>
                <a:schemeClr val="tx1"/>
              </a:solidFill>
            </a:endParaRPr>
          </a:p>
        </p:txBody>
      </p:sp>
      <p:sp>
        <p:nvSpPr>
          <p:cNvPr id="5" name="사각형: 둥근 모서리 1">
            <a:extLst>
              <a:ext uri="{FF2B5EF4-FFF2-40B4-BE49-F238E27FC236}">
                <a16:creationId xmlns:a16="http://schemas.microsoft.com/office/drawing/2014/main" id="{555406DD-9578-4B3B-AFB3-0D0C9AFC022C}"/>
              </a:ext>
            </a:extLst>
          </p:cNvPr>
          <p:cNvSpPr/>
          <p:nvPr/>
        </p:nvSpPr>
        <p:spPr>
          <a:xfrm>
            <a:off x="809884" y="466870"/>
            <a:ext cx="811403" cy="998806"/>
          </a:xfrm>
          <a:prstGeom prst="round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5400" b="1" dirty="0">
                <a:solidFill>
                  <a:srgbClr val="98A6E0"/>
                </a:solidFill>
                <a:latin typeface="Arial" panose="020B0604020202020204" pitchFamily="34" charset="0"/>
                <a:cs typeface="Arial" panose="020B0604020202020204" pitchFamily="34" charset="0"/>
              </a:rPr>
              <a:t>4</a:t>
            </a:r>
            <a:endParaRPr lang="ko-KR" altLang="en-US" sz="5400" b="1" dirty="0">
              <a:solidFill>
                <a:srgbClr val="98A6E0"/>
              </a:solidFill>
              <a:latin typeface="Arial" panose="020B0604020202020204" pitchFamily="34" charset="0"/>
              <a:cs typeface="Arial" panose="020B0604020202020204" pitchFamily="34" charset="0"/>
            </a:endParaRPr>
          </a:p>
        </p:txBody>
      </p:sp>
      <p:sp>
        <p:nvSpPr>
          <p:cNvPr id="7" name="Dikdörtgen 6"/>
          <p:cNvSpPr/>
          <p:nvPr/>
        </p:nvSpPr>
        <p:spPr>
          <a:xfrm>
            <a:off x="5625884" y="1580827"/>
            <a:ext cx="6385302" cy="1815882"/>
          </a:xfrm>
          <a:prstGeom prst="rect">
            <a:avLst/>
          </a:prstGeom>
          <a:ln>
            <a:solidFill>
              <a:srgbClr val="63A0DB"/>
            </a:solidFill>
          </a:ln>
        </p:spPr>
        <p:txBody>
          <a:bodyPr wrap="square">
            <a:spAutoFit/>
          </a:bodyPr>
          <a:lstStyle/>
          <a:p>
            <a:pPr algn="just"/>
            <a:r>
              <a:rPr lang="en-US" sz="2800" dirty="0"/>
              <a:t>Asıl </a:t>
            </a:r>
            <a:r>
              <a:rPr lang="en-US" sz="2800" dirty="0" err="1"/>
              <a:t>adı</a:t>
            </a:r>
            <a:r>
              <a:rPr lang="en-US" sz="2800" dirty="0"/>
              <a:t> Muhammed b. Muhammed el-</a:t>
            </a:r>
            <a:r>
              <a:rPr lang="en-US" sz="2800" dirty="0" err="1"/>
              <a:t>Buhârî</a:t>
            </a:r>
            <a:r>
              <a:rPr lang="en-US" sz="2800" dirty="0"/>
              <a:t> </a:t>
            </a:r>
            <a:r>
              <a:rPr lang="en-US" sz="2800" dirty="0" err="1"/>
              <a:t>olan</a:t>
            </a:r>
            <a:r>
              <a:rPr lang="en-US" sz="2800" dirty="0"/>
              <a:t> </a:t>
            </a:r>
            <a:r>
              <a:rPr lang="en-US" sz="2800" b="1" dirty="0" err="1" smtClean="0"/>
              <a:t>Bahauddin</a:t>
            </a:r>
            <a:r>
              <a:rPr lang="tr-TR" sz="2800" b="1" dirty="0" smtClean="0"/>
              <a:t> </a:t>
            </a:r>
            <a:r>
              <a:rPr lang="en-US" sz="2800" b="1" dirty="0" err="1" smtClean="0"/>
              <a:t>Nakşibend</a:t>
            </a:r>
            <a:r>
              <a:rPr lang="tr-TR" sz="2800" b="1" dirty="0" smtClean="0"/>
              <a:t>’</a:t>
            </a:r>
            <a:r>
              <a:rPr lang="en-US" sz="2800" dirty="0" err="1" smtClean="0"/>
              <a:t>nin</a:t>
            </a:r>
            <a:r>
              <a:rPr lang="en-US" sz="2800" dirty="0" smtClean="0"/>
              <a:t> </a:t>
            </a:r>
            <a:r>
              <a:rPr lang="en-US" sz="2800" dirty="0"/>
              <a:t>görüş ve </a:t>
            </a:r>
            <a:r>
              <a:rPr lang="en-US" sz="2800" dirty="0" err="1"/>
              <a:t>düşüncelerini</a:t>
            </a:r>
            <a:r>
              <a:rPr lang="en-US" sz="2800" dirty="0"/>
              <a:t> </a:t>
            </a:r>
            <a:r>
              <a:rPr lang="en-US" sz="2800" dirty="0" err="1"/>
              <a:t>temel</a:t>
            </a:r>
            <a:r>
              <a:rPr lang="en-US" sz="2800" dirty="0"/>
              <a:t> </a:t>
            </a:r>
            <a:r>
              <a:rPr lang="en-US" sz="2800" dirty="0" err="1" smtClean="0"/>
              <a:t>alan</a:t>
            </a:r>
            <a:r>
              <a:rPr lang="tr-TR" sz="2800" dirty="0" smtClean="0"/>
              <a:t> </a:t>
            </a:r>
            <a:r>
              <a:rPr lang="en-US" sz="2800" dirty="0" err="1" smtClean="0"/>
              <a:t>tasavvufi</a:t>
            </a:r>
            <a:r>
              <a:rPr lang="en-US" sz="2800" dirty="0" smtClean="0"/>
              <a:t> </a:t>
            </a:r>
            <a:r>
              <a:rPr lang="en-US" sz="2800" dirty="0" err="1"/>
              <a:t>yorum</a:t>
            </a:r>
            <a:r>
              <a:rPr lang="en-US" sz="2800" dirty="0"/>
              <a:t> </a:t>
            </a:r>
            <a:r>
              <a:rPr lang="en-US" sz="2800" dirty="0" err="1"/>
              <a:t>biçimidir</a:t>
            </a:r>
            <a:r>
              <a:rPr lang="en-US" sz="2800" dirty="0"/>
              <a:t>.</a:t>
            </a:r>
          </a:p>
        </p:txBody>
      </p:sp>
      <p:sp>
        <p:nvSpPr>
          <p:cNvPr id="8" name="Dikdörtgen 7"/>
          <p:cNvSpPr/>
          <p:nvPr/>
        </p:nvSpPr>
        <p:spPr>
          <a:xfrm>
            <a:off x="5610386" y="4288225"/>
            <a:ext cx="6224598" cy="1384995"/>
          </a:xfrm>
          <a:prstGeom prst="rect">
            <a:avLst/>
          </a:prstGeom>
          <a:ln>
            <a:solidFill>
              <a:srgbClr val="63A0DB"/>
            </a:solidFill>
          </a:ln>
        </p:spPr>
        <p:txBody>
          <a:bodyPr wrap="square">
            <a:spAutoFit/>
          </a:bodyPr>
          <a:lstStyle/>
          <a:p>
            <a:pPr algn="just"/>
            <a:r>
              <a:rPr lang="en-US" sz="2800" dirty="0" err="1"/>
              <a:t>Bahauddin</a:t>
            </a:r>
            <a:r>
              <a:rPr lang="en-US" sz="2800" dirty="0"/>
              <a:t> </a:t>
            </a:r>
            <a:r>
              <a:rPr lang="en-US" sz="2800" dirty="0" err="1"/>
              <a:t>Nakşibend</a:t>
            </a:r>
            <a:r>
              <a:rPr lang="en-US" sz="2800" dirty="0"/>
              <a:t>, 1318 </a:t>
            </a:r>
            <a:r>
              <a:rPr lang="en-US" sz="2800" dirty="0" err="1"/>
              <a:t>yılında</a:t>
            </a:r>
            <a:r>
              <a:rPr lang="en-US" sz="2800" dirty="0"/>
              <a:t> </a:t>
            </a:r>
            <a:r>
              <a:rPr lang="en-US" sz="2800" b="1" dirty="0" err="1" smtClean="0"/>
              <a:t>Buhara</a:t>
            </a:r>
            <a:r>
              <a:rPr lang="tr-TR" sz="2800" b="1" dirty="0" smtClean="0"/>
              <a:t> (Özbekistan)</a:t>
            </a:r>
            <a:r>
              <a:rPr lang="en-US" sz="2800" b="1" dirty="0" smtClean="0"/>
              <a:t> </a:t>
            </a:r>
            <a:r>
              <a:rPr lang="en-US" sz="2800" dirty="0" err="1"/>
              <a:t>yakınlarındaki</a:t>
            </a:r>
            <a:r>
              <a:rPr lang="en-US" sz="2800" dirty="0"/>
              <a:t> </a:t>
            </a:r>
            <a:r>
              <a:rPr lang="en-US" sz="2800" dirty="0" err="1"/>
              <a:t>Kasr-ı</a:t>
            </a:r>
            <a:r>
              <a:rPr lang="en-US" sz="2800" dirty="0"/>
              <a:t> </a:t>
            </a:r>
            <a:r>
              <a:rPr lang="en-US" sz="2800" dirty="0" err="1"/>
              <a:t>Arifan</a:t>
            </a:r>
            <a:r>
              <a:rPr lang="en-US" sz="2800" dirty="0"/>
              <a:t> </a:t>
            </a:r>
            <a:r>
              <a:rPr lang="en-US" sz="2800" dirty="0" err="1"/>
              <a:t>köyünde</a:t>
            </a:r>
            <a:r>
              <a:rPr lang="en-US" sz="2800" dirty="0"/>
              <a:t> </a:t>
            </a:r>
            <a:r>
              <a:rPr lang="en-US" sz="2800" dirty="0" err="1"/>
              <a:t>dünyaya</a:t>
            </a:r>
            <a:r>
              <a:rPr lang="en-US" sz="2800" dirty="0"/>
              <a:t> </a:t>
            </a:r>
            <a:r>
              <a:rPr lang="en-US" sz="2800" dirty="0" err="1"/>
              <a:t>gelmiştir</a:t>
            </a:r>
            <a:r>
              <a:rPr lang="en-US" sz="2800" dirty="0"/>
              <a:t>.</a:t>
            </a:r>
          </a:p>
        </p:txBody>
      </p:sp>
    </p:spTree>
    <p:extLst>
      <p:ext uri="{BB962C8B-B14F-4D97-AF65-F5344CB8AC3E}">
        <p14:creationId xmlns:p14="http://schemas.microsoft.com/office/powerpoint/2010/main" val="266103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a:spLocks noGrp="1"/>
          </p:cNvSpPr>
          <p:nvPr>
            <p:ph type="title"/>
          </p:nvPr>
        </p:nvSpPr>
        <p:spPr>
          <a:xfrm>
            <a:off x="2054876" y="233867"/>
            <a:ext cx="8017769" cy="739056"/>
          </a:xfrm>
        </p:spPr>
        <p:txBody>
          <a:bodyPr>
            <a:normAutofit/>
          </a:bodyPr>
          <a:lstStyle/>
          <a:p>
            <a:pPr algn="ctr"/>
            <a:r>
              <a:rPr lang="en-US" dirty="0" smtClean="0"/>
              <a:t>Nakşibendili</a:t>
            </a:r>
            <a:r>
              <a:rPr lang="tr-TR" dirty="0" smtClean="0"/>
              <a:t>ğin temel prensipleri </a:t>
            </a:r>
            <a:endParaRPr lang="en-US" dirty="0"/>
          </a:p>
        </p:txBody>
      </p:sp>
      <p:sp>
        <p:nvSpPr>
          <p:cNvPr id="5" name="Freeform: Shape 53">
            <a:extLst>
              <a:ext uri="{FF2B5EF4-FFF2-40B4-BE49-F238E27FC236}">
                <a16:creationId xmlns:a16="http://schemas.microsoft.com/office/drawing/2014/main" id="{5659471D-050E-43C8-92AE-DA1CB73008A5}"/>
              </a:ext>
            </a:extLst>
          </p:cNvPr>
          <p:cNvSpPr/>
          <p:nvPr/>
        </p:nvSpPr>
        <p:spPr>
          <a:xfrm>
            <a:off x="5645029" y="1926059"/>
            <a:ext cx="1472867" cy="1037023"/>
          </a:xfrm>
          <a:custGeom>
            <a:avLst/>
            <a:gdLst>
              <a:gd name="connsiteX0" fmla="*/ 2537 w 1472867"/>
              <a:gd name="connsiteY0" fmla="*/ 0 h 1037023"/>
              <a:gd name="connsiteX1" fmla="*/ 1472867 w 1472867"/>
              <a:gd name="connsiteY1" fmla="*/ 848896 h 1037023"/>
              <a:gd name="connsiteX2" fmla="*/ 1470551 w 1472867"/>
              <a:gd name="connsiteY2" fmla="*/ 850233 h 1037023"/>
              <a:gd name="connsiteX3" fmla="*/ 1467118 w 1472867"/>
              <a:gd name="connsiteY3" fmla="*/ 848504 h 1037023"/>
              <a:gd name="connsiteX4" fmla="*/ 1142347 w 1472867"/>
              <a:gd name="connsiteY4" fmla="*/ 1037023 h 1037023"/>
              <a:gd name="connsiteX5" fmla="*/ 3188 w 1472867"/>
              <a:gd name="connsiteY5" fmla="*/ 379329 h 1037023"/>
              <a:gd name="connsiteX6" fmla="*/ 4417 w 1472867"/>
              <a:gd name="connsiteY6" fmla="*/ 4553 h 1037023"/>
              <a:gd name="connsiteX7" fmla="*/ 0 w 1472867"/>
              <a:gd name="connsiteY7" fmla="*/ 1659 h 1037023"/>
              <a:gd name="connsiteX8" fmla="*/ 2537 w 1472867"/>
              <a:gd name="connsiteY8" fmla="*/ 0 h 10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867" h="1037023">
                <a:moveTo>
                  <a:pt x="2537" y="0"/>
                </a:moveTo>
                <a:lnTo>
                  <a:pt x="1472867" y="848896"/>
                </a:lnTo>
                <a:lnTo>
                  <a:pt x="1470551" y="850233"/>
                </a:lnTo>
                <a:lnTo>
                  <a:pt x="1467118" y="848504"/>
                </a:lnTo>
                <a:lnTo>
                  <a:pt x="1142347" y="1037023"/>
                </a:lnTo>
                <a:lnTo>
                  <a:pt x="3188" y="379329"/>
                </a:lnTo>
                <a:lnTo>
                  <a:pt x="4417" y="4553"/>
                </a:lnTo>
                <a:lnTo>
                  <a:pt x="0" y="1659"/>
                </a:lnTo>
                <a:lnTo>
                  <a:pt x="2537"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2">
            <a:extLst>
              <a:ext uri="{FF2B5EF4-FFF2-40B4-BE49-F238E27FC236}">
                <a16:creationId xmlns:a16="http://schemas.microsoft.com/office/drawing/2014/main" id="{27D42744-66FD-47B4-A1AB-A42EA5527916}"/>
              </a:ext>
            </a:extLst>
          </p:cNvPr>
          <p:cNvSpPr/>
          <p:nvPr/>
        </p:nvSpPr>
        <p:spPr>
          <a:xfrm>
            <a:off x="4176770" y="1926979"/>
            <a:ext cx="1468259" cy="1035794"/>
          </a:xfrm>
          <a:custGeom>
            <a:avLst/>
            <a:gdLst>
              <a:gd name="connsiteX0" fmla="*/ 1467132 w 1468259"/>
              <a:gd name="connsiteY0" fmla="*/ 0 h 1035794"/>
              <a:gd name="connsiteX1" fmla="*/ 1468259 w 1468259"/>
              <a:gd name="connsiteY1" fmla="*/ 738 h 1035794"/>
              <a:gd name="connsiteX2" fmla="*/ 1465246 w 1468259"/>
              <a:gd name="connsiteY2" fmla="*/ 2708 h 1035794"/>
              <a:gd name="connsiteX3" fmla="*/ 1466837 w 1468259"/>
              <a:gd name="connsiteY3" fmla="*/ 379124 h 1035794"/>
              <a:gd name="connsiteX4" fmla="*/ 329452 w 1468259"/>
              <a:gd name="connsiteY4" fmla="*/ 1035794 h 1035794"/>
              <a:gd name="connsiteX5" fmla="*/ 5918 w 1468259"/>
              <a:gd name="connsiteY5" fmla="*/ 847583 h 1035794"/>
              <a:gd name="connsiteX6" fmla="*/ 3251 w 1468259"/>
              <a:gd name="connsiteY6" fmla="*/ 848929 h 1035794"/>
              <a:gd name="connsiteX7" fmla="*/ 0 w 1468259"/>
              <a:gd name="connsiteY7" fmla="*/ 847049 h 1035794"/>
              <a:gd name="connsiteX8" fmla="*/ 1467132 w 1468259"/>
              <a:gd name="connsiteY8" fmla="*/ 0 h 103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8259" h="1035794">
                <a:moveTo>
                  <a:pt x="1467132" y="0"/>
                </a:moveTo>
                <a:lnTo>
                  <a:pt x="1468259" y="738"/>
                </a:lnTo>
                <a:lnTo>
                  <a:pt x="1465246" y="2708"/>
                </a:lnTo>
                <a:lnTo>
                  <a:pt x="1466837" y="379124"/>
                </a:lnTo>
                <a:lnTo>
                  <a:pt x="329452" y="1035794"/>
                </a:lnTo>
                <a:lnTo>
                  <a:pt x="5918" y="847583"/>
                </a:lnTo>
                <a:lnTo>
                  <a:pt x="3251" y="848929"/>
                </a:lnTo>
                <a:lnTo>
                  <a:pt x="0" y="847049"/>
                </a:lnTo>
                <a:lnTo>
                  <a:pt x="146713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49">
            <a:extLst>
              <a:ext uri="{FF2B5EF4-FFF2-40B4-BE49-F238E27FC236}">
                <a16:creationId xmlns:a16="http://schemas.microsoft.com/office/drawing/2014/main" id="{5BEA1882-D0D6-4BC8-9D9B-D1FB883BAF8B}"/>
              </a:ext>
            </a:extLst>
          </p:cNvPr>
          <p:cNvSpPr/>
          <p:nvPr/>
        </p:nvSpPr>
        <p:spPr>
          <a:xfrm>
            <a:off x="4176769" y="2775908"/>
            <a:ext cx="331142" cy="1695738"/>
          </a:xfrm>
          <a:custGeom>
            <a:avLst/>
            <a:gdLst>
              <a:gd name="connsiteX0" fmla="*/ 3251 w 331142"/>
              <a:gd name="connsiteY0" fmla="*/ 0 h 1695738"/>
              <a:gd name="connsiteX1" fmla="*/ 327938 w 331142"/>
              <a:gd name="connsiteY1" fmla="*/ 187739 h 1695738"/>
              <a:gd name="connsiteX2" fmla="*/ 329452 w 331142"/>
              <a:gd name="connsiteY2" fmla="*/ 186865 h 1695738"/>
              <a:gd name="connsiteX3" fmla="*/ 331142 w 331142"/>
              <a:gd name="connsiteY3" fmla="*/ 187848 h 1695738"/>
              <a:gd name="connsiteX4" fmla="*/ 328183 w 331142"/>
              <a:gd name="connsiteY4" fmla="*/ 190833 h 1695738"/>
              <a:gd name="connsiteX5" fmla="*/ 328183 w 331142"/>
              <a:gd name="connsiteY5" fmla="*/ 1504798 h 1695738"/>
              <a:gd name="connsiteX6" fmla="*/ 2957 w 331142"/>
              <a:gd name="connsiteY6" fmla="*/ 1691147 h 1695738"/>
              <a:gd name="connsiteX7" fmla="*/ 2789 w 331142"/>
              <a:gd name="connsiteY7" fmla="*/ 1694130 h 1695738"/>
              <a:gd name="connsiteX8" fmla="*/ 0 w 331142"/>
              <a:gd name="connsiteY8" fmla="*/ 1695738 h 1695738"/>
              <a:gd name="connsiteX9" fmla="*/ 0 w 331142"/>
              <a:gd name="connsiteY9" fmla="*/ 1640 h 1695738"/>
              <a:gd name="connsiteX10" fmla="*/ 3251 w 331142"/>
              <a:gd name="connsiteY10" fmla="*/ 0 h 16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142" h="1695738">
                <a:moveTo>
                  <a:pt x="3251" y="0"/>
                </a:moveTo>
                <a:lnTo>
                  <a:pt x="327938" y="187739"/>
                </a:lnTo>
                <a:lnTo>
                  <a:pt x="329452" y="186865"/>
                </a:lnTo>
                <a:lnTo>
                  <a:pt x="331142" y="187848"/>
                </a:lnTo>
                <a:lnTo>
                  <a:pt x="328183" y="190833"/>
                </a:lnTo>
                <a:lnTo>
                  <a:pt x="328183" y="1504798"/>
                </a:lnTo>
                <a:lnTo>
                  <a:pt x="2957" y="1691147"/>
                </a:lnTo>
                <a:lnTo>
                  <a:pt x="2789" y="1694130"/>
                </a:lnTo>
                <a:lnTo>
                  <a:pt x="0" y="1695738"/>
                </a:lnTo>
                <a:lnTo>
                  <a:pt x="0" y="1640"/>
                </a:lnTo>
                <a:lnTo>
                  <a:pt x="3251"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48">
            <a:extLst>
              <a:ext uri="{FF2B5EF4-FFF2-40B4-BE49-F238E27FC236}">
                <a16:creationId xmlns:a16="http://schemas.microsoft.com/office/drawing/2014/main" id="{80DD8843-FABC-4BB1-92F1-A008FBCC104A}"/>
              </a:ext>
            </a:extLst>
          </p:cNvPr>
          <p:cNvSpPr/>
          <p:nvPr/>
        </p:nvSpPr>
        <p:spPr>
          <a:xfrm>
            <a:off x="6786212" y="2776292"/>
            <a:ext cx="331864" cy="1695355"/>
          </a:xfrm>
          <a:custGeom>
            <a:avLst/>
            <a:gdLst>
              <a:gd name="connsiteX0" fmla="*/ 329367 w 331864"/>
              <a:gd name="connsiteY0" fmla="*/ 0 h 1695355"/>
              <a:gd name="connsiteX1" fmla="*/ 331864 w 331864"/>
              <a:gd name="connsiteY1" fmla="*/ 1257 h 1695355"/>
              <a:gd name="connsiteX2" fmla="*/ 331864 w 331864"/>
              <a:gd name="connsiteY2" fmla="*/ 1695355 h 1695355"/>
              <a:gd name="connsiteX3" fmla="*/ 328940 w 331864"/>
              <a:gd name="connsiteY3" fmla="*/ 1693673 h 1695355"/>
              <a:gd name="connsiteX4" fmla="*/ 328727 w 331864"/>
              <a:gd name="connsiteY4" fmla="*/ 1689840 h 1695355"/>
              <a:gd name="connsiteX5" fmla="*/ 2966 w 331864"/>
              <a:gd name="connsiteY5" fmla="*/ 1503593 h 1695355"/>
              <a:gd name="connsiteX6" fmla="*/ 2966 w 331864"/>
              <a:gd name="connsiteY6" fmla="*/ 190450 h 1695355"/>
              <a:gd name="connsiteX7" fmla="*/ 0 w 331864"/>
              <a:gd name="connsiteY7" fmla="*/ 187465 h 1695355"/>
              <a:gd name="connsiteX8" fmla="*/ 1163 w 331864"/>
              <a:gd name="connsiteY8" fmla="*/ 186790 h 1695355"/>
              <a:gd name="connsiteX9" fmla="*/ 3388 w 331864"/>
              <a:gd name="connsiteY9" fmla="*/ 188075 h 1695355"/>
              <a:gd name="connsiteX10" fmla="*/ 329367 w 331864"/>
              <a:gd name="connsiteY10" fmla="*/ 0 h 169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864" h="1695355">
                <a:moveTo>
                  <a:pt x="329367" y="0"/>
                </a:moveTo>
                <a:lnTo>
                  <a:pt x="331864" y="1257"/>
                </a:lnTo>
                <a:lnTo>
                  <a:pt x="331864" y="1695355"/>
                </a:lnTo>
                <a:lnTo>
                  <a:pt x="328940" y="1693673"/>
                </a:lnTo>
                <a:lnTo>
                  <a:pt x="328727" y="1689840"/>
                </a:lnTo>
                <a:lnTo>
                  <a:pt x="2966" y="1503593"/>
                </a:lnTo>
                <a:lnTo>
                  <a:pt x="2966" y="190450"/>
                </a:lnTo>
                <a:lnTo>
                  <a:pt x="0" y="187465"/>
                </a:lnTo>
                <a:lnTo>
                  <a:pt x="1163" y="186790"/>
                </a:lnTo>
                <a:lnTo>
                  <a:pt x="3388" y="188075"/>
                </a:lnTo>
                <a:lnTo>
                  <a:pt x="3293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47">
            <a:extLst>
              <a:ext uri="{FF2B5EF4-FFF2-40B4-BE49-F238E27FC236}">
                <a16:creationId xmlns:a16="http://schemas.microsoft.com/office/drawing/2014/main" id="{E93ACBD2-1654-43E9-89AD-5E4EC331C7ED}"/>
              </a:ext>
            </a:extLst>
          </p:cNvPr>
          <p:cNvSpPr/>
          <p:nvPr/>
        </p:nvSpPr>
        <p:spPr>
          <a:xfrm>
            <a:off x="5644976" y="4279281"/>
            <a:ext cx="1470330" cy="1042366"/>
          </a:xfrm>
          <a:custGeom>
            <a:avLst/>
            <a:gdLst>
              <a:gd name="connsiteX0" fmla="*/ 1143147 w 1470330"/>
              <a:gd name="connsiteY0" fmla="*/ 0 h 1042366"/>
              <a:gd name="connsiteX1" fmla="*/ 1144202 w 1470330"/>
              <a:gd name="connsiteY1" fmla="*/ 603 h 1042366"/>
              <a:gd name="connsiteX2" fmla="*/ 1144202 w 1470330"/>
              <a:gd name="connsiteY2" fmla="*/ 3172 h 1042366"/>
              <a:gd name="connsiteX3" fmla="*/ 1470176 w 1470330"/>
              <a:gd name="connsiteY3" fmla="*/ 190683 h 1042366"/>
              <a:gd name="connsiteX4" fmla="*/ 1470330 w 1470330"/>
              <a:gd name="connsiteY4" fmla="*/ 193471 h 1042366"/>
              <a:gd name="connsiteX5" fmla="*/ 0 w 1470330"/>
              <a:gd name="connsiteY5" fmla="*/ 1042366 h 1042366"/>
              <a:gd name="connsiteX6" fmla="*/ 1 w 1470330"/>
              <a:gd name="connsiteY6" fmla="*/ 1040570 h 1042366"/>
              <a:gd name="connsiteX7" fmla="*/ 1510 w 1470330"/>
              <a:gd name="connsiteY7" fmla="*/ 1041441 h 1042366"/>
              <a:gd name="connsiteX8" fmla="*/ 1755 w 1470330"/>
              <a:gd name="connsiteY8" fmla="*/ 662629 h 1042366"/>
              <a:gd name="connsiteX9" fmla="*/ 1556 w 1470330"/>
              <a:gd name="connsiteY9" fmla="*/ 662514 h 1042366"/>
              <a:gd name="connsiteX10" fmla="*/ 1142035 w 1470330"/>
              <a:gd name="connsiteY10" fmla="*/ 4059 h 1042366"/>
              <a:gd name="connsiteX11" fmla="*/ 1143147 w 1470330"/>
              <a:gd name="connsiteY11" fmla="*/ 0 h 10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0330" h="1042366">
                <a:moveTo>
                  <a:pt x="1143147" y="0"/>
                </a:moveTo>
                <a:lnTo>
                  <a:pt x="1144202" y="603"/>
                </a:lnTo>
                <a:lnTo>
                  <a:pt x="1144202" y="3172"/>
                </a:lnTo>
                <a:lnTo>
                  <a:pt x="1470176" y="190683"/>
                </a:lnTo>
                <a:lnTo>
                  <a:pt x="1470330" y="193471"/>
                </a:lnTo>
                <a:lnTo>
                  <a:pt x="0" y="1042366"/>
                </a:lnTo>
                <a:lnTo>
                  <a:pt x="1" y="1040570"/>
                </a:lnTo>
                <a:lnTo>
                  <a:pt x="1510" y="1041441"/>
                </a:lnTo>
                <a:lnTo>
                  <a:pt x="1755" y="662629"/>
                </a:lnTo>
                <a:lnTo>
                  <a:pt x="1556" y="662514"/>
                </a:lnTo>
                <a:lnTo>
                  <a:pt x="1142035" y="4059"/>
                </a:lnTo>
                <a:lnTo>
                  <a:pt x="1143147"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46">
            <a:extLst>
              <a:ext uri="{FF2B5EF4-FFF2-40B4-BE49-F238E27FC236}">
                <a16:creationId xmlns:a16="http://schemas.microsoft.com/office/drawing/2014/main" id="{F6DD3F75-E39B-4EC2-B6D6-855307DCEDBF}"/>
              </a:ext>
            </a:extLst>
          </p:cNvPr>
          <p:cNvSpPr/>
          <p:nvPr/>
        </p:nvSpPr>
        <p:spPr>
          <a:xfrm>
            <a:off x="4179354" y="4279999"/>
            <a:ext cx="1467179" cy="1039852"/>
          </a:xfrm>
          <a:custGeom>
            <a:avLst/>
            <a:gdLst>
              <a:gd name="connsiteX0" fmla="*/ 326832 w 1467179"/>
              <a:gd name="connsiteY0" fmla="*/ 0 h 1039852"/>
              <a:gd name="connsiteX1" fmla="*/ 327938 w 1467179"/>
              <a:gd name="connsiteY1" fmla="*/ 4055 h 1039852"/>
              <a:gd name="connsiteX2" fmla="*/ 1467179 w 1467179"/>
              <a:gd name="connsiteY2" fmla="*/ 661796 h 1039852"/>
              <a:gd name="connsiteX3" fmla="*/ 1465735 w 1467179"/>
              <a:gd name="connsiteY3" fmla="*/ 662630 h 1039852"/>
              <a:gd name="connsiteX4" fmla="*/ 1465624 w 1467179"/>
              <a:gd name="connsiteY4" fmla="*/ 1039852 h 1039852"/>
              <a:gd name="connsiteX5" fmla="*/ 0 w 1467179"/>
              <a:gd name="connsiteY5" fmla="*/ 193674 h 1039852"/>
              <a:gd name="connsiteX6" fmla="*/ 205 w 1467179"/>
              <a:gd name="connsiteY6" fmla="*/ 190039 h 1039852"/>
              <a:gd name="connsiteX7" fmla="*/ 325599 w 1467179"/>
              <a:gd name="connsiteY7" fmla="*/ 2454 h 1039852"/>
              <a:gd name="connsiteX8" fmla="*/ 325599 w 1467179"/>
              <a:gd name="connsiteY8" fmla="*/ 707 h 1039852"/>
              <a:gd name="connsiteX9" fmla="*/ 326832 w 1467179"/>
              <a:gd name="connsiteY9" fmla="*/ 0 h 103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179" h="1039852">
                <a:moveTo>
                  <a:pt x="326832" y="0"/>
                </a:moveTo>
                <a:lnTo>
                  <a:pt x="327938" y="4055"/>
                </a:lnTo>
                <a:lnTo>
                  <a:pt x="1467179" y="661796"/>
                </a:lnTo>
                <a:lnTo>
                  <a:pt x="1465735" y="662630"/>
                </a:lnTo>
                <a:lnTo>
                  <a:pt x="1465624" y="1039852"/>
                </a:lnTo>
                <a:lnTo>
                  <a:pt x="0" y="193674"/>
                </a:lnTo>
                <a:lnTo>
                  <a:pt x="205" y="190039"/>
                </a:lnTo>
                <a:lnTo>
                  <a:pt x="325599" y="2454"/>
                </a:lnTo>
                <a:lnTo>
                  <a:pt x="325599" y="707"/>
                </a:lnTo>
                <a:lnTo>
                  <a:pt x="32683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e">
            <a:extLst>
              <a:ext uri="{FF2B5EF4-FFF2-40B4-BE49-F238E27FC236}">
                <a16:creationId xmlns:a16="http://schemas.microsoft.com/office/drawing/2014/main" id="{369F4E1B-9ECF-4FD3-AA67-71705E1300E7}"/>
              </a:ext>
            </a:extLst>
          </p:cNvPr>
          <p:cNvSpPr/>
          <p:nvPr/>
        </p:nvSpPr>
        <p:spPr>
          <a:xfrm>
            <a:off x="4656965" y="2162586"/>
            <a:ext cx="662441" cy="662441"/>
          </a:xfrm>
          <a:custGeom>
            <a:avLst/>
            <a:gdLst/>
            <a:ahLst/>
            <a:cxnLst>
              <a:cxn ang="0">
                <a:pos x="wd2" y="hd2"/>
              </a:cxn>
              <a:cxn ang="5400000">
                <a:pos x="wd2" y="hd2"/>
              </a:cxn>
              <a:cxn ang="10800000">
                <a:pos x="wd2" y="hd2"/>
              </a:cxn>
              <a:cxn ang="16200000">
                <a:pos x="wd2" y="hd2"/>
              </a:cxn>
            </a:cxnLst>
            <a:rect l="0" t="0" r="r" b="b"/>
            <a:pathLst>
              <a:path w="19632" h="19632" extrusionOk="0">
                <a:moveTo>
                  <a:pt x="267" y="7550"/>
                </a:moveTo>
                <a:cubicBezTo>
                  <a:pt x="1519" y="2277"/>
                  <a:pt x="6808" y="-984"/>
                  <a:pt x="12082" y="267"/>
                </a:cubicBezTo>
                <a:cubicBezTo>
                  <a:pt x="17355" y="1519"/>
                  <a:pt x="20616" y="6808"/>
                  <a:pt x="19365" y="12082"/>
                </a:cubicBezTo>
                <a:cubicBezTo>
                  <a:pt x="18113" y="17355"/>
                  <a:pt x="12824" y="20616"/>
                  <a:pt x="7550" y="19365"/>
                </a:cubicBezTo>
                <a:cubicBezTo>
                  <a:pt x="2277" y="18113"/>
                  <a:pt x="-984" y="12824"/>
                  <a:pt x="267" y="7550"/>
                </a:cubicBezTo>
                <a:close/>
              </a:path>
            </a:pathLst>
          </a:custGeom>
          <a:solidFill>
            <a:schemeClr val="accent2"/>
          </a:solidFill>
          <a:ln w="38100">
            <a:solidFill>
              <a:schemeClr val="accent2">
                <a:lumMod val="75000"/>
              </a:schemeClr>
            </a:solidFill>
            <a:miter lim="400000"/>
          </a:ln>
        </p:spPr>
        <p:txBody>
          <a:bodyPr lIns="38100" tIns="38100" rIns="38100" bIns="38100" anchor="ctr"/>
          <a:lstStyle/>
          <a:p>
            <a:pPr algn="ctr"/>
            <a:r>
              <a:rPr lang="en-US" sz="2800" b="1" dirty="0" smtClean="0">
                <a:solidFill>
                  <a:srgbClr val="FFFFFF"/>
                </a:solidFill>
                <a:effectLst>
                  <a:outerShdw blurRad="38100" dist="12700" dir="5400000" rotWithShape="0">
                    <a:srgbClr val="000000">
                      <a:alpha val="50000"/>
                    </a:srgbClr>
                  </a:outerShdw>
                </a:effectLst>
              </a:rPr>
              <a:t>6</a:t>
            </a:r>
            <a:endParaRPr sz="2800" b="1" dirty="0">
              <a:solidFill>
                <a:srgbClr val="FFFFFF"/>
              </a:solidFill>
              <a:effectLst>
                <a:outerShdw blurRad="38100" dist="12700" dir="5400000" rotWithShape="0">
                  <a:srgbClr val="000000">
                    <a:alpha val="50000"/>
                  </a:srgbClr>
                </a:outerShdw>
              </a:effectLst>
            </a:endParaRPr>
          </a:p>
        </p:txBody>
      </p:sp>
      <p:sp>
        <p:nvSpPr>
          <p:cNvPr id="13" name="Cercle">
            <a:extLst>
              <a:ext uri="{FF2B5EF4-FFF2-40B4-BE49-F238E27FC236}">
                <a16:creationId xmlns:a16="http://schemas.microsoft.com/office/drawing/2014/main" id="{80AAED00-8A05-4064-986E-4F1074800476}"/>
              </a:ext>
            </a:extLst>
          </p:cNvPr>
          <p:cNvSpPr/>
          <p:nvPr/>
        </p:nvSpPr>
        <p:spPr>
          <a:xfrm>
            <a:off x="5957864" y="2162586"/>
            <a:ext cx="662311" cy="662311"/>
          </a:xfrm>
          <a:prstGeom prst="ellipse">
            <a:avLst/>
          </a:prstGeom>
          <a:solidFill>
            <a:schemeClr val="tx2"/>
          </a:solidFill>
          <a:ln w="38100">
            <a:solidFill>
              <a:srgbClr val="013442"/>
            </a:solidFill>
            <a:miter lim="400000"/>
          </a:ln>
        </p:spPr>
        <p:txBody>
          <a:bodyPr lIns="38100" tIns="38100" rIns="38100" bIns="38100" anchor="ctr"/>
          <a:lstStyle/>
          <a:p>
            <a:pPr algn="ctr"/>
            <a:r>
              <a:rPr lang="en-US" sz="2800" b="1" dirty="0" smtClean="0">
                <a:solidFill>
                  <a:srgbClr val="FFFFFF"/>
                </a:solidFill>
                <a:effectLst>
                  <a:outerShdw blurRad="38100" dist="12700" dir="5400000" rotWithShape="0">
                    <a:srgbClr val="000000">
                      <a:alpha val="50000"/>
                    </a:srgbClr>
                  </a:outerShdw>
                </a:effectLst>
              </a:rPr>
              <a:t>1</a:t>
            </a:r>
            <a:endParaRPr sz="2800" b="1" dirty="0">
              <a:solidFill>
                <a:srgbClr val="FFFFFF"/>
              </a:solidFill>
              <a:effectLst>
                <a:outerShdw blurRad="38100" dist="12700" dir="5400000" rotWithShape="0">
                  <a:srgbClr val="000000">
                    <a:alpha val="50000"/>
                  </a:srgbClr>
                </a:outerShdw>
              </a:effectLst>
            </a:endParaRPr>
          </a:p>
        </p:txBody>
      </p:sp>
      <p:sp>
        <p:nvSpPr>
          <p:cNvPr id="14" name="Cercle">
            <a:extLst>
              <a:ext uri="{FF2B5EF4-FFF2-40B4-BE49-F238E27FC236}">
                <a16:creationId xmlns:a16="http://schemas.microsoft.com/office/drawing/2014/main" id="{0BC5CF66-2568-4D00-895B-B8C913C80B2E}"/>
              </a:ext>
            </a:extLst>
          </p:cNvPr>
          <p:cNvSpPr/>
          <p:nvPr/>
        </p:nvSpPr>
        <p:spPr>
          <a:xfrm>
            <a:off x="6637879" y="3280178"/>
            <a:ext cx="662273" cy="662271"/>
          </a:xfrm>
          <a:prstGeom prst="ellipse">
            <a:avLst/>
          </a:prstGeom>
          <a:solidFill>
            <a:schemeClr val="accent1"/>
          </a:solidFill>
          <a:ln w="38100">
            <a:solidFill>
              <a:schemeClr val="accent1">
                <a:lumMod val="75000"/>
              </a:schemeClr>
            </a:solidFill>
            <a:miter lim="400000"/>
          </a:ln>
        </p:spPr>
        <p:txBody>
          <a:bodyPr lIns="38100" tIns="38100" rIns="38100" bIns="38100" anchor="ctr"/>
          <a:lstStyle/>
          <a:p>
            <a:pPr algn="ctr">
              <a:defRPr sz="3000">
                <a:solidFill>
                  <a:srgbClr val="FFFFFF"/>
                </a:solidFill>
                <a:effectLst>
                  <a:outerShdw blurRad="38100" dist="12700" dir="5400000" rotWithShape="0">
                    <a:srgbClr val="000000">
                      <a:alpha val="50000"/>
                    </a:srgbClr>
                  </a:outerShdw>
                </a:effectLst>
              </a:defRPr>
            </a:pPr>
            <a:r>
              <a:rPr lang="en-US" sz="2800" b="1" dirty="0" smtClean="0"/>
              <a:t>2</a:t>
            </a:r>
            <a:endParaRPr sz="2800" b="1" dirty="0"/>
          </a:p>
        </p:txBody>
      </p:sp>
      <p:sp>
        <p:nvSpPr>
          <p:cNvPr id="15" name="Cercle">
            <a:extLst>
              <a:ext uri="{FF2B5EF4-FFF2-40B4-BE49-F238E27FC236}">
                <a16:creationId xmlns:a16="http://schemas.microsoft.com/office/drawing/2014/main" id="{7191BD51-D133-4BBF-8E3D-CDB1712D34AD}"/>
              </a:ext>
            </a:extLst>
          </p:cNvPr>
          <p:cNvSpPr/>
          <p:nvPr/>
        </p:nvSpPr>
        <p:spPr>
          <a:xfrm>
            <a:off x="5957864" y="4401059"/>
            <a:ext cx="662311" cy="662311"/>
          </a:xfrm>
          <a:prstGeom prst="ellipse">
            <a:avLst/>
          </a:prstGeom>
          <a:solidFill>
            <a:schemeClr val="accent4"/>
          </a:solidFill>
          <a:ln w="38100">
            <a:solidFill>
              <a:schemeClr val="accent4">
                <a:lumMod val="75000"/>
              </a:schemeClr>
            </a:solidFill>
            <a:miter lim="400000"/>
          </a:ln>
        </p:spPr>
        <p:txBody>
          <a:bodyPr lIns="38100" tIns="38100" rIns="38100" bIns="38100" anchor="ctr"/>
          <a:lstStyle/>
          <a:p>
            <a:pPr algn="ctr"/>
            <a:r>
              <a:rPr lang="en-US" sz="2800" b="1" dirty="0" smtClean="0">
                <a:solidFill>
                  <a:srgbClr val="FFFFFF"/>
                </a:solidFill>
                <a:effectLst>
                  <a:outerShdw blurRad="38100" dist="12700" dir="5400000" rotWithShape="0">
                    <a:srgbClr val="000000">
                      <a:alpha val="50000"/>
                    </a:srgbClr>
                  </a:outerShdw>
                </a:effectLst>
              </a:rPr>
              <a:t>3</a:t>
            </a:r>
            <a:endParaRPr sz="2800" b="1" dirty="0">
              <a:solidFill>
                <a:srgbClr val="FFFFFF"/>
              </a:solidFill>
              <a:effectLst>
                <a:outerShdw blurRad="38100" dist="12700" dir="5400000" rotWithShape="0">
                  <a:srgbClr val="000000">
                    <a:alpha val="50000"/>
                  </a:srgbClr>
                </a:outerShdw>
              </a:effectLst>
            </a:endParaRPr>
          </a:p>
        </p:txBody>
      </p:sp>
      <p:sp>
        <p:nvSpPr>
          <p:cNvPr id="16" name="Figure">
            <a:extLst>
              <a:ext uri="{FF2B5EF4-FFF2-40B4-BE49-F238E27FC236}">
                <a16:creationId xmlns:a16="http://schemas.microsoft.com/office/drawing/2014/main" id="{EB61F8A6-8CFF-4419-AB3B-B6F8998186A1}"/>
              </a:ext>
            </a:extLst>
          </p:cNvPr>
          <p:cNvSpPr/>
          <p:nvPr/>
        </p:nvSpPr>
        <p:spPr>
          <a:xfrm>
            <a:off x="4656965" y="4401059"/>
            <a:ext cx="662441" cy="662441"/>
          </a:xfrm>
          <a:custGeom>
            <a:avLst/>
            <a:gdLst/>
            <a:ahLst/>
            <a:cxnLst>
              <a:cxn ang="0">
                <a:pos x="wd2" y="hd2"/>
              </a:cxn>
              <a:cxn ang="5400000">
                <a:pos x="wd2" y="hd2"/>
              </a:cxn>
              <a:cxn ang="10800000">
                <a:pos x="wd2" y="hd2"/>
              </a:cxn>
              <a:cxn ang="16200000">
                <a:pos x="wd2" y="hd2"/>
              </a:cxn>
            </a:cxnLst>
            <a:rect l="0" t="0" r="r" b="b"/>
            <a:pathLst>
              <a:path w="19632" h="19632" extrusionOk="0">
                <a:moveTo>
                  <a:pt x="267" y="7550"/>
                </a:moveTo>
                <a:cubicBezTo>
                  <a:pt x="1519" y="2277"/>
                  <a:pt x="6808" y="-984"/>
                  <a:pt x="12082" y="267"/>
                </a:cubicBezTo>
                <a:cubicBezTo>
                  <a:pt x="17355" y="1519"/>
                  <a:pt x="20616" y="6808"/>
                  <a:pt x="19365" y="12082"/>
                </a:cubicBezTo>
                <a:cubicBezTo>
                  <a:pt x="18113" y="17355"/>
                  <a:pt x="12824" y="20616"/>
                  <a:pt x="7550" y="19365"/>
                </a:cubicBezTo>
                <a:cubicBezTo>
                  <a:pt x="2277" y="18113"/>
                  <a:pt x="-984" y="12824"/>
                  <a:pt x="267" y="7550"/>
                </a:cubicBezTo>
                <a:close/>
              </a:path>
            </a:pathLst>
          </a:custGeom>
          <a:solidFill>
            <a:schemeClr val="accent6"/>
          </a:solidFill>
          <a:ln w="38100">
            <a:solidFill>
              <a:schemeClr val="accent6">
                <a:lumMod val="75000"/>
              </a:schemeClr>
            </a:solidFill>
            <a:miter lim="400000"/>
          </a:ln>
        </p:spPr>
        <p:txBody>
          <a:bodyPr lIns="38100" tIns="38100" rIns="38100" bIns="38100" anchor="ctr"/>
          <a:lstStyle/>
          <a:p>
            <a:pPr algn="ctr"/>
            <a:r>
              <a:rPr lang="en-US" sz="2800" b="1" dirty="0" smtClean="0">
                <a:solidFill>
                  <a:schemeClr val="accent6">
                    <a:lumMod val="50000"/>
                  </a:schemeClr>
                </a:solidFill>
              </a:rPr>
              <a:t>4</a:t>
            </a:r>
            <a:endParaRPr sz="2800" b="1" dirty="0">
              <a:solidFill>
                <a:schemeClr val="accent6">
                  <a:lumMod val="50000"/>
                </a:schemeClr>
              </a:solidFill>
            </a:endParaRPr>
          </a:p>
        </p:txBody>
      </p:sp>
      <p:sp>
        <p:nvSpPr>
          <p:cNvPr id="17" name="Cercle">
            <a:extLst>
              <a:ext uri="{FF2B5EF4-FFF2-40B4-BE49-F238E27FC236}">
                <a16:creationId xmlns:a16="http://schemas.microsoft.com/office/drawing/2014/main" id="{FBC7048B-6171-4F8B-A292-7C0FAD0965A7}"/>
              </a:ext>
            </a:extLst>
          </p:cNvPr>
          <p:cNvSpPr/>
          <p:nvPr/>
        </p:nvSpPr>
        <p:spPr>
          <a:xfrm>
            <a:off x="4006516" y="3280178"/>
            <a:ext cx="662271" cy="662271"/>
          </a:xfrm>
          <a:prstGeom prst="ellipse">
            <a:avLst/>
          </a:prstGeom>
          <a:solidFill>
            <a:schemeClr val="accent3"/>
          </a:solidFill>
          <a:ln w="38100">
            <a:solidFill>
              <a:schemeClr val="accent3">
                <a:lumMod val="75000"/>
              </a:schemeClr>
            </a:solidFill>
            <a:miter lim="400000"/>
          </a:ln>
        </p:spPr>
        <p:txBody>
          <a:bodyPr lIns="38100" tIns="38100" rIns="38100" bIns="38100" anchor="ctr"/>
          <a:lstStyle/>
          <a:p>
            <a:pPr algn="ctr"/>
            <a:r>
              <a:rPr lang="en-US" sz="2800" b="1" dirty="0" smtClean="0">
                <a:solidFill>
                  <a:srgbClr val="FFFFFF"/>
                </a:solidFill>
                <a:effectLst>
                  <a:outerShdw blurRad="38100" dist="12700" dir="5400000" rotWithShape="0">
                    <a:srgbClr val="000000">
                      <a:alpha val="50000"/>
                    </a:srgbClr>
                  </a:outerShdw>
                </a:effectLst>
              </a:rPr>
              <a:t>5</a:t>
            </a:r>
            <a:endParaRPr sz="2800" b="1" dirty="0">
              <a:solidFill>
                <a:srgbClr val="FFFFFF"/>
              </a:solidFill>
              <a:effectLst>
                <a:outerShdw blurRad="38100" dist="12700" dir="5400000" rotWithShape="0">
                  <a:srgbClr val="000000">
                    <a:alpha val="50000"/>
                  </a:srgbClr>
                </a:outerShdw>
              </a:effectLst>
            </a:endParaRPr>
          </a:p>
        </p:txBody>
      </p:sp>
      <p:sp>
        <p:nvSpPr>
          <p:cNvPr id="18" name="Freeform: Shape 116">
            <a:extLst>
              <a:ext uri="{FF2B5EF4-FFF2-40B4-BE49-F238E27FC236}">
                <a16:creationId xmlns:a16="http://schemas.microsoft.com/office/drawing/2014/main" id="{EE28D20E-5A1E-4644-BD88-7E0C9FA40FAD}"/>
              </a:ext>
            </a:extLst>
          </p:cNvPr>
          <p:cNvSpPr/>
          <p:nvPr/>
        </p:nvSpPr>
        <p:spPr>
          <a:xfrm>
            <a:off x="3243379" y="1776767"/>
            <a:ext cx="1469764" cy="3689791"/>
          </a:xfrm>
          <a:custGeom>
            <a:avLst/>
            <a:gdLst>
              <a:gd name="connsiteX0" fmla="*/ 1455018 w 1469764"/>
              <a:gd name="connsiteY0" fmla="*/ 3231748 h 3689791"/>
              <a:gd name="connsiteX1" fmla="*/ 1469764 w 1469764"/>
              <a:gd name="connsiteY1" fmla="*/ 3244471 h 3689791"/>
              <a:gd name="connsiteX2" fmla="*/ 952391 w 1469764"/>
              <a:gd name="connsiteY2" fmla="*/ 3689791 h 3689791"/>
              <a:gd name="connsiteX3" fmla="*/ 0 w 1469764"/>
              <a:gd name="connsiteY3" fmla="*/ 3689791 h 3689791"/>
              <a:gd name="connsiteX4" fmla="*/ 0 w 1469764"/>
              <a:gd name="connsiteY4" fmla="*/ 3671978 h 3689791"/>
              <a:gd name="connsiteX5" fmla="*/ 943508 w 1469764"/>
              <a:gd name="connsiteY5" fmla="*/ 3671978 h 3689791"/>
              <a:gd name="connsiteX6" fmla="*/ 0 w 1469764"/>
              <a:gd name="connsiteY6" fmla="*/ 1832172 h 3689791"/>
              <a:gd name="connsiteX7" fmla="*/ 497044 w 1469764"/>
              <a:gd name="connsiteY7" fmla="*/ 1832172 h 3689791"/>
              <a:gd name="connsiteX8" fmla="*/ 497044 w 1469764"/>
              <a:gd name="connsiteY8" fmla="*/ 1849987 h 3689791"/>
              <a:gd name="connsiteX9" fmla="*/ 0 w 1469764"/>
              <a:gd name="connsiteY9" fmla="*/ 1849987 h 3689791"/>
              <a:gd name="connsiteX10" fmla="*/ 0 w 1469764"/>
              <a:gd name="connsiteY10" fmla="*/ 0 h 3689791"/>
              <a:gd name="connsiteX11" fmla="*/ 952391 w 1469764"/>
              <a:gd name="connsiteY11" fmla="*/ 0 h 3689791"/>
              <a:gd name="connsiteX12" fmla="*/ 955323 w 1469764"/>
              <a:gd name="connsiteY12" fmla="*/ 2552 h 3689791"/>
              <a:gd name="connsiteX13" fmla="*/ 1469764 w 1469764"/>
              <a:gd name="connsiteY13" fmla="*/ 442783 h 3689791"/>
              <a:gd name="connsiteX14" fmla="*/ 1455018 w 1469764"/>
              <a:gd name="connsiteY14" fmla="*/ 455498 h 3689791"/>
              <a:gd name="connsiteX15" fmla="*/ 943508 w 1469764"/>
              <a:gd name="connsiteY15" fmla="*/ 17820 h 3689791"/>
              <a:gd name="connsiteX16" fmla="*/ 0 w 1469764"/>
              <a:gd name="connsiteY16" fmla="*/ 17820 h 36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9764" h="3689791">
                <a:moveTo>
                  <a:pt x="1455018" y="3231748"/>
                </a:moveTo>
                <a:lnTo>
                  <a:pt x="1469764" y="3244471"/>
                </a:lnTo>
                <a:lnTo>
                  <a:pt x="952391" y="3689791"/>
                </a:lnTo>
                <a:lnTo>
                  <a:pt x="0" y="3689791"/>
                </a:lnTo>
                <a:lnTo>
                  <a:pt x="0" y="3671978"/>
                </a:lnTo>
                <a:lnTo>
                  <a:pt x="943508" y="3671978"/>
                </a:lnTo>
                <a:close/>
                <a:moveTo>
                  <a:pt x="0" y="1832172"/>
                </a:moveTo>
                <a:lnTo>
                  <a:pt x="497044" y="1832172"/>
                </a:lnTo>
                <a:lnTo>
                  <a:pt x="497044" y="1849987"/>
                </a:lnTo>
                <a:lnTo>
                  <a:pt x="0" y="1849987"/>
                </a:lnTo>
                <a:close/>
                <a:moveTo>
                  <a:pt x="0" y="0"/>
                </a:moveTo>
                <a:lnTo>
                  <a:pt x="952391" y="0"/>
                </a:lnTo>
                <a:lnTo>
                  <a:pt x="955323" y="2552"/>
                </a:lnTo>
                <a:lnTo>
                  <a:pt x="1469764" y="442783"/>
                </a:lnTo>
                <a:lnTo>
                  <a:pt x="1455018" y="455498"/>
                </a:lnTo>
                <a:lnTo>
                  <a:pt x="943508" y="17820"/>
                </a:lnTo>
                <a:lnTo>
                  <a:pt x="0" y="17820"/>
                </a:lnTo>
                <a:close/>
              </a:path>
            </a:pathLst>
          </a:custGeom>
          <a:solidFill>
            <a:schemeClr val="bg2">
              <a:lumMod val="50000"/>
            </a:schemeClr>
          </a:solidFill>
          <a:ln w="38100">
            <a:solidFill>
              <a:srgbClr val="767171"/>
            </a:solidFill>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37" name="Freeform: Shape 117">
            <a:extLst>
              <a:ext uri="{FF2B5EF4-FFF2-40B4-BE49-F238E27FC236}">
                <a16:creationId xmlns:a16="http://schemas.microsoft.com/office/drawing/2014/main" id="{330751CA-063A-4D8D-9C01-C37D5BDFC5C0}"/>
              </a:ext>
            </a:extLst>
          </p:cNvPr>
          <p:cNvSpPr/>
          <p:nvPr/>
        </p:nvSpPr>
        <p:spPr>
          <a:xfrm flipH="1">
            <a:off x="6609110" y="1737781"/>
            <a:ext cx="1472184" cy="3689791"/>
          </a:xfrm>
          <a:custGeom>
            <a:avLst/>
            <a:gdLst>
              <a:gd name="connsiteX0" fmla="*/ 1455018 w 1469764"/>
              <a:gd name="connsiteY0" fmla="*/ 3231748 h 3689791"/>
              <a:gd name="connsiteX1" fmla="*/ 1469764 w 1469764"/>
              <a:gd name="connsiteY1" fmla="*/ 3244471 h 3689791"/>
              <a:gd name="connsiteX2" fmla="*/ 952391 w 1469764"/>
              <a:gd name="connsiteY2" fmla="*/ 3689791 h 3689791"/>
              <a:gd name="connsiteX3" fmla="*/ 0 w 1469764"/>
              <a:gd name="connsiteY3" fmla="*/ 3689791 h 3689791"/>
              <a:gd name="connsiteX4" fmla="*/ 0 w 1469764"/>
              <a:gd name="connsiteY4" fmla="*/ 3671978 h 3689791"/>
              <a:gd name="connsiteX5" fmla="*/ 943508 w 1469764"/>
              <a:gd name="connsiteY5" fmla="*/ 3671978 h 3689791"/>
              <a:gd name="connsiteX6" fmla="*/ 0 w 1469764"/>
              <a:gd name="connsiteY6" fmla="*/ 1832172 h 3689791"/>
              <a:gd name="connsiteX7" fmla="*/ 497044 w 1469764"/>
              <a:gd name="connsiteY7" fmla="*/ 1832172 h 3689791"/>
              <a:gd name="connsiteX8" fmla="*/ 497044 w 1469764"/>
              <a:gd name="connsiteY8" fmla="*/ 1849987 h 3689791"/>
              <a:gd name="connsiteX9" fmla="*/ 0 w 1469764"/>
              <a:gd name="connsiteY9" fmla="*/ 1849987 h 3689791"/>
              <a:gd name="connsiteX10" fmla="*/ 0 w 1469764"/>
              <a:gd name="connsiteY10" fmla="*/ 0 h 3689791"/>
              <a:gd name="connsiteX11" fmla="*/ 952391 w 1469764"/>
              <a:gd name="connsiteY11" fmla="*/ 0 h 3689791"/>
              <a:gd name="connsiteX12" fmla="*/ 955323 w 1469764"/>
              <a:gd name="connsiteY12" fmla="*/ 2552 h 3689791"/>
              <a:gd name="connsiteX13" fmla="*/ 1469764 w 1469764"/>
              <a:gd name="connsiteY13" fmla="*/ 442783 h 3689791"/>
              <a:gd name="connsiteX14" fmla="*/ 1455018 w 1469764"/>
              <a:gd name="connsiteY14" fmla="*/ 455498 h 3689791"/>
              <a:gd name="connsiteX15" fmla="*/ 943508 w 1469764"/>
              <a:gd name="connsiteY15" fmla="*/ 17820 h 3689791"/>
              <a:gd name="connsiteX16" fmla="*/ 0 w 1469764"/>
              <a:gd name="connsiteY16" fmla="*/ 17820 h 368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69764" h="3689791">
                <a:moveTo>
                  <a:pt x="1455018" y="3231748"/>
                </a:moveTo>
                <a:lnTo>
                  <a:pt x="1469764" y="3244471"/>
                </a:lnTo>
                <a:lnTo>
                  <a:pt x="952391" y="3689791"/>
                </a:lnTo>
                <a:lnTo>
                  <a:pt x="0" y="3689791"/>
                </a:lnTo>
                <a:lnTo>
                  <a:pt x="0" y="3671978"/>
                </a:lnTo>
                <a:lnTo>
                  <a:pt x="943508" y="3671978"/>
                </a:lnTo>
                <a:close/>
                <a:moveTo>
                  <a:pt x="0" y="1832172"/>
                </a:moveTo>
                <a:lnTo>
                  <a:pt x="497044" y="1832172"/>
                </a:lnTo>
                <a:lnTo>
                  <a:pt x="497044" y="1849987"/>
                </a:lnTo>
                <a:lnTo>
                  <a:pt x="0" y="1849987"/>
                </a:lnTo>
                <a:close/>
                <a:moveTo>
                  <a:pt x="0" y="0"/>
                </a:moveTo>
                <a:lnTo>
                  <a:pt x="952391" y="0"/>
                </a:lnTo>
                <a:lnTo>
                  <a:pt x="955323" y="2552"/>
                </a:lnTo>
                <a:lnTo>
                  <a:pt x="1469764" y="442783"/>
                </a:lnTo>
                <a:lnTo>
                  <a:pt x="1455018" y="455498"/>
                </a:lnTo>
                <a:lnTo>
                  <a:pt x="943508" y="17820"/>
                </a:lnTo>
                <a:lnTo>
                  <a:pt x="0" y="17820"/>
                </a:lnTo>
                <a:close/>
              </a:path>
            </a:pathLst>
          </a:custGeom>
          <a:solidFill>
            <a:schemeClr val="bg2">
              <a:lumMod val="50000"/>
            </a:schemeClr>
          </a:solidFill>
          <a:ln w="38100">
            <a:solidFill>
              <a:srgbClr val="767171"/>
            </a:solidFill>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40" name="Dikdörtgen 39"/>
          <p:cNvSpPr/>
          <p:nvPr/>
        </p:nvSpPr>
        <p:spPr>
          <a:xfrm>
            <a:off x="75782" y="1240341"/>
            <a:ext cx="3402437" cy="1077218"/>
          </a:xfrm>
          <a:prstGeom prst="rect">
            <a:avLst/>
          </a:prstGeom>
        </p:spPr>
        <p:txBody>
          <a:bodyPr wrap="square">
            <a:spAutoFit/>
          </a:bodyPr>
          <a:lstStyle/>
          <a:p>
            <a:pPr algn="ctr"/>
            <a:r>
              <a:rPr lang="tr-TR" sz="3200" dirty="0">
                <a:solidFill>
                  <a:srgbClr val="000000"/>
                </a:solidFill>
              </a:rPr>
              <a:t>Z</a:t>
            </a:r>
            <a:r>
              <a:rPr lang="tr-TR" sz="3200" dirty="0" smtClean="0">
                <a:solidFill>
                  <a:srgbClr val="000000"/>
                </a:solidFill>
              </a:rPr>
              <a:t>amanı iyi değerlendirmek. </a:t>
            </a:r>
            <a:endParaRPr lang="tr-TR" sz="3200" dirty="0">
              <a:solidFill>
                <a:srgbClr val="000000"/>
              </a:solidFill>
            </a:endParaRPr>
          </a:p>
        </p:txBody>
      </p:sp>
      <p:sp>
        <p:nvSpPr>
          <p:cNvPr id="41" name="Dikdörtgen 40"/>
          <p:cNvSpPr/>
          <p:nvPr/>
        </p:nvSpPr>
        <p:spPr>
          <a:xfrm>
            <a:off x="75783" y="3009700"/>
            <a:ext cx="3061031" cy="1077218"/>
          </a:xfrm>
          <a:prstGeom prst="rect">
            <a:avLst/>
          </a:prstGeom>
        </p:spPr>
        <p:txBody>
          <a:bodyPr wrap="square">
            <a:spAutoFit/>
          </a:bodyPr>
          <a:lstStyle/>
          <a:p>
            <a:pPr algn="ctr"/>
            <a:r>
              <a:rPr lang="tr-TR" sz="3200" dirty="0" smtClean="0"/>
              <a:t>Zikirlerin </a:t>
            </a:r>
            <a:r>
              <a:rPr lang="tr-TR" sz="3200" dirty="0"/>
              <a:t>sayısına riayet etmek.</a:t>
            </a:r>
          </a:p>
        </p:txBody>
      </p:sp>
      <p:sp>
        <p:nvSpPr>
          <p:cNvPr id="42" name="Dikdörtgen 41"/>
          <p:cNvSpPr/>
          <p:nvPr/>
        </p:nvSpPr>
        <p:spPr>
          <a:xfrm>
            <a:off x="249975" y="4888963"/>
            <a:ext cx="2790840" cy="1077218"/>
          </a:xfrm>
          <a:prstGeom prst="rect">
            <a:avLst/>
          </a:prstGeom>
        </p:spPr>
        <p:txBody>
          <a:bodyPr wrap="square">
            <a:spAutoFit/>
          </a:bodyPr>
          <a:lstStyle/>
          <a:p>
            <a:pPr algn="ctr"/>
            <a:r>
              <a:rPr lang="tr-TR" sz="3200" dirty="0"/>
              <a:t>Kalbini her an uyanık tutmak.</a:t>
            </a:r>
          </a:p>
        </p:txBody>
      </p:sp>
      <p:sp>
        <p:nvSpPr>
          <p:cNvPr id="43" name="Dikdörtgen 42"/>
          <p:cNvSpPr/>
          <p:nvPr/>
        </p:nvSpPr>
        <p:spPr>
          <a:xfrm>
            <a:off x="7844033" y="3189118"/>
            <a:ext cx="4347967" cy="954107"/>
          </a:xfrm>
          <a:prstGeom prst="rect">
            <a:avLst/>
          </a:prstGeom>
        </p:spPr>
        <p:txBody>
          <a:bodyPr wrap="square">
            <a:spAutoFit/>
          </a:bodyPr>
          <a:lstStyle/>
          <a:p>
            <a:pPr algn="ctr"/>
            <a:r>
              <a:rPr lang="tr-TR" sz="2800" dirty="0" smtClean="0"/>
              <a:t>İyi ahlaka sahip olmak,</a:t>
            </a:r>
          </a:p>
          <a:p>
            <a:pPr algn="ctr"/>
            <a:r>
              <a:rPr lang="tr-TR" sz="2800" dirty="0" smtClean="0"/>
              <a:t>Kötü ahlaktan uzak durmak</a:t>
            </a:r>
            <a:endParaRPr lang="tr-TR" sz="2800" dirty="0"/>
          </a:p>
        </p:txBody>
      </p:sp>
      <p:sp>
        <p:nvSpPr>
          <p:cNvPr id="45" name="Dikdörtgen 44"/>
          <p:cNvSpPr/>
          <p:nvPr/>
        </p:nvSpPr>
        <p:spPr>
          <a:xfrm>
            <a:off x="7880740" y="1327926"/>
            <a:ext cx="3958188" cy="1077218"/>
          </a:xfrm>
          <a:prstGeom prst="rect">
            <a:avLst/>
          </a:prstGeom>
        </p:spPr>
        <p:txBody>
          <a:bodyPr wrap="square">
            <a:spAutoFit/>
          </a:bodyPr>
          <a:lstStyle/>
          <a:p>
            <a:pPr algn="ctr"/>
            <a:r>
              <a:rPr lang="tr-TR" sz="3200" dirty="0" smtClean="0"/>
              <a:t>Kalbi </a:t>
            </a:r>
            <a:r>
              <a:rPr lang="tr-TR" sz="3200" dirty="0"/>
              <a:t>Allah (</a:t>
            </a:r>
            <a:r>
              <a:rPr lang="tr-TR" sz="3200" dirty="0" err="1"/>
              <a:t>c.c</a:t>
            </a:r>
            <a:r>
              <a:rPr lang="tr-TR" sz="3200" dirty="0"/>
              <a:t>.) ile olmak</a:t>
            </a:r>
            <a:r>
              <a:rPr lang="tr-TR" sz="3200" dirty="0" smtClean="0"/>
              <a:t>.</a:t>
            </a:r>
            <a:endParaRPr lang="tr-TR" sz="3200" dirty="0"/>
          </a:p>
        </p:txBody>
      </p:sp>
      <p:sp>
        <p:nvSpPr>
          <p:cNvPr id="46" name="Dikdörtgen 45"/>
          <p:cNvSpPr/>
          <p:nvPr/>
        </p:nvSpPr>
        <p:spPr>
          <a:xfrm>
            <a:off x="7760768" y="5069782"/>
            <a:ext cx="4425448" cy="954107"/>
          </a:xfrm>
          <a:prstGeom prst="rect">
            <a:avLst/>
          </a:prstGeom>
        </p:spPr>
        <p:txBody>
          <a:bodyPr wrap="square">
            <a:spAutoFit/>
          </a:bodyPr>
          <a:lstStyle/>
          <a:p>
            <a:pPr algn="ctr"/>
            <a:r>
              <a:rPr lang="tr-TR" sz="2800" dirty="0"/>
              <a:t>Hem dili hem de kalbi, birlikte zikir hâlinde tutmak.</a:t>
            </a:r>
          </a:p>
        </p:txBody>
      </p:sp>
      <p:sp>
        <p:nvSpPr>
          <p:cNvPr id="47" name="Dikdörtgen 46"/>
          <p:cNvSpPr/>
          <p:nvPr/>
        </p:nvSpPr>
        <p:spPr>
          <a:xfrm>
            <a:off x="4701413" y="3128671"/>
            <a:ext cx="1914178" cy="830997"/>
          </a:xfrm>
          <a:prstGeom prst="rect">
            <a:avLst/>
          </a:prstGeom>
        </p:spPr>
        <p:txBody>
          <a:bodyPr wrap="none">
            <a:spAutoFit/>
          </a:bodyPr>
          <a:lstStyle/>
          <a:p>
            <a:pPr algn="ctr"/>
            <a:r>
              <a:rPr lang="tr-TR" sz="2400" dirty="0" smtClean="0"/>
              <a:t>Nakşibendilik</a:t>
            </a:r>
          </a:p>
          <a:p>
            <a:pPr algn="ctr"/>
            <a:r>
              <a:rPr lang="tr-TR" sz="2400" dirty="0"/>
              <a:t>t</a:t>
            </a:r>
            <a:r>
              <a:rPr lang="tr-TR" sz="2400" dirty="0" smtClean="0"/>
              <a:t>emel esasları</a:t>
            </a:r>
            <a:endParaRPr lang="tr-TR" sz="2400" dirty="0"/>
          </a:p>
        </p:txBody>
      </p:sp>
    </p:spTree>
    <p:extLst>
      <p:ext uri="{BB962C8B-B14F-4D97-AF65-F5344CB8AC3E}">
        <p14:creationId xmlns:p14="http://schemas.microsoft.com/office/powerpoint/2010/main" val="180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par>
                          <p:cTn id="41" fill="hold">
                            <p:stCondLst>
                              <p:cond delay="1500"/>
                            </p:stCondLst>
                            <p:childTnLst>
                              <p:par>
                                <p:cTn id="42" presetID="22" presetClass="entr" presetSubtype="4"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down)">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childTnLst>
                          </p:cTn>
                        </p:par>
                        <p:par>
                          <p:cTn id="64" fill="hold">
                            <p:stCondLst>
                              <p:cond delay="1000"/>
                            </p:stCondLst>
                            <p:childTnLst>
                              <p:par>
                                <p:cTn id="65" presetID="22" presetClass="entr" presetSubtype="4"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childTnLst>
                          </p:cTn>
                        </p:par>
                        <p:par>
                          <p:cTn id="68" fill="hold">
                            <p:stCondLst>
                              <p:cond delay="1500"/>
                            </p:stCondLst>
                            <p:childTnLst>
                              <p:par>
                                <p:cTn id="69" presetID="22" presetClass="entr" presetSubtype="4"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childTnLst>
                          </p:cTn>
                        </p:par>
                        <p:par>
                          <p:cTn id="72" fill="hold">
                            <p:stCondLst>
                              <p:cond delay="2000"/>
                            </p:stCondLst>
                            <p:childTnLst>
                              <p:par>
                                <p:cTn id="73" presetID="22" presetClass="entr" presetSubtype="4"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down)">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00"/>
                                        <p:tgtEl>
                                          <p:spTgt spid="4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down)">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down)">
                                      <p:cBhvr>
                                        <p:cTn id="9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37" grpId="0" animBg="1"/>
      <p:bldP spid="40" grpId="0"/>
      <p:bldP spid="41" grpId="0"/>
      <p:bldP spid="42" grpId="0"/>
      <p:bldP spid="43" grpId="0"/>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411209" y="1337324"/>
            <a:ext cx="4686243" cy="4626328"/>
          </a:xfrm>
          <a:prstGeom prst="rect">
            <a:avLst/>
          </a:prstGeom>
        </p:spPr>
      </p:pic>
      <p:sp>
        <p:nvSpPr>
          <p:cNvPr id="4" name="사각형: 둥근 모서리 2">
            <a:extLst>
              <a:ext uri="{FF2B5EF4-FFF2-40B4-BE49-F238E27FC236}">
                <a16:creationId xmlns:a16="http://schemas.microsoft.com/office/drawing/2014/main" id="{2B5DCA7F-1CB5-47C1-8931-8E774F89C269}"/>
              </a:ext>
            </a:extLst>
          </p:cNvPr>
          <p:cNvSpPr/>
          <p:nvPr/>
        </p:nvSpPr>
        <p:spPr>
          <a:xfrm>
            <a:off x="576028" y="510815"/>
            <a:ext cx="4750056" cy="826509"/>
          </a:xfrm>
          <a:prstGeom prst="roundRect">
            <a:avLst>
              <a:gd name="adj" fmla="val 952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b="1" dirty="0" smtClean="0"/>
              <a:t>   Alevilik-Bektaşilik</a:t>
            </a:r>
            <a:r>
              <a:rPr lang="tr-TR" b="1" dirty="0" smtClean="0"/>
              <a:t> </a:t>
            </a:r>
            <a:endParaRPr lang="ko-KR" altLang="en-US" dirty="0">
              <a:solidFill>
                <a:schemeClr val="tx1"/>
              </a:solidFill>
            </a:endParaRPr>
          </a:p>
        </p:txBody>
      </p:sp>
      <p:sp>
        <p:nvSpPr>
          <p:cNvPr id="5" name="사각형: 둥근 모서리 1">
            <a:extLst>
              <a:ext uri="{FF2B5EF4-FFF2-40B4-BE49-F238E27FC236}">
                <a16:creationId xmlns:a16="http://schemas.microsoft.com/office/drawing/2014/main" id="{555406DD-9578-4B3B-AFB3-0D0C9AFC022C}"/>
              </a:ext>
            </a:extLst>
          </p:cNvPr>
          <p:cNvSpPr/>
          <p:nvPr/>
        </p:nvSpPr>
        <p:spPr>
          <a:xfrm>
            <a:off x="283808" y="424667"/>
            <a:ext cx="811403" cy="998806"/>
          </a:xfrm>
          <a:prstGeom prst="round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5400" b="1" dirty="0" smtClean="0">
                <a:solidFill>
                  <a:srgbClr val="98A6E0"/>
                </a:solidFill>
                <a:latin typeface="Arial" panose="020B0604020202020204" pitchFamily="34" charset="0"/>
                <a:cs typeface="Arial" panose="020B0604020202020204" pitchFamily="34" charset="0"/>
              </a:rPr>
              <a:t>5</a:t>
            </a:r>
            <a:endParaRPr lang="ko-KR" altLang="en-US" sz="5400" b="1" dirty="0">
              <a:solidFill>
                <a:srgbClr val="98A6E0"/>
              </a:solidFill>
              <a:latin typeface="Arial" panose="020B0604020202020204" pitchFamily="34" charset="0"/>
              <a:cs typeface="Arial" panose="020B0604020202020204" pitchFamily="34" charset="0"/>
            </a:endParaRPr>
          </a:p>
        </p:txBody>
      </p:sp>
      <p:sp>
        <p:nvSpPr>
          <p:cNvPr id="7" name="Dikdörtgen 6"/>
          <p:cNvSpPr/>
          <p:nvPr/>
        </p:nvSpPr>
        <p:spPr>
          <a:xfrm>
            <a:off x="5618304" y="510816"/>
            <a:ext cx="6355159" cy="2138713"/>
          </a:xfrm>
          <a:prstGeom prst="rect">
            <a:avLst/>
          </a:prstGeom>
          <a:solidFill>
            <a:srgbClr val="90C8D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2800" b="1" dirty="0" err="1" smtClean="0"/>
              <a:t>Ehl</a:t>
            </a:r>
            <a:r>
              <a:rPr lang="tr-TR" sz="2800" b="1" dirty="0" smtClean="0"/>
              <a:t>-i </a:t>
            </a:r>
            <a:r>
              <a:rPr lang="tr-TR" sz="2800" b="1" dirty="0" err="1" smtClean="0"/>
              <a:t>beyt</a:t>
            </a:r>
            <a:r>
              <a:rPr lang="tr-TR" sz="2800" dirty="0" smtClean="0"/>
              <a:t>, </a:t>
            </a:r>
            <a:r>
              <a:rPr lang="tr-TR" sz="2800" b="1" dirty="0" smtClean="0"/>
              <a:t>Hz. Ali sevgisi </a:t>
            </a:r>
            <a:r>
              <a:rPr lang="tr-TR" sz="2800" dirty="0" smtClean="0"/>
              <a:t>ve </a:t>
            </a:r>
            <a:r>
              <a:rPr lang="tr-TR" sz="2800" b="1" dirty="0"/>
              <a:t>Pir Hünkâr Hacı Bektaş Veli</a:t>
            </a:r>
            <a:r>
              <a:rPr lang="tr-TR" sz="2800" dirty="0"/>
              <a:t>’nin temel </a:t>
            </a:r>
            <a:r>
              <a:rPr lang="tr-TR" sz="2800" dirty="0" smtClean="0"/>
              <a:t>öğretisi ve görüşleri etrafında oluşan tasavvufi bir yorumdur.</a:t>
            </a:r>
            <a:endParaRPr lang="tr-TR" sz="2800" dirty="0"/>
          </a:p>
        </p:txBody>
      </p:sp>
      <p:sp>
        <p:nvSpPr>
          <p:cNvPr id="11" name="Shape">
            <a:extLst>
              <a:ext uri="{FF2B5EF4-FFF2-40B4-BE49-F238E27FC236}">
                <a16:creationId xmlns:a16="http://schemas.microsoft.com/office/drawing/2014/main" id="{A7A0A687-52AC-4501-AA44-9FBC18C94E0C}"/>
              </a:ext>
            </a:extLst>
          </p:cNvPr>
          <p:cNvSpPr/>
          <p:nvPr/>
        </p:nvSpPr>
        <p:spPr>
          <a:xfrm>
            <a:off x="5534365" y="2924472"/>
            <a:ext cx="3069567" cy="3151708"/>
          </a:xfrm>
          <a:custGeom>
            <a:avLst/>
            <a:gdLst/>
            <a:ahLst/>
            <a:cxnLst>
              <a:cxn ang="0">
                <a:pos x="wd2" y="hd2"/>
              </a:cxn>
              <a:cxn ang="5400000">
                <a:pos x="wd2" y="hd2"/>
              </a:cxn>
              <a:cxn ang="10800000">
                <a:pos x="wd2" y="hd2"/>
              </a:cxn>
              <a:cxn ang="16200000">
                <a:pos x="wd2" y="hd2"/>
              </a:cxn>
            </a:cxnLst>
            <a:rect l="0" t="0" r="r" b="b"/>
            <a:pathLst>
              <a:path w="21530" h="21590" extrusionOk="0">
                <a:moveTo>
                  <a:pt x="595" y="2603"/>
                </a:moveTo>
                <a:cubicBezTo>
                  <a:pt x="380" y="2256"/>
                  <a:pt x="380" y="1848"/>
                  <a:pt x="595" y="1501"/>
                </a:cubicBezTo>
                <a:cubicBezTo>
                  <a:pt x="809" y="1154"/>
                  <a:pt x="1174" y="950"/>
                  <a:pt x="1582" y="950"/>
                </a:cubicBezTo>
                <a:lnTo>
                  <a:pt x="20136" y="950"/>
                </a:lnTo>
                <a:lnTo>
                  <a:pt x="20136" y="1276"/>
                </a:lnTo>
                <a:cubicBezTo>
                  <a:pt x="20136" y="1358"/>
                  <a:pt x="20179" y="1419"/>
                  <a:pt x="20243" y="1460"/>
                </a:cubicBezTo>
                <a:cubicBezTo>
                  <a:pt x="20307" y="1501"/>
                  <a:pt x="20393" y="1501"/>
                  <a:pt x="20458" y="1460"/>
                </a:cubicBezTo>
                <a:lnTo>
                  <a:pt x="21423" y="929"/>
                </a:lnTo>
                <a:cubicBezTo>
                  <a:pt x="21487" y="888"/>
                  <a:pt x="21530" y="827"/>
                  <a:pt x="21530" y="745"/>
                </a:cubicBezTo>
                <a:cubicBezTo>
                  <a:pt x="21530" y="664"/>
                  <a:pt x="21487" y="602"/>
                  <a:pt x="21423" y="562"/>
                </a:cubicBezTo>
                <a:lnTo>
                  <a:pt x="20458" y="31"/>
                </a:lnTo>
                <a:cubicBezTo>
                  <a:pt x="20393" y="-10"/>
                  <a:pt x="20307" y="-10"/>
                  <a:pt x="20243" y="31"/>
                </a:cubicBezTo>
                <a:cubicBezTo>
                  <a:pt x="20179" y="72"/>
                  <a:pt x="20136" y="133"/>
                  <a:pt x="20136" y="215"/>
                </a:cubicBezTo>
                <a:lnTo>
                  <a:pt x="20136" y="541"/>
                </a:lnTo>
                <a:lnTo>
                  <a:pt x="1582" y="541"/>
                </a:lnTo>
                <a:cubicBezTo>
                  <a:pt x="1002" y="541"/>
                  <a:pt x="509" y="827"/>
                  <a:pt x="209" y="1297"/>
                </a:cubicBezTo>
                <a:cubicBezTo>
                  <a:pt x="-70" y="1766"/>
                  <a:pt x="-70" y="2338"/>
                  <a:pt x="209" y="2807"/>
                </a:cubicBezTo>
                <a:lnTo>
                  <a:pt x="11534" y="21488"/>
                </a:lnTo>
                <a:cubicBezTo>
                  <a:pt x="11577" y="21549"/>
                  <a:pt x="11642" y="21590"/>
                  <a:pt x="11727" y="21590"/>
                </a:cubicBezTo>
                <a:cubicBezTo>
                  <a:pt x="11770" y="21590"/>
                  <a:pt x="11792" y="21590"/>
                  <a:pt x="11835" y="21570"/>
                </a:cubicBezTo>
                <a:cubicBezTo>
                  <a:pt x="11942" y="21508"/>
                  <a:pt x="11963" y="21386"/>
                  <a:pt x="11920" y="21284"/>
                </a:cubicBezTo>
                <a:lnTo>
                  <a:pt x="595" y="260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lang="tr-TR" sz="2800" dirty="0"/>
          </a:p>
        </p:txBody>
      </p:sp>
      <p:sp>
        <p:nvSpPr>
          <p:cNvPr id="12" name="Shape">
            <a:extLst>
              <a:ext uri="{FF2B5EF4-FFF2-40B4-BE49-F238E27FC236}">
                <a16:creationId xmlns:a16="http://schemas.microsoft.com/office/drawing/2014/main" id="{C9484ED0-23A6-4270-9FFC-953CFDF384CF}"/>
              </a:ext>
            </a:extLst>
          </p:cNvPr>
          <p:cNvSpPr/>
          <p:nvPr/>
        </p:nvSpPr>
        <p:spPr>
          <a:xfrm>
            <a:off x="8880658" y="2924472"/>
            <a:ext cx="3131462" cy="3206508"/>
          </a:xfrm>
          <a:custGeom>
            <a:avLst/>
            <a:gdLst/>
            <a:ahLst/>
            <a:cxnLst>
              <a:cxn ang="0">
                <a:pos x="wd2" y="hd2"/>
              </a:cxn>
              <a:cxn ang="5400000">
                <a:pos x="wd2" y="hd2"/>
              </a:cxn>
              <a:cxn ang="10800000">
                <a:pos x="wd2" y="hd2"/>
              </a:cxn>
              <a:cxn ang="16200000">
                <a:pos x="wd2" y="hd2"/>
              </a:cxn>
            </a:cxnLst>
            <a:rect l="0" t="0" r="r" b="b"/>
            <a:pathLst>
              <a:path w="21470" h="21600" extrusionOk="0">
                <a:moveTo>
                  <a:pt x="21280" y="775"/>
                </a:moveTo>
                <a:cubicBezTo>
                  <a:pt x="21025" y="293"/>
                  <a:pt x="20553" y="0"/>
                  <a:pt x="20023" y="0"/>
                </a:cubicBezTo>
                <a:lnTo>
                  <a:pt x="1449" y="0"/>
                </a:lnTo>
                <a:cubicBezTo>
                  <a:pt x="919" y="0"/>
                  <a:pt x="467" y="293"/>
                  <a:pt x="192" y="775"/>
                </a:cubicBezTo>
                <a:cubicBezTo>
                  <a:pt x="-64" y="1257"/>
                  <a:pt x="-64" y="1844"/>
                  <a:pt x="192" y="2326"/>
                </a:cubicBezTo>
                <a:lnTo>
                  <a:pt x="10569" y="21495"/>
                </a:lnTo>
                <a:cubicBezTo>
                  <a:pt x="10608" y="21558"/>
                  <a:pt x="10667" y="21600"/>
                  <a:pt x="10746" y="21600"/>
                </a:cubicBezTo>
                <a:cubicBezTo>
                  <a:pt x="10785" y="21600"/>
                  <a:pt x="10805" y="21600"/>
                  <a:pt x="10844" y="21579"/>
                </a:cubicBezTo>
                <a:cubicBezTo>
                  <a:pt x="10942" y="21516"/>
                  <a:pt x="10962" y="21390"/>
                  <a:pt x="10923" y="21286"/>
                </a:cubicBezTo>
                <a:lnTo>
                  <a:pt x="526" y="2116"/>
                </a:lnTo>
                <a:cubicBezTo>
                  <a:pt x="329" y="1760"/>
                  <a:pt x="329" y="1341"/>
                  <a:pt x="526" y="985"/>
                </a:cubicBezTo>
                <a:cubicBezTo>
                  <a:pt x="722" y="629"/>
                  <a:pt x="1056" y="419"/>
                  <a:pt x="1430" y="419"/>
                </a:cubicBezTo>
                <a:lnTo>
                  <a:pt x="20003" y="419"/>
                </a:lnTo>
                <a:cubicBezTo>
                  <a:pt x="20376" y="419"/>
                  <a:pt x="20730" y="629"/>
                  <a:pt x="20927" y="985"/>
                </a:cubicBezTo>
                <a:cubicBezTo>
                  <a:pt x="21123" y="1341"/>
                  <a:pt x="21123" y="1760"/>
                  <a:pt x="20927" y="2116"/>
                </a:cubicBezTo>
                <a:lnTo>
                  <a:pt x="12240" y="17913"/>
                </a:lnTo>
                <a:lnTo>
                  <a:pt x="11905" y="17787"/>
                </a:lnTo>
                <a:cubicBezTo>
                  <a:pt x="11846" y="17766"/>
                  <a:pt x="11768" y="17766"/>
                  <a:pt x="11709" y="17829"/>
                </a:cubicBezTo>
                <a:cubicBezTo>
                  <a:pt x="11650" y="17871"/>
                  <a:pt x="11630" y="17955"/>
                  <a:pt x="11650" y="18017"/>
                </a:cubicBezTo>
                <a:lnTo>
                  <a:pt x="11827" y="19086"/>
                </a:lnTo>
                <a:cubicBezTo>
                  <a:pt x="11846" y="19170"/>
                  <a:pt x="11886" y="19212"/>
                  <a:pt x="11945" y="19254"/>
                </a:cubicBezTo>
                <a:cubicBezTo>
                  <a:pt x="12004" y="19274"/>
                  <a:pt x="12082" y="19274"/>
                  <a:pt x="12141" y="19212"/>
                </a:cubicBezTo>
                <a:lnTo>
                  <a:pt x="12927" y="18520"/>
                </a:lnTo>
                <a:cubicBezTo>
                  <a:pt x="12986" y="18478"/>
                  <a:pt x="13006" y="18395"/>
                  <a:pt x="12986" y="18332"/>
                </a:cubicBezTo>
                <a:cubicBezTo>
                  <a:pt x="12967" y="18248"/>
                  <a:pt x="12927" y="18206"/>
                  <a:pt x="12868" y="18164"/>
                </a:cubicBezTo>
                <a:lnTo>
                  <a:pt x="12613" y="18059"/>
                </a:lnTo>
                <a:lnTo>
                  <a:pt x="21261" y="2326"/>
                </a:lnTo>
                <a:cubicBezTo>
                  <a:pt x="21536" y="1844"/>
                  <a:pt x="21536" y="1257"/>
                  <a:pt x="21280" y="775"/>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lang="tr-TR" sz="2800" dirty="0"/>
          </a:p>
        </p:txBody>
      </p:sp>
      <p:sp>
        <p:nvSpPr>
          <p:cNvPr id="13" name="Shape">
            <a:extLst>
              <a:ext uri="{FF2B5EF4-FFF2-40B4-BE49-F238E27FC236}">
                <a16:creationId xmlns:a16="http://schemas.microsoft.com/office/drawing/2014/main" id="{EA67DF88-1082-48FE-ACA6-87F22F269573}"/>
              </a:ext>
            </a:extLst>
          </p:cNvPr>
          <p:cNvSpPr/>
          <p:nvPr/>
        </p:nvSpPr>
        <p:spPr>
          <a:xfrm>
            <a:off x="7268751" y="2953458"/>
            <a:ext cx="2931860" cy="3290195"/>
          </a:xfrm>
          <a:custGeom>
            <a:avLst/>
            <a:gdLst/>
            <a:ahLst/>
            <a:cxnLst>
              <a:cxn ang="0">
                <a:pos x="wd2" y="hd2"/>
              </a:cxn>
              <a:cxn ang="5400000">
                <a:pos x="wd2" y="hd2"/>
              </a:cxn>
              <a:cxn ang="10800000">
                <a:pos x="wd2" y="hd2"/>
              </a:cxn>
              <a:cxn ang="16200000">
                <a:pos x="wd2" y="hd2"/>
              </a:cxn>
            </a:cxnLst>
            <a:rect l="0" t="0" r="r" b="b"/>
            <a:pathLst>
              <a:path w="21532" h="21557" extrusionOk="0">
                <a:moveTo>
                  <a:pt x="21427" y="20631"/>
                </a:moveTo>
                <a:lnTo>
                  <a:pt x="20479" y="20101"/>
                </a:lnTo>
                <a:cubicBezTo>
                  <a:pt x="20416" y="20060"/>
                  <a:pt x="20332" y="20060"/>
                  <a:pt x="20269" y="20101"/>
                </a:cubicBezTo>
                <a:cubicBezTo>
                  <a:pt x="20206" y="20142"/>
                  <a:pt x="20164" y="20203"/>
                  <a:pt x="20164" y="20284"/>
                </a:cubicBezTo>
                <a:lnTo>
                  <a:pt x="20164" y="20610"/>
                </a:lnTo>
                <a:lnTo>
                  <a:pt x="1553" y="20610"/>
                </a:lnTo>
                <a:cubicBezTo>
                  <a:pt x="1153" y="20610"/>
                  <a:pt x="774" y="20406"/>
                  <a:pt x="585" y="20060"/>
                </a:cubicBezTo>
                <a:cubicBezTo>
                  <a:pt x="374" y="19714"/>
                  <a:pt x="374" y="19306"/>
                  <a:pt x="585" y="18960"/>
                </a:cubicBezTo>
                <a:lnTo>
                  <a:pt x="11700" y="314"/>
                </a:lnTo>
                <a:cubicBezTo>
                  <a:pt x="11764" y="213"/>
                  <a:pt x="11721" y="90"/>
                  <a:pt x="11616" y="29"/>
                </a:cubicBezTo>
                <a:cubicBezTo>
                  <a:pt x="11511" y="-32"/>
                  <a:pt x="11385" y="9"/>
                  <a:pt x="11321" y="111"/>
                </a:cubicBezTo>
                <a:lnTo>
                  <a:pt x="206" y="18756"/>
                </a:lnTo>
                <a:cubicBezTo>
                  <a:pt x="-68" y="19225"/>
                  <a:pt x="-68" y="19795"/>
                  <a:pt x="206" y="20264"/>
                </a:cubicBezTo>
                <a:cubicBezTo>
                  <a:pt x="479" y="20733"/>
                  <a:pt x="985" y="21018"/>
                  <a:pt x="1553" y="21018"/>
                </a:cubicBezTo>
                <a:lnTo>
                  <a:pt x="20164" y="21018"/>
                </a:lnTo>
                <a:lnTo>
                  <a:pt x="20164" y="21344"/>
                </a:lnTo>
                <a:cubicBezTo>
                  <a:pt x="20164" y="21425"/>
                  <a:pt x="20206" y="21486"/>
                  <a:pt x="20269" y="21527"/>
                </a:cubicBezTo>
                <a:cubicBezTo>
                  <a:pt x="20332" y="21568"/>
                  <a:pt x="20416" y="21568"/>
                  <a:pt x="20479" y="21527"/>
                </a:cubicBezTo>
                <a:lnTo>
                  <a:pt x="21427" y="20997"/>
                </a:lnTo>
                <a:cubicBezTo>
                  <a:pt x="21490" y="20957"/>
                  <a:pt x="21532" y="20896"/>
                  <a:pt x="21532" y="20814"/>
                </a:cubicBezTo>
                <a:cubicBezTo>
                  <a:pt x="21532" y="20733"/>
                  <a:pt x="21490" y="20671"/>
                  <a:pt x="21427" y="20631"/>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lang="tr-TR" sz="2800" dirty="0"/>
          </a:p>
        </p:txBody>
      </p:sp>
      <p:sp>
        <p:nvSpPr>
          <p:cNvPr id="26" name="Dikdörtgen 25"/>
          <p:cNvSpPr/>
          <p:nvPr/>
        </p:nvSpPr>
        <p:spPr>
          <a:xfrm rot="2540080">
            <a:off x="5822170" y="3351952"/>
            <a:ext cx="2231641" cy="1200329"/>
          </a:xfrm>
          <a:prstGeom prst="rect">
            <a:avLst/>
          </a:prstGeom>
        </p:spPr>
        <p:txBody>
          <a:bodyPr wrap="square">
            <a:spAutoFit/>
          </a:bodyPr>
          <a:lstStyle/>
          <a:p>
            <a:pPr algn="ctr"/>
            <a:r>
              <a:rPr lang="tr-TR" sz="3600" dirty="0"/>
              <a:t>Hz. Ali Sevgisi</a:t>
            </a:r>
          </a:p>
        </p:txBody>
      </p:sp>
      <p:sp>
        <p:nvSpPr>
          <p:cNvPr id="27" name="Dikdörtgen 26"/>
          <p:cNvSpPr/>
          <p:nvPr/>
        </p:nvSpPr>
        <p:spPr>
          <a:xfrm rot="18134493">
            <a:off x="7487442" y="4367387"/>
            <a:ext cx="2232978" cy="1200329"/>
          </a:xfrm>
          <a:prstGeom prst="rect">
            <a:avLst/>
          </a:prstGeom>
        </p:spPr>
        <p:txBody>
          <a:bodyPr wrap="square">
            <a:spAutoFit/>
          </a:bodyPr>
          <a:lstStyle/>
          <a:p>
            <a:pPr algn="ctr"/>
            <a:r>
              <a:rPr lang="tr-TR" sz="3600" dirty="0" err="1"/>
              <a:t>Ehl</a:t>
            </a:r>
            <a:r>
              <a:rPr lang="tr-TR" sz="3600" dirty="0"/>
              <a:t>-i </a:t>
            </a:r>
            <a:r>
              <a:rPr lang="tr-TR" sz="3600" dirty="0" err="1"/>
              <a:t>Beyt</a:t>
            </a:r>
            <a:r>
              <a:rPr lang="tr-TR" sz="3600" dirty="0"/>
              <a:t> sevgisi</a:t>
            </a:r>
          </a:p>
        </p:txBody>
      </p:sp>
      <p:sp>
        <p:nvSpPr>
          <p:cNvPr id="28" name="Dikdörtgen 27"/>
          <p:cNvSpPr/>
          <p:nvPr/>
        </p:nvSpPr>
        <p:spPr>
          <a:xfrm rot="2279196">
            <a:off x="8804763" y="3335905"/>
            <a:ext cx="2842311" cy="954107"/>
          </a:xfrm>
          <a:prstGeom prst="rect">
            <a:avLst/>
          </a:prstGeom>
        </p:spPr>
        <p:txBody>
          <a:bodyPr wrap="square">
            <a:spAutoFit/>
          </a:bodyPr>
          <a:lstStyle/>
          <a:p>
            <a:pPr algn="ctr"/>
            <a:r>
              <a:rPr lang="tr-TR" sz="2800" dirty="0"/>
              <a:t>Hacı Bektaş Veli’nin görüşleri</a:t>
            </a:r>
          </a:p>
        </p:txBody>
      </p:sp>
    </p:spTree>
    <p:extLst>
      <p:ext uri="{BB962C8B-B14F-4D97-AF65-F5344CB8AC3E}">
        <p14:creationId xmlns:p14="http://schemas.microsoft.com/office/powerpoint/2010/main" val="331985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217120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2"/>
          <p:cNvGrpSpPr/>
          <p:nvPr/>
        </p:nvGrpSpPr>
        <p:grpSpPr>
          <a:xfrm rot="21362576">
            <a:off x="1374070" y="149526"/>
            <a:ext cx="7833673" cy="3297837"/>
            <a:chOff x="1795463" y="2430463"/>
            <a:chExt cx="2317750" cy="1879600"/>
          </a:xfrm>
        </p:grpSpPr>
        <p:sp>
          <p:nvSpPr>
            <p:cNvPr id="3" name="Freeform 12"/>
            <p:cNvSpPr>
              <a:spLocks/>
            </p:cNvSpPr>
            <p:nvPr/>
          </p:nvSpPr>
          <p:spPr bwMode="auto">
            <a:xfrm>
              <a:off x="1795463" y="2430463"/>
              <a:ext cx="2317750" cy="1879600"/>
            </a:xfrm>
            <a:custGeom>
              <a:avLst/>
              <a:gdLst>
                <a:gd name="T0" fmla="*/ 142 w 1460"/>
                <a:gd name="T1" fmla="*/ 1182 h 1184"/>
                <a:gd name="T2" fmla="*/ 122 w 1460"/>
                <a:gd name="T3" fmla="*/ 1174 h 1184"/>
                <a:gd name="T4" fmla="*/ 108 w 1460"/>
                <a:gd name="T5" fmla="*/ 1156 h 1184"/>
                <a:gd name="T6" fmla="*/ 104 w 1460"/>
                <a:gd name="T7" fmla="*/ 1140 h 1184"/>
                <a:gd name="T8" fmla="*/ 106 w 1460"/>
                <a:gd name="T9" fmla="*/ 1116 h 1184"/>
                <a:gd name="T10" fmla="*/ 122 w 1460"/>
                <a:gd name="T11" fmla="*/ 1098 h 1184"/>
                <a:gd name="T12" fmla="*/ 148 w 1460"/>
                <a:gd name="T13" fmla="*/ 1082 h 1184"/>
                <a:gd name="T14" fmla="*/ 198 w 1460"/>
                <a:gd name="T15" fmla="*/ 1040 h 1184"/>
                <a:gd name="T16" fmla="*/ 232 w 1460"/>
                <a:gd name="T17" fmla="*/ 992 h 1184"/>
                <a:gd name="T18" fmla="*/ 180 w 1460"/>
                <a:gd name="T19" fmla="*/ 976 h 1184"/>
                <a:gd name="T20" fmla="*/ 140 w 1460"/>
                <a:gd name="T21" fmla="*/ 976 h 1184"/>
                <a:gd name="T22" fmla="*/ 88 w 1460"/>
                <a:gd name="T23" fmla="*/ 960 h 1184"/>
                <a:gd name="T24" fmla="*/ 46 w 1460"/>
                <a:gd name="T25" fmla="*/ 930 h 1184"/>
                <a:gd name="T26" fmla="*/ 30 w 1460"/>
                <a:gd name="T27" fmla="*/ 908 h 1184"/>
                <a:gd name="T28" fmla="*/ 4 w 1460"/>
                <a:gd name="T29" fmla="*/ 842 h 1184"/>
                <a:gd name="T30" fmla="*/ 0 w 1460"/>
                <a:gd name="T31" fmla="*/ 788 h 1184"/>
                <a:gd name="T32" fmla="*/ 34 w 1460"/>
                <a:gd name="T33" fmla="*/ 320 h 1184"/>
                <a:gd name="T34" fmla="*/ 50 w 1460"/>
                <a:gd name="T35" fmla="*/ 162 h 1184"/>
                <a:gd name="T36" fmla="*/ 70 w 1460"/>
                <a:gd name="T37" fmla="*/ 90 h 1184"/>
                <a:gd name="T38" fmla="*/ 102 w 1460"/>
                <a:gd name="T39" fmla="*/ 44 h 1184"/>
                <a:gd name="T40" fmla="*/ 138 w 1460"/>
                <a:gd name="T41" fmla="*/ 16 h 1184"/>
                <a:gd name="T42" fmla="*/ 196 w 1460"/>
                <a:gd name="T43" fmla="*/ 0 h 1184"/>
                <a:gd name="T44" fmla="*/ 232 w 1460"/>
                <a:gd name="T45" fmla="*/ 0 h 1184"/>
                <a:gd name="T46" fmla="*/ 1298 w 1460"/>
                <a:gd name="T47" fmla="*/ 120 h 1184"/>
                <a:gd name="T48" fmla="*/ 1322 w 1460"/>
                <a:gd name="T49" fmla="*/ 126 h 1184"/>
                <a:gd name="T50" fmla="*/ 1372 w 1460"/>
                <a:gd name="T51" fmla="*/ 150 h 1184"/>
                <a:gd name="T52" fmla="*/ 1408 w 1460"/>
                <a:gd name="T53" fmla="*/ 186 h 1184"/>
                <a:gd name="T54" fmla="*/ 1428 w 1460"/>
                <a:gd name="T55" fmla="*/ 228 h 1184"/>
                <a:gd name="T56" fmla="*/ 1440 w 1460"/>
                <a:gd name="T57" fmla="*/ 308 h 1184"/>
                <a:gd name="T58" fmla="*/ 1460 w 1460"/>
                <a:gd name="T59" fmla="*/ 750 h 1184"/>
                <a:gd name="T60" fmla="*/ 1452 w 1460"/>
                <a:gd name="T61" fmla="*/ 810 h 1184"/>
                <a:gd name="T62" fmla="*/ 1420 w 1460"/>
                <a:gd name="T63" fmla="*/ 878 h 1184"/>
                <a:gd name="T64" fmla="*/ 1402 w 1460"/>
                <a:gd name="T65" fmla="*/ 896 h 1184"/>
                <a:gd name="T66" fmla="*/ 1358 w 1460"/>
                <a:gd name="T67" fmla="*/ 922 h 1184"/>
                <a:gd name="T68" fmla="*/ 1296 w 1460"/>
                <a:gd name="T69" fmla="*/ 938 h 1184"/>
                <a:gd name="T70" fmla="*/ 1084 w 1460"/>
                <a:gd name="T71" fmla="*/ 946 h 1184"/>
                <a:gd name="T72" fmla="*/ 426 w 1460"/>
                <a:gd name="T73" fmla="*/ 966 h 1184"/>
                <a:gd name="T74" fmla="*/ 400 w 1460"/>
                <a:gd name="T75" fmla="*/ 1022 h 1184"/>
                <a:gd name="T76" fmla="*/ 350 w 1460"/>
                <a:gd name="T77" fmla="*/ 1088 h 1184"/>
                <a:gd name="T78" fmla="*/ 294 w 1460"/>
                <a:gd name="T79" fmla="*/ 1134 h 1184"/>
                <a:gd name="T80" fmla="*/ 236 w 1460"/>
                <a:gd name="T81" fmla="*/ 1164 h 1184"/>
                <a:gd name="T82" fmla="*/ 154 w 1460"/>
                <a:gd name="T83" fmla="*/ 1184 h 1184"/>
                <a:gd name="T84" fmla="*/ 150 w 1460"/>
                <a:gd name="T85"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0" h="1184">
                  <a:moveTo>
                    <a:pt x="150" y="1184"/>
                  </a:moveTo>
                  <a:lnTo>
                    <a:pt x="150" y="1184"/>
                  </a:lnTo>
                  <a:lnTo>
                    <a:pt x="142" y="1182"/>
                  </a:lnTo>
                  <a:lnTo>
                    <a:pt x="136" y="1182"/>
                  </a:lnTo>
                  <a:lnTo>
                    <a:pt x="128" y="1178"/>
                  </a:lnTo>
                  <a:lnTo>
                    <a:pt x="122" y="1174"/>
                  </a:lnTo>
                  <a:lnTo>
                    <a:pt x="116" y="1168"/>
                  </a:lnTo>
                  <a:lnTo>
                    <a:pt x="112" y="1162"/>
                  </a:lnTo>
                  <a:lnTo>
                    <a:pt x="108" y="1156"/>
                  </a:lnTo>
                  <a:lnTo>
                    <a:pt x="104" y="1148"/>
                  </a:lnTo>
                  <a:lnTo>
                    <a:pt x="104" y="1148"/>
                  </a:lnTo>
                  <a:lnTo>
                    <a:pt x="104" y="1140"/>
                  </a:lnTo>
                  <a:lnTo>
                    <a:pt x="102" y="1132"/>
                  </a:lnTo>
                  <a:lnTo>
                    <a:pt x="104" y="1124"/>
                  </a:lnTo>
                  <a:lnTo>
                    <a:pt x="106" y="1116"/>
                  </a:lnTo>
                  <a:lnTo>
                    <a:pt x="110" y="1110"/>
                  </a:lnTo>
                  <a:lnTo>
                    <a:pt x="116" y="1104"/>
                  </a:lnTo>
                  <a:lnTo>
                    <a:pt x="122" y="1098"/>
                  </a:lnTo>
                  <a:lnTo>
                    <a:pt x="128" y="1094"/>
                  </a:lnTo>
                  <a:lnTo>
                    <a:pt x="128" y="1094"/>
                  </a:lnTo>
                  <a:lnTo>
                    <a:pt x="148" y="1082"/>
                  </a:lnTo>
                  <a:lnTo>
                    <a:pt x="168" y="1068"/>
                  </a:lnTo>
                  <a:lnTo>
                    <a:pt x="184" y="1054"/>
                  </a:lnTo>
                  <a:lnTo>
                    <a:pt x="198" y="1040"/>
                  </a:lnTo>
                  <a:lnTo>
                    <a:pt x="212" y="1024"/>
                  </a:lnTo>
                  <a:lnTo>
                    <a:pt x="222" y="1008"/>
                  </a:lnTo>
                  <a:lnTo>
                    <a:pt x="232" y="992"/>
                  </a:lnTo>
                  <a:lnTo>
                    <a:pt x="238" y="974"/>
                  </a:lnTo>
                  <a:lnTo>
                    <a:pt x="238" y="974"/>
                  </a:lnTo>
                  <a:lnTo>
                    <a:pt x="180" y="976"/>
                  </a:lnTo>
                  <a:lnTo>
                    <a:pt x="180" y="976"/>
                  </a:lnTo>
                  <a:lnTo>
                    <a:pt x="160" y="978"/>
                  </a:lnTo>
                  <a:lnTo>
                    <a:pt x="140" y="976"/>
                  </a:lnTo>
                  <a:lnTo>
                    <a:pt x="122" y="972"/>
                  </a:lnTo>
                  <a:lnTo>
                    <a:pt x="104" y="968"/>
                  </a:lnTo>
                  <a:lnTo>
                    <a:pt x="88" y="960"/>
                  </a:lnTo>
                  <a:lnTo>
                    <a:pt x="74" y="952"/>
                  </a:lnTo>
                  <a:lnTo>
                    <a:pt x="60" y="942"/>
                  </a:lnTo>
                  <a:lnTo>
                    <a:pt x="46" y="930"/>
                  </a:lnTo>
                  <a:lnTo>
                    <a:pt x="46" y="930"/>
                  </a:lnTo>
                  <a:lnTo>
                    <a:pt x="38" y="920"/>
                  </a:lnTo>
                  <a:lnTo>
                    <a:pt x="30" y="908"/>
                  </a:lnTo>
                  <a:lnTo>
                    <a:pt x="18" y="886"/>
                  </a:lnTo>
                  <a:lnTo>
                    <a:pt x="10" y="864"/>
                  </a:lnTo>
                  <a:lnTo>
                    <a:pt x="4" y="842"/>
                  </a:lnTo>
                  <a:lnTo>
                    <a:pt x="2" y="822"/>
                  </a:lnTo>
                  <a:lnTo>
                    <a:pt x="0" y="806"/>
                  </a:lnTo>
                  <a:lnTo>
                    <a:pt x="0" y="788"/>
                  </a:lnTo>
                  <a:lnTo>
                    <a:pt x="0" y="788"/>
                  </a:lnTo>
                  <a:lnTo>
                    <a:pt x="18" y="522"/>
                  </a:lnTo>
                  <a:lnTo>
                    <a:pt x="34" y="320"/>
                  </a:lnTo>
                  <a:lnTo>
                    <a:pt x="42" y="230"/>
                  </a:lnTo>
                  <a:lnTo>
                    <a:pt x="50" y="162"/>
                  </a:lnTo>
                  <a:lnTo>
                    <a:pt x="50" y="162"/>
                  </a:lnTo>
                  <a:lnTo>
                    <a:pt x="54" y="136"/>
                  </a:lnTo>
                  <a:lnTo>
                    <a:pt x="62" y="112"/>
                  </a:lnTo>
                  <a:lnTo>
                    <a:pt x="70" y="90"/>
                  </a:lnTo>
                  <a:lnTo>
                    <a:pt x="78" y="72"/>
                  </a:lnTo>
                  <a:lnTo>
                    <a:pt x="90" y="58"/>
                  </a:lnTo>
                  <a:lnTo>
                    <a:pt x="102" y="44"/>
                  </a:lnTo>
                  <a:lnTo>
                    <a:pt x="114" y="34"/>
                  </a:lnTo>
                  <a:lnTo>
                    <a:pt x="126" y="24"/>
                  </a:lnTo>
                  <a:lnTo>
                    <a:pt x="138" y="16"/>
                  </a:lnTo>
                  <a:lnTo>
                    <a:pt x="152" y="10"/>
                  </a:lnTo>
                  <a:lnTo>
                    <a:pt x="176" y="4"/>
                  </a:lnTo>
                  <a:lnTo>
                    <a:pt x="196" y="0"/>
                  </a:lnTo>
                  <a:lnTo>
                    <a:pt x="212" y="0"/>
                  </a:lnTo>
                  <a:lnTo>
                    <a:pt x="212" y="0"/>
                  </a:lnTo>
                  <a:lnTo>
                    <a:pt x="232" y="0"/>
                  </a:lnTo>
                  <a:lnTo>
                    <a:pt x="244" y="2"/>
                  </a:lnTo>
                  <a:lnTo>
                    <a:pt x="1298" y="120"/>
                  </a:lnTo>
                  <a:lnTo>
                    <a:pt x="1298" y="120"/>
                  </a:lnTo>
                  <a:lnTo>
                    <a:pt x="1302" y="122"/>
                  </a:lnTo>
                  <a:lnTo>
                    <a:pt x="1302" y="122"/>
                  </a:lnTo>
                  <a:lnTo>
                    <a:pt x="1322" y="126"/>
                  </a:lnTo>
                  <a:lnTo>
                    <a:pt x="1340" y="132"/>
                  </a:lnTo>
                  <a:lnTo>
                    <a:pt x="1358" y="142"/>
                  </a:lnTo>
                  <a:lnTo>
                    <a:pt x="1372" y="150"/>
                  </a:lnTo>
                  <a:lnTo>
                    <a:pt x="1386" y="162"/>
                  </a:lnTo>
                  <a:lnTo>
                    <a:pt x="1398" y="174"/>
                  </a:lnTo>
                  <a:lnTo>
                    <a:pt x="1408" y="186"/>
                  </a:lnTo>
                  <a:lnTo>
                    <a:pt x="1416" y="200"/>
                  </a:lnTo>
                  <a:lnTo>
                    <a:pt x="1422" y="214"/>
                  </a:lnTo>
                  <a:lnTo>
                    <a:pt x="1428" y="228"/>
                  </a:lnTo>
                  <a:lnTo>
                    <a:pt x="1436" y="256"/>
                  </a:lnTo>
                  <a:lnTo>
                    <a:pt x="1440" y="284"/>
                  </a:lnTo>
                  <a:lnTo>
                    <a:pt x="1440" y="308"/>
                  </a:lnTo>
                  <a:lnTo>
                    <a:pt x="1458" y="730"/>
                  </a:lnTo>
                  <a:lnTo>
                    <a:pt x="1458" y="730"/>
                  </a:lnTo>
                  <a:lnTo>
                    <a:pt x="1460" y="750"/>
                  </a:lnTo>
                  <a:lnTo>
                    <a:pt x="1458" y="768"/>
                  </a:lnTo>
                  <a:lnTo>
                    <a:pt x="1456" y="788"/>
                  </a:lnTo>
                  <a:lnTo>
                    <a:pt x="1452" y="810"/>
                  </a:lnTo>
                  <a:lnTo>
                    <a:pt x="1446" y="832"/>
                  </a:lnTo>
                  <a:lnTo>
                    <a:pt x="1434" y="856"/>
                  </a:lnTo>
                  <a:lnTo>
                    <a:pt x="1420" y="878"/>
                  </a:lnTo>
                  <a:lnTo>
                    <a:pt x="1420" y="878"/>
                  </a:lnTo>
                  <a:lnTo>
                    <a:pt x="1412" y="886"/>
                  </a:lnTo>
                  <a:lnTo>
                    <a:pt x="1402" y="896"/>
                  </a:lnTo>
                  <a:lnTo>
                    <a:pt x="1390" y="906"/>
                  </a:lnTo>
                  <a:lnTo>
                    <a:pt x="1376" y="914"/>
                  </a:lnTo>
                  <a:lnTo>
                    <a:pt x="1358" y="922"/>
                  </a:lnTo>
                  <a:lnTo>
                    <a:pt x="1340" y="930"/>
                  </a:lnTo>
                  <a:lnTo>
                    <a:pt x="1320" y="934"/>
                  </a:lnTo>
                  <a:lnTo>
                    <a:pt x="1296" y="938"/>
                  </a:lnTo>
                  <a:lnTo>
                    <a:pt x="1296" y="938"/>
                  </a:lnTo>
                  <a:lnTo>
                    <a:pt x="1214" y="942"/>
                  </a:lnTo>
                  <a:lnTo>
                    <a:pt x="1084" y="946"/>
                  </a:lnTo>
                  <a:lnTo>
                    <a:pt x="736" y="956"/>
                  </a:lnTo>
                  <a:lnTo>
                    <a:pt x="736" y="956"/>
                  </a:lnTo>
                  <a:lnTo>
                    <a:pt x="426" y="966"/>
                  </a:lnTo>
                  <a:lnTo>
                    <a:pt x="426" y="966"/>
                  </a:lnTo>
                  <a:lnTo>
                    <a:pt x="414" y="996"/>
                  </a:lnTo>
                  <a:lnTo>
                    <a:pt x="400" y="1022"/>
                  </a:lnTo>
                  <a:lnTo>
                    <a:pt x="386" y="1046"/>
                  </a:lnTo>
                  <a:lnTo>
                    <a:pt x="368" y="1068"/>
                  </a:lnTo>
                  <a:lnTo>
                    <a:pt x="350" y="1088"/>
                  </a:lnTo>
                  <a:lnTo>
                    <a:pt x="332" y="1106"/>
                  </a:lnTo>
                  <a:lnTo>
                    <a:pt x="314" y="1122"/>
                  </a:lnTo>
                  <a:lnTo>
                    <a:pt x="294" y="1134"/>
                  </a:lnTo>
                  <a:lnTo>
                    <a:pt x="274" y="1146"/>
                  </a:lnTo>
                  <a:lnTo>
                    <a:pt x="254" y="1156"/>
                  </a:lnTo>
                  <a:lnTo>
                    <a:pt x="236" y="1164"/>
                  </a:lnTo>
                  <a:lnTo>
                    <a:pt x="216" y="1172"/>
                  </a:lnTo>
                  <a:lnTo>
                    <a:pt x="182" y="1180"/>
                  </a:lnTo>
                  <a:lnTo>
                    <a:pt x="154" y="1184"/>
                  </a:lnTo>
                  <a:lnTo>
                    <a:pt x="154" y="1184"/>
                  </a:lnTo>
                  <a:lnTo>
                    <a:pt x="150" y="1184"/>
                  </a:lnTo>
                  <a:lnTo>
                    <a:pt x="150" y="1184"/>
                  </a:lnTo>
                  <a:close/>
                </a:path>
              </a:pathLst>
            </a:custGeom>
            <a:solidFill>
              <a:srgbClr val="B1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Freeform 13"/>
            <p:cNvSpPr>
              <a:spLocks/>
            </p:cNvSpPr>
            <p:nvPr/>
          </p:nvSpPr>
          <p:spPr bwMode="auto">
            <a:xfrm>
              <a:off x="1801813" y="2436813"/>
              <a:ext cx="2305050" cy="1866900"/>
            </a:xfrm>
            <a:custGeom>
              <a:avLst/>
              <a:gdLst>
                <a:gd name="T0" fmla="*/ 146 w 1452"/>
                <a:gd name="T1" fmla="*/ 1176 h 1176"/>
                <a:gd name="T2" fmla="*/ 132 w 1452"/>
                <a:gd name="T3" fmla="*/ 1174 h 1176"/>
                <a:gd name="T4" fmla="*/ 110 w 1452"/>
                <a:gd name="T5" fmla="*/ 1156 h 1176"/>
                <a:gd name="T6" fmla="*/ 104 w 1452"/>
                <a:gd name="T7" fmla="*/ 1144 h 1176"/>
                <a:gd name="T8" fmla="*/ 104 w 1452"/>
                <a:gd name="T9" fmla="*/ 1136 h 1176"/>
                <a:gd name="T10" fmla="*/ 104 w 1452"/>
                <a:gd name="T11" fmla="*/ 1122 h 1176"/>
                <a:gd name="T12" fmla="*/ 110 w 1452"/>
                <a:gd name="T13" fmla="*/ 1108 h 1176"/>
                <a:gd name="T14" fmla="*/ 120 w 1452"/>
                <a:gd name="T15" fmla="*/ 1096 h 1176"/>
                <a:gd name="T16" fmla="*/ 126 w 1452"/>
                <a:gd name="T17" fmla="*/ 1092 h 1176"/>
                <a:gd name="T18" fmla="*/ 168 w 1452"/>
                <a:gd name="T19" fmla="*/ 1066 h 1176"/>
                <a:gd name="T20" fmla="*/ 200 w 1452"/>
                <a:gd name="T21" fmla="*/ 1036 h 1176"/>
                <a:gd name="T22" fmla="*/ 224 w 1452"/>
                <a:gd name="T23" fmla="*/ 1002 h 1176"/>
                <a:gd name="T24" fmla="*/ 240 w 1452"/>
                <a:gd name="T25" fmla="*/ 966 h 1176"/>
                <a:gd name="T26" fmla="*/ 176 w 1452"/>
                <a:gd name="T27" fmla="*/ 968 h 1176"/>
                <a:gd name="T28" fmla="*/ 156 w 1452"/>
                <a:gd name="T29" fmla="*/ 970 h 1176"/>
                <a:gd name="T30" fmla="*/ 120 w 1452"/>
                <a:gd name="T31" fmla="*/ 964 h 1176"/>
                <a:gd name="T32" fmla="*/ 86 w 1452"/>
                <a:gd name="T33" fmla="*/ 954 h 1176"/>
                <a:gd name="T34" fmla="*/ 58 w 1452"/>
                <a:gd name="T35" fmla="*/ 936 h 1176"/>
                <a:gd name="T36" fmla="*/ 46 w 1452"/>
                <a:gd name="T37" fmla="*/ 924 h 1176"/>
                <a:gd name="T38" fmla="*/ 30 w 1452"/>
                <a:gd name="T39" fmla="*/ 902 h 1176"/>
                <a:gd name="T40" fmla="*/ 10 w 1452"/>
                <a:gd name="T41" fmla="*/ 858 h 1176"/>
                <a:gd name="T42" fmla="*/ 2 w 1452"/>
                <a:gd name="T43" fmla="*/ 818 h 1176"/>
                <a:gd name="T44" fmla="*/ 0 w 1452"/>
                <a:gd name="T45" fmla="*/ 784 h 1176"/>
                <a:gd name="T46" fmla="*/ 18 w 1452"/>
                <a:gd name="T47" fmla="*/ 520 h 1176"/>
                <a:gd name="T48" fmla="*/ 42 w 1452"/>
                <a:gd name="T49" fmla="*/ 226 h 1176"/>
                <a:gd name="T50" fmla="*/ 50 w 1452"/>
                <a:gd name="T51" fmla="*/ 158 h 1176"/>
                <a:gd name="T52" fmla="*/ 60 w 1452"/>
                <a:gd name="T53" fmla="*/ 110 h 1176"/>
                <a:gd name="T54" fmla="*/ 78 w 1452"/>
                <a:gd name="T55" fmla="*/ 72 h 1176"/>
                <a:gd name="T56" fmla="*/ 100 w 1452"/>
                <a:gd name="T57" fmla="*/ 44 h 1176"/>
                <a:gd name="T58" fmla="*/ 124 w 1452"/>
                <a:gd name="T59" fmla="*/ 24 h 1176"/>
                <a:gd name="T60" fmla="*/ 148 w 1452"/>
                <a:gd name="T61" fmla="*/ 10 h 1176"/>
                <a:gd name="T62" fmla="*/ 192 w 1452"/>
                <a:gd name="T63" fmla="*/ 0 h 1176"/>
                <a:gd name="T64" fmla="*/ 208 w 1452"/>
                <a:gd name="T65" fmla="*/ 0 h 1176"/>
                <a:gd name="T66" fmla="*/ 238 w 1452"/>
                <a:gd name="T67" fmla="*/ 2 h 1176"/>
                <a:gd name="T68" fmla="*/ 1294 w 1452"/>
                <a:gd name="T69" fmla="*/ 120 h 1176"/>
                <a:gd name="T70" fmla="*/ 1296 w 1452"/>
                <a:gd name="T71" fmla="*/ 120 h 1176"/>
                <a:gd name="T72" fmla="*/ 1336 w 1452"/>
                <a:gd name="T73" fmla="*/ 132 h 1176"/>
                <a:gd name="T74" fmla="*/ 1366 w 1452"/>
                <a:gd name="T75" fmla="*/ 150 h 1176"/>
                <a:gd name="T76" fmla="*/ 1390 w 1452"/>
                <a:gd name="T77" fmla="*/ 174 h 1176"/>
                <a:gd name="T78" fmla="*/ 1408 w 1452"/>
                <a:gd name="T79" fmla="*/ 198 h 1176"/>
                <a:gd name="T80" fmla="*/ 1420 w 1452"/>
                <a:gd name="T81" fmla="*/ 226 h 1176"/>
                <a:gd name="T82" fmla="*/ 1432 w 1452"/>
                <a:gd name="T83" fmla="*/ 280 h 1176"/>
                <a:gd name="T84" fmla="*/ 1450 w 1452"/>
                <a:gd name="T85" fmla="*/ 726 h 1176"/>
                <a:gd name="T86" fmla="*/ 1452 w 1452"/>
                <a:gd name="T87" fmla="*/ 748 h 1176"/>
                <a:gd name="T88" fmla="*/ 1448 w 1452"/>
                <a:gd name="T89" fmla="*/ 784 h 1176"/>
                <a:gd name="T90" fmla="*/ 1438 w 1452"/>
                <a:gd name="T91" fmla="*/ 826 h 1176"/>
                <a:gd name="T92" fmla="*/ 1412 w 1452"/>
                <a:gd name="T93" fmla="*/ 870 h 1176"/>
                <a:gd name="T94" fmla="*/ 1404 w 1452"/>
                <a:gd name="T95" fmla="*/ 880 h 1176"/>
                <a:gd name="T96" fmla="*/ 1382 w 1452"/>
                <a:gd name="T97" fmla="*/ 898 h 1176"/>
                <a:gd name="T98" fmla="*/ 1354 w 1452"/>
                <a:gd name="T99" fmla="*/ 914 h 1176"/>
                <a:gd name="T100" fmla="*/ 1314 w 1452"/>
                <a:gd name="T101" fmla="*/ 926 h 1176"/>
                <a:gd name="T102" fmla="*/ 1292 w 1452"/>
                <a:gd name="T103" fmla="*/ 930 h 1176"/>
                <a:gd name="T104" fmla="*/ 1080 w 1452"/>
                <a:gd name="T105" fmla="*/ 938 h 1176"/>
                <a:gd name="T106" fmla="*/ 732 w 1452"/>
                <a:gd name="T107" fmla="*/ 948 h 1176"/>
                <a:gd name="T108" fmla="*/ 420 w 1452"/>
                <a:gd name="T109" fmla="*/ 958 h 1176"/>
                <a:gd name="T110" fmla="*/ 394 w 1452"/>
                <a:gd name="T111" fmla="*/ 1014 h 1176"/>
                <a:gd name="T112" fmla="*/ 364 w 1452"/>
                <a:gd name="T113" fmla="*/ 1060 h 1176"/>
                <a:gd name="T114" fmla="*/ 328 w 1452"/>
                <a:gd name="T115" fmla="*/ 1098 h 1176"/>
                <a:gd name="T116" fmla="*/ 290 w 1452"/>
                <a:gd name="T117" fmla="*/ 1126 h 1176"/>
                <a:gd name="T118" fmla="*/ 250 w 1452"/>
                <a:gd name="T119" fmla="*/ 1148 h 1176"/>
                <a:gd name="T120" fmla="*/ 214 w 1452"/>
                <a:gd name="T121" fmla="*/ 1162 h 1176"/>
                <a:gd name="T122" fmla="*/ 150 w 1452"/>
                <a:gd name="T123" fmla="*/ 1176 h 1176"/>
                <a:gd name="T124" fmla="*/ 146 w 1452"/>
                <a:gd name="T125"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2" h="1176">
                  <a:moveTo>
                    <a:pt x="146" y="1176"/>
                  </a:moveTo>
                  <a:lnTo>
                    <a:pt x="146" y="1176"/>
                  </a:lnTo>
                  <a:lnTo>
                    <a:pt x="140" y="1174"/>
                  </a:lnTo>
                  <a:lnTo>
                    <a:pt x="132" y="1174"/>
                  </a:lnTo>
                  <a:lnTo>
                    <a:pt x="120" y="1166"/>
                  </a:lnTo>
                  <a:lnTo>
                    <a:pt x="110" y="1156"/>
                  </a:lnTo>
                  <a:lnTo>
                    <a:pt x="106" y="1150"/>
                  </a:lnTo>
                  <a:lnTo>
                    <a:pt x="104" y="1144"/>
                  </a:lnTo>
                  <a:lnTo>
                    <a:pt x="104" y="1144"/>
                  </a:lnTo>
                  <a:lnTo>
                    <a:pt x="104" y="1136"/>
                  </a:lnTo>
                  <a:lnTo>
                    <a:pt x="102" y="1128"/>
                  </a:lnTo>
                  <a:lnTo>
                    <a:pt x="104" y="1122"/>
                  </a:lnTo>
                  <a:lnTo>
                    <a:pt x="106" y="1114"/>
                  </a:lnTo>
                  <a:lnTo>
                    <a:pt x="110" y="1108"/>
                  </a:lnTo>
                  <a:lnTo>
                    <a:pt x="114" y="1102"/>
                  </a:lnTo>
                  <a:lnTo>
                    <a:pt x="120" y="1096"/>
                  </a:lnTo>
                  <a:lnTo>
                    <a:pt x="126" y="1092"/>
                  </a:lnTo>
                  <a:lnTo>
                    <a:pt x="126" y="1092"/>
                  </a:lnTo>
                  <a:lnTo>
                    <a:pt x="148" y="1080"/>
                  </a:lnTo>
                  <a:lnTo>
                    <a:pt x="168" y="1066"/>
                  </a:lnTo>
                  <a:lnTo>
                    <a:pt x="184" y="1052"/>
                  </a:lnTo>
                  <a:lnTo>
                    <a:pt x="200" y="1036"/>
                  </a:lnTo>
                  <a:lnTo>
                    <a:pt x="214" y="1020"/>
                  </a:lnTo>
                  <a:lnTo>
                    <a:pt x="224" y="1002"/>
                  </a:lnTo>
                  <a:lnTo>
                    <a:pt x="234" y="984"/>
                  </a:lnTo>
                  <a:lnTo>
                    <a:pt x="240" y="966"/>
                  </a:lnTo>
                  <a:lnTo>
                    <a:pt x="240" y="966"/>
                  </a:lnTo>
                  <a:lnTo>
                    <a:pt x="176" y="968"/>
                  </a:lnTo>
                  <a:lnTo>
                    <a:pt x="176" y="968"/>
                  </a:lnTo>
                  <a:lnTo>
                    <a:pt x="156" y="970"/>
                  </a:lnTo>
                  <a:lnTo>
                    <a:pt x="136" y="968"/>
                  </a:lnTo>
                  <a:lnTo>
                    <a:pt x="120" y="964"/>
                  </a:lnTo>
                  <a:lnTo>
                    <a:pt x="102" y="960"/>
                  </a:lnTo>
                  <a:lnTo>
                    <a:pt x="86" y="954"/>
                  </a:lnTo>
                  <a:lnTo>
                    <a:pt x="72" y="946"/>
                  </a:lnTo>
                  <a:lnTo>
                    <a:pt x="58" y="936"/>
                  </a:lnTo>
                  <a:lnTo>
                    <a:pt x="46" y="924"/>
                  </a:lnTo>
                  <a:lnTo>
                    <a:pt x="46" y="924"/>
                  </a:lnTo>
                  <a:lnTo>
                    <a:pt x="38" y="914"/>
                  </a:lnTo>
                  <a:lnTo>
                    <a:pt x="30" y="902"/>
                  </a:lnTo>
                  <a:lnTo>
                    <a:pt x="18" y="880"/>
                  </a:lnTo>
                  <a:lnTo>
                    <a:pt x="10" y="858"/>
                  </a:lnTo>
                  <a:lnTo>
                    <a:pt x="4" y="836"/>
                  </a:lnTo>
                  <a:lnTo>
                    <a:pt x="2" y="818"/>
                  </a:lnTo>
                  <a:lnTo>
                    <a:pt x="0" y="802"/>
                  </a:lnTo>
                  <a:lnTo>
                    <a:pt x="0" y="784"/>
                  </a:lnTo>
                  <a:lnTo>
                    <a:pt x="0" y="784"/>
                  </a:lnTo>
                  <a:lnTo>
                    <a:pt x="18" y="520"/>
                  </a:lnTo>
                  <a:lnTo>
                    <a:pt x="34" y="316"/>
                  </a:lnTo>
                  <a:lnTo>
                    <a:pt x="42" y="226"/>
                  </a:lnTo>
                  <a:lnTo>
                    <a:pt x="50" y="158"/>
                  </a:lnTo>
                  <a:lnTo>
                    <a:pt x="50" y="158"/>
                  </a:lnTo>
                  <a:lnTo>
                    <a:pt x="54" y="132"/>
                  </a:lnTo>
                  <a:lnTo>
                    <a:pt x="60" y="110"/>
                  </a:lnTo>
                  <a:lnTo>
                    <a:pt x="68" y="88"/>
                  </a:lnTo>
                  <a:lnTo>
                    <a:pt x="78" y="72"/>
                  </a:lnTo>
                  <a:lnTo>
                    <a:pt x="88" y="56"/>
                  </a:lnTo>
                  <a:lnTo>
                    <a:pt x="100" y="44"/>
                  </a:lnTo>
                  <a:lnTo>
                    <a:pt x="112" y="32"/>
                  </a:lnTo>
                  <a:lnTo>
                    <a:pt x="124" y="24"/>
                  </a:lnTo>
                  <a:lnTo>
                    <a:pt x="136" y="16"/>
                  </a:lnTo>
                  <a:lnTo>
                    <a:pt x="148" y="10"/>
                  </a:lnTo>
                  <a:lnTo>
                    <a:pt x="172" y="4"/>
                  </a:lnTo>
                  <a:lnTo>
                    <a:pt x="192" y="0"/>
                  </a:lnTo>
                  <a:lnTo>
                    <a:pt x="208" y="0"/>
                  </a:lnTo>
                  <a:lnTo>
                    <a:pt x="208" y="0"/>
                  </a:lnTo>
                  <a:lnTo>
                    <a:pt x="226" y="0"/>
                  </a:lnTo>
                  <a:lnTo>
                    <a:pt x="238" y="2"/>
                  </a:lnTo>
                  <a:lnTo>
                    <a:pt x="1294" y="120"/>
                  </a:lnTo>
                  <a:lnTo>
                    <a:pt x="1294" y="120"/>
                  </a:lnTo>
                  <a:lnTo>
                    <a:pt x="1296" y="120"/>
                  </a:lnTo>
                  <a:lnTo>
                    <a:pt x="1296" y="120"/>
                  </a:lnTo>
                  <a:lnTo>
                    <a:pt x="1316" y="126"/>
                  </a:lnTo>
                  <a:lnTo>
                    <a:pt x="1336" y="132"/>
                  </a:lnTo>
                  <a:lnTo>
                    <a:pt x="1352" y="140"/>
                  </a:lnTo>
                  <a:lnTo>
                    <a:pt x="1366" y="150"/>
                  </a:lnTo>
                  <a:lnTo>
                    <a:pt x="1380" y="162"/>
                  </a:lnTo>
                  <a:lnTo>
                    <a:pt x="1390" y="174"/>
                  </a:lnTo>
                  <a:lnTo>
                    <a:pt x="1400" y="186"/>
                  </a:lnTo>
                  <a:lnTo>
                    <a:pt x="1408" y="198"/>
                  </a:lnTo>
                  <a:lnTo>
                    <a:pt x="1414" y="212"/>
                  </a:lnTo>
                  <a:lnTo>
                    <a:pt x="1420" y="226"/>
                  </a:lnTo>
                  <a:lnTo>
                    <a:pt x="1428" y="254"/>
                  </a:lnTo>
                  <a:lnTo>
                    <a:pt x="1432" y="280"/>
                  </a:lnTo>
                  <a:lnTo>
                    <a:pt x="1432" y="304"/>
                  </a:lnTo>
                  <a:lnTo>
                    <a:pt x="1450" y="726"/>
                  </a:lnTo>
                  <a:lnTo>
                    <a:pt x="1450" y="726"/>
                  </a:lnTo>
                  <a:lnTo>
                    <a:pt x="1452" y="748"/>
                  </a:lnTo>
                  <a:lnTo>
                    <a:pt x="1450" y="764"/>
                  </a:lnTo>
                  <a:lnTo>
                    <a:pt x="1448" y="784"/>
                  </a:lnTo>
                  <a:lnTo>
                    <a:pt x="1444" y="804"/>
                  </a:lnTo>
                  <a:lnTo>
                    <a:pt x="1438" y="826"/>
                  </a:lnTo>
                  <a:lnTo>
                    <a:pt x="1428" y="850"/>
                  </a:lnTo>
                  <a:lnTo>
                    <a:pt x="1412" y="870"/>
                  </a:lnTo>
                  <a:lnTo>
                    <a:pt x="1412" y="870"/>
                  </a:lnTo>
                  <a:lnTo>
                    <a:pt x="1404" y="880"/>
                  </a:lnTo>
                  <a:lnTo>
                    <a:pt x="1394" y="890"/>
                  </a:lnTo>
                  <a:lnTo>
                    <a:pt x="1382" y="898"/>
                  </a:lnTo>
                  <a:lnTo>
                    <a:pt x="1370" y="908"/>
                  </a:lnTo>
                  <a:lnTo>
                    <a:pt x="1354" y="914"/>
                  </a:lnTo>
                  <a:lnTo>
                    <a:pt x="1336" y="922"/>
                  </a:lnTo>
                  <a:lnTo>
                    <a:pt x="1314" y="926"/>
                  </a:lnTo>
                  <a:lnTo>
                    <a:pt x="1292" y="930"/>
                  </a:lnTo>
                  <a:lnTo>
                    <a:pt x="1292" y="930"/>
                  </a:lnTo>
                  <a:lnTo>
                    <a:pt x="1210" y="934"/>
                  </a:lnTo>
                  <a:lnTo>
                    <a:pt x="1080" y="938"/>
                  </a:lnTo>
                  <a:lnTo>
                    <a:pt x="732" y="948"/>
                  </a:lnTo>
                  <a:lnTo>
                    <a:pt x="732" y="948"/>
                  </a:lnTo>
                  <a:lnTo>
                    <a:pt x="420" y="958"/>
                  </a:lnTo>
                  <a:lnTo>
                    <a:pt x="420" y="958"/>
                  </a:lnTo>
                  <a:lnTo>
                    <a:pt x="408" y="988"/>
                  </a:lnTo>
                  <a:lnTo>
                    <a:pt x="394" y="1014"/>
                  </a:lnTo>
                  <a:lnTo>
                    <a:pt x="380" y="1038"/>
                  </a:lnTo>
                  <a:lnTo>
                    <a:pt x="364" y="1060"/>
                  </a:lnTo>
                  <a:lnTo>
                    <a:pt x="346" y="1080"/>
                  </a:lnTo>
                  <a:lnTo>
                    <a:pt x="328" y="1098"/>
                  </a:lnTo>
                  <a:lnTo>
                    <a:pt x="308" y="1114"/>
                  </a:lnTo>
                  <a:lnTo>
                    <a:pt x="290" y="1126"/>
                  </a:lnTo>
                  <a:lnTo>
                    <a:pt x="270" y="1138"/>
                  </a:lnTo>
                  <a:lnTo>
                    <a:pt x="250" y="1148"/>
                  </a:lnTo>
                  <a:lnTo>
                    <a:pt x="232" y="1156"/>
                  </a:lnTo>
                  <a:lnTo>
                    <a:pt x="214" y="1162"/>
                  </a:lnTo>
                  <a:lnTo>
                    <a:pt x="178" y="1172"/>
                  </a:lnTo>
                  <a:lnTo>
                    <a:pt x="150" y="1176"/>
                  </a:lnTo>
                  <a:lnTo>
                    <a:pt x="150" y="1176"/>
                  </a:lnTo>
                  <a:lnTo>
                    <a:pt x="146" y="1176"/>
                  </a:lnTo>
                  <a:lnTo>
                    <a:pt x="146" y="1176"/>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Freeform 14"/>
            <p:cNvSpPr>
              <a:spLocks/>
            </p:cNvSpPr>
            <p:nvPr/>
          </p:nvSpPr>
          <p:spPr bwMode="auto">
            <a:xfrm>
              <a:off x="1871663" y="2506663"/>
              <a:ext cx="2165350" cy="1727200"/>
            </a:xfrm>
            <a:custGeom>
              <a:avLst/>
              <a:gdLst>
                <a:gd name="T0" fmla="*/ 1344 w 1364"/>
                <a:gd name="T1" fmla="*/ 258 h 1088"/>
                <a:gd name="T2" fmla="*/ 1344 w 1364"/>
                <a:gd name="T3" fmla="*/ 240 h 1088"/>
                <a:gd name="T4" fmla="*/ 1334 w 1364"/>
                <a:gd name="T5" fmla="*/ 196 h 1088"/>
                <a:gd name="T6" fmla="*/ 1324 w 1364"/>
                <a:gd name="T7" fmla="*/ 172 h 1088"/>
                <a:gd name="T8" fmla="*/ 1306 w 1364"/>
                <a:gd name="T9" fmla="*/ 150 h 1088"/>
                <a:gd name="T10" fmla="*/ 1280 w 1364"/>
                <a:gd name="T11" fmla="*/ 132 h 1088"/>
                <a:gd name="T12" fmla="*/ 1244 w 1364"/>
                <a:gd name="T13" fmla="*/ 120 h 1088"/>
                <a:gd name="T14" fmla="*/ 188 w 1364"/>
                <a:gd name="T15" fmla="*/ 2 h 1088"/>
                <a:gd name="T16" fmla="*/ 168 w 1364"/>
                <a:gd name="T17" fmla="*/ 0 h 1088"/>
                <a:gd name="T18" fmla="*/ 138 w 1364"/>
                <a:gd name="T19" fmla="*/ 2 h 1088"/>
                <a:gd name="T20" fmla="*/ 114 w 1364"/>
                <a:gd name="T21" fmla="*/ 10 h 1088"/>
                <a:gd name="T22" fmla="*/ 90 w 1364"/>
                <a:gd name="T23" fmla="*/ 28 h 1088"/>
                <a:gd name="T24" fmla="*/ 70 w 1364"/>
                <a:gd name="T25" fmla="*/ 54 h 1088"/>
                <a:gd name="T26" fmla="*/ 54 w 1364"/>
                <a:gd name="T27" fmla="*/ 94 h 1088"/>
                <a:gd name="T28" fmla="*/ 50 w 1364"/>
                <a:gd name="T29" fmla="*/ 120 h 1088"/>
                <a:gd name="T30" fmla="*/ 34 w 1364"/>
                <a:gd name="T31" fmla="*/ 280 h 1088"/>
                <a:gd name="T32" fmla="*/ 0 w 1364"/>
                <a:gd name="T33" fmla="*/ 742 h 1088"/>
                <a:gd name="T34" fmla="*/ 0 w 1364"/>
                <a:gd name="T35" fmla="*/ 748 h 1088"/>
                <a:gd name="T36" fmla="*/ 4 w 1364"/>
                <a:gd name="T37" fmla="*/ 788 h 1088"/>
                <a:gd name="T38" fmla="*/ 12 w 1364"/>
                <a:gd name="T39" fmla="*/ 816 h 1088"/>
                <a:gd name="T40" fmla="*/ 28 w 1364"/>
                <a:gd name="T41" fmla="*/ 842 h 1088"/>
                <a:gd name="T42" fmla="*/ 50 w 1364"/>
                <a:gd name="T43" fmla="*/ 864 h 1088"/>
                <a:gd name="T44" fmla="*/ 84 w 1364"/>
                <a:gd name="T45" fmla="*/ 878 h 1088"/>
                <a:gd name="T46" fmla="*/ 128 w 1364"/>
                <a:gd name="T47" fmla="*/ 880 h 1088"/>
                <a:gd name="T48" fmla="*/ 246 w 1364"/>
                <a:gd name="T49" fmla="*/ 876 h 1088"/>
                <a:gd name="T50" fmla="*/ 244 w 1364"/>
                <a:gd name="T51" fmla="*/ 900 h 1088"/>
                <a:gd name="T52" fmla="*/ 230 w 1364"/>
                <a:gd name="T53" fmla="*/ 954 h 1088"/>
                <a:gd name="T54" fmla="*/ 208 w 1364"/>
                <a:gd name="T55" fmla="*/ 996 h 1088"/>
                <a:gd name="T56" fmla="*/ 186 w 1364"/>
                <a:gd name="T57" fmla="*/ 1024 h 1088"/>
                <a:gd name="T58" fmla="*/ 158 w 1364"/>
                <a:gd name="T59" fmla="*/ 1052 h 1088"/>
                <a:gd name="T60" fmla="*/ 124 w 1364"/>
                <a:gd name="T61" fmla="*/ 1076 h 1088"/>
                <a:gd name="T62" fmla="*/ 102 w 1364"/>
                <a:gd name="T63" fmla="*/ 1088 h 1088"/>
                <a:gd name="T64" fmla="*/ 132 w 1364"/>
                <a:gd name="T65" fmla="*/ 1082 h 1088"/>
                <a:gd name="T66" fmla="*/ 184 w 1364"/>
                <a:gd name="T67" fmla="*/ 1066 h 1088"/>
                <a:gd name="T68" fmla="*/ 222 w 1364"/>
                <a:gd name="T69" fmla="*/ 1046 h 1088"/>
                <a:gd name="T70" fmla="*/ 264 w 1364"/>
                <a:gd name="T71" fmla="*/ 1014 h 1088"/>
                <a:gd name="T72" fmla="*/ 300 w 1364"/>
                <a:gd name="T73" fmla="*/ 968 h 1088"/>
                <a:gd name="T74" fmla="*/ 332 w 1364"/>
                <a:gd name="T75" fmla="*/ 908 h 1088"/>
                <a:gd name="T76" fmla="*/ 342 w 1364"/>
                <a:gd name="T77" fmla="*/ 872 h 1088"/>
                <a:gd name="T78" fmla="*/ 1102 w 1364"/>
                <a:gd name="T79" fmla="*/ 848 h 1088"/>
                <a:gd name="T80" fmla="*/ 1244 w 1364"/>
                <a:gd name="T81" fmla="*/ 842 h 1088"/>
                <a:gd name="T82" fmla="*/ 1290 w 1364"/>
                <a:gd name="T83" fmla="*/ 832 h 1088"/>
                <a:gd name="T84" fmla="*/ 1322 w 1364"/>
                <a:gd name="T85" fmla="*/ 812 h 1088"/>
                <a:gd name="T86" fmla="*/ 1342 w 1364"/>
                <a:gd name="T87" fmla="*/ 788 h 1088"/>
                <a:gd name="T88" fmla="*/ 1356 w 1364"/>
                <a:gd name="T89" fmla="*/ 760 h 1088"/>
                <a:gd name="T90" fmla="*/ 1362 w 1364"/>
                <a:gd name="T91" fmla="*/ 732 h 1088"/>
                <a:gd name="T92" fmla="*/ 1362 w 1364"/>
                <a:gd name="T93" fmla="*/ 692 h 1088"/>
                <a:gd name="T94" fmla="*/ 1362 w 1364"/>
                <a:gd name="T95" fmla="*/ 68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4" h="1088">
                  <a:moveTo>
                    <a:pt x="1362" y="686"/>
                  </a:moveTo>
                  <a:lnTo>
                    <a:pt x="1344" y="258"/>
                  </a:lnTo>
                  <a:lnTo>
                    <a:pt x="1344" y="258"/>
                  </a:lnTo>
                  <a:lnTo>
                    <a:pt x="1344" y="240"/>
                  </a:lnTo>
                  <a:lnTo>
                    <a:pt x="1340" y="220"/>
                  </a:lnTo>
                  <a:lnTo>
                    <a:pt x="1334" y="196"/>
                  </a:lnTo>
                  <a:lnTo>
                    <a:pt x="1330" y="184"/>
                  </a:lnTo>
                  <a:lnTo>
                    <a:pt x="1324" y="172"/>
                  </a:lnTo>
                  <a:lnTo>
                    <a:pt x="1316" y="162"/>
                  </a:lnTo>
                  <a:lnTo>
                    <a:pt x="1306" y="150"/>
                  </a:lnTo>
                  <a:lnTo>
                    <a:pt x="1294" y="140"/>
                  </a:lnTo>
                  <a:lnTo>
                    <a:pt x="1280" y="132"/>
                  </a:lnTo>
                  <a:lnTo>
                    <a:pt x="1264" y="126"/>
                  </a:lnTo>
                  <a:lnTo>
                    <a:pt x="1244" y="120"/>
                  </a:lnTo>
                  <a:lnTo>
                    <a:pt x="188" y="2"/>
                  </a:lnTo>
                  <a:lnTo>
                    <a:pt x="188" y="2"/>
                  </a:lnTo>
                  <a:lnTo>
                    <a:pt x="182" y="0"/>
                  </a:lnTo>
                  <a:lnTo>
                    <a:pt x="168" y="0"/>
                  </a:lnTo>
                  <a:lnTo>
                    <a:pt x="150" y="0"/>
                  </a:lnTo>
                  <a:lnTo>
                    <a:pt x="138" y="2"/>
                  </a:lnTo>
                  <a:lnTo>
                    <a:pt x="126" y="6"/>
                  </a:lnTo>
                  <a:lnTo>
                    <a:pt x="114" y="10"/>
                  </a:lnTo>
                  <a:lnTo>
                    <a:pt x="102" y="18"/>
                  </a:lnTo>
                  <a:lnTo>
                    <a:pt x="90" y="28"/>
                  </a:lnTo>
                  <a:lnTo>
                    <a:pt x="80" y="40"/>
                  </a:lnTo>
                  <a:lnTo>
                    <a:pt x="70" y="54"/>
                  </a:lnTo>
                  <a:lnTo>
                    <a:pt x="62" y="72"/>
                  </a:lnTo>
                  <a:lnTo>
                    <a:pt x="54" y="94"/>
                  </a:lnTo>
                  <a:lnTo>
                    <a:pt x="50" y="120"/>
                  </a:lnTo>
                  <a:lnTo>
                    <a:pt x="50" y="120"/>
                  </a:lnTo>
                  <a:lnTo>
                    <a:pt x="42" y="190"/>
                  </a:lnTo>
                  <a:lnTo>
                    <a:pt x="34" y="280"/>
                  </a:lnTo>
                  <a:lnTo>
                    <a:pt x="18" y="486"/>
                  </a:lnTo>
                  <a:lnTo>
                    <a:pt x="0" y="742"/>
                  </a:lnTo>
                  <a:lnTo>
                    <a:pt x="0" y="742"/>
                  </a:lnTo>
                  <a:lnTo>
                    <a:pt x="0" y="748"/>
                  </a:lnTo>
                  <a:lnTo>
                    <a:pt x="0" y="766"/>
                  </a:lnTo>
                  <a:lnTo>
                    <a:pt x="4" y="788"/>
                  </a:lnTo>
                  <a:lnTo>
                    <a:pt x="8" y="802"/>
                  </a:lnTo>
                  <a:lnTo>
                    <a:pt x="12" y="816"/>
                  </a:lnTo>
                  <a:lnTo>
                    <a:pt x="18" y="828"/>
                  </a:lnTo>
                  <a:lnTo>
                    <a:pt x="28" y="842"/>
                  </a:lnTo>
                  <a:lnTo>
                    <a:pt x="38" y="854"/>
                  </a:lnTo>
                  <a:lnTo>
                    <a:pt x="50" y="864"/>
                  </a:lnTo>
                  <a:lnTo>
                    <a:pt x="66" y="872"/>
                  </a:lnTo>
                  <a:lnTo>
                    <a:pt x="84" y="878"/>
                  </a:lnTo>
                  <a:lnTo>
                    <a:pt x="104" y="880"/>
                  </a:lnTo>
                  <a:lnTo>
                    <a:pt x="128" y="880"/>
                  </a:lnTo>
                  <a:lnTo>
                    <a:pt x="128" y="880"/>
                  </a:lnTo>
                  <a:lnTo>
                    <a:pt x="246" y="876"/>
                  </a:lnTo>
                  <a:lnTo>
                    <a:pt x="246" y="876"/>
                  </a:lnTo>
                  <a:lnTo>
                    <a:pt x="244" y="900"/>
                  </a:lnTo>
                  <a:lnTo>
                    <a:pt x="240" y="928"/>
                  </a:lnTo>
                  <a:lnTo>
                    <a:pt x="230" y="954"/>
                  </a:lnTo>
                  <a:lnTo>
                    <a:pt x="218" y="982"/>
                  </a:lnTo>
                  <a:lnTo>
                    <a:pt x="208" y="996"/>
                  </a:lnTo>
                  <a:lnTo>
                    <a:pt x="198" y="1010"/>
                  </a:lnTo>
                  <a:lnTo>
                    <a:pt x="186" y="1024"/>
                  </a:lnTo>
                  <a:lnTo>
                    <a:pt x="174" y="1038"/>
                  </a:lnTo>
                  <a:lnTo>
                    <a:pt x="158" y="1052"/>
                  </a:lnTo>
                  <a:lnTo>
                    <a:pt x="142" y="1064"/>
                  </a:lnTo>
                  <a:lnTo>
                    <a:pt x="124" y="1076"/>
                  </a:lnTo>
                  <a:lnTo>
                    <a:pt x="102" y="1088"/>
                  </a:lnTo>
                  <a:lnTo>
                    <a:pt x="102" y="1088"/>
                  </a:lnTo>
                  <a:lnTo>
                    <a:pt x="110" y="1086"/>
                  </a:lnTo>
                  <a:lnTo>
                    <a:pt x="132" y="1082"/>
                  </a:lnTo>
                  <a:lnTo>
                    <a:pt x="164" y="1074"/>
                  </a:lnTo>
                  <a:lnTo>
                    <a:pt x="184" y="1066"/>
                  </a:lnTo>
                  <a:lnTo>
                    <a:pt x="202" y="1056"/>
                  </a:lnTo>
                  <a:lnTo>
                    <a:pt x="222" y="1046"/>
                  </a:lnTo>
                  <a:lnTo>
                    <a:pt x="244" y="1030"/>
                  </a:lnTo>
                  <a:lnTo>
                    <a:pt x="264" y="1014"/>
                  </a:lnTo>
                  <a:lnTo>
                    <a:pt x="282" y="992"/>
                  </a:lnTo>
                  <a:lnTo>
                    <a:pt x="300" y="968"/>
                  </a:lnTo>
                  <a:lnTo>
                    <a:pt x="318" y="940"/>
                  </a:lnTo>
                  <a:lnTo>
                    <a:pt x="332" y="908"/>
                  </a:lnTo>
                  <a:lnTo>
                    <a:pt x="342" y="872"/>
                  </a:lnTo>
                  <a:lnTo>
                    <a:pt x="342" y="872"/>
                  </a:lnTo>
                  <a:lnTo>
                    <a:pt x="868" y="856"/>
                  </a:lnTo>
                  <a:lnTo>
                    <a:pt x="1102" y="848"/>
                  </a:lnTo>
                  <a:lnTo>
                    <a:pt x="1244" y="842"/>
                  </a:lnTo>
                  <a:lnTo>
                    <a:pt x="1244" y="842"/>
                  </a:lnTo>
                  <a:lnTo>
                    <a:pt x="1268" y="838"/>
                  </a:lnTo>
                  <a:lnTo>
                    <a:pt x="1290" y="832"/>
                  </a:lnTo>
                  <a:lnTo>
                    <a:pt x="1306" y="824"/>
                  </a:lnTo>
                  <a:lnTo>
                    <a:pt x="1322" y="812"/>
                  </a:lnTo>
                  <a:lnTo>
                    <a:pt x="1332" y="800"/>
                  </a:lnTo>
                  <a:lnTo>
                    <a:pt x="1342" y="788"/>
                  </a:lnTo>
                  <a:lnTo>
                    <a:pt x="1350" y="774"/>
                  </a:lnTo>
                  <a:lnTo>
                    <a:pt x="1356" y="760"/>
                  </a:lnTo>
                  <a:lnTo>
                    <a:pt x="1358" y="746"/>
                  </a:lnTo>
                  <a:lnTo>
                    <a:pt x="1362" y="732"/>
                  </a:lnTo>
                  <a:lnTo>
                    <a:pt x="1364" y="708"/>
                  </a:lnTo>
                  <a:lnTo>
                    <a:pt x="1362" y="692"/>
                  </a:lnTo>
                  <a:lnTo>
                    <a:pt x="1362" y="686"/>
                  </a:lnTo>
                  <a:lnTo>
                    <a:pt x="1362" y="686"/>
                  </a:lnTo>
                  <a:close/>
                </a:path>
              </a:pathLst>
            </a:cu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6" name="Dikdörtgen 5"/>
          <p:cNvSpPr/>
          <p:nvPr/>
        </p:nvSpPr>
        <p:spPr>
          <a:xfrm rot="21409972">
            <a:off x="1778887" y="583169"/>
            <a:ext cx="7225907" cy="1815882"/>
          </a:xfrm>
          <a:prstGeom prst="rect">
            <a:avLst/>
          </a:prstGeom>
        </p:spPr>
        <p:txBody>
          <a:bodyPr wrap="square">
            <a:spAutoFit/>
          </a:bodyPr>
          <a:lstStyle/>
          <a:p>
            <a:pPr algn="ctr"/>
            <a:r>
              <a:rPr lang="tr-TR" sz="4000" b="1" dirty="0" smtClean="0">
                <a:solidFill>
                  <a:schemeClr val="bg1"/>
                </a:solidFill>
              </a:rPr>
              <a:t>Tasavvuf </a:t>
            </a:r>
          </a:p>
          <a:p>
            <a:pPr algn="ctr"/>
            <a:r>
              <a:rPr lang="tr-TR" sz="4000" b="1" dirty="0" smtClean="0">
                <a:solidFill>
                  <a:schemeClr val="bg1"/>
                </a:solidFill>
              </a:rPr>
              <a:t>Mutasavvıf </a:t>
            </a:r>
          </a:p>
          <a:p>
            <a:pPr algn="ctr"/>
            <a:r>
              <a:rPr lang="tr-TR" sz="3200" b="1" dirty="0" smtClean="0">
                <a:solidFill>
                  <a:schemeClr val="bg1"/>
                </a:solidFill>
              </a:rPr>
              <a:t>Kelimelerini daha önce duydunuz mu?</a:t>
            </a:r>
            <a:endParaRPr lang="tr-TR" sz="3200" b="1" dirty="0">
              <a:solidFill>
                <a:schemeClr val="bg1"/>
              </a:solidFill>
            </a:endParaRPr>
          </a:p>
        </p:txBody>
      </p:sp>
      <p:pic>
        <p:nvPicPr>
          <p:cNvPr id="7" name="Picture 3" descr="https://dynamic.pixton.com/office/13985.png"/>
          <p:cNvPicPr>
            <a:picLocks noChangeAspect="1" noChangeArrowheads="1"/>
          </p:cNvPicPr>
          <p:nvPr/>
        </p:nvPicPr>
        <p:blipFill rotWithShape="1">
          <a:blip r:embed="rId2">
            <a:extLst>
              <a:ext uri="{28A0092B-C50C-407E-A947-70E740481C1C}">
                <a14:useLocalDpi xmlns:a14="http://schemas.microsoft.com/office/drawing/2010/main" val="0"/>
              </a:ext>
            </a:extLst>
          </a:blip>
          <a:srcRect t="21151" r="9796" b="2429"/>
          <a:stretch/>
        </p:blipFill>
        <p:spPr bwMode="auto">
          <a:xfrm>
            <a:off x="0" y="2739423"/>
            <a:ext cx="1991816" cy="4118577"/>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p:cNvPicPr>
            <a:picLocks noChangeAspect="1"/>
          </p:cNvPicPr>
          <p:nvPr/>
        </p:nvPicPr>
        <p:blipFill>
          <a:blip r:embed="rId3"/>
          <a:stretch>
            <a:fillRect/>
          </a:stretch>
        </p:blipFill>
        <p:spPr>
          <a:xfrm>
            <a:off x="6361596" y="2947910"/>
            <a:ext cx="5612863" cy="3048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517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Din, bir kurallar bütünü olarak bireylere, </a:t>
            </a:r>
            <a:r>
              <a:rPr lang="tr-TR" sz="2400" dirty="0" smtClean="0">
                <a:solidFill>
                  <a:prstClr val="black"/>
                </a:solidFill>
              </a:rPr>
              <a:t>toplumlara </a:t>
            </a:r>
            <a:r>
              <a:rPr lang="tr-TR" sz="2400" dirty="0">
                <a:solidFill>
                  <a:prstClr val="black"/>
                </a:solidFill>
              </a:rPr>
              <a:t>göre </a:t>
            </a:r>
            <a:r>
              <a:rPr lang="tr-TR" sz="2400" dirty="0" smtClean="0">
                <a:solidFill>
                  <a:prstClr val="black"/>
                </a:solidFill>
              </a:rPr>
              <a:t> </a:t>
            </a:r>
          </a:p>
          <a:p>
            <a:pPr lvl="0">
              <a:defRPr/>
            </a:pPr>
            <a:r>
              <a:rPr lang="tr-TR" sz="2400" dirty="0">
                <a:solidFill>
                  <a:prstClr val="black"/>
                </a:solidFill>
              </a:rPr>
              <a:t> </a:t>
            </a:r>
            <a:r>
              <a:rPr lang="tr-TR" sz="2400" dirty="0" smtClean="0">
                <a:solidFill>
                  <a:prstClr val="black"/>
                </a:solidFill>
              </a:rPr>
              <a:t> değişmez.</a:t>
            </a:r>
            <a:endParaRPr lang="tr-TR" sz="2400" dirty="0">
              <a:solidFill>
                <a:prstClr val="black"/>
              </a:solidFill>
            </a:endParaRPr>
          </a:p>
        </p:txBody>
      </p:sp>
      <p:sp>
        <p:nvSpPr>
          <p:cNvPr id="8" name="Dikdörtgen 7"/>
          <p:cNvSpPr/>
          <p:nvPr/>
        </p:nvSpPr>
        <p:spPr>
          <a:xfrm>
            <a:off x="9568365"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43168"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72283"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Mevlevilik fıkıhla ilgili bir mezheptir</a:t>
            </a:r>
            <a:r>
              <a:rPr lang="tr-TR" sz="2400" dirty="0" smtClean="0">
                <a:solidFill>
                  <a:prstClr val="black"/>
                </a:solidFill>
              </a:rPr>
              <a:t>.</a:t>
            </a:r>
            <a:endParaRPr lang="tr-TR" sz="2400" dirty="0">
              <a:solidFill>
                <a:prstClr val="black"/>
              </a:solidFill>
            </a:endParaRPr>
          </a:p>
        </p:txBody>
      </p:sp>
      <p:sp>
        <p:nvSpPr>
          <p:cNvPr id="28" name="Dikdörtgen 27"/>
          <p:cNvSpPr/>
          <p:nvPr/>
        </p:nvSpPr>
        <p:spPr>
          <a:xfrm>
            <a:off x="9592428"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67231"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Divan-ı Hikmet Ahmet Yesevi’nin kitabıdır. </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Mesnevi, Mevlana’nın bir </a:t>
            </a:r>
            <a:r>
              <a:rPr lang="tr-TR" sz="2400" dirty="0" smtClean="0">
                <a:solidFill>
                  <a:prstClr val="black"/>
                </a:solidFill>
              </a:rPr>
              <a:t>eserdir.</a:t>
            </a:r>
            <a:endParaRPr lang="tr-TR" sz="2400" dirty="0">
              <a:solidFill>
                <a:prstClr val="black"/>
              </a:solidFill>
            </a:endParaRP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Nakşibendilik itikadi bir mezheptir</a:t>
            </a:r>
            <a:r>
              <a:rPr lang="tr-TR" sz="2400" dirty="0" smtClean="0">
                <a:solidFill>
                  <a:prstClr val="black"/>
                </a:solidFill>
              </a:rPr>
              <a:t>.</a:t>
            </a:r>
            <a:endParaRPr lang="tr-TR" sz="2400" dirty="0">
              <a:solidFill>
                <a:prstClr val="black"/>
              </a:solidFill>
            </a:endParaRPr>
          </a:p>
        </p:txBody>
      </p:sp>
      <p:sp>
        <p:nvSpPr>
          <p:cNvPr id="78" name="Dikdörtgen 77"/>
          <p:cNvSpPr/>
          <p:nvPr/>
        </p:nvSpPr>
        <p:spPr>
          <a:xfrm>
            <a:off x="9560344"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35147"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64262"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Alevilik-Bektaşilikte Hacı Bektaş Veli’nin görüşleri ve Hz. Ali’nin </a:t>
            </a:r>
            <a:r>
              <a:rPr lang="tr-TR" sz="2400" dirty="0" smtClean="0">
                <a:solidFill>
                  <a:prstClr val="black"/>
                </a:solidFill>
              </a:rPr>
              <a:t> </a:t>
            </a:r>
          </a:p>
          <a:p>
            <a:pPr lvl="0">
              <a:defRPr/>
            </a:pPr>
            <a:r>
              <a:rPr lang="tr-TR" sz="2400" dirty="0">
                <a:solidFill>
                  <a:prstClr val="black"/>
                </a:solidFill>
              </a:rPr>
              <a:t> </a:t>
            </a:r>
            <a:r>
              <a:rPr lang="tr-TR" sz="2400" dirty="0" smtClean="0">
                <a:solidFill>
                  <a:prstClr val="black"/>
                </a:solidFill>
              </a:rPr>
              <a:t> sevgisi </a:t>
            </a:r>
            <a:r>
              <a:rPr lang="tr-TR" sz="2400" dirty="0">
                <a:solidFill>
                  <a:prstClr val="black"/>
                </a:solidFill>
              </a:rPr>
              <a:t>çok önemlidir. </a:t>
            </a: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32177"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3258861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00000">
              <a:schemeClr val="accent4">
                <a:lumMod val="20000"/>
                <a:lumOff val="80000"/>
              </a:schemeClr>
            </a:gs>
            <a:gs pos="0">
              <a:schemeClr val="bg1"/>
            </a:gs>
          </a:gsLst>
          <a:lin ang="16200000" scaled="1"/>
        </a:gradFill>
        <a:effectLst/>
      </p:bgPr>
    </p:bg>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53" name="Dikdörtgen 52"/>
          <p:cNvSpPr/>
          <p:nvPr/>
        </p:nvSpPr>
        <p:spPr>
          <a:xfrm>
            <a:off x="201811" y="4166709"/>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55" name="Dikdörtgen 54"/>
          <p:cNvSpPr/>
          <p:nvPr/>
        </p:nvSpPr>
        <p:spPr>
          <a:xfrm>
            <a:off x="201810" y="4905871"/>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72" name="İçerik Yer Tutucusu 2"/>
          <p:cNvSpPr txBox="1">
            <a:spLocks/>
          </p:cNvSpPr>
          <p:nvPr/>
        </p:nvSpPr>
        <p:spPr>
          <a:xfrm>
            <a:off x="86463" y="-4372"/>
            <a:ext cx="12019073" cy="3237722"/>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4000" b="1" i="0" u="none" strike="noStrike" kern="1200" cap="none" spc="0" normalizeH="0" baseline="0" noProof="0" dirty="0" smtClean="0">
                <a:ln>
                  <a:noFill/>
                </a:ln>
                <a:solidFill>
                  <a:prstClr val="black"/>
                </a:solidFill>
                <a:effectLst/>
                <a:uLnTx/>
                <a:uFillTx/>
                <a:latin typeface="Calibri" panose="020F0502020204030204"/>
                <a:ea typeface="맑은 고딕"/>
                <a:cs typeface="+mn-cs"/>
              </a:rPr>
              <a:t>1. Aşağıdakilerden </a:t>
            </a:r>
            <a:r>
              <a:rPr kumimoji="0" lang="tr-TR" sz="4000" b="1" i="0" u="none" strike="noStrike" kern="1200" cap="none" spc="0" normalizeH="0" baseline="0" noProof="0" dirty="0">
                <a:ln>
                  <a:noFill/>
                </a:ln>
                <a:solidFill>
                  <a:prstClr val="black"/>
                </a:solidFill>
                <a:effectLst/>
                <a:uLnTx/>
                <a:uFillTx/>
                <a:latin typeface="Calibri" panose="020F0502020204030204"/>
                <a:ea typeface="맑은 고딕"/>
                <a:cs typeface="+mn-cs"/>
              </a:rPr>
              <a:t>hangisi </a:t>
            </a:r>
            <a:r>
              <a:rPr kumimoji="0" lang="tr-TR" sz="4000" b="1" i="0" u="none" strike="noStrike" kern="1200" cap="none" spc="0" normalizeH="0" baseline="0" noProof="0" dirty="0" smtClean="0">
                <a:ln>
                  <a:noFill/>
                </a:ln>
                <a:solidFill>
                  <a:prstClr val="black"/>
                </a:solidFill>
                <a:effectLst/>
                <a:uLnTx/>
                <a:uFillTx/>
                <a:latin typeface="Calibri" panose="020F0502020204030204"/>
                <a:ea typeface="맑은 고딕"/>
                <a:cs typeface="+mn-cs"/>
              </a:rPr>
              <a:t>Tasavvufi bir mezhep </a:t>
            </a:r>
            <a:r>
              <a:rPr kumimoji="0" lang="tr-TR" sz="4000" b="1" i="0" u="sng" strike="noStrike" kern="1200" cap="none" spc="0" normalizeH="0" baseline="0" noProof="0" dirty="0" smtClean="0">
                <a:ln>
                  <a:noFill/>
                </a:ln>
                <a:solidFill>
                  <a:prstClr val="black"/>
                </a:solidFill>
                <a:effectLst/>
                <a:uLnTx/>
                <a:uFillTx/>
                <a:latin typeface="Calibri" panose="020F0502020204030204"/>
                <a:ea typeface="맑은 고딕"/>
                <a:cs typeface="+mn-cs"/>
              </a:rPr>
              <a:t>değildir</a:t>
            </a:r>
            <a:r>
              <a:rPr kumimoji="0" lang="tr-TR" sz="4000" b="1" i="0" u="sng" strike="noStrike" kern="1200" cap="none" spc="0" normalizeH="0" baseline="0" noProof="0" dirty="0">
                <a:ln>
                  <a:noFill/>
                </a:ln>
                <a:solidFill>
                  <a:prstClr val="black"/>
                </a:solidFill>
                <a:effectLst/>
                <a:uLnTx/>
                <a:uFillTx/>
                <a:latin typeface="Calibri" panose="020F0502020204030204"/>
                <a:ea typeface="맑은 고딕"/>
                <a:cs typeface="+mn-cs"/>
              </a:rPr>
              <a:t>?</a:t>
            </a: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27" name="Komut Düğmesi: Geri veya Önceki 26">
            <a:hlinkClick r:id="" action="ppaction://hlinkshowjump?jump=previousslide" highlightClick="1"/>
          </p:cNvPr>
          <p:cNvSpPr/>
          <p:nvPr/>
        </p:nvSpPr>
        <p:spPr>
          <a:xfrm>
            <a:off x="11571066" y="4896225"/>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grpSp>
        <p:nvGrpSpPr>
          <p:cNvPr id="4" name="Doğru"/>
          <p:cNvGrpSpPr/>
          <p:nvPr/>
        </p:nvGrpSpPr>
        <p:grpSpPr>
          <a:xfrm>
            <a:off x="995561" y="493863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err="1">
                  <a:solidFill>
                    <a:prstClr val="black"/>
                  </a:solidFill>
                  <a:latin typeface="Calibri" panose="020F0502020204030204"/>
                </a:rPr>
                <a:t>Eş’arîlik</a:t>
              </a:r>
              <a:endParaRPr lang="tr-TR" sz="3600" dirty="0">
                <a:solidFill>
                  <a:prstClr val="black"/>
                </a:solidFill>
                <a:latin typeface="Calibri" panose="020F0502020204030204"/>
              </a:endParaRPr>
            </a:p>
          </p:txBody>
        </p:sp>
        <p:sp>
          <p:nvSpPr>
            <p:cNvPr id="3" name="İkizkenar Üçgen 2"/>
            <p:cNvSpPr/>
            <p:nvPr/>
          </p:nvSpPr>
          <p:spPr>
            <a:xfrm rot="5400000">
              <a:off x="1170037" y="2998672"/>
              <a:ext cx="550607" cy="865239"/>
            </a:xfrm>
            <a:prstGeom prst="triangle">
              <a:avLst>
                <a:gd name="adj" fmla="val 48215"/>
              </a:avLst>
            </a:prstGeom>
            <a:solidFill>
              <a:schemeClr val="accent6">
                <a:lumMod val="50000"/>
              </a:schemeClr>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40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맑은 고딕"/>
                  <a:cs typeface="+mn-cs"/>
                </a:rPr>
                <a:t>Mevlevilik </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41" name="C"/>
          <p:cNvGrpSpPr/>
          <p:nvPr/>
        </p:nvGrpSpPr>
        <p:grpSpPr>
          <a:xfrm>
            <a:off x="995562" y="4195462"/>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prstClr val="black"/>
                  </a:solidFill>
                  <a:latin typeface="Calibri" panose="020F0502020204030204"/>
                </a:rPr>
                <a:t>Kadirilik</a:t>
              </a:r>
            </a:p>
          </p:txBody>
        </p:sp>
        <p:sp>
          <p:nvSpPr>
            <p:cNvPr id="43" name="İkizkenar Üçgen 42"/>
            <p:cNvSpPr/>
            <p:nvPr/>
          </p:nvSpPr>
          <p:spPr>
            <a:xfrm rot="5400000">
              <a:off x="1170037" y="2998672"/>
              <a:ext cx="550607" cy="865239"/>
            </a:xfrm>
            <a:prstGeom prst="triangle">
              <a:avLst>
                <a:gd name="adj" fmla="val 48215"/>
              </a:avLst>
            </a:prstGeom>
            <a:solidFill>
              <a:srgbClr val="C20A0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altLang="tr-TR" sz="3200" dirty="0">
                  <a:solidFill>
                    <a:prstClr val="black"/>
                  </a:solidFill>
                  <a:latin typeface="Arial" panose="020B0604020202020204" pitchFamily="34" charset="0"/>
                </a:rPr>
                <a:t>Nakşibendilik</a:t>
              </a: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smtClean="0">
              <a:ln>
                <a:noFill/>
              </a:ln>
              <a:solidFill>
                <a:prstClr val="black"/>
              </a:solidFill>
              <a:effectLst/>
              <a:uLnTx/>
              <a:uFillTx/>
              <a:latin typeface="Arial" panose="020B0604020202020204" pitchFamily="34" charset="0"/>
              <a:ea typeface="맑은 고딕"/>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smtClean="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smtClean="0">
              <a:ln>
                <a:noFill/>
              </a:ln>
              <a:solidFill>
                <a:prstClr val="black"/>
              </a:solidFill>
              <a:effectLst/>
              <a:uLnTx/>
              <a:uFillTx/>
              <a:latin typeface="Arial" panose="020B0604020202020204" pitchFamily="34" charset="0"/>
              <a:ea typeface="맑은 고딕"/>
              <a:cs typeface="+mn-cs"/>
            </a:endParaRPr>
          </a:p>
        </p:txBody>
      </p:sp>
      <p:sp>
        <p:nvSpPr>
          <p:cNvPr id="25" name="Yuvarlatılmış Dikdörtgen 24"/>
          <p:cNvSpPr/>
          <p:nvPr/>
        </p:nvSpPr>
        <p:spPr>
          <a:xfrm>
            <a:off x="8134350" y="2837017"/>
            <a:ext cx="3969752" cy="426570"/>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Calibri" panose="020F0502020204030204"/>
                <a:ea typeface="맑은 고딕"/>
                <a:cs typeface="+mn-cs"/>
              </a:rPr>
              <a:t>2020 Beceri Temelli Sorular (MEB)</a:t>
            </a:r>
            <a:endParaRPr kumimoji="0" lang="tr-TR" sz="20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Tree>
    <p:extLst>
      <p:ext uri="{BB962C8B-B14F-4D97-AF65-F5344CB8AC3E}">
        <p14:creationId xmlns:p14="http://schemas.microsoft.com/office/powerpoint/2010/main" val="286837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00000">
              <a:schemeClr val="accent2">
                <a:lumMod val="40000"/>
                <a:lumOff val="60000"/>
              </a:schemeClr>
            </a:gs>
            <a:gs pos="0">
              <a:schemeClr val="bg1"/>
            </a:gs>
          </a:gsLst>
          <a:lin ang="16200000" scaled="1"/>
        </a:gradFill>
        <a:effectLst/>
      </p:bgPr>
    </p:bg>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5"/>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53" name="Dikdörtgen 52"/>
          <p:cNvSpPr/>
          <p:nvPr/>
        </p:nvSpPr>
        <p:spPr>
          <a:xfrm>
            <a:off x="218970" y="4814087"/>
            <a:ext cx="793750" cy="625476"/>
          </a:xfrm>
          <a:prstGeom prst="rect">
            <a:avLst/>
          </a:prstGeom>
          <a:blipFill>
            <a:blip r:embed="rId5"/>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54" name="Dikdörtgen 53"/>
          <p:cNvSpPr/>
          <p:nvPr/>
        </p:nvSpPr>
        <p:spPr>
          <a:xfrm>
            <a:off x="218970" y="3145554"/>
            <a:ext cx="793750" cy="625478"/>
          </a:xfrm>
          <a:prstGeom prst="rect">
            <a:avLst/>
          </a:prstGeom>
          <a:blipFill>
            <a:blip r:embed="rId5"/>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55" name="Dikdörtgen 54"/>
          <p:cNvSpPr/>
          <p:nvPr/>
        </p:nvSpPr>
        <p:spPr>
          <a:xfrm>
            <a:off x="218970" y="5663545"/>
            <a:ext cx="793750" cy="632812"/>
          </a:xfrm>
          <a:prstGeom prst="rect">
            <a:avLst/>
          </a:prstGeom>
          <a:blipFill>
            <a:blip r:embed="rId6"/>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맑은 고딕"/>
              <a:cs typeface="+mn-cs"/>
            </a:endParaRPr>
          </a:p>
        </p:txBody>
      </p:sp>
      <p:sp>
        <p:nvSpPr>
          <p:cNvPr id="72" name="İçerik Yer Tutucusu 2"/>
          <p:cNvSpPr txBox="1">
            <a:spLocks/>
          </p:cNvSpPr>
          <p:nvPr/>
        </p:nvSpPr>
        <p:spPr>
          <a:xfrm>
            <a:off x="1" y="16955"/>
            <a:ext cx="12192000" cy="3052921"/>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971550" lvl="1" indent="-514350" algn="just">
              <a:buFont typeface="+mj-lt"/>
              <a:buAutoNum type="romanUcPeriod"/>
            </a:pPr>
            <a:r>
              <a:rPr lang="tr-TR" sz="2400" dirty="0" smtClean="0"/>
              <a:t>Türkistan’ın </a:t>
            </a:r>
            <a:r>
              <a:rPr lang="tr-TR" sz="2400" dirty="0"/>
              <a:t>ve Anadolu’nun çeşitli bölgelerine göndererek İslamiyetin tanınmasını sağlamıştır.</a:t>
            </a:r>
          </a:p>
          <a:p>
            <a:pPr marL="971550" lvl="1" indent="-514350" algn="just">
              <a:buFont typeface="+mj-lt"/>
              <a:buAutoNum type="romanUcPeriod"/>
            </a:pPr>
            <a:r>
              <a:rPr lang="tr-TR" sz="2400" dirty="0" smtClean="0"/>
              <a:t>Mesnevi adlı </a:t>
            </a:r>
            <a:r>
              <a:rPr lang="tr-TR" sz="2400" dirty="0"/>
              <a:t>eseri vardır. </a:t>
            </a:r>
          </a:p>
          <a:p>
            <a:pPr marL="971550" lvl="1" indent="-514350" algn="just">
              <a:buFont typeface="+mj-lt"/>
              <a:buAutoNum type="romanUcPeriod"/>
            </a:pPr>
            <a:r>
              <a:rPr lang="tr-TR" sz="2400" dirty="0" smtClean="0"/>
              <a:t>Türkçe </a:t>
            </a:r>
            <a:r>
              <a:rPr lang="tr-TR" sz="2400" dirty="0"/>
              <a:t>olarak söylediği ve hikmet denilen sözleri Divan-ı Hikmet isimli eserinde toplanmıştır.</a:t>
            </a:r>
          </a:p>
          <a:p>
            <a:pPr marL="971550" lvl="1" indent="-514350" algn="just">
              <a:buFont typeface="+mj-lt"/>
              <a:buAutoNum type="romanUcPeriod"/>
            </a:pPr>
            <a:r>
              <a:rPr lang="tr-TR" sz="2400" dirty="0" smtClean="0"/>
              <a:t>Kabri </a:t>
            </a:r>
            <a:r>
              <a:rPr lang="tr-TR" sz="2400" dirty="0"/>
              <a:t>Konya’da bulunmaktadır.</a:t>
            </a:r>
          </a:p>
          <a:p>
            <a:pPr algn="l"/>
            <a:r>
              <a:rPr lang="tr-TR" b="1" dirty="0"/>
              <a:t>2. Yukarıda verilen bilgilerden hangileri </a:t>
            </a:r>
            <a:r>
              <a:rPr lang="tr-TR" b="1" dirty="0" err="1" smtClean="0"/>
              <a:t>Yesevilikle</a:t>
            </a:r>
            <a:r>
              <a:rPr lang="tr-TR" b="1" dirty="0" smtClean="0"/>
              <a:t> </a:t>
            </a:r>
            <a:r>
              <a:rPr lang="tr-TR" b="1" dirty="0"/>
              <a:t>ilgilidir</a:t>
            </a:r>
            <a:r>
              <a:rPr lang="tr-TR" b="1" dirty="0" smtClean="0"/>
              <a:t>?</a:t>
            </a:r>
            <a:endParaRPr lang="tr-TR" b="1" dirty="0"/>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맑은 고딕"/>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prstClr val="black"/>
                  </a:solidFill>
                  <a:latin typeface="Calibri"/>
                </a:rPr>
                <a:t>I, III</a:t>
              </a: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rgbClr val="000000"/>
                  </a:solidFill>
                  <a:latin typeface="Calibri"/>
                </a:rPr>
                <a:t>I, </a:t>
              </a:r>
              <a:r>
                <a:rPr lang="tr-TR" sz="3600" dirty="0" smtClean="0">
                  <a:solidFill>
                    <a:srgbClr val="000000"/>
                  </a:solidFill>
                  <a:latin typeface="Calibri"/>
                </a:rPr>
                <a:t>IV</a:t>
              </a:r>
              <a:endParaRPr lang="tr-TR" sz="3600" dirty="0">
                <a:solidFill>
                  <a:srgbClr val="000000"/>
                </a:solidFill>
                <a:latin typeface="Calibri"/>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rgbClr val="000000"/>
                  </a:solidFill>
                  <a:latin typeface="Calibri" panose="020F0502020204030204"/>
                </a:rPr>
                <a:t>I, </a:t>
              </a:r>
              <a:r>
                <a:rPr lang="tr-TR" sz="3600" dirty="0" smtClean="0">
                  <a:solidFill>
                    <a:srgbClr val="000000"/>
                  </a:solidFill>
                  <a:latin typeface="Calibri" panose="020F0502020204030204"/>
                </a:rPr>
                <a:t>II, III</a:t>
              </a:r>
              <a:endParaRPr lang="tr-TR" sz="3600" dirty="0">
                <a:solidFill>
                  <a:srgbClr val="000000"/>
                </a:solidFill>
                <a:latin typeface="Calibri" panose="020F0502020204030204"/>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rgbClr val="000000"/>
                  </a:solidFill>
                  <a:latin typeface="Calibri" panose="020F0502020204030204"/>
                </a:rPr>
                <a:t>I, </a:t>
              </a:r>
              <a:r>
                <a:rPr lang="tr-TR" sz="3600" dirty="0" smtClean="0">
                  <a:solidFill>
                    <a:srgbClr val="000000"/>
                  </a:solidFill>
                  <a:latin typeface="Calibri" panose="020F0502020204030204"/>
                </a:rPr>
                <a:t>III, IV</a:t>
              </a:r>
              <a:endParaRPr lang="tr-TR" sz="3600" dirty="0">
                <a:solidFill>
                  <a:srgbClr val="000000"/>
                </a:solidFill>
                <a:latin typeface="Calibri" panose="020F0502020204030204"/>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맑은 고딕"/>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grpSp>
    </p:spTree>
    <p:extLst>
      <p:ext uri="{BB962C8B-B14F-4D97-AF65-F5344CB8AC3E}">
        <p14:creationId xmlns:p14="http://schemas.microsoft.com/office/powerpoint/2010/main" val="2603543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3" name="Doğru (online-audio-converter.com).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537333" y="1715697"/>
            <a:ext cx="4686243" cy="4626328"/>
          </a:xfrm>
          <a:prstGeom prst="rect">
            <a:avLst/>
          </a:prstGeom>
        </p:spPr>
      </p:pic>
      <p:sp>
        <p:nvSpPr>
          <p:cNvPr id="4" name="사각형: 둥근 모서리 2">
            <a:extLst>
              <a:ext uri="{FF2B5EF4-FFF2-40B4-BE49-F238E27FC236}">
                <a16:creationId xmlns:a16="http://schemas.microsoft.com/office/drawing/2014/main" id="{2B5DCA7F-1CB5-47C1-8931-8E774F89C269}"/>
              </a:ext>
            </a:extLst>
          </p:cNvPr>
          <p:cNvSpPr/>
          <p:nvPr/>
        </p:nvSpPr>
        <p:spPr>
          <a:xfrm>
            <a:off x="576028" y="510815"/>
            <a:ext cx="4507416" cy="826509"/>
          </a:xfrm>
          <a:prstGeom prst="roundRect">
            <a:avLst>
              <a:gd name="adj" fmla="val 952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000" b="1" dirty="0" smtClean="0"/>
              <a:t>   </a:t>
            </a:r>
            <a:r>
              <a:rPr lang="tr-TR" sz="3600" dirty="0" smtClean="0">
                <a:solidFill>
                  <a:schemeClr val="tx1"/>
                </a:solidFill>
              </a:rPr>
              <a:t>Alevilik-Bektaşilik</a:t>
            </a:r>
            <a:r>
              <a:rPr lang="tr-TR" b="1" dirty="0" smtClean="0"/>
              <a:t> </a:t>
            </a:r>
            <a:endParaRPr lang="ko-KR" altLang="en-US" dirty="0">
              <a:solidFill>
                <a:schemeClr val="tx1"/>
              </a:solidFill>
            </a:endParaRPr>
          </a:p>
        </p:txBody>
      </p:sp>
      <p:sp>
        <p:nvSpPr>
          <p:cNvPr id="5" name="사각형: 둥근 모서리 1">
            <a:extLst>
              <a:ext uri="{FF2B5EF4-FFF2-40B4-BE49-F238E27FC236}">
                <a16:creationId xmlns:a16="http://schemas.microsoft.com/office/drawing/2014/main" id="{555406DD-9578-4B3B-AFB3-0D0C9AFC022C}"/>
              </a:ext>
            </a:extLst>
          </p:cNvPr>
          <p:cNvSpPr/>
          <p:nvPr/>
        </p:nvSpPr>
        <p:spPr>
          <a:xfrm>
            <a:off x="283808" y="424667"/>
            <a:ext cx="811403" cy="998806"/>
          </a:xfrm>
          <a:prstGeom prst="roundRect">
            <a:avLst/>
          </a:prstGeom>
          <a:solidFill>
            <a:schemeClr val="bg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5400" b="1" dirty="0" smtClean="0">
                <a:solidFill>
                  <a:srgbClr val="98A6E0"/>
                </a:solidFill>
                <a:latin typeface="Arial" panose="020B0604020202020204" pitchFamily="34" charset="0"/>
                <a:cs typeface="Arial" panose="020B0604020202020204" pitchFamily="34" charset="0"/>
              </a:rPr>
              <a:t>5</a:t>
            </a:r>
            <a:endParaRPr lang="ko-KR" altLang="en-US" sz="5400" b="1" dirty="0">
              <a:solidFill>
                <a:srgbClr val="98A6E0"/>
              </a:solidFill>
              <a:latin typeface="Arial" panose="020B0604020202020204" pitchFamily="34" charset="0"/>
              <a:cs typeface="Arial" panose="020B0604020202020204" pitchFamily="34" charset="0"/>
            </a:endParaRPr>
          </a:p>
        </p:txBody>
      </p:sp>
      <p:sp>
        <p:nvSpPr>
          <p:cNvPr id="7" name="Dikdörtgen 6"/>
          <p:cNvSpPr/>
          <p:nvPr/>
        </p:nvSpPr>
        <p:spPr>
          <a:xfrm>
            <a:off x="5494318" y="805284"/>
            <a:ext cx="6355159" cy="2138713"/>
          </a:xfrm>
          <a:prstGeom prst="rect">
            <a:avLst/>
          </a:prstGeom>
          <a:solidFill>
            <a:srgbClr val="90C8D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2800" b="1" dirty="0" err="1" smtClean="0"/>
              <a:t>Ehl</a:t>
            </a:r>
            <a:r>
              <a:rPr lang="tr-TR" sz="2800" b="1" dirty="0" smtClean="0"/>
              <a:t>-i </a:t>
            </a:r>
            <a:r>
              <a:rPr lang="tr-TR" sz="2800" b="1" dirty="0" err="1" smtClean="0"/>
              <a:t>beyt</a:t>
            </a:r>
            <a:r>
              <a:rPr lang="tr-TR" sz="2800" dirty="0" smtClean="0"/>
              <a:t>, </a:t>
            </a:r>
            <a:r>
              <a:rPr lang="tr-TR" sz="2800" b="1" dirty="0" smtClean="0"/>
              <a:t>Hz. Ali sevgisi </a:t>
            </a:r>
            <a:r>
              <a:rPr lang="tr-TR" sz="2800" dirty="0" smtClean="0"/>
              <a:t>ve </a:t>
            </a:r>
            <a:r>
              <a:rPr lang="tr-TR" sz="2800" b="1" dirty="0"/>
              <a:t>Pir Hünkâr Hacı Bektaş Veli</a:t>
            </a:r>
            <a:r>
              <a:rPr lang="tr-TR" sz="2800" dirty="0"/>
              <a:t>’nin temel </a:t>
            </a:r>
            <a:r>
              <a:rPr lang="tr-TR" sz="2800" dirty="0" smtClean="0"/>
              <a:t>öğretisi ve görüşleri etrafında oluşan tasavvufi bir yorumdur.</a:t>
            </a:r>
            <a:endParaRPr lang="tr-TR" sz="2800" dirty="0"/>
          </a:p>
        </p:txBody>
      </p:sp>
      <p:sp>
        <p:nvSpPr>
          <p:cNvPr id="11" name="Shape">
            <a:extLst>
              <a:ext uri="{FF2B5EF4-FFF2-40B4-BE49-F238E27FC236}">
                <a16:creationId xmlns:a16="http://schemas.microsoft.com/office/drawing/2014/main" id="{A7A0A687-52AC-4501-AA44-9FBC18C94E0C}"/>
              </a:ext>
            </a:extLst>
          </p:cNvPr>
          <p:cNvSpPr/>
          <p:nvPr/>
        </p:nvSpPr>
        <p:spPr>
          <a:xfrm>
            <a:off x="5301890" y="3249936"/>
            <a:ext cx="3069567" cy="3151708"/>
          </a:xfrm>
          <a:custGeom>
            <a:avLst/>
            <a:gdLst/>
            <a:ahLst/>
            <a:cxnLst>
              <a:cxn ang="0">
                <a:pos x="wd2" y="hd2"/>
              </a:cxn>
              <a:cxn ang="5400000">
                <a:pos x="wd2" y="hd2"/>
              </a:cxn>
              <a:cxn ang="10800000">
                <a:pos x="wd2" y="hd2"/>
              </a:cxn>
              <a:cxn ang="16200000">
                <a:pos x="wd2" y="hd2"/>
              </a:cxn>
            </a:cxnLst>
            <a:rect l="0" t="0" r="r" b="b"/>
            <a:pathLst>
              <a:path w="21530" h="21590" extrusionOk="0">
                <a:moveTo>
                  <a:pt x="595" y="2603"/>
                </a:moveTo>
                <a:cubicBezTo>
                  <a:pt x="380" y="2256"/>
                  <a:pt x="380" y="1848"/>
                  <a:pt x="595" y="1501"/>
                </a:cubicBezTo>
                <a:cubicBezTo>
                  <a:pt x="809" y="1154"/>
                  <a:pt x="1174" y="950"/>
                  <a:pt x="1582" y="950"/>
                </a:cubicBezTo>
                <a:lnTo>
                  <a:pt x="20136" y="950"/>
                </a:lnTo>
                <a:lnTo>
                  <a:pt x="20136" y="1276"/>
                </a:lnTo>
                <a:cubicBezTo>
                  <a:pt x="20136" y="1358"/>
                  <a:pt x="20179" y="1419"/>
                  <a:pt x="20243" y="1460"/>
                </a:cubicBezTo>
                <a:cubicBezTo>
                  <a:pt x="20307" y="1501"/>
                  <a:pt x="20393" y="1501"/>
                  <a:pt x="20458" y="1460"/>
                </a:cubicBezTo>
                <a:lnTo>
                  <a:pt x="21423" y="929"/>
                </a:lnTo>
                <a:cubicBezTo>
                  <a:pt x="21487" y="888"/>
                  <a:pt x="21530" y="827"/>
                  <a:pt x="21530" y="745"/>
                </a:cubicBezTo>
                <a:cubicBezTo>
                  <a:pt x="21530" y="664"/>
                  <a:pt x="21487" y="602"/>
                  <a:pt x="21423" y="562"/>
                </a:cubicBezTo>
                <a:lnTo>
                  <a:pt x="20458" y="31"/>
                </a:lnTo>
                <a:cubicBezTo>
                  <a:pt x="20393" y="-10"/>
                  <a:pt x="20307" y="-10"/>
                  <a:pt x="20243" y="31"/>
                </a:cubicBezTo>
                <a:cubicBezTo>
                  <a:pt x="20179" y="72"/>
                  <a:pt x="20136" y="133"/>
                  <a:pt x="20136" y="215"/>
                </a:cubicBezTo>
                <a:lnTo>
                  <a:pt x="20136" y="541"/>
                </a:lnTo>
                <a:lnTo>
                  <a:pt x="1582" y="541"/>
                </a:lnTo>
                <a:cubicBezTo>
                  <a:pt x="1002" y="541"/>
                  <a:pt x="509" y="827"/>
                  <a:pt x="209" y="1297"/>
                </a:cubicBezTo>
                <a:cubicBezTo>
                  <a:pt x="-70" y="1766"/>
                  <a:pt x="-70" y="2338"/>
                  <a:pt x="209" y="2807"/>
                </a:cubicBezTo>
                <a:lnTo>
                  <a:pt x="11534" y="21488"/>
                </a:lnTo>
                <a:cubicBezTo>
                  <a:pt x="11577" y="21549"/>
                  <a:pt x="11642" y="21590"/>
                  <a:pt x="11727" y="21590"/>
                </a:cubicBezTo>
                <a:cubicBezTo>
                  <a:pt x="11770" y="21590"/>
                  <a:pt x="11792" y="21590"/>
                  <a:pt x="11835" y="21570"/>
                </a:cubicBezTo>
                <a:cubicBezTo>
                  <a:pt x="11942" y="21508"/>
                  <a:pt x="11963" y="21386"/>
                  <a:pt x="11920" y="21284"/>
                </a:cubicBezTo>
                <a:lnTo>
                  <a:pt x="595" y="260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lang="tr-TR" sz="2800" dirty="0"/>
          </a:p>
        </p:txBody>
      </p:sp>
      <p:sp>
        <p:nvSpPr>
          <p:cNvPr id="12" name="Shape">
            <a:extLst>
              <a:ext uri="{FF2B5EF4-FFF2-40B4-BE49-F238E27FC236}">
                <a16:creationId xmlns:a16="http://schemas.microsoft.com/office/drawing/2014/main" id="{C9484ED0-23A6-4270-9FFC-953CFDF384CF}"/>
              </a:ext>
            </a:extLst>
          </p:cNvPr>
          <p:cNvSpPr/>
          <p:nvPr/>
        </p:nvSpPr>
        <p:spPr>
          <a:xfrm>
            <a:off x="8648183" y="3249936"/>
            <a:ext cx="3131462" cy="3206508"/>
          </a:xfrm>
          <a:custGeom>
            <a:avLst/>
            <a:gdLst/>
            <a:ahLst/>
            <a:cxnLst>
              <a:cxn ang="0">
                <a:pos x="wd2" y="hd2"/>
              </a:cxn>
              <a:cxn ang="5400000">
                <a:pos x="wd2" y="hd2"/>
              </a:cxn>
              <a:cxn ang="10800000">
                <a:pos x="wd2" y="hd2"/>
              </a:cxn>
              <a:cxn ang="16200000">
                <a:pos x="wd2" y="hd2"/>
              </a:cxn>
            </a:cxnLst>
            <a:rect l="0" t="0" r="r" b="b"/>
            <a:pathLst>
              <a:path w="21470" h="21600" extrusionOk="0">
                <a:moveTo>
                  <a:pt x="21280" y="775"/>
                </a:moveTo>
                <a:cubicBezTo>
                  <a:pt x="21025" y="293"/>
                  <a:pt x="20553" y="0"/>
                  <a:pt x="20023" y="0"/>
                </a:cubicBezTo>
                <a:lnTo>
                  <a:pt x="1449" y="0"/>
                </a:lnTo>
                <a:cubicBezTo>
                  <a:pt x="919" y="0"/>
                  <a:pt x="467" y="293"/>
                  <a:pt x="192" y="775"/>
                </a:cubicBezTo>
                <a:cubicBezTo>
                  <a:pt x="-64" y="1257"/>
                  <a:pt x="-64" y="1844"/>
                  <a:pt x="192" y="2326"/>
                </a:cubicBezTo>
                <a:lnTo>
                  <a:pt x="10569" y="21495"/>
                </a:lnTo>
                <a:cubicBezTo>
                  <a:pt x="10608" y="21558"/>
                  <a:pt x="10667" y="21600"/>
                  <a:pt x="10746" y="21600"/>
                </a:cubicBezTo>
                <a:cubicBezTo>
                  <a:pt x="10785" y="21600"/>
                  <a:pt x="10805" y="21600"/>
                  <a:pt x="10844" y="21579"/>
                </a:cubicBezTo>
                <a:cubicBezTo>
                  <a:pt x="10942" y="21516"/>
                  <a:pt x="10962" y="21390"/>
                  <a:pt x="10923" y="21286"/>
                </a:cubicBezTo>
                <a:lnTo>
                  <a:pt x="526" y="2116"/>
                </a:lnTo>
                <a:cubicBezTo>
                  <a:pt x="329" y="1760"/>
                  <a:pt x="329" y="1341"/>
                  <a:pt x="526" y="985"/>
                </a:cubicBezTo>
                <a:cubicBezTo>
                  <a:pt x="722" y="629"/>
                  <a:pt x="1056" y="419"/>
                  <a:pt x="1430" y="419"/>
                </a:cubicBezTo>
                <a:lnTo>
                  <a:pt x="20003" y="419"/>
                </a:lnTo>
                <a:cubicBezTo>
                  <a:pt x="20376" y="419"/>
                  <a:pt x="20730" y="629"/>
                  <a:pt x="20927" y="985"/>
                </a:cubicBezTo>
                <a:cubicBezTo>
                  <a:pt x="21123" y="1341"/>
                  <a:pt x="21123" y="1760"/>
                  <a:pt x="20927" y="2116"/>
                </a:cubicBezTo>
                <a:lnTo>
                  <a:pt x="12240" y="17913"/>
                </a:lnTo>
                <a:lnTo>
                  <a:pt x="11905" y="17787"/>
                </a:lnTo>
                <a:cubicBezTo>
                  <a:pt x="11846" y="17766"/>
                  <a:pt x="11768" y="17766"/>
                  <a:pt x="11709" y="17829"/>
                </a:cubicBezTo>
                <a:cubicBezTo>
                  <a:pt x="11650" y="17871"/>
                  <a:pt x="11630" y="17955"/>
                  <a:pt x="11650" y="18017"/>
                </a:cubicBezTo>
                <a:lnTo>
                  <a:pt x="11827" y="19086"/>
                </a:lnTo>
                <a:cubicBezTo>
                  <a:pt x="11846" y="19170"/>
                  <a:pt x="11886" y="19212"/>
                  <a:pt x="11945" y="19254"/>
                </a:cubicBezTo>
                <a:cubicBezTo>
                  <a:pt x="12004" y="19274"/>
                  <a:pt x="12082" y="19274"/>
                  <a:pt x="12141" y="19212"/>
                </a:cubicBezTo>
                <a:lnTo>
                  <a:pt x="12927" y="18520"/>
                </a:lnTo>
                <a:cubicBezTo>
                  <a:pt x="12986" y="18478"/>
                  <a:pt x="13006" y="18395"/>
                  <a:pt x="12986" y="18332"/>
                </a:cubicBezTo>
                <a:cubicBezTo>
                  <a:pt x="12967" y="18248"/>
                  <a:pt x="12927" y="18206"/>
                  <a:pt x="12868" y="18164"/>
                </a:cubicBezTo>
                <a:lnTo>
                  <a:pt x="12613" y="18059"/>
                </a:lnTo>
                <a:lnTo>
                  <a:pt x="21261" y="2326"/>
                </a:lnTo>
                <a:cubicBezTo>
                  <a:pt x="21536" y="1844"/>
                  <a:pt x="21536" y="1257"/>
                  <a:pt x="21280" y="775"/>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lang="tr-TR" sz="2800" dirty="0"/>
          </a:p>
        </p:txBody>
      </p:sp>
      <p:sp>
        <p:nvSpPr>
          <p:cNvPr id="13" name="Shape">
            <a:extLst>
              <a:ext uri="{FF2B5EF4-FFF2-40B4-BE49-F238E27FC236}">
                <a16:creationId xmlns:a16="http://schemas.microsoft.com/office/drawing/2014/main" id="{EA67DF88-1082-48FE-ACA6-87F22F269573}"/>
              </a:ext>
            </a:extLst>
          </p:cNvPr>
          <p:cNvSpPr/>
          <p:nvPr/>
        </p:nvSpPr>
        <p:spPr>
          <a:xfrm>
            <a:off x="7036276" y="3278922"/>
            <a:ext cx="2931860" cy="3290195"/>
          </a:xfrm>
          <a:custGeom>
            <a:avLst/>
            <a:gdLst/>
            <a:ahLst/>
            <a:cxnLst>
              <a:cxn ang="0">
                <a:pos x="wd2" y="hd2"/>
              </a:cxn>
              <a:cxn ang="5400000">
                <a:pos x="wd2" y="hd2"/>
              </a:cxn>
              <a:cxn ang="10800000">
                <a:pos x="wd2" y="hd2"/>
              </a:cxn>
              <a:cxn ang="16200000">
                <a:pos x="wd2" y="hd2"/>
              </a:cxn>
            </a:cxnLst>
            <a:rect l="0" t="0" r="r" b="b"/>
            <a:pathLst>
              <a:path w="21532" h="21557" extrusionOk="0">
                <a:moveTo>
                  <a:pt x="21427" y="20631"/>
                </a:moveTo>
                <a:lnTo>
                  <a:pt x="20479" y="20101"/>
                </a:lnTo>
                <a:cubicBezTo>
                  <a:pt x="20416" y="20060"/>
                  <a:pt x="20332" y="20060"/>
                  <a:pt x="20269" y="20101"/>
                </a:cubicBezTo>
                <a:cubicBezTo>
                  <a:pt x="20206" y="20142"/>
                  <a:pt x="20164" y="20203"/>
                  <a:pt x="20164" y="20284"/>
                </a:cubicBezTo>
                <a:lnTo>
                  <a:pt x="20164" y="20610"/>
                </a:lnTo>
                <a:lnTo>
                  <a:pt x="1553" y="20610"/>
                </a:lnTo>
                <a:cubicBezTo>
                  <a:pt x="1153" y="20610"/>
                  <a:pt x="774" y="20406"/>
                  <a:pt x="585" y="20060"/>
                </a:cubicBezTo>
                <a:cubicBezTo>
                  <a:pt x="374" y="19714"/>
                  <a:pt x="374" y="19306"/>
                  <a:pt x="585" y="18960"/>
                </a:cubicBezTo>
                <a:lnTo>
                  <a:pt x="11700" y="314"/>
                </a:lnTo>
                <a:cubicBezTo>
                  <a:pt x="11764" y="213"/>
                  <a:pt x="11721" y="90"/>
                  <a:pt x="11616" y="29"/>
                </a:cubicBezTo>
                <a:cubicBezTo>
                  <a:pt x="11511" y="-32"/>
                  <a:pt x="11385" y="9"/>
                  <a:pt x="11321" y="111"/>
                </a:cubicBezTo>
                <a:lnTo>
                  <a:pt x="206" y="18756"/>
                </a:lnTo>
                <a:cubicBezTo>
                  <a:pt x="-68" y="19225"/>
                  <a:pt x="-68" y="19795"/>
                  <a:pt x="206" y="20264"/>
                </a:cubicBezTo>
                <a:cubicBezTo>
                  <a:pt x="479" y="20733"/>
                  <a:pt x="985" y="21018"/>
                  <a:pt x="1553" y="21018"/>
                </a:cubicBezTo>
                <a:lnTo>
                  <a:pt x="20164" y="21018"/>
                </a:lnTo>
                <a:lnTo>
                  <a:pt x="20164" y="21344"/>
                </a:lnTo>
                <a:cubicBezTo>
                  <a:pt x="20164" y="21425"/>
                  <a:pt x="20206" y="21486"/>
                  <a:pt x="20269" y="21527"/>
                </a:cubicBezTo>
                <a:cubicBezTo>
                  <a:pt x="20332" y="21568"/>
                  <a:pt x="20416" y="21568"/>
                  <a:pt x="20479" y="21527"/>
                </a:cubicBezTo>
                <a:lnTo>
                  <a:pt x="21427" y="20997"/>
                </a:lnTo>
                <a:cubicBezTo>
                  <a:pt x="21490" y="20957"/>
                  <a:pt x="21532" y="20896"/>
                  <a:pt x="21532" y="20814"/>
                </a:cubicBezTo>
                <a:cubicBezTo>
                  <a:pt x="21532" y="20733"/>
                  <a:pt x="21490" y="20671"/>
                  <a:pt x="21427" y="20631"/>
                </a:cubicBez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lang="tr-TR" sz="2800" dirty="0"/>
          </a:p>
        </p:txBody>
      </p:sp>
      <p:sp>
        <p:nvSpPr>
          <p:cNvPr id="26" name="Dikdörtgen 25"/>
          <p:cNvSpPr/>
          <p:nvPr/>
        </p:nvSpPr>
        <p:spPr>
          <a:xfrm rot="2540080">
            <a:off x="5589695" y="3677416"/>
            <a:ext cx="2231641" cy="1200329"/>
          </a:xfrm>
          <a:prstGeom prst="rect">
            <a:avLst/>
          </a:prstGeom>
        </p:spPr>
        <p:txBody>
          <a:bodyPr wrap="square">
            <a:spAutoFit/>
          </a:bodyPr>
          <a:lstStyle/>
          <a:p>
            <a:pPr algn="ctr"/>
            <a:r>
              <a:rPr lang="tr-TR" sz="3600" dirty="0"/>
              <a:t>Hz. Ali Sevgisi</a:t>
            </a:r>
          </a:p>
        </p:txBody>
      </p:sp>
      <p:sp>
        <p:nvSpPr>
          <p:cNvPr id="27" name="Dikdörtgen 26"/>
          <p:cNvSpPr/>
          <p:nvPr/>
        </p:nvSpPr>
        <p:spPr>
          <a:xfrm rot="18134493">
            <a:off x="7254967" y="4692851"/>
            <a:ext cx="2232978" cy="1200329"/>
          </a:xfrm>
          <a:prstGeom prst="rect">
            <a:avLst/>
          </a:prstGeom>
        </p:spPr>
        <p:txBody>
          <a:bodyPr wrap="square">
            <a:spAutoFit/>
          </a:bodyPr>
          <a:lstStyle/>
          <a:p>
            <a:pPr algn="ctr"/>
            <a:r>
              <a:rPr lang="tr-TR" sz="3600" dirty="0" err="1"/>
              <a:t>Ehl</a:t>
            </a:r>
            <a:r>
              <a:rPr lang="tr-TR" sz="3600" dirty="0"/>
              <a:t>-i </a:t>
            </a:r>
            <a:r>
              <a:rPr lang="tr-TR" sz="3600" dirty="0" err="1"/>
              <a:t>Beyt</a:t>
            </a:r>
            <a:r>
              <a:rPr lang="tr-TR" sz="3600" dirty="0"/>
              <a:t> sevgisi</a:t>
            </a:r>
          </a:p>
        </p:txBody>
      </p:sp>
      <p:sp>
        <p:nvSpPr>
          <p:cNvPr id="28" name="Dikdörtgen 27"/>
          <p:cNvSpPr/>
          <p:nvPr/>
        </p:nvSpPr>
        <p:spPr>
          <a:xfrm rot="2279196">
            <a:off x="8556790" y="3661369"/>
            <a:ext cx="2842311" cy="954107"/>
          </a:xfrm>
          <a:prstGeom prst="rect">
            <a:avLst/>
          </a:prstGeom>
        </p:spPr>
        <p:txBody>
          <a:bodyPr wrap="square">
            <a:spAutoFit/>
          </a:bodyPr>
          <a:lstStyle/>
          <a:p>
            <a:pPr algn="ctr"/>
            <a:r>
              <a:rPr lang="tr-TR" sz="2800" dirty="0"/>
              <a:t>Hacı Bektaş Veli’nin görüşleri</a:t>
            </a:r>
          </a:p>
        </p:txBody>
      </p:sp>
    </p:spTree>
    <p:extLst>
      <p:ext uri="{BB962C8B-B14F-4D97-AF65-F5344CB8AC3E}">
        <p14:creationId xmlns:p14="http://schemas.microsoft.com/office/powerpoint/2010/main" val="47282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4" name="Shape 5574"/>
          <p:cNvSpPr/>
          <p:nvPr/>
        </p:nvSpPr>
        <p:spPr>
          <a:xfrm rot="21578058">
            <a:off x="210636" y="3187524"/>
            <a:ext cx="3538522" cy="114208"/>
          </a:xfrm>
          <a:custGeom>
            <a:avLst/>
            <a:gdLst/>
            <a:ahLst/>
            <a:cxnLst>
              <a:cxn ang="0">
                <a:pos x="wd2" y="hd2"/>
              </a:cxn>
              <a:cxn ang="5400000">
                <a:pos x="wd2" y="hd2"/>
              </a:cxn>
              <a:cxn ang="10800000">
                <a:pos x="wd2" y="hd2"/>
              </a:cxn>
              <a:cxn ang="16200000">
                <a:pos x="wd2" y="hd2"/>
              </a:cxn>
            </a:cxnLst>
            <a:rect l="0" t="0" r="r" b="b"/>
            <a:pathLst>
              <a:path w="21600" h="21600" extrusionOk="0">
                <a:moveTo>
                  <a:pt x="15235" y="2090"/>
                </a:moveTo>
                <a:cubicBezTo>
                  <a:pt x="12933" y="0"/>
                  <a:pt x="12933" y="0"/>
                  <a:pt x="12933" y="0"/>
                </a:cubicBezTo>
                <a:cubicBezTo>
                  <a:pt x="12797" y="0"/>
                  <a:pt x="12662" y="0"/>
                  <a:pt x="12527" y="0"/>
                </a:cubicBezTo>
                <a:cubicBezTo>
                  <a:pt x="13475" y="0"/>
                  <a:pt x="14377" y="697"/>
                  <a:pt x="15235" y="2090"/>
                </a:cubicBezTo>
                <a:close/>
                <a:moveTo>
                  <a:pt x="21600" y="21600"/>
                </a:moveTo>
                <a:cubicBezTo>
                  <a:pt x="21600" y="21600"/>
                  <a:pt x="21600" y="21600"/>
                  <a:pt x="21600" y="21600"/>
                </a:cubicBezTo>
                <a:cubicBezTo>
                  <a:pt x="21532" y="21600"/>
                  <a:pt x="21487" y="20903"/>
                  <a:pt x="21442" y="20903"/>
                </a:cubicBezTo>
                <a:cubicBezTo>
                  <a:pt x="21419" y="20903"/>
                  <a:pt x="21419" y="20903"/>
                  <a:pt x="21419" y="20903"/>
                </a:cubicBezTo>
                <a:cubicBezTo>
                  <a:pt x="21487" y="20903"/>
                  <a:pt x="21532" y="21600"/>
                  <a:pt x="21600" y="21600"/>
                </a:cubicBezTo>
                <a:close/>
                <a:moveTo>
                  <a:pt x="113" y="20903"/>
                </a:moveTo>
                <a:cubicBezTo>
                  <a:pt x="113" y="20903"/>
                  <a:pt x="90" y="20903"/>
                  <a:pt x="90" y="20903"/>
                </a:cubicBezTo>
                <a:cubicBezTo>
                  <a:pt x="68" y="20903"/>
                  <a:pt x="45" y="20903"/>
                  <a:pt x="0" y="21600"/>
                </a:cubicBezTo>
                <a:cubicBezTo>
                  <a:pt x="45" y="20903"/>
                  <a:pt x="68" y="20903"/>
                  <a:pt x="113" y="20903"/>
                </a:cubicBezTo>
                <a:close/>
              </a:path>
            </a:pathLst>
          </a:custGeom>
          <a:solidFill>
            <a:srgbClr val="BEBBB2"/>
          </a:solidFill>
          <a:ln w="12700">
            <a:miter lim="400000"/>
          </a:ln>
        </p:spPr>
        <p:txBody>
          <a:bodyPr lIns="45719" rIns="45719"/>
          <a:lstStyle/>
          <a:p>
            <a:endParaRPr/>
          </a:p>
        </p:txBody>
      </p:sp>
      <p:sp>
        <p:nvSpPr>
          <p:cNvPr id="5" name="Shape 5575"/>
          <p:cNvSpPr/>
          <p:nvPr/>
        </p:nvSpPr>
        <p:spPr>
          <a:xfrm rot="21578058">
            <a:off x="196408" y="3560133"/>
            <a:ext cx="3560989" cy="776978"/>
          </a:xfrm>
          <a:custGeom>
            <a:avLst/>
            <a:gdLst/>
            <a:ahLst/>
            <a:cxnLst>
              <a:cxn ang="0">
                <a:pos x="wd2" y="hd2"/>
              </a:cxn>
              <a:cxn ang="5400000">
                <a:pos x="wd2" y="hd2"/>
              </a:cxn>
              <a:cxn ang="10800000">
                <a:pos x="wd2" y="hd2"/>
              </a:cxn>
              <a:cxn ang="16200000">
                <a:pos x="wd2" y="hd2"/>
              </a:cxn>
            </a:cxnLst>
            <a:rect l="0" t="0" r="r" b="b"/>
            <a:pathLst>
              <a:path w="21600" h="21600" extrusionOk="0">
                <a:moveTo>
                  <a:pt x="21510" y="5451"/>
                </a:moveTo>
                <a:cubicBezTo>
                  <a:pt x="21376" y="9874"/>
                  <a:pt x="21129" y="14091"/>
                  <a:pt x="20748" y="18000"/>
                </a:cubicBezTo>
                <a:cubicBezTo>
                  <a:pt x="20748" y="18000"/>
                  <a:pt x="20748" y="18000"/>
                  <a:pt x="20748" y="18000"/>
                </a:cubicBezTo>
                <a:cubicBezTo>
                  <a:pt x="20748" y="18000"/>
                  <a:pt x="20748" y="18000"/>
                  <a:pt x="20748" y="18000"/>
                </a:cubicBezTo>
                <a:cubicBezTo>
                  <a:pt x="20680" y="18720"/>
                  <a:pt x="20613" y="19440"/>
                  <a:pt x="20523" y="20160"/>
                </a:cubicBezTo>
                <a:cubicBezTo>
                  <a:pt x="17675" y="21086"/>
                  <a:pt x="14422" y="21600"/>
                  <a:pt x="10811" y="21600"/>
                </a:cubicBezTo>
                <a:cubicBezTo>
                  <a:pt x="7178" y="21600"/>
                  <a:pt x="3948" y="21086"/>
                  <a:pt x="1077" y="20160"/>
                </a:cubicBezTo>
                <a:cubicBezTo>
                  <a:pt x="987" y="19440"/>
                  <a:pt x="920" y="18720"/>
                  <a:pt x="852" y="18000"/>
                </a:cubicBezTo>
                <a:cubicBezTo>
                  <a:pt x="471" y="13989"/>
                  <a:pt x="224" y="9874"/>
                  <a:pt x="90" y="5451"/>
                </a:cubicBezTo>
                <a:cubicBezTo>
                  <a:pt x="90" y="5040"/>
                  <a:pt x="67" y="4526"/>
                  <a:pt x="67" y="4114"/>
                </a:cubicBezTo>
                <a:cubicBezTo>
                  <a:pt x="45" y="3189"/>
                  <a:pt x="22" y="2366"/>
                  <a:pt x="0" y="1543"/>
                </a:cubicBezTo>
                <a:cubicBezTo>
                  <a:pt x="3163" y="514"/>
                  <a:pt x="6774" y="0"/>
                  <a:pt x="10811" y="0"/>
                </a:cubicBezTo>
                <a:cubicBezTo>
                  <a:pt x="14849" y="0"/>
                  <a:pt x="18437" y="514"/>
                  <a:pt x="21600" y="1440"/>
                </a:cubicBezTo>
                <a:cubicBezTo>
                  <a:pt x="21578" y="2366"/>
                  <a:pt x="21555" y="3189"/>
                  <a:pt x="21533" y="4114"/>
                </a:cubicBezTo>
                <a:cubicBezTo>
                  <a:pt x="21533" y="4526"/>
                  <a:pt x="21510" y="5040"/>
                  <a:pt x="21510" y="5451"/>
                </a:cubicBezTo>
                <a:close/>
              </a:path>
            </a:pathLst>
          </a:custGeom>
          <a:solidFill>
            <a:schemeClr val="accent3"/>
          </a:solidFill>
          <a:ln w="12700">
            <a:miter lim="400000"/>
          </a:ln>
        </p:spPr>
        <p:txBody>
          <a:bodyPr lIns="45719" rIns="45719"/>
          <a:lstStyle/>
          <a:p>
            <a:endParaRPr/>
          </a:p>
        </p:txBody>
      </p:sp>
      <p:grpSp>
        <p:nvGrpSpPr>
          <p:cNvPr id="6" name="Group 5578"/>
          <p:cNvGrpSpPr/>
          <p:nvPr/>
        </p:nvGrpSpPr>
        <p:grpSpPr>
          <a:xfrm>
            <a:off x="628427" y="1632703"/>
            <a:ext cx="2664688" cy="866947"/>
            <a:chOff x="0" y="0"/>
            <a:chExt cx="2664687" cy="866945"/>
          </a:xfrm>
        </p:grpSpPr>
        <p:sp>
          <p:nvSpPr>
            <p:cNvPr id="7" name="Shape 5576"/>
            <p:cNvSpPr/>
            <p:nvPr/>
          </p:nvSpPr>
          <p:spPr>
            <a:xfrm rot="21578058">
              <a:off x="6410" y="8454"/>
              <a:ext cx="2651085" cy="610349"/>
            </a:xfrm>
            <a:custGeom>
              <a:avLst/>
              <a:gdLst/>
              <a:ahLst/>
              <a:cxnLst>
                <a:cxn ang="0">
                  <a:pos x="wd2" y="hd2"/>
                </a:cxn>
                <a:cxn ang="5400000">
                  <a:pos x="wd2" y="hd2"/>
                </a:cxn>
                <a:cxn ang="10800000">
                  <a:pos x="wd2" y="hd2"/>
                </a:cxn>
                <a:cxn ang="16200000">
                  <a:pos x="wd2" y="hd2"/>
                </a:cxn>
              </a:cxnLst>
              <a:rect l="0" t="0" r="r" b="b"/>
              <a:pathLst>
                <a:path w="21600" h="21600" extrusionOk="0">
                  <a:moveTo>
                    <a:pt x="11990" y="15447"/>
                  </a:moveTo>
                  <a:cubicBezTo>
                    <a:pt x="11598" y="15447"/>
                    <a:pt x="11207" y="15316"/>
                    <a:pt x="10785" y="15316"/>
                  </a:cubicBezTo>
                  <a:cubicBezTo>
                    <a:pt x="10182" y="15316"/>
                    <a:pt x="9580" y="15447"/>
                    <a:pt x="9008" y="15447"/>
                  </a:cubicBezTo>
                  <a:cubicBezTo>
                    <a:pt x="7321" y="15709"/>
                    <a:pt x="7321" y="15709"/>
                    <a:pt x="7321" y="15709"/>
                  </a:cubicBezTo>
                  <a:cubicBezTo>
                    <a:pt x="7200" y="15709"/>
                    <a:pt x="7110" y="15709"/>
                    <a:pt x="6989" y="15840"/>
                  </a:cubicBezTo>
                  <a:cubicBezTo>
                    <a:pt x="6899" y="15840"/>
                    <a:pt x="6808" y="15840"/>
                    <a:pt x="6718" y="15840"/>
                  </a:cubicBezTo>
                  <a:cubicBezTo>
                    <a:pt x="6387" y="15971"/>
                    <a:pt x="6055" y="15971"/>
                    <a:pt x="5724" y="16102"/>
                  </a:cubicBezTo>
                  <a:cubicBezTo>
                    <a:pt x="5392" y="16233"/>
                    <a:pt x="5091" y="16364"/>
                    <a:pt x="4790" y="16495"/>
                  </a:cubicBezTo>
                  <a:cubicBezTo>
                    <a:pt x="4218" y="16756"/>
                    <a:pt x="3645" y="17018"/>
                    <a:pt x="3103" y="17280"/>
                  </a:cubicBezTo>
                  <a:cubicBezTo>
                    <a:pt x="2410" y="17804"/>
                    <a:pt x="1808" y="18327"/>
                    <a:pt x="1356" y="18851"/>
                  </a:cubicBezTo>
                  <a:cubicBezTo>
                    <a:pt x="693" y="19505"/>
                    <a:pt x="301" y="20160"/>
                    <a:pt x="90" y="20945"/>
                  </a:cubicBezTo>
                  <a:cubicBezTo>
                    <a:pt x="60" y="21076"/>
                    <a:pt x="30" y="21207"/>
                    <a:pt x="0" y="21469"/>
                  </a:cubicBezTo>
                  <a:cubicBezTo>
                    <a:pt x="0" y="21338"/>
                    <a:pt x="0" y="21338"/>
                    <a:pt x="0" y="21338"/>
                  </a:cubicBezTo>
                  <a:cubicBezTo>
                    <a:pt x="30" y="21207"/>
                    <a:pt x="30" y="21207"/>
                    <a:pt x="30" y="21207"/>
                  </a:cubicBezTo>
                  <a:cubicBezTo>
                    <a:pt x="90" y="20815"/>
                    <a:pt x="181" y="20422"/>
                    <a:pt x="301" y="19767"/>
                  </a:cubicBezTo>
                  <a:cubicBezTo>
                    <a:pt x="392" y="19505"/>
                    <a:pt x="482" y="19113"/>
                    <a:pt x="542" y="18720"/>
                  </a:cubicBezTo>
                  <a:cubicBezTo>
                    <a:pt x="633" y="18327"/>
                    <a:pt x="693" y="18065"/>
                    <a:pt x="783" y="17673"/>
                  </a:cubicBezTo>
                  <a:cubicBezTo>
                    <a:pt x="3585" y="5891"/>
                    <a:pt x="6929" y="0"/>
                    <a:pt x="10815" y="0"/>
                  </a:cubicBezTo>
                  <a:cubicBezTo>
                    <a:pt x="14671" y="0"/>
                    <a:pt x="17985" y="5760"/>
                    <a:pt x="20756" y="17280"/>
                  </a:cubicBezTo>
                  <a:cubicBezTo>
                    <a:pt x="20877" y="17673"/>
                    <a:pt x="20997" y="18196"/>
                    <a:pt x="21088" y="18720"/>
                  </a:cubicBezTo>
                  <a:cubicBezTo>
                    <a:pt x="21178" y="19113"/>
                    <a:pt x="21238" y="19375"/>
                    <a:pt x="21329" y="19636"/>
                  </a:cubicBezTo>
                  <a:cubicBezTo>
                    <a:pt x="21389" y="19898"/>
                    <a:pt x="21449" y="20291"/>
                    <a:pt x="21510" y="20684"/>
                  </a:cubicBezTo>
                  <a:cubicBezTo>
                    <a:pt x="21570" y="20945"/>
                    <a:pt x="21600" y="21207"/>
                    <a:pt x="21600" y="21469"/>
                  </a:cubicBezTo>
                  <a:cubicBezTo>
                    <a:pt x="21600" y="21469"/>
                    <a:pt x="21600" y="21469"/>
                    <a:pt x="21600" y="21469"/>
                  </a:cubicBezTo>
                  <a:cubicBezTo>
                    <a:pt x="21570" y="21469"/>
                    <a:pt x="21570" y="21338"/>
                    <a:pt x="21570" y="21338"/>
                  </a:cubicBezTo>
                  <a:cubicBezTo>
                    <a:pt x="21600" y="21600"/>
                    <a:pt x="21600" y="21600"/>
                    <a:pt x="21600" y="21600"/>
                  </a:cubicBezTo>
                  <a:cubicBezTo>
                    <a:pt x="21570" y="21338"/>
                    <a:pt x="21540" y="21076"/>
                    <a:pt x="21510" y="21076"/>
                  </a:cubicBezTo>
                  <a:cubicBezTo>
                    <a:pt x="21479" y="20815"/>
                    <a:pt x="21389" y="20553"/>
                    <a:pt x="21329" y="20422"/>
                  </a:cubicBezTo>
                  <a:cubicBezTo>
                    <a:pt x="21178" y="20029"/>
                    <a:pt x="20997" y="19767"/>
                    <a:pt x="20756" y="19375"/>
                  </a:cubicBezTo>
                  <a:cubicBezTo>
                    <a:pt x="20214" y="18589"/>
                    <a:pt x="19461" y="17935"/>
                    <a:pt x="18467" y="17280"/>
                  </a:cubicBezTo>
                  <a:cubicBezTo>
                    <a:pt x="17925" y="17018"/>
                    <a:pt x="17352" y="16756"/>
                    <a:pt x="16750" y="16495"/>
                  </a:cubicBezTo>
                  <a:cubicBezTo>
                    <a:pt x="16449" y="16364"/>
                    <a:pt x="16147" y="16233"/>
                    <a:pt x="15816" y="16102"/>
                  </a:cubicBezTo>
                  <a:cubicBezTo>
                    <a:pt x="15394" y="15971"/>
                    <a:pt x="14972" y="15840"/>
                    <a:pt x="14521" y="15840"/>
                  </a:cubicBezTo>
                  <a:cubicBezTo>
                    <a:pt x="14460" y="15709"/>
                    <a:pt x="14430" y="15709"/>
                    <a:pt x="14370" y="15709"/>
                  </a:cubicBezTo>
                  <a:cubicBezTo>
                    <a:pt x="14370" y="15709"/>
                    <a:pt x="14340" y="15709"/>
                    <a:pt x="14310" y="15709"/>
                  </a:cubicBezTo>
                  <a:cubicBezTo>
                    <a:pt x="14279" y="15709"/>
                    <a:pt x="14279" y="15709"/>
                    <a:pt x="14249" y="15709"/>
                  </a:cubicBezTo>
                  <a:cubicBezTo>
                    <a:pt x="14159" y="15578"/>
                    <a:pt x="14069" y="15578"/>
                    <a:pt x="14008" y="15578"/>
                  </a:cubicBezTo>
                  <a:cubicBezTo>
                    <a:pt x="13948" y="15578"/>
                    <a:pt x="13888" y="15578"/>
                    <a:pt x="13858" y="15578"/>
                  </a:cubicBezTo>
                  <a:cubicBezTo>
                    <a:pt x="13406" y="15578"/>
                    <a:pt x="13406" y="15578"/>
                    <a:pt x="13406" y="15578"/>
                  </a:cubicBezTo>
                  <a:cubicBezTo>
                    <a:pt x="13315" y="15578"/>
                    <a:pt x="13225" y="15578"/>
                    <a:pt x="13135" y="15578"/>
                  </a:cubicBezTo>
                  <a:lnTo>
                    <a:pt x="11990" y="15447"/>
                  </a:ln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8" name="Shape 5577"/>
            <p:cNvSpPr/>
            <p:nvPr/>
          </p:nvSpPr>
          <p:spPr>
            <a:xfrm rot="21578058">
              <a:off x="1185" y="478388"/>
              <a:ext cx="2662317" cy="380066"/>
            </a:xfrm>
            <a:custGeom>
              <a:avLst/>
              <a:gdLst/>
              <a:ahLst/>
              <a:cxnLst>
                <a:cxn ang="0">
                  <a:pos x="wd2" y="hd2"/>
                </a:cxn>
                <a:cxn ang="5400000">
                  <a:pos x="wd2" y="hd2"/>
                </a:cxn>
                <a:cxn ang="10800000">
                  <a:pos x="wd2" y="hd2"/>
                </a:cxn>
                <a:cxn ang="16200000">
                  <a:pos x="wd2" y="hd2"/>
                </a:cxn>
              </a:cxnLst>
              <a:rect l="0" t="0" r="r" b="b"/>
              <a:pathLst>
                <a:path w="21600" h="21600" extrusionOk="0">
                  <a:moveTo>
                    <a:pt x="13410" y="210"/>
                  </a:moveTo>
                  <a:cubicBezTo>
                    <a:pt x="13860" y="419"/>
                    <a:pt x="13860" y="419"/>
                    <a:pt x="13860" y="419"/>
                  </a:cubicBezTo>
                  <a:cubicBezTo>
                    <a:pt x="13890" y="210"/>
                    <a:pt x="13950" y="210"/>
                    <a:pt x="14010" y="210"/>
                  </a:cubicBezTo>
                  <a:cubicBezTo>
                    <a:pt x="14070" y="210"/>
                    <a:pt x="14160" y="419"/>
                    <a:pt x="14250" y="419"/>
                  </a:cubicBezTo>
                  <a:cubicBezTo>
                    <a:pt x="14280" y="419"/>
                    <a:pt x="14280" y="419"/>
                    <a:pt x="14310" y="419"/>
                  </a:cubicBezTo>
                  <a:cubicBezTo>
                    <a:pt x="14400" y="419"/>
                    <a:pt x="14460" y="629"/>
                    <a:pt x="14520" y="629"/>
                  </a:cubicBezTo>
                  <a:cubicBezTo>
                    <a:pt x="14970" y="629"/>
                    <a:pt x="15390" y="839"/>
                    <a:pt x="15810" y="1049"/>
                  </a:cubicBezTo>
                  <a:cubicBezTo>
                    <a:pt x="16140" y="1258"/>
                    <a:pt x="16440" y="1468"/>
                    <a:pt x="16740" y="1678"/>
                  </a:cubicBezTo>
                  <a:cubicBezTo>
                    <a:pt x="17340" y="2097"/>
                    <a:pt x="17910" y="2517"/>
                    <a:pt x="18450" y="3146"/>
                  </a:cubicBezTo>
                  <a:cubicBezTo>
                    <a:pt x="19440" y="3984"/>
                    <a:pt x="20190" y="5033"/>
                    <a:pt x="20730" y="6291"/>
                  </a:cubicBezTo>
                  <a:cubicBezTo>
                    <a:pt x="20970" y="6920"/>
                    <a:pt x="21150" y="7340"/>
                    <a:pt x="21300" y="7969"/>
                  </a:cubicBezTo>
                  <a:cubicBezTo>
                    <a:pt x="21360" y="8388"/>
                    <a:pt x="21450" y="8598"/>
                    <a:pt x="21480" y="9017"/>
                  </a:cubicBezTo>
                  <a:cubicBezTo>
                    <a:pt x="21510" y="9017"/>
                    <a:pt x="21540" y="9437"/>
                    <a:pt x="21570" y="9856"/>
                  </a:cubicBezTo>
                  <a:cubicBezTo>
                    <a:pt x="21540" y="9437"/>
                    <a:pt x="21540" y="9437"/>
                    <a:pt x="21540" y="9437"/>
                  </a:cubicBezTo>
                  <a:cubicBezTo>
                    <a:pt x="21540" y="9437"/>
                    <a:pt x="21540" y="9437"/>
                    <a:pt x="21570" y="9647"/>
                  </a:cubicBezTo>
                  <a:cubicBezTo>
                    <a:pt x="21570" y="9647"/>
                    <a:pt x="21570" y="9647"/>
                    <a:pt x="21570" y="9647"/>
                  </a:cubicBezTo>
                  <a:cubicBezTo>
                    <a:pt x="21570" y="9647"/>
                    <a:pt x="21570" y="9647"/>
                    <a:pt x="21570" y="9647"/>
                  </a:cubicBezTo>
                  <a:cubicBezTo>
                    <a:pt x="21570" y="9856"/>
                    <a:pt x="21570" y="9856"/>
                    <a:pt x="21570" y="9856"/>
                  </a:cubicBezTo>
                  <a:cubicBezTo>
                    <a:pt x="21570" y="9856"/>
                    <a:pt x="21570" y="9856"/>
                    <a:pt x="21570" y="9856"/>
                  </a:cubicBezTo>
                  <a:cubicBezTo>
                    <a:pt x="21570" y="9856"/>
                    <a:pt x="21570" y="9856"/>
                    <a:pt x="21570" y="9856"/>
                  </a:cubicBezTo>
                  <a:cubicBezTo>
                    <a:pt x="21600" y="10066"/>
                    <a:pt x="21600" y="10485"/>
                    <a:pt x="21600" y="10695"/>
                  </a:cubicBezTo>
                  <a:cubicBezTo>
                    <a:pt x="21600" y="11115"/>
                    <a:pt x="21570" y="11744"/>
                    <a:pt x="21480" y="12373"/>
                  </a:cubicBezTo>
                  <a:cubicBezTo>
                    <a:pt x="21360" y="13212"/>
                    <a:pt x="21090" y="14050"/>
                    <a:pt x="20730" y="15099"/>
                  </a:cubicBezTo>
                  <a:cubicBezTo>
                    <a:pt x="20190" y="16148"/>
                    <a:pt x="19440" y="17406"/>
                    <a:pt x="18450" y="18245"/>
                  </a:cubicBezTo>
                  <a:cubicBezTo>
                    <a:pt x="18420" y="18245"/>
                    <a:pt x="18420" y="18454"/>
                    <a:pt x="18390" y="18454"/>
                  </a:cubicBezTo>
                  <a:cubicBezTo>
                    <a:pt x="17550" y="19293"/>
                    <a:pt x="16650" y="19922"/>
                    <a:pt x="15690" y="20342"/>
                  </a:cubicBezTo>
                  <a:cubicBezTo>
                    <a:pt x="15690" y="20342"/>
                    <a:pt x="15660" y="20342"/>
                    <a:pt x="15660" y="20342"/>
                  </a:cubicBezTo>
                  <a:cubicBezTo>
                    <a:pt x="15630" y="20342"/>
                    <a:pt x="15630" y="20342"/>
                    <a:pt x="15600" y="20342"/>
                  </a:cubicBezTo>
                  <a:cubicBezTo>
                    <a:pt x="14160" y="21181"/>
                    <a:pt x="12570" y="21600"/>
                    <a:pt x="10800" y="21600"/>
                  </a:cubicBezTo>
                  <a:cubicBezTo>
                    <a:pt x="9030" y="21600"/>
                    <a:pt x="7440" y="21181"/>
                    <a:pt x="6000" y="20342"/>
                  </a:cubicBezTo>
                  <a:cubicBezTo>
                    <a:pt x="5970" y="20342"/>
                    <a:pt x="5970" y="20342"/>
                    <a:pt x="5940" y="20342"/>
                  </a:cubicBezTo>
                  <a:cubicBezTo>
                    <a:pt x="5940" y="20342"/>
                    <a:pt x="5910" y="20342"/>
                    <a:pt x="5910" y="20342"/>
                  </a:cubicBezTo>
                  <a:cubicBezTo>
                    <a:pt x="4950" y="19922"/>
                    <a:pt x="4050" y="19293"/>
                    <a:pt x="3210" y="18454"/>
                  </a:cubicBezTo>
                  <a:cubicBezTo>
                    <a:pt x="3180" y="18454"/>
                    <a:pt x="3180" y="18245"/>
                    <a:pt x="3150" y="18245"/>
                  </a:cubicBezTo>
                  <a:cubicBezTo>
                    <a:pt x="2460" y="17616"/>
                    <a:pt x="1860" y="16777"/>
                    <a:pt x="1410" y="15938"/>
                  </a:cubicBezTo>
                  <a:cubicBezTo>
                    <a:pt x="480" y="14470"/>
                    <a:pt x="0" y="12583"/>
                    <a:pt x="0" y="10695"/>
                  </a:cubicBezTo>
                  <a:cubicBezTo>
                    <a:pt x="0" y="10276"/>
                    <a:pt x="30" y="9856"/>
                    <a:pt x="60" y="9437"/>
                  </a:cubicBezTo>
                  <a:cubicBezTo>
                    <a:pt x="60" y="9647"/>
                    <a:pt x="60" y="9647"/>
                    <a:pt x="60" y="9647"/>
                  </a:cubicBezTo>
                  <a:cubicBezTo>
                    <a:pt x="90" y="9437"/>
                    <a:pt x="120" y="9017"/>
                    <a:pt x="150" y="8808"/>
                  </a:cubicBezTo>
                  <a:cubicBezTo>
                    <a:pt x="360" y="7550"/>
                    <a:pt x="750" y="6501"/>
                    <a:pt x="1410" y="5243"/>
                  </a:cubicBezTo>
                  <a:cubicBezTo>
                    <a:pt x="1860" y="4614"/>
                    <a:pt x="2460" y="3775"/>
                    <a:pt x="3150" y="3146"/>
                  </a:cubicBezTo>
                  <a:cubicBezTo>
                    <a:pt x="3690" y="2517"/>
                    <a:pt x="4260" y="2097"/>
                    <a:pt x="4830" y="1678"/>
                  </a:cubicBezTo>
                  <a:cubicBezTo>
                    <a:pt x="5130" y="1468"/>
                    <a:pt x="5430" y="1258"/>
                    <a:pt x="5760" y="1049"/>
                  </a:cubicBezTo>
                  <a:cubicBezTo>
                    <a:pt x="6090" y="1049"/>
                    <a:pt x="6420" y="839"/>
                    <a:pt x="6750" y="629"/>
                  </a:cubicBezTo>
                  <a:cubicBezTo>
                    <a:pt x="6840" y="629"/>
                    <a:pt x="6930" y="629"/>
                    <a:pt x="7020" y="629"/>
                  </a:cubicBezTo>
                  <a:cubicBezTo>
                    <a:pt x="7140" y="419"/>
                    <a:pt x="7230" y="419"/>
                    <a:pt x="7350" y="419"/>
                  </a:cubicBezTo>
                  <a:cubicBezTo>
                    <a:pt x="9030" y="0"/>
                    <a:pt x="9030" y="0"/>
                    <a:pt x="9030" y="0"/>
                  </a:cubicBezTo>
                  <a:cubicBezTo>
                    <a:pt x="9600" y="0"/>
                    <a:pt x="10200" y="0"/>
                    <a:pt x="10800" y="0"/>
                  </a:cubicBezTo>
                  <a:cubicBezTo>
                    <a:pt x="11190" y="0"/>
                    <a:pt x="11610" y="0"/>
                    <a:pt x="12000" y="0"/>
                  </a:cubicBezTo>
                  <a:cubicBezTo>
                    <a:pt x="13140" y="210"/>
                    <a:pt x="13140" y="210"/>
                    <a:pt x="13140" y="210"/>
                  </a:cubicBezTo>
                  <a:cubicBezTo>
                    <a:pt x="13230" y="210"/>
                    <a:pt x="13320" y="210"/>
                    <a:pt x="13410" y="210"/>
                  </a:cubicBezTo>
                  <a:close/>
                </a:path>
              </a:pathLst>
            </a:custGeom>
            <a:solidFill>
              <a:schemeClr val="accent1">
                <a:lumMod val="50000"/>
              </a:schemeClr>
            </a:solidFill>
            <a:ln w="12700" cap="flat">
              <a:noFill/>
              <a:miter lim="400000"/>
            </a:ln>
            <a:effectLst/>
          </p:spPr>
          <p:txBody>
            <a:bodyPr wrap="square" lIns="45719" tIns="45719" rIns="45719" bIns="45719" numCol="1" anchor="t">
              <a:noAutofit/>
            </a:bodyPr>
            <a:lstStyle/>
            <a:p>
              <a:endParaRPr/>
            </a:p>
          </p:txBody>
        </p:sp>
      </p:grpSp>
      <p:grpSp>
        <p:nvGrpSpPr>
          <p:cNvPr id="9" name="Group 5581"/>
          <p:cNvGrpSpPr/>
          <p:nvPr/>
        </p:nvGrpSpPr>
        <p:grpSpPr>
          <a:xfrm>
            <a:off x="194259" y="2421737"/>
            <a:ext cx="3556243" cy="1050493"/>
            <a:chOff x="0" y="0"/>
            <a:chExt cx="3556241" cy="1050492"/>
          </a:xfrm>
        </p:grpSpPr>
        <p:sp>
          <p:nvSpPr>
            <p:cNvPr id="10" name="Shape 5579"/>
            <p:cNvSpPr/>
            <p:nvPr/>
          </p:nvSpPr>
          <p:spPr>
            <a:xfrm rot="21578058">
              <a:off x="2676" y="11319"/>
              <a:ext cx="3549755" cy="849995"/>
            </a:xfrm>
            <a:custGeom>
              <a:avLst/>
              <a:gdLst/>
              <a:ahLst/>
              <a:cxnLst>
                <a:cxn ang="0">
                  <a:pos x="wd2" y="hd2"/>
                </a:cxn>
                <a:cxn ang="5400000">
                  <a:pos x="wd2" y="hd2"/>
                </a:cxn>
                <a:cxn ang="10800000">
                  <a:pos x="wd2" y="hd2"/>
                </a:cxn>
                <a:cxn ang="16200000">
                  <a:pos x="wd2" y="hd2"/>
                </a:cxn>
              </a:cxnLst>
              <a:rect l="0" t="0" r="r" b="b"/>
              <a:pathLst>
                <a:path w="21600" h="21600" extrusionOk="0">
                  <a:moveTo>
                    <a:pt x="7178" y="470"/>
                  </a:moveTo>
                  <a:cubicBezTo>
                    <a:pt x="7200" y="470"/>
                    <a:pt x="7222" y="470"/>
                    <a:pt x="7245" y="470"/>
                  </a:cubicBezTo>
                  <a:cubicBezTo>
                    <a:pt x="8348" y="188"/>
                    <a:pt x="9517" y="0"/>
                    <a:pt x="10778" y="0"/>
                  </a:cubicBezTo>
                  <a:cubicBezTo>
                    <a:pt x="12082" y="0"/>
                    <a:pt x="13297" y="188"/>
                    <a:pt x="14422" y="470"/>
                  </a:cubicBezTo>
                  <a:cubicBezTo>
                    <a:pt x="14422" y="470"/>
                    <a:pt x="14422" y="470"/>
                    <a:pt x="14422" y="470"/>
                  </a:cubicBezTo>
                  <a:cubicBezTo>
                    <a:pt x="14445" y="470"/>
                    <a:pt x="14445" y="470"/>
                    <a:pt x="14467" y="470"/>
                  </a:cubicBezTo>
                  <a:cubicBezTo>
                    <a:pt x="16065" y="845"/>
                    <a:pt x="17527" y="1597"/>
                    <a:pt x="18810" y="2536"/>
                  </a:cubicBezTo>
                  <a:cubicBezTo>
                    <a:pt x="19395" y="3005"/>
                    <a:pt x="19890" y="3475"/>
                    <a:pt x="20318" y="4038"/>
                  </a:cubicBezTo>
                  <a:cubicBezTo>
                    <a:pt x="20497" y="5353"/>
                    <a:pt x="20655" y="6668"/>
                    <a:pt x="20813" y="8077"/>
                  </a:cubicBezTo>
                  <a:cubicBezTo>
                    <a:pt x="20947" y="9485"/>
                    <a:pt x="21060" y="10988"/>
                    <a:pt x="21173" y="12397"/>
                  </a:cubicBezTo>
                  <a:cubicBezTo>
                    <a:pt x="21173" y="12490"/>
                    <a:pt x="21195" y="12584"/>
                    <a:pt x="21195" y="12584"/>
                  </a:cubicBezTo>
                  <a:cubicBezTo>
                    <a:pt x="21397" y="15496"/>
                    <a:pt x="21532" y="18501"/>
                    <a:pt x="21600" y="21600"/>
                  </a:cubicBezTo>
                  <a:cubicBezTo>
                    <a:pt x="21105" y="20755"/>
                    <a:pt x="20047" y="20191"/>
                    <a:pt x="18450" y="19628"/>
                  </a:cubicBezTo>
                  <a:cubicBezTo>
                    <a:pt x="17977" y="19440"/>
                    <a:pt x="17483" y="19346"/>
                    <a:pt x="16965" y="19252"/>
                  </a:cubicBezTo>
                  <a:cubicBezTo>
                    <a:pt x="16493" y="19158"/>
                    <a:pt x="15975" y="19064"/>
                    <a:pt x="15457" y="18970"/>
                  </a:cubicBezTo>
                  <a:cubicBezTo>
                    <a:pt x="15255" y="18970"/>
                    <a:pt x="15255" y="18970"/>
                    <a:pt x="15255" y="18970"/>
                  </a:cubicBezTo>
                  <a:cubicBezTo>
                    <a:pt x="14378" y="18783"/>
                    <a:pt x="13500" y="18595"/>
                    <a:pt x="12555" y="18595"/>
                  </a:cubicBezTo>
                  <a:cubicBezTo>
                    <a:pt x="8888" y="18595"/>
                    <a:pt x="8888" y="18595"/>
                    <a:pt x="8888" y="18595"/>
                  </a:cubicBezTo>
                  <a:cubicBezTo>
                    <a:pt x="8033" y="18689"/>
                    <a:pt x="7200" y="18783"/>
                    <a:pt x="6390" y="18970"/>
                  </a:cubicBezTo>
                  <a:cubicBezTo>
                    <a:pt x="6120" y="18970"/>
                    <a:pt x="6120" y="18970"/>
                    <a:pt x="6120" y="18970"/>
                  </a:cubicBezTo>
                  <a:cubicBezTo>
                    <a:pt x="5603" y="19064"/>
                    <a:pt x="5108" y="19158"/>
                    <a:pt x="4613" y="19252"/>
                  </a:cubicBezTo>
                  <a:cubicBezTo>
                    <a:pt x="4095" y="19346"/>
                    <a:pt x="3623" y="19440"/>
                    <a:pt x="3150" y="19628"/>
                  </a:cubicBezTo>
                  <a:cubicBezTo>
                    <a:pt x="1620" y="20097"/>
                    <a:pt x="608" y="20755"/>
                    <a:pt x="68" y="21506"/>
                  </a:cubicBezTo>
                  <a:cubicBezTo>
                    <a:pt x="90" y="21506"/>
                    <a:pt x="90" y="21506"/>
                    <a:pt x="68" y="21506"/>
                  </a:cubicBezTo>
                  <a:cubicBezTo>
                    <a:pt x="0" y="21600"/>
                    <a:pt x="0" y="21600"/>
                    <a:pt x="0" y="21600"/>
                  </a:cubicBezTo>
                  <a:cubicBezTo>
                    <a:pt x="45" y="18501"/>
                    <a:pt x="180" y="15496"/>
                    <a:pt x="383" y="12678"/>
                  </a:cubicBezTo>
                  <a:cubicBezTo>
                    <a:pt x="383" y="12584"/>
                    <a:pt x="383" y="12490"/>
                    <a:pt x="405" y="12490"/>
                  </a:cubicBezTo>
                  <a:cubicBezTo>
                    <a:pt x="495" y="10988"/>
                    <a:pt x="630" y="9485"/>
                    <a:pt x="788" y="8077"/>
                  </a:cubicBezTo>
                  <a:cubicBezTo>
                    <a:pt x="923" y="6668"/>
                    <a:pt x="1080" y="5353"/>
                    <a:pt x="1260" y="3944"/>
                  </a:cubicBezTo>
                  <a:cubicBezTo>
                    <a:pt x="1665" y="3475"/>
                    <a:pt x="2183" y="3005"/>
                    <a:pt x="2745" y="2536"/>
                  </a:cubicBezTo>
                  <a:cubicBezTo>
                    <a:pt x="4050" y="1597"/>
                    <a:pt x="5513" y="845"/>
                    <a:pt x="7155" y="470"/>
                  </a:cubicBezTo>
                  <a:cubicBezTo>
                    <a:pt x="7155" y="470"/>
                    <a:pt x="7178" y="470"/>
                    <a:pt x="7178" y="470"/>
                  </a:cubicBezTo>
                  <a:close/>
                </a:path>
              </a:pathLst>
            </a:custGeom>
            <a:solidFill>
              <a:schemeClr val="accent2"/>
            </a:solidFill>
            <a:ln w="12700" cap="flat">
              <a:noFill/>
              <a:miter lim="400000"/>
            </a:ln>
            <a:effectLst/>
          </p:spPr>
          <p:txBody>
            <a:bodyPr wrap="square" lIns="45719" tIns="45719" rIns="45719" bIns="45719" numCol="1" anchor="t">
              <a:noAutofit/>
            </a:bodyPr>
            <a:lstStyle/>
            <a:p>
              <a:endParaRPr/>
            </a:p>
          </p:txBody>
        </p:sp>
        <p:sp>
          <p:nvSpPr>
            <p:cNvPr id="11" name="Shape 5580"/>
            <p:cNvSpPr/>
            <p:nvPr/>
          </p:nvSpPr>
          <p:spPr>
            <a:xfrm rot="21578058">
              <a:off x="5710" y="784542"/>
              <a:ext cx="3549756" cy="254625"/>
            </a:xfrm>
            <a:custGeom>
              <a:avLst/>
              <a:gdLst/>
              <a:ahLst/>
              <a:cxnLst>
                <a:cxn ang="0">
                  <a:pos x="wd2" y="hd2"/>
                </a:cxn>
                <a:cxn ang="5400000">
                  <a:pos x="wd2" y="hd2"/>
                </a:cxn>
                <a:cxn ang="10800000">
                  <a:pos x="wd2" y="hd2"/>
                </a:cxn>
                <a:cxn ang="16200000">
                  <a:pos x="wd2" y="hd2"/>
                </a:cxn>
              </a:cxnLst>
              <a:rect l="0" t="0" r="r" b="b"/>
              <a:pathLst>
                <a:path w="21600" h="21600" extrusionOk="0">
                  <a:moveTo>
                    <a:pt x="4725" y="2504"/>
                  </a:moveTo>
                  <a:cubicBezTo>
                    <a:pt x="5175" y="1878"/>
                    <a:pt x="5648" y="1565"/>
                    <a:pt x="6120" y="1252"/>
                  </a:cubicBezTo>
                  <a:cubicBezTo>
                    <a:pt x="8618" y="313"/>
                    <a:pt x="8618" y="313"/>
                    <a:pt x="8618" y="313"/>
                  </a:cubicBezTo>
                  <a:cubicBezTo>
                    <a:pt x="9315" y="313"/>
                    <a:pt x="10035" y="0"/>
                    <a:pt x="10800" y="0"/>
                  </a:cubicBezTo>
                  <a:cubicBezTo>
                    <a:pt x="11542" y="0"/>
                    <a:pt x="12262" y="313"/>
                    <a:pt x="12960" y="313"/>
                  </a:cubicBezTo>
                  <a:cubicBezTo>
                    <a:pt x="15457" y="1252"/>
                    <a:pt x="15457" y="1252"/>
                    <a:pt x="15457" y="1252"/>
                  </a:cubicBezTo>
                  <a:cubicBezTo>
                    <a:pt x="15525" y="1252"/>
                    <a:pt x="15592" y="1252"/>
                    <a:pt x="15660" y="1252"/>
                  </a:cubicBezTo>
                  <a:cubicBezTo>
                    <a:pt x="16268" y="1878"/>
                    <a:pt x="16268" y="1878"/>
                    <a:pt x="16268" y="1878"/>
                  </a:cubicBezTo>
                  <a:cubicBezTo>
                    <a:pt x="16470" y="1878"/>
                    <a:pt x="16673" y="2191"/>
                    <a:pt x="16875" y="2504"/>
                  </a:cubicBezTo>
                  <a:cubicBezTo>
                    <a:pt x="16875" y="2504"/>
                    <a:pt x="16897" y="2504"/>
                    <a:pt x="16897" y="2504"/>
                  </a:cubicBezTo>
                  <a:cubicBezTo>
                    <a:pt x="19620" y="5635"/>
                    <a:pt x="19620" y="5635"/>
                    <a:pt x="19620" y="5635"/>
                  </a:cubicBezTo>
                  <a:cubicBezTo>
                    <a:pt x="19620" y="5635"/>
                    <a:pt x="19643" y="5635"/>
                    <a:pt x="19665" y="5635"/>
                  </a:cubicBezTo>
                  <a:cubicBezTo>
                    <a:pt x="19732" y="5948"/>
                    <a:pt x="19800" y="5948"/>
                    <a:pt x="19890" y="5948"/>
                  </a:cubicBezTo>
                  <a:cubicBezTo>
                    <a:pt x="20002" y="6261"/>
                    <a:pt x="20115" y="6261"/>
                    <a:pt x="20228" y="6574"/>
                  </a:cubicBezTo>
                  <a:cubicBezTo>
                    <a:pt x="20452" y="6887"/>
                    <a:pt x="20655" y="7513"/>
                    <a:pt x="20880" y="7826"/>
                  </a:cubicBezTo>
                  <a:cubicBezTo>
                    <a:pt x="20902" y="7826"/>
                    <a:pt x="20925" y="7826"/>
                    <a:pt x="20947" y="7826"/>
                  </a:cubicBezTo>
                  <a:cubicBezTo>
                    <a:pt x="20947" y="7826"/>
                    <a:pt x="20947" y="7826"/>
                    <a:pt x="20970" y="7826"/>
                  </a:cubicBezTo>
                  <a:cubicBezTo>
                    <a:pt x="21330" y="8765"/>
                    <a:pt x="21330" y="8765"/>
                    <a:pt x="21330" y="8765"/>
                  </a:cubicBezTo>
                  <a:cubicBezTo>
                    <a:pt x="21352" y="8765"/>
                    <a:pt x="21397" y="8765"/>
                    <a:pt x="21442" y="9078"/>
                  </a:cubicBezTo>
                  <a:cubicBezTo>
                    <a:pt x="21532" y="9391"/>
                    <a:pt x="21577" y="10017"/>
                    <a:pt x="21600" y="10643"/>
                  </a:cubicBezTo>
                  <a:cubicBezTo>
                    <a:pt x="21600" y="10643"/>
                    <a:pt x="21600" y="10957"/>
                    <a:pt x="21600" y="11270"/>
                  </a:cubicBezTo>
                  <a:cubicBezTo>
                    <a:pt x="21532" y="14087"/>
                    <a:pt x="20475" y="16591"/>
                    <a:pt x="18450" y="18470"/>
                  </a:cubicBezTo>
                  <a:cubicBezTo>
                    <a:pt x="16335" y="20661"/>
                    <a:pt x="13793" y="21600"/>
                    <a:pt x="10800" y="21600"/>
                  </a:cubicBezTo>
                  <a:cubicBezTo>
                    <a:pt x="7808" y="21600"/>
                    <a:pt x="5265" y="20661"/>
                    <a:pt x="3150" y="18470"/>
                  </a:cubicBezTo>
                  <a:cubicBezTo>
                    <a:pt x="1058" y="16278"/>
                    <a:pt x="0" y="13774"/>
                    <a:pt x="0" y="10957"/>
                  </a:cubicBezTo>
                  <a:cubicBezTo>
                    <a:pt x="0" y="10330"/>
                    <a:pt x="45" y="9704"/>
                    <a:pt x="158" y="9078"/>
                  </a:cubicBezTo>
                  <a:cubicBezTo>
                    <a:pt x="203" y="8765"/>
                    <a:pt x="248" y="8765"/>
                    <a:pt x="293" y="8765"/>
                  </a:cubicBezTo>
                  <a:cubicBezTo>
                    <a:pt x="653" y="7826"/>
                    <a:pt x="653" y="7826"/>
                    <a:pt x="653" y="7826"/>
                  </a:cubicBezTo>
                  <a:cubicBezTo>
                    <a:pt x="675" y="7826"/>
                    <a:pt x="698" y="7826"/>
                    <a:pt x="720" y="7826"/>
                  </a:cubicBezTo>
                  <a:cubicBezTo>
                    <a:pt x="743" y="7826"/>
                    <a:pt x="765" y="7826"/>
                    <a:pt x="788" y="7826"/>
                  </a:cubicBezTo>
                  <a:cubicBezTo>
                    <a:pt x="810" y="7513"/>
                    <a:pt x="833" y="7513"/>
                    <a:pt x="855" y="7513"/>
                  </a:cubicBezTo>
                  <a:cubicBezTo>
                    <a:pt x="878" y="7513"/>
                    <a:pt x="900" y="7513"/>
                    <a:pt x="923" y="7513"/>
                  </a:cubicBezTo>
                  <a:cubicBezTo>
                    <a:pt x="923" y="7513"/>
                    <a:pt x="945" y="7200"/>
                    <a:pt x="968" y="7200"/>
                  </a:cubicBezTo>
                  <a:cubicBezTo>
                    <a:pt x="1035" y="7200"/>
                    <a:pt x="1125" y="7200"/>
                    <a:pt x="1193" y="6887"/>
                  </a:cubicBezTo>
                  <a:cubicBezTo>
                    <a:pt x="1215" y="6887"/>
                    <a:pt x="1238" y="6887"/>
                    <a:pt x="1260" y="6887"/>
                  </a:cubicBezTo>
                  <a:cubicBezTo>
                    <a:pt x="1305" y="6574"/>
                    <a:pt x="1350" y="6574"/>
                    <a:pt x="1418" y="6574"/>
                  </a:cubicBezTo>
                  <a:cubicBezTo>
                    <a:pt x="1440" y="6574"/>
                    <a:pt x="1463" y="6574"/>
                    <a:pt x="1463" y="6574"/>
                  </a:cubicBezTo>
                  <a:cubicBezTo>
                    <a:pt x="1485" y="6261"/>
                    <a:pt x="1508" y="6261"/>
                    <a:pt x="1530" y="6261"/>
                  </a:cubicBezTo>
                  <a:cubicBezTo>
                    <a:pt x="4590" y="2504"/>
                    <a:pt x="4590" y="2504"/>
                    <a:pt x="4590" y="2504"/>
                  </a:cubicBezTo>
                  <a:cubicBezTo>
                    <a:pt x="4635" y="2504"/>
                    <a:pt x="4680" y="2504"/>
                    <a:pt x="4725" y="2504"/>
                  </a:cubicBezTo>
                  <a:close/>
                </a:path>
              </a:pathLst>
            </a:custGeom>
            <a:solidFill>
              <a:schemeClr val="accent2">
                <a:lumMod val="50000"/>
              </a:schemeClr>
            </a:solidFill>
            <a:ln w="12700" cap="flat">
              <a:noFill/>
              <a:miter lim="400000"/>
            </a:ln>
            <a:effectLst/>
          </p:spPr>
          <p:txBody>
            <a:bodyPr wrap="square" lIns="45719" tIns="45719" rIns="45719" bIns="45719" numCol="1" anchor="t">
              <a:noAutofit/>
            </a:bodyPr>
            <a:lstStyle/>
            <a:p>
              <a:endParaRPr/>
            </a:p>
          </p:txBody>
        </p:sp>
      </p:grpSp>
      <p:grpSp>
        <p:nvGrpSpPr>
          <p:cNvPr id="12" name="Group 5584"/>
          <p:cNvGrpSpPr/>
          <p:nvPr/>
        </p:nvGrpSpPr>
        <p:grpSpPr>
          <a:xfrm>
            <a:off x="340322" y="4425013"/>
            <a:ext cx="3240115" cy="1192307"/>
            <a:chOff x="0" y="0"/>
            <a:chExt cx="2880181" cy="935718"/>
          </a:xfrm>
        </p:grpSpPr>
        <p:sp>
          <p:nvSpPr>
            <p:cNvPr id="13" name="Shape 5582"/>
            <p:cNvSpPr/>
            <p:nvPr/>
          </p:nvSpPr>
          <p:spPr>
            <a:xfrm rot="21578058">
              <a:off x="7467" y="267538"/>
              <a:ext cx="2870135" cy="6590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6" y="243"/>
                    <a:pt x="84" y="485"/>
                    <a:pt x="84" y="485"/>
                  </a:cubicBezTo>
                  <a:cubicBezTo>
                    <a:pt x="139" y="728"/>
                    <a:pt x="195" y="971"/>
                    <a:pt x="278" y="1092"/>
                  </a:cubicBezTo>
                  <a:cubicBezTo>
                    <a:pt x="362" y="1335"/>
                    <a:pt x="418" y="1456"/>
                    <a:pt x="501" y="1578"/>
                  </a:cubicBezTo>
                  <a:cubicBezTo>
                    <a:pt x="612" y="1820"/>
                    <a:pt x="724" y="1942"/>
                    <a:pt x="835" y="2184"/>
                  </a:cubicBezTo>
                  <a:cubicBezTo>
                    <a:pt x="1364" y="2912"/>
                    <a:pt x="2143" y="3640"/>
                    <a:pt x="3145" y="4247"/>
                  </a:cubicBezTo>
                  <a:cubicBezTo>
                    <a:pt x="3674" y="4611"/>
                    <a:pt x="4231" y="4854"/>
                    <a:pt x="4843" y="5097"/>
                  </a:cubicBezTo>
                  <a:cubicBezTo>
                    <a:pt x="5149" y="5218"/>
                    <a:pt x="5456" y="5339"/>
                    <a:pt x="5790" y="5461"/>
                  </a:cubicBezTo>
                  <a:cubicBezTo>
                    <a:pt x="6207" y="5582"/>
                    <a:pt x="6625" y="5703"/>
                    <a:pt x="7070" y="5825"/>
                  </a:cubicBezTo>
                  <a:cubicBezTo>
                    <a:pt x="7126" y="5825"/>
                    <a:pt x="7181" y="5825"/>
                    <a:pt x="7237" y="5825"/>
                  </a:cubicBezTo>
                  <a:cubicBezTo>
                    <a:pt x="7237" y="5825"/>
                    <a:pt x="7265" y="5825"/>
                    <a:pt x="7293" y="5825"/>
                  </a:cubicBezTo>
                  <a:cubicBezTo>
                    <a:pt x="7321" y="5825"/>
                    <a:pt x="7321" y="5825"/>
                    <a:pt x="7348" y="5825"/>
                  </a:cubicBezTo>
                  <a:cubicBezTo>
                    <a:pt x="7460" y="5946"/>
                    <a:pt x="7543" y="5946"/>
                    <a:pt x="7599" y="5946"/>
                  </a:cubicBezTo>
                  <a:cubicBezTo>
                    <a:pt x="7655" y="5946"/>
                    <a:pt x="7710" y="5946"/>
                    <a:pt x="7738" y="5946"/>
                  </a:cubicBezTo>
                  <a:cubicBezTo>
                    <a:pt x="8184" y="5946"/>
                    <a:pt x="8184" y="5946"/>
                    <a:pt x="8184" y="5946"/>
                  </a:cubicBezTo>
                  <a:cubicBezTo>
                    <a:pt x="8267" y="5946"/>
                    <a:pt x="8378" y="6067"/>
                    <a:pt x="8462" y="6067"/>
                  </a:cubicBezTo>
                  <a:cubicBezTo>
                    <a:pt x="9603" y="6067"/>
                    <a:pt x="9603" y="6067"/>
                    <a:pt x="9603" y="6067"/>
                  </a:cubicBezTo>
                  <a:cubicBezTo>
                    <a:pt x="9993" y="6189"/>
                    <a:pt x="10410" y="6189"/>
                    <a:pt x="10800" y="6189"/>
                  </a:cubicBezTo>
                  <a:cubicBezTo>
                    <a:pt x="11412" y="6189"/>
                    <a:pt x="11997" y="6189"/>
                    <a:pt x="12581" y="6067"/>
                  </a:cubicBezTo>
                  <a:cubicBezTo>
                    <a:pt x="14279" y="5825"/>
                    <a:pt x="14279" y="5825"/>
                    <a:pt x="14279" y="5825"/>
                  </a:cubicBezTo>
                  <a:cubicBezTo>
                    <a:pt x="14391" y="5825"/>
                    <a:pt x="14502" y="5825"/>
                    <a:pt x="14586" y="5825"/>
                  </a:cubicBezTo>
                  <a:cubicBezTo>
                    <a:pt x="14697" y="5703"/>
                    <a:pt x="14780" y="5703"/>
                    <a:pt x="14892" y="5703"/>
                  </a:cubicBezTo>
                  <a:cubicBezTo>
                    <a:pt x="15226" y="5582"/>
                    <a:pt x="15560" y="5582"/>
                    <a:pt x="15866" y="5461"/>
                  </a:cubicBezTo>
                  <a:cubicBezTo>
                    <a:pt x="16200" y="5339"/>
                    <a:pt x="16478" y="5218"/>
                    <a:pt x="16785" y="5097"/>
                  </a:cubicBezTo>
                  <a:cubicBezTo>
                    <a:pt x="17369" y="4854"/>
                    <a:pt x="17954" y="4490"/>
                    <a:pt x="18482" y="4247"/>
                  </a:cubicBezTo>
                  <a:cubicBezTo>
                    <a:pt x="19011" y="3883"/>
                    <a:pt x="19485" y="3519"/>
                    <a:pt x="19874" y="3155"/>
                  </a:cubicBezTo>
                  <a:cubicBezTo>
                    <a:pt x="20013" y="3034"/>
                    <a:pt x="20125" y="2912"/>
                    <a:pt x="20264" y="2791"/>
                  </a:cubicBezTo>
                  <a:cubicBezTo>
                    <a:pt x="20876" y="2063"/>
                    <a:pt x="21294" y="1335"/>
                    <a:pt x="21516" y="607"/>
                  </a:cubicBezTo>
                  <a:cubicBezTo>
                    <a:pt x="21544" y="485"/>
                    <a:pt x="21572" y="243"/>
                    <a:pt x="21600" y="121"/>
                  </a:cubicBezTo>
                  <a:cubicBezTo>
                    <a:pt x="21572" y="243"/>
                    <a:pt x="21572" y="243"/>
                    <a:pt x="21572" y="243"/>
                  </a:cubicBezTo>
                  <a:cubicBezTo>
                    <a:pt x="21572" y="364"/>
                    <a:pt x="21572" y="364"/>
                    <a:pt x="21572" y="364"/>
                  </a:cubicBezTo>
                  <a:cubicBezTo>
                    <a:pt x="21516" y="728"/>
                    <a:pt x="21405" y="1092"/>
                    <a:pt x="21294" y="1699"/>
                  </a:cubicBezTo>
                  <a:cubicBezTo>
                    <a:pt x="21210" y="2063"/>
                    <a:pt x="21127" y="2427"/>
                    <a:pt x="21043" y="2791"/>
                  </a:cubicBezTo>
                  <a:cubicBezTo>
                    <a:pt x="20960" y="3155"/>
                    <a:pt x="20876" y="3519"/>
                    <a:pt x="20821" y="3883"/>
                  </a:cubicBezTo>
                  <a:cubicBezTo>
                    <a:pt x="18009" y="15654"/>
                    <a:pt x="14669" y="21600"/>
                    <a:pt x="10772" y="21600"/>
                  </a:cubicBezTo>
                  <a:cubicBezTo>
                    <a:pt x="6931" y="21600"/>
                    <a:pt x="3619" y="15897"/>
                    <a:pt x="835" y="4369"/>
                  </a:cubicBezTo>
                  <a:cubicBezTo>
                    <a:pt x="724" y="3883"/>
                    <a:pt x="612" y="3398"/>
                    <a:pt x="501" y="2791"/>
                  </a:cubicBezTo>
                  <a:cubicBezTo>
                    <a:pt x="418" y="2548"/>
                    <a:pt x="362" y="2184"/>
                    <a:pt x="278" y="1942"/>
                  </a:cubicBezTo>
                  <a:cubicBezTo>
                    <a:pt x="223" y="1578"/>
                    <a:pt x="167" y="1335"/>
                    <a:pt x="84" y="849"/>
                  </a:cubicBezTo>
                  <a:cubicBezTo>
                    <a:pt x="28" y="607"/>
                    <a:pt x="0" y="243"/>
                    <a:pt x="0" y="121"/>
                  </a:cubicBezTo>
                  <a:cubicBezTo>
                    <a:pt x="0" y="121"/>
                    <a:pt x="0" y="121"/>
                    <a:pt x="0" y="121"/>
                  </a:cubicBezTo>
                  <a:cubicBezTo>
                    <a:pt x="28" y="121"/>
                    <a:pt x="28" y="243"/>
                    <a:pt x="28" y="243"/>
                  </a:cubicBezTo>
                  <a:lnTo>
                    <a:pt x="0" y="0"/>
                  </a:lnTo>
                  <a:close/>
                </a:path>
              </a:pathLst>
            </a:cu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4" name="Shape 5583"/>
            <p:cNvSpPr/>
            <p:nvPr/>
          </p:nvSpPr>
          <p:spPr>
            <a:xfrm rot="21578058">
              <a:off x="1279" y="9179"/>
              <a:ext cx="2877624" cy="410020"/>
            </a:xfrm>
            <a:custGeom>
              <a:avLst/>
              <a:gdLst/>
              <a:ahLst/>
              <a:cxnLst>
                <a:cxn ang="0">
                  <a:pos x="wd2" y="hd2"/>
                </a:cxn>
                <a:cxn ang="5400000">
                  <a:pos x="wd2" y="hd2"/>
                </a:cxn>
                <a:cxn ang="10800000">
                  <a:pos x="wd2" y="hd2"/>
                </a:cxn>
                <a:cxn ang="16200000">
                  <a:pos x="wd2" y="hd2"/>
                </a:cxn>
              </a:cxnLst>
              <a:rect l="0" t="0" r="r" b="b"/>
              <a:pathLst>
                <a:path w="21600" h="21600" extrusionOk="0">
                  <a:moveTo>
                    <a:pt x="28" y="11676"/>
                  </a:moveTo>
                  <a:cubicBezTo>
                    <a:pt x="56" y="11870"/>
                    <a:pt x="56" y="11870"/>
                    <a:pt x="56" y="11870"/>
                  </a:cubicBezTo>
                  <a:cubicBezTo>
                    <a:pt x="28" y="11870"/>
                    <a:pt x="28" y="11870"/>
                    <a:pt x="28" y="11870"/>
                  </a:cubicBezTo>
                  <a:cubicBezTo>
                    <a:pt x="28" y="11676"/>
                    <a:pt x="28" y="11676"/>
                    <a:pt x="28" y="11676"/>
                  </a:cubicBezTo>
                  <a:cubicBezTo>
                    <a:pt x="28" y="11676"/>
                    <a:pt x="28" y="11676"/>
                    <a:pt x="28" y="11676"/>
                  </a:cubicBezTo>
                  <a:cubicBezTo>
                    <a:pt x="28" y="11676"/>
                    <a:pt x="28" y="11676"/>
                    <a:pt x="28" y="11481"/>
                  </a:cubicBezTo>
                  <a:cubicBezTo>
                    <a:pt x="28" y="11481"/>
                    <a:pt x="28" y="11481"/>
                    <a:pt x="28" y="11481"/>
                  </a:cubicBezTo>
                  <a:cubicBezTo>
                    <a:pt x="0" y="11286"/>
                    <a:pt x="0" y="11092"/>
                    <a:pt x="0" y="10897"/>
                  </a:cubicBezTo>
                  <a:cubicBezTo>
                    <a:pt x="0" y="10314"/>
                    <a:pt x="28" y="9730"/>
                    <a:pt x="111" y="9146"/>
                  </a:cubicBezTo>
                  <a:cubicBezTo>
                    <a:pt x="250" y="8173"/>
                    <a:pt x="500" y="7395"/>
                    <a:pt x="888" y="6422"/>
                  </a:cubicBezTo>
                  <a:cubicBezTo>
                    <a:pt x="1416" y="5254"/>
                    <a:pt x="2166" y="4086"/>
                    <a:pt x="3165" y="3114"/>
                  </a:cubicBezTo>
                  <a:cubicBezTo>
                    <a:pt x="3193" y="3114"/>
                    <a:pt x="3193" y="3114"/>
                    <a:pt x="3221" y="3114"/>
                  </a:cubicBezTo>
                  <a:cubicBezTo>
                    <a:pt x="4053" y="2141"/>
                    <a:pt x="4942" y="1557"/>
                    <a:pt x="5914" y="973"/>
                  </a:cubicBezTo>
                  <a:cubicBezTo>
                    <a:pt x="5914" y="973"/>
                    <a:pt x="5941" y="973"/>
                    <a:pt x="5941" y="973"/>
                  </a:cubicBezTo>
                  <a:cubicBezTo>
                    <a:pt x="5969" y="973"/>
                    <a:pt x="5969" y="973"/>
                    <a:pt x="5997" y="973"/>
                  </a:cubicBezTo>
                  <a:cubicBezTo>
                    <a:pt x="7441" y="389"/>
                    <a:pt x="9051" y="0"/>
                    <a:pt x="10800" y="0"/>
                  </a:cubicBezTo>
                  <a:cubicBezTo>
                    <a:pt x="12577" y="0"/>
                    <a:pt x="14187" y="389"/>
                    <a:pt x="15631" y="973"/>
                  </a:cubicBezTo>
                  <a:cubicBezTo>
                    <a:pt x="15631" y="1168"/>
                    <a:pt x="15659" y="1168"/>
                    <a:pt x="15659" y="1168"/>
                  </a:cubicBezTo>
                  <a:cubicBezTo>
                    <a:pt x="15686" y="1168"/>
                    <a:pt x="15686" y="1168"/>
                    <a:pt x="15714" y="1168"/>
                  </a:cubicBezTo>
                  <a:cubicBezTo>
                    <a:pt x="16686" y="1557"/>
                    <a:pt x="17574" y="2335"/>
                    <a:pt x="18407" y="3114"/>
                  </a:cubicBezTo>
                  <a:cubicBezTo>
                    <a:pt x="18435" y="3114"/>
                    <a:pt x="18435" y="3114"/>
                    <a:pt x="18463" y="3114"/>
                  </a:cubicBezTo>
                  <a:cubicBezTo>
                    <a:pt x="19157" y="3892"/>
                    <a:pt x="19768" y="4670"/>
                    <a:pt x="20240" y="5449"/>
                  </a:cubicBezTo>
                  <a:cubicBezTo>
                    <a:pt x="21156" y="7005"/>
                    <a:pt x="21600" y="8951"/>
                    <a:pt x="21600" y="10897"/>
                  </a:cubicBezTo>
                  <a:cubicBezTo>
                    <a:pt x="21600" y="11092"/>
                    <a:pt x="21600" y="11676"/>
                    <a:pt x="21544" y="12065"/>
                  </a:cubicBezTo>
                  <a:cubicBezTo>
                    <a:pt x="21572" y="11870"/>
                    <a:pt x="21572" y="11870"/>
                    <a:pt x="21572" y="11870"/>
                  </a:cubicBezTo>
                  <a:cubicBezTo>
                    <a:pt x="21544" y="12065"/>
                    <a:pt x="21517" y="12454"/>
                    <a:pt x="21489" y="12649"/>
                  </a:cubicBezTo>
                  <a:cubicBezTo>
                    <a:pt x="21267" y="13816"/>
                    <a:pt x="20850" y="15178"/>
                    <a:pt x="20240" y="16151"/>
                  </a:cubicBezTo>
                  <a:cubicBezTo>
                    <a:pt x="19768" y="16930"/>
                    <a:pt x="19157" y="17708"/>
                    <a:pt x="18463" y="18486"/>
                  </a:cubicBezTo>
                  <a:cubicBezTo>
                    <a:pt x="17935" y="19070"/>
                    <a:pt x="17352" y="19459"/>
                    <a:pt x="16769" y="19849"/>
                  </a:cubicBezTo>
                  <a:cubicBezTo>
                    <a:pt x="16492" y="20043"/>
                    <a:pt x="16186" y="20238"/>
                    <a:pt x="15853" y="20432"/>
                  </a:cubicBezTo>
                  <a:cubicBezTo>
                    <a:pt x="15548" y="20627"/>
                    <a:pt x="15214" y="20822"/>
                    <a:pt x="14881" y="20822"/>
                  </a:cubicBezTo>
                  <a:cubicBezTo>
                    <a:pt x="14770" y="21016"/>
                    <a:pt x="14687" y="21016"/>
                    <a:pt x="14604" y="21016"/>
                  </a:cubicBezTo>
                  <a:cubicBezTo>
                    <a:pt x="14493" y="21016"/>
                    <a:pt x="14381" y="21016"/>
                    <a:pt x="14270" y="21016"/>
                  </a:cubicBezTo>
                  <a:cubicBezTo>
                    <a:pt x="12577" y="21405"/>
                    <a:pt x="12577" y="21405"/>
                    <a:pt x="12577" y="21405"/>
                  </a:cubicBezTo>
                  <a:cubicBezTo>
                    <a:pt x="11994" y="21600"/>
                    <a:pt x="11411" y="21600"/>
                    <a:pt x="10800" y="21600"/>
                  </a:cubicBezTo>
                  <a:cubicBezTo>
                    <a:pt x="10411" y="21600"/>
                    <a:pt x="9995" y="21600"/>
                    <a:pt x="9606" y="21600"/>
                  </a:cubicBezTo>
                  <a:cubicBezTo>
                    <a:pt x="8468" y="21405"/>
                    <a:pt x="8468" y="21405"/>
                    <a:pt x="8468" y="21405"/>
                  </a:cubicBezTo>
                  <a:cubicBezTo>
                    <a:pt x="8385" y="21405"/>
                    <a:pt x="8274" y="21405"/>
                    <a:pt x="8190" y="21405"/>
                  </a:cubicBezTo>
                  <a:cubicBezTo>
                    <a:pt x="7746" y="21211"/>
                    <a:pt x="7746" y="21211"/>
                    <a:pt x="7746" y="21211"/>
                  </a:cubicBezTo>
                  <a:cubicBezTo>
                    <a:pt x="7718" y="21211"/>
                    <a:pt x="7663" y="21211"/>
                    <a:pt x="7607" y="21211"/>
                  </a:cubicBezTo>
                  <a:cubicBezTo>
                    <a:pt x="7552" y="21211"/>
                    <a:pt x="7468" y="21211"/>
                    <a:pt x="7357" y="21016"/>
                  </a:cubicBezTo>
                  <a:cubicBezTo>
                    <a:pt x="7330" y="21016"/>
                    <a:pt x="7330" y="21016"/>
                    <a:pt x="7302" y="21016"/>
                  </a:cubicBezTo>
                  <a:cubicBezTo>
                    <a:pt x="7219" y="21016"/>
                    <a:pt x="7135" y="21016"/>
                    <a:pt x="7080" y="21016"/>
                  </a:cubicBezTo>
                  <a:cubicBezTo>
                    <a:pt x="6635" y="20822"/>
                    <a:pt x="6219" y="20627"/>
                    <a:pt x="5803" y="20432"/>
                  </a:cubicBezTo>
                  <a:cubicBezTo>
                    <a:pt x="5469" y="20238"/>
                    <a:pt x="5164" y="20043"/>
                    <a:pt x="4859" y="19849"/>
                  </a:cubicBezTo>
                  <a:cubicBezTo>
                    <a:pt x="4248" y="19459"/>
                    <a:pt x="3693" y="19070"/>
                    <a:pt x="3165" y="18486"/>
                  </a:cubicBezTo>
                  <a:cubicBezTo>
                    <a:pt x="2166" y="17514"/>
                    <a:pt x="1416" y="16346"/>
                    <a:pt x="888" y="15178"/>
                  </a:cubicBezTo>
                  <a:cubicBezTo>
                    <a:pt x="639" y="14595"/>
                    <a:pt x="444" y="14011"/>
                    <a:pt x="305" y="13622"/>
                  </a:cubicBezTo>
                  <a:cubicBezTo>
                    <a:pt x="222" y="13232"/>
                    <a:pt x="167" y="12843"/>
                    <a:pt x="111" y="12454"/>
                  </a:cubicBezTo>
                  <a:cubicBezTo>
                    <a:pt x="111" y="12454"/>
                    <a:pt x="83" y="12065"/>
                    <a:pt x="28" y="11676"/>
                  </a:cubicBezTo>
                  <a:close/>
                </a:path>
              </a:pathLst>
            </a:custGeom>
            <a:solidFill>
              <a:schemeClr val="accent4">
                <a:lumMod val="50000"/>
              </a:schemeClr>
            </a:solidFill>
            <a:ln w="12700" cap="flat">
              <a:noFill/>
              <a:miter lim="400000"/>
            </a:ln>
            <a:effectLst/>
          </p:spPr>
          <p:txBody>
            <a:bodyPr wrap="square" lIns="45719" tIns="45719" rIns="45719" bIns="45719" numCol="1" anchor="t">
              <a:noAutofit/>
            </a:bodyPr>
            <a:lstStyle/>
            <a:p>
              <a:endParaRPr/>
            </a:p>
          </p:txBody>
        </p:sp>
      </p:grpSp>
      <p:sp>
        <p:nvSpPr>
          <p:cNvPr id="15" name="TextBox 48"/>
          <p:cNvSpPr txBox="1"/>
          <p:nvPr/>
        </p:nvSpPr>
        <p:spPr>
          <a:xfrm>
            <a:off x="676874" y="1586220"/>
            <a:ext cx="2597908" cy="584775"/>
          </a:xfrm>
          <a:prstGeom prst="rect">
            <a:avLst/>
          </a:prstGeom>
          <a:noFill/>
        </p:spPr>
        <p:txBody>
          <a:bodyPr wrap="square" lIns="0" rtlCol="0" anchor="ctr">
            <a:spAutoFit/>
          </a:bodyPr>
          <a:lstStyle/>
          <a:p>
            <a:pPr algn="ctr"/>
            <a:r>
              <a:rPr lang="tr-TR" sz="3200" b="1" dirty="0" smtClean="0"/>
              <a:t>Alevi</a:t>
            </a:r>
            <a:endParaRPr lang="en-US" sz="3200" b="1" dirty="0"/>
          </a:p>
        </p:txBody>
      </p:sp>
      <p:sp>
        <p:nvSpPr>
          <p:cNvPr id="16" name="TextBox 49"/>
          <p:cNvSpPr txBox="1"/>
          <p:nvPr/>
        </p:nvSpPr>
        <p:spPr>
          <a:xfrm>
            <a:off x="676874" y="2493097"/>
            <a:ext cx="2597908" cy="584775"/>
          </a:xfrm>
          <a:prstGeom prst="rect">
            <a:avLst/>
          </a:prstGeom>
          <a:noFill/>
        </p:spPr>
        <p:txBody>
          <a:bodyPr wrap="square" lIns="0" rtlCol="0" anchor="ctr">
            <a:spAutoFit/>
          </a:bodyPr>
          <a:lstStyle/>
          <a:p>
            <a:pPr algn="ctr"/>
            <a:r>
              <a:rPr lang="tr-TR" sz="3200" b="1" dirty="0" smtClean="0"/>
              <a:t>Ehli-i </a:t>
            </a:r>
            <a:r>
              <a:rPr lang="tr-TR" sz="3200" b="1" dirty="0" err="1" smtClean="0"/>
              <a:t>Beyt</a:t>
            </a:r>
            <a:endParaRPr lang="en-US" sz="3200" b="1" dirty="0"/>
          </a:p>
        </p:txBody>
      </p:sp>
      <p:sp>
        <p:nvSpPr>
          <p:cNvPr id="17" name="TextBox 50"/>
          <p:cNvSpPr txBox="1"/>
          <p:nvPr/>
        </p:nvSpPr>
        <p:spPr>
          <a:xfrm>
            <a:off x="513554" y="3689361"/>
            <a:ext cx="2924791" cy="523220"/>
          </a:xfrm>
          <a:prstGeom prst="rect">
            <a:avLst/>
          </a:prstGeom>
          <a:noFill/>
        </p:spPr>
        <p:txBody>
          <a:bodyPr wrap="square" lIns="0" rtlCol="0" anchor="ctr">
            <a:spAutoFit/>
          </a:bodyPr>
          <a:lstStyle/>
          <a:p>
            <a:pPr algn="ctr"/>
            <a:r>
              <a:rPr lang="tr-TR" sz="2800" b="1" dirty="0" smtClean="0"/>
              <a:t>Hacı Bektaş-ı Veli</a:t>
            </a:r>
            <a:endParaRPr lang="en-US" sz="2800" b="1" dirty="0"/>
          </a:p>
        </p:txBody>
      </p:sp>
      <p:sp>
        <p:nvSpPr>
          <p:cNvPr id="19" name="TextBox 52"/>
          <p:cNvSpPr txBox="1"/>
          <p:nvPr/>
        </p:nvSpPr>
        <p:spPr>
          <a:xfrm>
            <a:off x="5151143" y="640316"/>
            <a:ext cx="6964808" cy="1692771"/>
          </a:xfrm>
          <a:prstGeom prst="rect">
            <a:avLst/>
          </a:prstGeom>
          <a:noFill/>
        </p:spPr>
        <p:txBody>
          <a:bodyPr wrap="square" lIns="0" rIns="0" rtlCol="0" anchor="ctr">
            <a:spAutoFit/>
          </a:bodyPr>
          <a:lstStyle/>
          <a:p>
            <a:pPr lvl="0"/>
            <a:r>
              <a:rPr lang="tr-TR" sz="2400" b="1" dirty="0" smtClean="0">
                <a:solidFill>
                  <a:prstClr val="black"/>
                </a:solidFill>
              </a:rPr>
              <a:t>ALEVİ</a:t>
            </a:r>
          </a:p>
          <a:p>
            <a:pPr lvl="0" algn="just"/>
            <a:r>
              <a:rPr lang="tr-TR" sz="2000" dirty="0"/>
              <a:t>Ali’ye bağlı, Ali taraftarı anlamlarına gelir. Genel olarak Hz. Peygamber’in (s.a.v.) vefatından sonra halifeliğin, Hz. Ali’nin (</a:t>
            </a:r>
            <a:r>
              <a:rPr lang="tr-TR" sz="2000" dirty="0" err="1"/>
              <a:t>r.a</a:t>
            </a:r>
            <a:r>
              <a:rPr lang="tr-TR" sz="2000" dirty="0"/>
              <a:t>.) ve onun soyundan gelenlerin hakkı olduğunu savunan kişi ve gruplara Alevi denilmiştir. </a:t>
            </a:r>
            <a:endParaRPr lang="en-US" sz="2400" b="1" dirty="0">
              <a:solidFill>
                <a:prstClr val="black"/>
              </a:solidFill>
            </a:endParaRPr>
          </a:p>
        </p:txBody>
      </p:sp>
      <p:sp>
        <p:nvSpPr>
          <p:cNvPr id="20" name="TextBox 54"/>
          <p:cNvSpPr txBox="1"/>
          <p:nvPr/>
        </p:nvSpPr>
        <p:spPr>
          <a:xfrm>
            <a:off x="5585252" y="2589550"/>
            <a:ext cx="4655452" cy="707886"/>
          </a:xfrm>
          <a:prstGeom prst="rect">
            <a:avLst/>
          </a:prstGeom>
          <a:noFill/>
        </p:spPr>
        <p:txBody>
          <a:bodyPr wrap="square" lIns="0" rIns="0" rtlCol="0" anchor="ctr">
            <a:spAutoFit/>
          </a:bodyPr>
          <a:lstStyle/>
          <a:p>
            <a:r>
              <a:rPr lang="tr-TR" sz="2000" b="1" dirty="0"/>
              <a:t>Ehli-i </a:t>
            </a:r>
            <a:r>
              <a:rPr lang="tr-TR" sz="2000" b="1" dirty="0" err="1" smtClean="0"/>
              <a:t>Beyt</a:t>
            </a:r>
            <a:endParaRPr lang="tr-TR" sz="1400" dirty="0">
              <a:solidFill>
                <a:schemeClr val="tx1">
                  <a:lumMod val="65000"/>
                  <a:lumOff val="35000"/>
                </a:schemeClr>
              </a:solidFill>
            </a:endParaRPr>
          </a:p>
          <a:p>
            <a:r>
              <a:rPr lang="tr-TR" sz="2000" dirty="0" smtClean="0"/>
              <a:t>Hz. Muhammed’in (sav) ailesi </a:t>
            </a:r>
            <a:r>
              <a:rPr lang="en-US" sz="2000" dirty="0" smtClean="0"/>
              <a:t> </a:t>
            </a:r>
            <a:endParaRPr lang="en-US" sz="2000" dirty="0"/>
          </a:p>
        </p:txBody>
      </p:sp>
      <p:sp>
        <p:nvSpPr>
          <p:cNvPr id="21" name="TextBox 55"/>
          <p:cNvSpPr txBox="1"/>
          <p:nvPr/>
        </p:nvSpPr>
        <p:spPr>
          <a:xfrm>
            <a:off x="5585252" y="3645856"/>
            <a:ext cx="4655452" cy="707886"/>
          </a:xfrm>
          <a:prstGeom prst="rect">
            <a:avLst/>
          </a:prstGeom>
          <a:noFill/>
        </p:spPr>
        <p:txBody>
          <a:bodyPr wrap="square" lIns="0" rIns="0" rtlCol="0" anchor="ctr">
            <a:spAutoFit/>
          </a:bodyPr>
          <a:lstStyle/>
          <a:p>
            <a:r>
              <a:rPr lang="tr-TR" sz="2000" b="1" dirty="0"/>
              <a:t>Hacı Bektaş-ı </a:t>
            </a:r>
            <a:r>
              <a:rPr lang="tr-TR" sz="2000" b="1" dirty="0" smtClean="0"/>
              <a:t>Veli</a:t>
            </a:r>
            <a:endParaRPr lang="tr-TR" sz="2000" dirty="0" smtClean="0"/>
          </a:p>
          <a:p>
            <a:pPr lvl="0"/>
            <a:r>
              <a:rPr lang="tr-TR" sz="2000" dirty="0" smtClean="0"/>
              <a:t>Türk </a:t>
            </a:r>
            <a:r>
              <a:rPr lang="tr-TR" sz="2000" dirty="0"/>
              <a:t>düşünürü ve mutasavvıfı Hacı </a:t>
            </a:r>
            <a:endParaRPr lang="en-US" sz="1600" dirty="0">
              <a:solidFill>
                <a:schemeClr val="tx1">
                  <a:lumMod val="65000"/>
                  <a:lumOff val="35000"/>
                </a:schemeClr>
              </a:solidFill>
            </a:endParaRPr>
          </a:p>
        </p:txBody>
      </p:sp>
      <p:sp>
        <p:nvSpPr>
          <p:cNvPr id="22" name="TextBox 56"/>
          <p:cNvSpPr txBox="1"/>
          <p:nvPr/>
        </p:nvSpPr>
        <p:spPr>
          <a:xfrm>
            <a:off x="5151142" y="4635205"/>
            <a:ext cx="7040857" cy="984885"/>
          </a:xfrm>
          <a:prstGeom prst="rect">
            <a:avLst/>
          </a:prstGeom>
          <a:noFill/>
        </p:spPr>
        <p:txBody>
          <a:bodyPr wrap="square" lIns="0" rIns="0" rtlCol="0" anchor="ctr">
            <a:spAutoFit/>
          </a:bodyPr>
          <a:lstStyle/>
          <a:p>
            <a:pPr lvl="0"/>
            <a:r>
              <a:rPr lang="tr-TR" b="1" dirty="0"/>
              <a:t>Bektaşilik </a:t>
            </a:r>
            <a:endParaRPr lang="tr-TR" dirty="0"/>
          </a:p>
          <a:p>
            <a:pPr lvl="0"/>
            <a:r>
              <a:rPr lang="tr-TR" sz="2000" dirty="0"/>
              <a:t>B</a:t>
            </a:r>
            <a:r>
              <a:rPr lang="tr-TR" sz="2000" dirty="0" smtClean="0"/>
              <a:t>üyük </a:t>
            </a:r>
            <a:r>
              <a:rPr lang="tr-TR" sz="2000" dirty="0"/>
              <a:t>Türk düşünürü ve mutasavvıfı Hacı Bektaş Veli’nin görüş ve düşüncelerini temel alan tasavvufi yorum biçimidir. </a:t>
            </a:r>
            <a:endParaRPr lang="en-US" sz="1600" dirty="0">
              <a:solidFill>
                <a:schemeClr val="tx1">
                  <a:lumMod val="65000"/>
                  <a:lumOff val="35000"/>
                </a:schemeClr>
              </a:solidFill>
            </a:endParaRPr>
          </a:p>
        </p:txBody>
      </p:sp>
      <p:grpSp>
        <p:nvGrpSpPr>
          <p:cNvPr id="23" name="Group 8"/>
          <p:cNvGrpSpPr/>
          <p:nvPr/>
        </p:nvGrpSpPr>
        <p:grpSpPr>
          <a:xfrm>
            <a:off x="3361194" y="824982"/>
            <a:ext cx="1635414" cy="1476143"/>
            <a:chOff x="3841750" y="1014327"/>
            <a:chExt cx="1635414" cy="1476143"/>
          </a:xfrm>
        </p:grpSpPr>
        <p:sp>
          <p:nvSpPr>
            <p:cNvPr id="24" name="Oval 23"/>
            <p:cNvSpPr/>
            <p:nvPr/>
          </p:nvSpPr>
          <p:spPr>
            <a:xfrm>
              <a:off x="3841750" y="2021639"/>
              <a:ext cx="154535" cy="15453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5"/>
            <p:cNvCxnSpPr/>
            <p:nvPr/>
          </p:nvCxnSpPr>
          <p:spPr>
            <a:xfrm>
              <a:off x="5477164" y="1014327"/>
              <a:ext cx="0" cy="1476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7"/>
            <p:cNvCxnSpPr>
              <a:stCxn id="24" idx="6"/>
            </p:cNvCxnSpPr>
            <p:nvPr/>
          </p:nvCxnSpPr>
          <p:spPr>
            <a:xfrm flipV="1">
              <a:off x="3996285" y="2098906"/>
              <a:ext cx="1480879"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27" name="Group 68"/>
          <p:cNvGrpSpPr/>
          <p:nvPr/>
        </p:nvGrpSpPr>
        <p:grpSpPr>
          <a:xfrm>
            <a:off x="3795303" y="2533298"/>
            <a:ext cx="1635414" cy="760895"/>
            <a:chOff x="3841750" y="1729575"/>
            <a:chExt cx="1635414" cy="760895"/>
          </a:xfrm>
        </p:grpSpPr>
        <p:sp>
          <p:nvSpPr>
            <p:cNvPr id="28" name="Oval 27"/>
            <p:cNvSpPr/>
            <p:nvPr/>
          </p:nvSpPr>
          <p:spPr>
            <a:xfrm>
              <a:off x="3841750" y="2021639"/>
              <a:ext cx="154535" cy="15453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70"/>
            <p:cNvCxnSpPr/>
            <p:nvPr/>
          </p:nvCxnSpPr>
          <p:spPr>
            <a:xfrm>
              <a:off x="5477164" y="1729575"/>
              <a:ext cx="0" cy="76089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71"/>
            <p:cNvCxnSpPr>
              <a:stCxn id="28" idx="6"/>
            </p:cNvCxnSpPr>
            <p:nvPr/>
          </p:nvCxnSpPr>
          <p:spPr>
            <a:xfrm flipV="1">
              <a:off x="3996285" y="2098906"/>
              <a:ext cx="1480879" cy="1"/>
            </a:xfrm>
            <a:prstGeom prst="line">
              <a:avLst/>
            </a:prstGeom>
            <a:ln>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Group 72"/>
          <p:cNvGrpSpPr/>
          <p:nvPr/>
        </p:nvGrpSpPr>
        <p:grpSpPr>
          <a:xfrm>
            <a:off x="3795303" y="3579210"/>
            <a:ext cx="1635414" cy="760895"/>
            <a:chOff x="3841750" y="1729575"/>
            <a:chExt cx="1635414" cy="760895"/>
          </a:xfrm>
        </p:grpSpPr>
        <p:sp>
          <p:nvSpPr>
            <p:cNvPr id="32" name="Oval 31"/>
            <p:cNvSpPr/>
            <p:nvPr/>
          </p:nvSpPr>
          <p:spPr>
            <a:xfrm>
              <a:off x="3841750" y="2021639"/>
              <a:ext cx="154535" cy="154535"/>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74"/>
            <p:cNvCxnSpPr/>
            <p:nvPr/>
          </p:nvCxnSpPr>
          <p:spPr>
            <a:xfrm>
              <a:off x="5477164" y="1729575"/>
              <a:ext cx="0" cy="7608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Straight Connector 75"/>
            <p:cNvCxnSpPr>
              <a:stCxn id="32" idx="6"/>
            </p:cNvCxnSpPr>
            <p:nvPr/>
          </p:nvCxnSpPr>
          <p:spPr>
            <a:xfrm flipV="1">
              <a:off x="3996285" y="2098906"/>
              <a:ext cx="1480879" cy="1"/>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grpSp>
        <p:nvGrpSpPr>
          <p:cNvPr id="35" name="Group 76"/>
          <p:cNvGrpSpPr/>
          <p:nvPr/>
        </p:nvGrpSpPr>
        <p:grpSpPr>
          <a:xfrm>
            <a:off x="3361194" y="4756261"/>
            <a:ext cx="1635414" cy="760895"/>
            <a:chOff x="3841750" y="1729575"/>
            <a:chExt cx="1635414" cy="760895"/>
          </a:xfrm>
        </p:grpSpPr>
        <p:sp>
          <p:nvSpPr>
            <p:cNvPr id="36" name="Oval 35"/>
            <p:cNvSpPr/>
            <p:nvPr/>
          </p:nvSpPr>
          <p:spPr>
            <a:xfrm>
              <a:off x="3841750" y="2021639"/>
              <a:ext cx="154535" cy="15453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78"/>
            <p:cNvCxnSpPr/>
            <p:nvPr/>
          </p:nvCxnSpPr>
          <p:spPr>
            <a:xfrm>
              <a:off x="5477164" y="1729575"/>
              <a:ext cx="0" cy="76089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79"/>
            <p:cNvCxnSpPr>
              <a:stCxn id="36" idx="6"/>
            </p:cNvCxnSpPr>
            <p:nvPr/>
          </p:nvCxnSpPr>
          <p:spPr>
            <a:xfrm flipV="1">
              <a:off x="3996285" y="2098906"/>
              <a:ext cx="1480879" cy="1"/>
            </a:xfrm>
            <a:prstGeom prst="line">
              <a:avLst/>
            </a:prstGeom>
            <a:ln>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9" name="Dikdörtgen 38"/>
          <p:cNvSpPr/>
          <p:nvPr/>
        </p:nvSpPr>
        <p:spPr>
          <a:xfrm>
            <a:off x="44984" y="163263"/>
            <a:ext cx="3944241" cy="1323439"/>
          </a:xfrm>
          <a:prstGeom prst="rect">
            <a:avLst/>
          </a:prstGeom>
        </p:spPr>
        <p:txBody>
          <a:bodyPr wrap="square">
            <a:spAutoFit/>
          </a:bodyPr>
          <a:lstStyle/>
          <a:p>
            <a:pPr algn="ctr"/>
            <a:r>
              <a:rPr lang="tr-TR" sz="3600" dirty="0" smtClean="0"/>
              <a:t>Alevilik-Bektaşiliğin </a:t>
            </a:r>
            <a:r>
              <a:rPr lang="tr-TR" sz="4400" b="1" dirty="0" smtClean="0"/>
              <a:t>temeli</a:t>
            </a:r>
            <a:endParaRPr lang="tr-TR" sz="4400" b="1" dirty="0"/>
          </a:p>
        </p:txBody>
      </p:sp>
      <p:sp>
        <p:nvSpPr>
          <p:cNvPr id="40" name="Dikdörtgen 39"/>
          <p:cNvSpPr/>
          <p:nvPr/>
        </p:nvSpPr>
        <p:spPr>
          <a:xfrm>
            <a:off x="998473" y="4933586"/>
            <a:ext cx="1755032" cy="584775"/>
          </a:xfrm>
          <a:prstGeom prst="rect">
            <a:avLst/>
          </a:prstGeom>
        </p:spPr>
        <p:txBody>
          <a:bodyPr wrap="none">
            <a:spAutoFit/>
          </a:bodyPr>
          <a:lstStyle/>
          <a:p>
            <a:r>
              <a:rPr lang="tr-TR" sz="3200" dirty="0"/>
              <a:t>Bektaşilik</a:t>
            </a:r>
          </a:p>
        </p:txBody>
      </p:sp>
    </p:spTree>
    <p:extLst>
      <p:ext uri="{BB962C8B-B14F-4D97-AF65-F5344CB8AC3E}">
        <p14:creationId xmlns:p14="http://schemas.microsoft.com/office/powerpoint/2010/main" val="322399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P spid="17" grpId="0"/>
      <p:bldP spid="19" grpId="0"/>
      <p:bldP spid="20" grpId="0"/>
      <p:bldP spid="21" grpId="0"/>
      <p:bldP spid="22"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1354" y="673770"/>
            <a:ext cx="6443003" cy="567890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sz="2400" dirty="0">
                <a:solidFill>
                  <a:srgbClr val="000000"/>
                </a:solidFill>
                <a:latin typeface="mHelvetica"/>
              </a:rPr>
              <a:t>Alevilik-Bektaşilikte</a:t>
            </a:r>
            <a:r>
              <a:rPr lang="tr-TR" sz="2400" dirty="0">
                <a:solidFill>
                  <a:srgbClr val="000000"/>
                </a:solidFill>
                <a:latin typeface="Times" panose="02020603050405020304" pitchFamily="18" charset="0"/>
              </a:rPr>
              <a:t>, </a:t>
            </a:r>
            <a:r>
              <a:rPr lang="tr-TR" sz="2400" b="1" dirty="0">
                <a:solidFill>
                  <a:srgbClr val="000000"/>
                </a:solidFill>
                <a:latin typeface="mHelvetica"/>
              </a:rPr>
              <a:t>Hz. Ali (</a:t>
            </a:r>
            <a:r>
              <a:rPr lang="tr-TR" sz="2400" b="1" dirty="0" err="1">
                <a:solidFill>
                  <a:srgbClr val="000000"/>
                </a:solidFill>
                <a:latin typeface="mHelvetica"/>
              </a:rPr>
              <a:t>r.a</a:t>
            </a:r>
            <a:r>
              <a:rPr lang="tr-TR" sz="2400" b="1" dirty="0">
                <a:solidFill>
                  <a:srgbClr val="000000"/>
                </a:solidFill>
                <a:latin typeface="mHelvetica"/>
              </a:rPr>
              <a:t>.) </a:t>
            </a:r>
            <a:r>
              <a:rPr lang="tr-TR" sz="2400" dirty="0">
                <a:solidFill>
                  <a:srgbClr val="000000"/>
                </a:solidFill>
                <a:latin typeface="mHelvetica"/>
              </a:rPr>
              <a:t>ile </a:t>
            </a:r>
            <a:r>
              <a:rPr lang="tr-TR" sz="2400" b="1" dirty="0" err="1">
                <a:solidFill>
                  <a:srgbClr val="000000"/>
                </a:solidFill>
                <a:latin typeface="mHelvetica"/>
              </a:rPr>
              <a:t>ehl</a:t>
            </a:r>
            <a:r>
              <a:rPr lang="tr-TR" sz="2400" b="1" dirty="0">
                <a:solidFill>
                  <a:srgbClr val="000000"/>
                </a:solidFill>
                <a:latin typeface="mHelvetica"/>
              </a:rPr>
              <a:t>-i beyte </a:t>
            </a:r>
            <a:r>
              <a:rPr lang="tr-TR" sz="2400" dirty="0">
                <a:solidFill>
                  <a:srgbClr val="000000"/>
                </a:solidFill>
                <a:latin typeface="mHelvetica"/>
              </a:rPr>
              <a:t>sevgi ve saygı gösterilmesi çok önemlidir. Alevi-Bektaşiler</a:t>
            </a:r>
            <a:r>
              <a:rPr lang="tr-TR" sz="2400" dirty="0">
                <a:solidFill>
                  <a:srgbClr val="000000"/>
                </a:solidFill>
                <a:latin typeface="Times" panose="02020603050405020304" pitchFamily="18" charset="0"/>
              </a:rPr>
              <a:t>, “</a:t>
            </a:r>
            <a:r>
              <a:rPr lang="tr-TR" sz="2400" dirty="0" err="1">
                <a:solidFill>
                  <a:srgbClr val="000000"/>
                </a:solidFill>
                <a:latin typeface="mHelvetica"/>
              </a:rPr>
              <a:t>ehl</a:t>
            </a:r>
            <a:r>
              <a:rPr lang="tr-TR" sz="2400" dirty="0">
                <a:solidFill>
                  <a:srgbClr val="000000"/>
                </a:solidFill>
                <a:latin typeface="mHelvetica"/>
              </a:rPr>
              <a:t>-i beyti ve Hz. Ali (</a:t>
            </a:r>
            <a:r>
              <a:rPr lang="tr-TR" sz="2400" dirty="0" err="1">
                <a:solidFill>
                  <a:srgbClr val="000000"/>
                </a:solidFill>
                <a:latin typeface="mHelvetica"/>
              </a:rPr>
              <a:t>r.a</a:t>
            </a:r>
            <a:r>
              <a:rPr lang="tr-TR" sz="2400" dirty="0">
                <a:solidFill>
                  <a:srgbClr val="000000"/>
                </a:solidFill>
                <a:latin typeface="mHelvetica"/>
              </a:rPr>
              <a:t>.) evladını sevme</a:t>
            </a:r>
            <a:r>
              <a:rPr lang="tr-TR" sz="2400" dirty="0">
                <a:solidFill>
                  <a:srgbClr val="000000"/>
                </a:solidFill>
                <a:latin typeface="Times" panose="02020603050405020304" pitchFamily="18" charset="0"/>
              </a:rPr>
              <a:t>, </a:t>
            </a:r>
            <a:r>
              <a:rPr lang="tr-TR" sz="2400" dirty="0">
                <a:solidFill>
                  <a:srgbClr val="000000"/>
                </a:solidFill>
                <a:latin typeface="mHelvetica"/>
              </a:rPr>
              <a:t>onlara bağlılık gösterme</a:t>
            </a:r>
            <a:r>
              <a:rPr lang="tr-TR" sz="2400" dirty="0">
                <a:solidFill>
                  <a:srgbClr val="000000"/>
                </a:solidFill>
                <a:latin typeface="Times" panose="02020603050405020304" pitchFamily="18" charset="0"/>
              </a:rPr>
              <a:t>, </a:t>
            </a:r>
            <a:r>
              <a:rPr lang="tr-TR" sz="2400" dirty="0">
                <a:solidFill>
                  <a:srgbClr val="000000"/>
                </a:solidFill>
                <a:latin typeface="mHelvetica"/>
              </a:rPr>
              <a:t>bunları sevmeyenlerden de uzak durma</a:t>
            </a:r>
            <a:r>
              <a:rPr lang="tr-TR" sz="2400" dirty="0">
                <a:solidFill>
                  <a:srgbClr val="000000"/>
                </a:solidFill>
                <a:latin typeface="Times" panose="02020603050405020304" pitchFamily="18" charset="0"/>
              </a:rPr>
              <a:t>” </a:t>
            </a:r>
            <a:r>
              <a:rPr lang="tr-TR" sz="2400" dirty="0">
                <a:solidFill>
                  <a:srgbClr val="000000"/>
                </a:solidFill>
                <a:latin typeface="mHelvetica"/>
              </a:rPr>
              <a:t>ilkesine sıkı sıkıya bağlıdırlar. Alevilik-Bektaşilikte</a:t>
            </a:r>
            <a:r>
              <a:rPr lang="tr-TR" sz="2400" dirty="0">
                <a:solidFill>
                  <a:srgbClr val="000000"/>
                </a:solidFill>
                <a:latin typeface="Times" panose="02020603050405020304" pitchFamily="18" charset="0"/>
              </a:rPr>
              <a:t>, </a:t>
            </a:r>
            <a:r>
              <a:rPr lang="tr-TR" sz="2400" dirty="0">
                <a:solidFill>
                  <a:srgbClr val="000000"/>
                </a:solidFill>
                <a:latin typeface="mHelvetica"/>
              </a:rPr>
              <a:t>Hz. Ali</a:t>
            </a:r>
            <a:r>
              <a:rPr lang="tr-TR" sz="2400" dirty="0">
                <a:solidFill>
                  <a:srgbClr val="000000"/>
                </a:solidFill>
                <a:latin typeface="Times" panose="02020603050405020304" pitchFamily="18" charset="0"/>
              </a:rPr>
              <a:t>’</a:t>
            </a:r>
            <a:r>
              <a:rPr lang="tr-TR" sz="2400" dirty="0">
                <a:solidFill>
                  <a:srgbClr val="000000"/>
                </a:solidFill>
                <a:latin typeface="mHelvetica"/>
              </a:rPr>
              <a:t>nin (</a:t>
            </a:r>
            <a:r>
              <a:rPr lang="tr-TR" sz="2400" dirty="0" err="1">
                <a:solidFill>
                  <a:srgbClr val="000000"/>
                </a:solidFill>
                <a:latin typeface="mHelvetica"/>
              </a:rPr>
              <a:t>r.a</a:t>
            </a:r>
            <a:r>
              <a:rPr lang="tr-TR" sz="2400" dirty="0">
                <a:solidFill>
                  <a:srgbClr val="000000"/>
                </a:solidFill>
                <a:latin typeface="mHelvetica"/>
              </a:rPr>
              <a:t>.) soyundan gelen on iki imama da büyük sevgi ve saygı duyulmuştur. </a:t>
            </a:r>
            <a:endParaRPr lang="tr-TR" sz="2400" dirty="0"/>
          </a:p>
        </p:txBody>
      </p:sp>
      <p:pic>
        <p:nvPicPr>
          <p:cNvPr id="5" name="Resim 4"/>
          <p:cNvPicPr>
            <a:picLocks noChangeAspect="1"/>
          </p:cNvPicPr>
          <p:nvPr/>
        </p:nvPicPr>
        <p:blipFill>
          <a:blip r:embed="rId2"/>
          <a:stretch>
            <a:fillRect/>
          </a:stretch>
        </p:blipFill>
        <p:spPr>
          <a:xfrm>
            <a:off x="6876048" y="1074822"/>
            <a:ext cx="5029200" cy="4876800"/>
          </a:xfrm>
          <a:prstGeom prst="rect">
            <a:avLst/>
          </a:prstGeom>
        </p:spPr>
      </p:pic>
    </p:spTree>
    <p:extLst>
      <p:ext uri="{BB962C8B-B14F-4D97-AF65-F5344CB8AC3E}">
        <p14:creationId xmlns:p14="http://schemas.microsoft.com/office/powerpoint/2010/main" val="224077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826114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2BFAE1-45D3-4B3B-81D2-0BF25FA84FB8}"/>
              </a:ext>
            </a:extLst>
          </p:cNvPr>
          <p:cNvSpPr>
            <a:spLocks noGrp="1"/>
          </p:cNvSpPr>
          <p:nvPr>
            <p:ph type="title"/>
          </p:nvPr>
        </p:nvSpPr>
        <p:spPr>
          <a:xfrm>
            <a:off x="232118" y="150504"/>
            <a:ext cx="7617654" cy="1252358"/>
          </a:xfrm>
        </p:spPr>
        <p:txBody>
          <a:bodyPr>
            <a:noAutofit/>
          </a:bodyPr>
          <a:lstStyle/>
          <a:p>
            <a:pPr algn="ctr"/>
            <a:r>
              <a:rPr lang="tr-TR" sz="4000" dirty="0"/>
              <a:t>Alevilik-Bektaşilikle </a:t>
            </a:r>
            <a:r>
              <a:rPr lang="tr-TR" sz="4000" dirty="0" smtClean="0"/>
              <a:t>İlgili Kavramlar</a:t>
            </a:r>
            <a:endParaRPr lang="en-US" sz="4000" dirty="0"/>
          </a:p>
        </p:txBody>
      </p:sp>
      <p:sp>
        <p:nvSpPr>
          <p:cNvPr id="5" name="Freeform 761">
            <a:extLst>
              <a:ext uri="{FF2B5EF4-FFF2-40B4-BE49-F238E27FC236}">
                <a16:creationId xmlns:a16="http://schemas.microsoft.com/office/drawing/2014/main" id="{C9608D57-87EA-42B6-8056-B15F65C3C605}"/>
              </a:ext>
            </a:extLst>
          </p:cNvPr>
          <p:cNvSpPr>
            <a:spLocks/>
          </p:cNvSpPr>
          <p:nvPr/>
        </p:nvSpPr>
        <p:spPr bwMode="auto">
          <a:xfrm>
            <a:off x="2458529" y="1533608"/>
            <a:ext cx="1209675" cy="1606550"/>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762">
            <a:extLst>
              <a:ext uri="{FF2B5EF4-FFF2-40B4-BE49-F238E27FC236}">
                <a16:creationId xmlns:a16="http://schemas.microsoft.com/office/drawing/2014/main" id="{C48FAF01-BF2C-4F8D-835C-DE8D84B314A9}"/>
              </a:ext>
            </a:extLst>
          </p:cNvPr>
          <p:cNvSpPr>
            <a:spLocks/>
          </p:cNvSpPr>
          <p:nvPr/>
        </p:nvSpPr>
        <p:spPr bwMode="auto">
          <a:xfrm>
            <a:off x="3572954" y="1997158"/>
            <a:ext cx="1546225" cy="1482725"/>
          </a:xfrm>
          <a:custGeom>
            <a:avLst/>
            <a:gdLst>
              <a:gd name="T0" fmla="*/ 1794 w 3895"/>
              <a:gd name="T1" fmla="*/ 118 h 3740"/>
              <a:gd name="T2" fmla="*/ 240 w 3895"/>
              <a:gd name="T3" fmla="*/ 1356 h 3740"/>
              <a:gd name="T4" fmla="*/ 0 w 3895"/>
              <a:gd name="T5" fmla="*/ 3498 h 3740"/>
              <a:gd name="T6" fmla="*/ 2141 w 3895"/>
              <a:gd name="T7" fmla="*/ 3740 h 3740"/>
              <a:gd name="T8" fmla="*/ 3693 w 3895"/>
              <a:gd name="T9" fmla="*/ 2501 h 3740"/>
              <a:gd name="T10" fmla="*/ 3735 w 3895"/>
              <a:gd name="T11" fmla="*/ 2466 h 3740"/>
              <a:gd name="T12" fmla="*/ 3803 w 3895"/>
              <a:gd name="T13" fmla="*/ 2384 h 3740"/>
              <a:gd name="T14" fmla="*/ 3854 w 3895"/>
              <a:gd name="T15" fmla="*/ 2291 h 3740"/>
              <a:gd name="T16" fmla="*/ 3884 w 3895"/>
              <a:gd name="T17" fmla="*/ 2193 h 3740"/>
              <a:gd name="T18" fmla="*/ 3895 w 3895"/>
              <a:gd name="T19" fmla="*/ 2090 h 3740"/>
              <a:gd name="T20" fmla="*/ 3887 w 3895"/>
              <a:gd name="T21" fmla="*/ 1987 h 3740"/>
              <a:gd name="T22" fmla="*/ 3859 w 3895"/>
              <a:gd name="T23" fmla="*/ 1887 h 3740"/>
              <a:gd name="T24" fmla="*/ 3811 w 3895"/>
              <a:gd name="T25" fmla="*/ 1791 h 3740"/>
              <a:gd name="T26" fmla="*/ 3778 w 3895"/>
              <a:gd name="T27" fmla="*/ 1747 h 3740"/>
              <a:gd name="T28" fmla="*/ 3163 w 3895"/>
              <a:gd name="T29" fmla="*/ 975 h 3740"/>
              <a:gd name="T30" fmla="*/ 2547 w 3895"/>
              <a:gd name="T31" fmla="*/ 202 h 3740"/>
              <a:gd name="T32" fmla="*/ 2511 w 3895"/>
              <a:gd name="T33" fmla="*/ 161 h 3740"/>
              <a:gd name="T34" fmla="*/ 2429 w 3895"/>
              <a:gd name="T35" fmla="*/ 92 h 3740"/>
              <a:gd name="T36" fmla="*/ 2338 w 3895"/>
              <a:gd name="T37" fmla="*/ 42 h 3740"/>
              <a:gd name="T38" fmla="*/ 2239 w 3895"/>
              <a:gd name="T39" fmla="*/ 11 h 3740"/>
              <a:gd name="T40" fmla="*/ 2136 w 3895"/>
              <a:gd name="T41" fmla="*/ 0 h 3740"/>
              <a:gd name="T42" fmla="*/ 2033 w 3895"/>
              <a:gd name="T43" fmla="*/ 8 h 3740"/>
              <a:gd name="T44" fmla="*/ 1933 w 3895"/>
              <a:gd name="T45" fmla="*/ 36 h 3740"/>
              <a:gd name="T46" fmla="*/ 1837 w 3895"/>
              <a:gd name="T47" fmla="*/ 84 h 3740"/>
              <a:gd name="T48" fmla="*/ 1794 w 3895"/>
              <a:gd name="T49" fmla="*/ 118 h 3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95" h="3740">
                <a:moveTo>
                  <a:pt x="1794" y="118"/>
                </a:moveTo>
                <a:lnTo>
                  <a:pt x="240" y="1356"/>
                </a:lnTo>
                <a:lnTo>
                  <a:pt x="0" y="3498"/>
                </a:lnTo>
                <a:lnTo>
                  <a:pt x="2141" y="3740"/>
                </a:lnTo>
                <a:lnTo>
                  <a:pt x="3693" y="2501"/>
                </a:lnTo>
                <a:lnTo>
                  <a:pt x="3735" y="2466"/>
                </a:lnTo>
                <a:lnTo>
                  <a:pt x="3803" y="2384"/>
                </a:lnTo>
                <a:lnTo>
                  <a:pt x="3854" y="2291"/>
                </a:lnTo>
                <a:lnTo>
                  <a:pt x="3884" y="2193"/>
                </a:lnTo>
                <a:lnTo>
                  <a:pt x="3895" y="2090"/>
                </a:lnTo>
                <a:lnTo>
                  <a:pt x="3887" y="1987"/>
                </a:lnTo>
                <a:lnTo>
                  <a:pt x="3859" y="1887"/>
                </a:lnTo>
                <a:lnTo>
                  <a:pt x="3811" y="1791"/>
                </a:lnTo>
                <a:lnTo>
                  <a:pt x="3778" y="1747"/>
                </a:lnTo>
                <a:lnTo>
                  <a:pt x="3163" y="975"/>
                </a:lnTo>
                <a:lnTo>
                  <a:pt x="2547" y="202"/>
                </a:lnTo>
                <a:lnTo>
                  <a:pt x="2511" y="161"/>
                </a:lnTo>
                <a:lnTo>
                  <a:pt x="2429" y="92"/>
                </a:lnTo>
                <a:lnTo>
                  <a:pt x="2338" y="42"/>
                </a:lnTo>
                <a:lnTo>
                  <a:pt x="2239" y="11"/>
                </a:lnTo>
                <a:lnTo>
                  <a:pt x="2136" y="0"/>
                </a:lnTo>
                <a:lnTo>
                  <a:pt x="2033" y="8"/>
                </a:lnTo>
                <a:lnTo>
                  <a:pt x="1933" y="36"/>
                </a:lnTo>
                <a:lnTo>
                  <a:pt x="1837" y="84"/>
                </a:lnTo>
                <a:lnTo>
                  <a:pt x="1794" y="11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63">
            <a:extLst>
              <a:ext uri="{FF2B5EF4-FFF2-40B4-BE49-F238E27FC236}">
                <a16:creationId xmlns:a16="http://schemas.microsoft.com/office/drawing/2014/main" id="{5DC45623-D86F-4E23-A221-4FFF96214058}"/>
              </a:ext>
            </a:extLst>
          </p:cNvPr>
          <p:cNvSpPr>
            <a:spLocks/>
          </p:cNvSpPr>
          <p:nvPr/>
        </p:nvSpPr>
        <p:spPr bwMode="auto">
          <a:xfrm>
            <a:off x="3698366" y="3479883"/>
            <a:ext cx="1657350" cy="1360488"/>
          </a:xfrm>
          <a:custGeom>
            <a:avLst/>
            <a:gdLst>
              <a:gd name="T0" fmla="*/ 3760 w 4176"/>
              <a:gd name="T1" fmla="*/ 443 h 3427"/>
              <a:gd name="T2" fmla="*/ 1824 w 4176"/>
              <a:gd name="T3" fmla="*/ 0 h 3427"/>
              <a:gd name="T4" fmla="*/ 0 w 4176"/>
              <a:gd name="T5" fmla="*/ 1146 h 3427"/>
              <a:gd name="T6" fmla="*/ 1146 w 4176"/>
              <a:gd name="T7" fmla="*/ 2972 h 3427"/>
              <a:gd name="T8" fmla="*/ 3081 w 4176"/>
              <a:gd name="T9" fmla="*/ 3414 h 3427"/>
              <a:gd name="T10" fmla="*/ 3135 w 4176"/>
              <a:gd name="T11" fmla="*/ 3424 h 3427"/>
              <a:gd name="T12" fmla="*/ 3243 w 4176"/>
              <a:gd name="T13" fmla="*/ 3427 h 3427"/>
              <a:gd name="T14" fmla="*/ 3346 w 4176"/>
              <a:gd name="T15" fmla="*/ 3409 h 3427"/>
              <a:gd name="T16" fmla="*/ 3442 w 4176"/>
              <a:gd name="T17" fmla="*/ 3372 h 3427"/>
              <a:gd name="T18" fmla="*/ 3529 w 4176"/>
              <a:gd name="T19" fmla="*/ 3316 h 3427"/>
              <a:gd name="T20" fmla="*/ 3604 w 4176"/>
              <a:gd name="T21" fmla="*/ 3246 h 3427"/>
              <a:gd name="T22" fmla="*/ 3666 w 4176"/>
              <a:gd name="T23" fmla="*/ 3161 h 3427"/>
              <a:gd name="T24" fmla="*/ 3710 w 4176"/>
              <a:gd name="T25" fmla="*/ 3064 h 3427"/>
              <a:gd name="T26" fmla="*/ 3724 w 4176"/>
              <a:gd name="T27" fmla="*/ 3011 h 3427"/>
              <a:gd name="T28" fmla="*/ 3943 w 4176"/>
              <a:gd name="T29" fmla="*/ 2047 h 3427"/>
              <a:gd name="T30" fmla="*/ 4164 w 4176"/>
              <a:gd name="T31" fmla="*/ 1085 h 3427"/>
              <a:gd name="T32" fmla="*/ 4174 w 4176"/>
              <a:gd name="T33" fmla="*/ 1031 h 3427"/>
              <a:gd name="T34" fmla="*/ 4176 w 4176"/>
              <a:gd name="T35" fmla="*/ 924 h 3427"/>
              <a:gd name="T36" fmla="*/ 4158 w 4176"/>
              <a:gd name="T37" fmla="*/ 820 h 3427"/>
              <a:gd name="T38" fmla="*/ 4121 w 4176"/>
              <a:gd name="T39" fmla="*/ 724 h 3427"/>
              <a:gd name="T40" fmla="*/ 4066 w 4176"/>
              <a:gd name="T41" fmla="*/ 637 h 3427"/>
              <a:gd name="T42" fmla="*/ 3995 w 4176"/>
              <a:gd name="T43" fmla="*/ 562 h 3427"/>
              <a:gd name="T44" fmla="*/ 3911 w 4176"/>
              <a:gd name="T45" fmla="*/ 500 h 3427"/>
              <a:gd name="T46" fmla="*/ 3813 w 4176"/>
              <a:gd name="T47" fmla="*/ 456 h 3427"/>
              <a:gd name="T48" fmla="*/ 3760 w 4176"/>
              <a:gd name="T49" fmla="*/ 443 h 3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76" h="3427">
                <a:moveTo>
                  <a:pt x="3760" y="443"/>
                </a:moveTo>
                <a:lnTo>
                  <a:pt x="1824" y="0"/>
                </a:lnTo>
                <a:lnTo>
                  <a:pt x="0" y="1146"/>
                </a:lnTo>
                <a:lnTo>
                  <a:pt x="1146" y="2972"/>
                </a:lnTo>
                <a:lnTo>
                  <a:pt x="3081" y="3414"/>
                </a:lnTo>
                <a:lnTo>
                  <a:pt x="3135" y="3424"/>
                </a:lnTo>
                <a:lnTo>
                  <a:pt x="3243" y="3427"/>
                </a:lnTo>
                <a:lnTo>
                  <a:pt x="3346" y="3409"/>
                </a:lnTo>
                <a:lnTo>
                  <a:pt x="3442" y="3372"/>
                </a:lnTo>
                <a:lnTo>
                  <a:pt x="3529" y="3316"/>
                </a:lnTo>
                <a:lnTo>
                  <a:pt x="3604" y="3246"/>
                </a:lnTo>
                <a:lnTo>
                  <a:pt x="3666" y="3161"/>
                </a:lnTo>
                <a:lnTo>
                  <a:pt x="3710" y="3064"/>
                </a:lnTo>
                <a:lnTo>
                  <a:pt x="3724" y="3011"/>
                </a:lnTo>
                <a:lnTo>
                  <a:pt x="3943" y="2047"/>
                </a:lnTo>
                <a:lnTo>
                  <a:pt x="4164" y="1085"/>
                </a:lnTo>
                <a:lnTo>
                  <a:pt x="4174" y="1031"/>
                </a:lnTo>
                <a:lnTo>
                  <a:pt x="4176" y="924"/>
                </a:lnTo>
                <a:lnTo>
                  <a:pt x="4158" y="820"/>
                </a:lnTo>
                <a:lnTo>
                  <a:pt x="4121" y="724"/>
                </a:lnTo>
                <a:lnTo>
                  <a:pt x="4066" y="637"/>
                </a:lnTo>
                <a:lnTo>
                  <a:pt x="3995" y="562"/>
                </a:lnTo>
                <a:lnTo>
                  <a:pt x="3911" y="500"/>
                </a:lnTo>
                <a:lnTo>
                  <a:pt x="3813" y="456"/>
                </a:lnTo>
                <a:lnTo>
                  <a:pt x="3760" y="443"/>
                </a:lnTo>
                <a:close/>
              </a:path>
            </a:pathLst>
          </a:custGeom>
          <a:solidFill>
            <a:srgbClr val="6C2B4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64">
            <a:extLst>
              <a:ext uri="{FF2B5EF4-FFF2-40B4-BE49-F238E27FC236}">
                <a16:creationId xmlns:a16="http://schemas.microsoft.com/office/drawing/2014/main" id="{0A70CD5D-EAC4-47A4-9B91-80E031992F41}"/>
              </a:ext>
            </a:extLst>
          </p:cNvPr>
          <p:cNvSpPr>
            <a:spLocks/>
          </p:cNvSpPr>
          <p:nvPr/>
        </p:nvSpPr>
        <p:spPr bwMode="auto">
          <a:xfrm>
            <a:off x="3064954" y="4378408"/>
            <a:ext cx="1452563" cy="1638300"/>
          </a:xfrm>
          <a:custGeom>
            <a:avLst/>
            <a:gdLst>
              <a:gd name="T0" fmla="*/ 3606 w 3660"/>
              <a:gd name="T1" fmla="*/ 2502 h 4129"/>
              <a:gd name="T2" fmla="*/ 2745 w 3660"/>
              <a:gd name="T3" fmla="*/ 712 h 4129"/>
              <a:gd name="T4" fmla="*/ 711 w 3660"/>
              <a:gd name="T5" fmla="*/ 0 h 4129"/>
              <a:gd name="T6" fmla="*/ 0 w 3660"/>
              <a:gd name="T7" fmla="*/ 2034 h 4129"/>
              <a:gd name="T8" fmla="*/ 860 w 3660"/>
              <a:gd name="T9" fmla="*/ 3824 h 4129"/>
              <a:gd name="T10" fmla="*/ 886 w 3660"/>
              <a:gd name="T11" fmla="*/ 3872 h 4129"/>
              <a:gd name="T12" fmla="*/ 952 w 3660"/>
              <a:gd name="T13" fmla="*/ 3958 h 4129"/>
              <a:gd name="T14" fmla="*/ 1029 w 3660"/>
              <a:gd name="T15" fmla="*/ 4027 h 4129"/>
              <a:gd name="T16" fmla="*/ 1119 w 3660"/>
              <a:gd name="T17" fmla="*/ 4079 h 4129"/>
              <a:gd name="T18" fmla="*/ 1216 w 3660"/>
              <a:gd name="T19" fmla="*/ 4113 h 4129"/>
              <a:gd name="T20" fmla="*/ 1318 w 3660"/>
              <a:gd name="T21" fmla="*/ 4129 h 4129"/>
              <a:gd name="T22" fmla="*/ 1422 w 3660"/>
              <a:gd name="T23" fmla="*/ 4123 h 4129"/>
              <a:gd name="T24" fmla="*/ 1526 w 3660"/>
              <a:gd name="T25" fmla="*/ 4097 h 4129"/>
              <a:gd name="T26" fmla="*/ 1576 w 3660"/>
              <a:gd name="T27" fmla="*/ 4075 h 4129"/>
              <a:gd name="T28" fmla="*/ 2467 w 3660"/>
              <a:gd name="T29" fmla="*/ 3646 h 4129"/>
              <a:gd name="T30" fmla="*/ 3356 w 3660"/>
              <a:gd name="T31" fmla="*/ 3218 h 4129"/>
              <a:gd name="T32" fmla="*/ 3405 w 3660"/>
              <a:gd name="T33" fmla="*/ 3192 h 4129"/>
              <a:gd name="T34" fmla="*/ 3489 w 3660"/>
              <a:gd name="T35" fmla="*/ 3127 h 4129"/>
              <a:gd name="T36" fmla="*/ 3559 w 3660"/>
              <a:gd name="T37" fmla="*/ 3049 h 4129"/>
              <a:gd name="T38" fmla="*/ 3611 w 3660"/>
              <a:gd name="T39" fmla="*/ 2959 h 4129"/>
              <a:gd name="T40" fmla="*/ 3645 w 3660"/>
              <a:gd name="T41" fmla="*/ 2863 h 4129"/>
              <a:gd name="T42" fmla="*/ 3660 w 3660"/>
              <a:gd name="T43" fmla="*/ 2760 h 4129"/>
              <a:gd name="T44" fmla="*/ 3655 w 3660"/>
              <a:gd name="T45" fmla="*/ 2656 h 4129"/>
              <a:gd name="T46" fmla="*/ 3629 w 3660"/>
              <a:gd name="T47" fmla="*/ 2552 h 4129"/>
              <a:gd name="T48" fmla="*/ 3606 w 3660"/>
              <a:gd name="T49" fmla="*/ 2502 h 4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60" h="4129">
                <a:moveTo>
                  <a:pt x="3606" y="2502"/>
                </a:moveTo>
                <a:lnTo>
                  <a:pt x="2745" y="712"/>
                </a:lnTo>
                <a:lnTo>
                  <a:pt x="711" y="0"/>
                </a:lnTo>
                <a:lnTo>
                  <a:pt x="0" y="2034"/>
                </a:lnTo>
                <a:lnTo>
                  <a:pt x="860" y="3824"/>
                </a:lnTo>
                <a:lnTo>
                  <a:pt x="886" y="3872"/>
                </a:lnTo>
                <a:lnTo>
                  <a:pt x="952" y="3958"/>
                </a:lnTo>
                <a:lnTo>
                  <a:pt x="1029" y="4027"/>
                </a:lnTo>
                <a:lnTo>
                  <a:pt x="1119" y="4079"/>
                </a:lnTo>
                <a:lnTo>
                  <a:pt x="1216" y="4113"/>
                </a:lnTo>
                <a:lnTo>
                  <a:pt x="1318" y="4129"/>
                </a:lnTo>
                <a:lnTo>
                  <a:pt x="1422" y="4123"/>
                </a:lnTo>
                <a:lnTo>
                  <a:pt x="1526" y="4097"/>
                </a:lnTo>
                <a:lnTo>
                  <a:pt x="1576" y="4075"/>
                </a:lnTo>
                <a:lnTo>
                  <a:pt x="2467" y="3646"/>
                </a:lnTo>
                <a:lnTo>
                  <a:pt x="3356" y="3218"/>
                </a:lnTo>
                <a:lnTo>
                  <a:pt x="3405" y="3192"/>
                </a:lnTo>
                <a:lnTo>
                  <a:pt x="3489" y="3127"/>
                </a:lnTo>
                <a:lnTo>
                  <a:pt x="3559" y="3049"/>
                </a:lnTo>
                <a:lnTo>
                  <a:pt x="3611" y="2959"/>
                </a:lnTo>
                <a:lnTo>
                  <a:pt x="3645" y="2863"/>
                </a:lnTo>
                <a:lnTo>
                  <a:pt x="3660" y="2760"/>
                </a:lnTo>
                <a:lnTo>
                  <a:pt x="3655" y="2656"/>
                </a:lnTo>
                <a:lnTo>
                  <a:pt x="3629" y="2552"/>
                </a:lnTo>
                <a:lnTo>
                  <a:pt x="3606" y="250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765">
            <a:extLst>
              <a:ext uri="{FF2B5EF4-FFF2-40B4-BE49-F238E27FC236}">
                <a16:creationId xmlns:a16="http://schemas.microsoft.com/office/drawing/2014/main" id="{CD47AEE2-F7A6-46B5-9013-59C830728F55}"/>
              </a:ext>
            </a:extLst>
          </p:cNvPr>
          <p:cNvSpPr>
            <a:spLocks/>
          </p:cNvSpPr>
          <p:nvPr/>
        </p:nvSpPr>
        <p:spPr bwMode="auto">
          <a:xfrm>
            <a:off x="1009141" y="1998746"/>
            <a:ext cx="1544638" cy="1484313"/>
          </a:xfrm>
          <a:custGeom>
            <a:avLst/>
            <a:gdLst>
              <a:gd name="T0" fmla="*/ 2103 w 3896"/>
              <a:gd name="T1" fmla="*/ 118 h 3739"/>
              <a:gd name="T2" fmla="*/ 3655 w 3896"/>
              <a:gd name="T3" fmla="*/ 1356 h 3739"/>
              <a:gd name="T4" fmla="*/ 3896 w 3896"/>
              <a:gd name="T5" fmla="*/ 3499 h 3739"/>
              <a:gd name="T6" fmla="*/ 1755 w 3896"/>
              <a:gd name="T7" fmla="*/ 3739 h 3739"/>
              <a:gd name="T8" fmla="*/ 203 w 3896"/>
              <a:gd name="T9" fmla="*/ 2501 h 3739"/>
              <a:gd name="T10" fmla="*/ 161 w 3896"/>
              <a:gd name="T11" fmla="*/ 2466 h 3739"/>
              <a:gd name="T12" fmla="*/ 92 w 3896"/>
              <a:gd name="T13" fmla="*/ 2383 h 3739"/>
              <a:gd name="T14" fmla="*/ 42 w 3896"/>
              <a:gd name="T15" fmla="*/ 2291 h 3739"/>
              <a:gd name="T16" fmla="*/ 11 w 3896"/>
              <a:gd name="T17" fmla="*/ 2192 h 3739"/>
              <a:gd name="T18" fmla="*/ 0 w 3896"/>
              <a:gd name="T19" fmla="*/ 2090 h 3739"/>
              <a:gd name="T20" fmla="*/ 8 w 3896"/>
              <a:gd name="T21" fmla="*/ 1988 h 3739"/>
              <a:gd name="T22" fmla="*/ 36 w 3896"/>
              <a:gd name="T23" fmla="*/ 1886 h 3739"/>
              <a:gd name="T24" fmla="*/ 84 w 3896"/>
              <a:gd name="T25" fmla="*/ 1791 h 3739"/>
              <a:gd name="T26" fmla="*/ 117 w 3896"/>
              <a:gd name="T27" fmla="*/ 1747 h 3739"/>
              <a:gd name="T28" fmla="*/ 733 w 3896"/>
              <a:gd name="T29" fmla="*/ 975 h 3739"/>
              <a:gd name="T30" fmla="*/ 1349 w 3896"/>
              <a:gd name="T31" fmla="*/ 203 h 3739"/>
              <a:gd name="T32" fmla="*/ 1385 w 3896"/>
              <a:gd name="T33" fmla="*/ 161 h 3739"/>
              <a:gd name="T34" fmla="*/ 1467 w 3896"/>
              <a:gd name="T35" fmla="*/ 92 h 3739"/>
              <a:gd name="T36" fmla="*/ 1558 w 3896"/>
              <a:gd name="T37" fmla="*/ 43 h 3739"/>
              <a:gd name="T38" fmla="*/ 1657 w 3896"/>
              <a:gd name="T39" fmla="*/ 11 h 3739"/>
              <a:gd name="T40" fmla="*/ 1759 w 3896"/>
              <a:gd name="T41" fmla="*/ 0 h 3739"/>
              <a:gd name="T42" fmla="*/ 1863 w 3896"/>
              <a:gd name="T43" fmla="*/ 8 h 3739"/>
              <a:gd name="T44" fmla="*/ 1963 w 3896"/>
              <a:gd name="T45" fmla="*/ 36 h 3739"/>
              <a:gd name="T46" fmla="*/ 2058 w 3896"/>
              <a:gd name="T47" fmla="*/ 85 h 3739"/>
              <a:gd name="T48" fmla="*/ 2103 w 3896"/>
              <a:gd name="T49" fmla="*/ 118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96" h="3739">
                <a:moveTo>
                  <a:pt x="2103" y="118"/>
                </a:moveTo>
                <a:lnTo>
                  <a:pt x="3655" y="1356"/>
                </a:lnTo>
                <a:lnTo>
                  <a:pt x="3896" y="3499"/>
                </a:lnTo>
                <a:lnTo>
                  <a:pt x="1755" y="3739"/>
                </a:lnTo>
                <a:lnTo>
                  <a:pt x="203" y="2501"/>
                </a:lnTo>
                <a:lnTo>
                  <a:pt x="161" y="2466"/>
                </a:lnTo>
                <a:lnTo>
                  <a:pt x="92" y="2383"/>
                </a:lnTo>
                <a:lnTo>
                  <a:pt x="42" y="2291"/>
                </a:lnTo>
                <a:lnTo>
                  <a:pt x="11" y="2192"/>
                </a:lnTo>
                <a:lnTo>
                  <a:pt x="0" y="2090"/>
                </a:lnTo>
                <a:lnTo>
                  <a:pt x="8" y="1988"/>
                </a:lnTo>
                <a:lnTo>
                  <a:pt x="36" y="1886"/>
                </a:lnTo>
                <a:lnTo>
                  <a:pt x="84" y="1791"/>
                </a:lnTo>
                <a:lnTo>
                  <a:pt x="117" y="1747"/>
                </a:lnTo>
                <a:lnTo>
                  <a:pt x="733" y="975"/>
                </a:lnTo>
                <a:lnTo>
                  <a:pt x="1349" y="203"/>
                </a:lnTo>
                <a:lnTo>
                  <a:pt x="1385" y="161"/>
                </a:lnTo>
                <a:lnTo>
                  <a:pt x="1467" y="92"/>
                </a:lnTo>
                <a:lnTo>
                  <a:pt x="1558" y="43"/>
                </a:lnTo>
                <a:lnTo>
                  <a:pt x="1657" y="11"/>
                </a:lnTo>
                <a:lnTo>
                  <a:pt x="1759" y="0"/>
                </a:lnTo>
                <a:lnTo>
                  <a:pt x="1863" y="8"/>
                </a:lnTo>
                <a:lnTo>
                  <a:pt x="1963" y="36"/>
                </a:lnTo>
                <a:lnTo>
                  <a:pt x="2058" y="85"/>
                </a:lnTo>
                <a:lnTo>
                  <a:pt x="2103" y="11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766">
            <a:extLst>
              <a:ext uri="{FF2B5EF4-FFF2-40B4-BE49-F238E27FC236}">
                <a16:creationId xmlns:a16="http://schemas.microsoft.com/office/drawing/2014/main" id="{3B1E9FA0-012A-4E1E-9A89-790FD443AD83}"/>
              </a:ext>
            </a:extLst>
          </p:cNvPr>
          <p:cNvSpPr>
            <a:spLocks/>
          </p:cNvSpPr>
          <p:nvPr/>
        </p:nvSpPr>
        <p:spPr bwMode="auto">
          <a:xfrm>
            <a:off x="771016" y="3483058"/>
            <a:ext cx="1657350" cy="1360488"/>
          </a:xfrm>
          <a:custGeom>
            <a:avLst/>
            <a:gdLst>
              <a:gd name="T0" fmla="*/ 417 w 4177"/>
              <a:gd name="T1" fmla="*/ 441 h 3427"/>
              <a:gd name="T2" fmla="*/ 2353 w 4177"/>
              <a:gd name="T3" fmla="*/ 0 h 3427"/>
              <a:gd name="T4" fmla="*/ 4177 w 4177"/>
              <a:gd name="T5" fmla="*/ 1146 h 3427"/>
              <a:gd name="T6" fmla="*/ 3031 w 4177"/>
              <a:gd name="T7" fmla="*/ 2971 h 3427"/>
              <a:gd name="T8" fmla="*/ 1095 w 4177"/>
              <a:gd name="T9" fmla="*/ 3413 h 3427"/>
              <a:gd name="T10" fmla="*/ 1041 w 4177"/>
              <a:gd name="T11" fmla="*/ 3424 h 3427"/>
              <a:gd name="T12" fmla="*/ 934 w 4177"/>
              <a:gd name="T13" fmla="*/ 3427 h 3427"/>
              <a:gd name="T14" fmla="*/ 831 w 4177"/>
              <a:gd name="T15" fmla="*/ 3407 h 3427"/>
              <a:gd name="T16" fmla="*/ 734 w 4177"/>
              <a:gd name="T17" fmla="*/ 3370 h 3427"/>
              <a:gd name="T18" fmla="*/ 648 w 4177"/>
              <a:gd name="T19" fmla="*/ 3316 h 3427"/>
              <a:gd name="T20" fmla="*/ 572 w 4177"/>
              <a:gd name="T21" fmla="*/ 3246 h 3427"/>
              <a:gd name="T22" fmla="*/ 511 w 4177"/>
              <a:gd name="T23" fmla="*/ 3160 h 3427"/>
              <a:gd name="T24" fmla="*/ 467 w 4177"/>
              <a:gd name="T25" fmla="*/ 3063 h 3427"/>
              <a:gd name="T26" fmla="*/ 452 w 4177"/>
              <a:gd name="T27" fmla="*/ 3009 h 3427"/>
              <a:gd name="T28" fmla="*/ 233 w 4177"/>
              <a:gd name="T29" fmla="*/ 2047 h 3427"/>
              <a:gd name="T30" fmla="*/ 13 w 4177"/>
              <a:gd name="T31" fmla="*/ 1083 h 3427"/>
              <a:gd name="T32" fmla="*/ 3 w 4177"/>
              <a:gd name="T33" fmla="*/ 1029 h 3427"/>
              <a:gd name="T34" fmla="*/ 0 w 4177"/>
              <a:gd name="T35" fmla="*/ 923 h 3427"/>
              <a:gd name="T36" fmla="*/ 18 w 4177"/>
              <a:gd name="T37" fmla="*/ 820 h 3427"/>
              <a:gd name="T38" fmla="*/ 55 w 4177"/>
              <a:gd name="T39" fmla="*/ 724 h 3427"/>
              <a:gd name="T40" fmla="*/ 111 w 4177"/>
              <a:gd name="T41" fmla="*/ 636 h 3427"/>
              <a:gd name="T42" fmla="*/ 181 w 4177"/>
              <a:gd name="T43" fmla="*/ 561 h 3427"/>
              <a:gd name="T44" fmla="*/ 266 w 4177"/>
              <a:gd name="T45" fmla="*/ 500 h 3427"/>
              <a:gd name="T46" fmla="*/ 363 w 4177"/>
              <a:gd name="T47" fmla="*/ 455 h 3427"/>
              <a:gd name="T48" fmla="*/ 417 w 4177"/>
              <a:gd name="T49" fmla="*/ 441 h 3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77" h="3427">
                <a:moveTo>
                  <a:pt x="417" y="441"/>
                </a:moveTo>
                <a:lnTo>
                  <a:pt x="2353" y="0"/>
                </a:lnTo>
                <a:lnTo>
                  <a:pt x="4177" y="1146"/>
                </a:lnTo>
                <a:lnTo>
                  <a:pt x="3031" y="2971"/>
                </a:lnTo>
                <a:lnTo>
                  <a:pt x="1095" y="3413"/>
                </a:lnTo>
                <a:lnTo>
                  <a:pt x="1041" y="3424"/>
                </a:lnTo>
                <a:lnTo>
                  <a:pt x="934" y="3427"/>
                </a:lnTo>
                <a:lnTo>
                  <a:pt x="831" y="3407"/>
                </a:lnTo>
                <a:lnTo>
                  <a:pt x="734" y="3370"/>
                </a:lnTo>
                <a:lnTo>
                  <a:pt x="648" y="3316"/>
                </a:lnTo>
                <a:lnTo>
                  <a:pt x="572" y="3246"/>
                </a:lnTo>
                <a:lnTo>
                  <a:pt x="511" y="3160"/>
                </a:lnTo>
                <a:lnTo>
                  <a:pt x="467" y="3063"/>
                </a:lnTo>
                <a:lnTo>
                  <a:pt x="452" y="3009"/>
                </a:lnTo>
                <a:lnTo>
                  <a:pt x="233" y="2047"/>
                </a:lnTo>
                <a:lnTo>
                  <a:pt x="13" y="1083"/>
                </a:lnTo>
                <a:lnTo>
                  <a:pt x="3" y="1029"/>
                </a:lnTo>
                <a:lnTo>
                  <a:pt x="0" y="923"/>
                </a:lnTo>
                <a:lnTo>
                  <a:pt x="18" y="820"/>
                </a:lnTo>
                <a:lnTo>
                  <a:pt x="55" y="724"/>
                </a:lnTo>
                <a:lnTo>
                  <a:pt x="111" y="636"/>
                </a:lnTo>
                <a:lnTo>
                  <a:pt x="181" y="561"/>
                </a:lnTo>
                <a:lnTo>
                  <a:pt x="266" y="500"/>
                </a:lnTo>
                <a:lnTo>
                  <a:pt x="363" y="455"/>
                </a:lnTo>
                <a:lnTo>
                  <a:pt x="417" y="44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767">
            <a:extLst>
              <a:ext uri="{FF2B5EF4-FFF2-40B4-BE49-F238E27FC236}">
                <a16:creationId xmlns:a16="http://schemas.microsoft.com/office/drawing/2014/main" id="{4F079F6E-B13B-4AFD-B8C6-0871820B2F45}"/>
              </a:ext>
            </a:extLst>
          </p:cNvPr>
          <p:cNvSpPr>
            <a:spLocks/>
          </p:cNvSpPr>
          <p:nvPr/>
        </p:nvSpPr>
        <p:spPr bwMode="auto">
          <a:xfrm>
            <a:off x="1609216" y="4381583"/>
            <a:ext cx="1454150" cy="1638300"/>
          </a:xfrm>
          <a:custGeom>
            <a:avLst/>
            <a:gdLst>
              <a:gd name="T0" fmla="*/ 54 w 3661"/>
              <a:gd name="T1" fmla="*/ 2501 h 4128"/>
              <a:gd name="T2" fmla="*/ 915 w 3661"/>
              <a:gd name="T3" fmla="*/ 711 h 4128"/>
              <a:gd name="T4" fmla="*/ 2950 w 3661"/>
              <a:gd name="T5" fmla="*/ 0 h 4128"/>
              <a:gd name="T6" fmla="*/ 3661 w 3661"/>
              <a:gd name="T7" fmla="*/ 2035 h 4128"/>
              <a:gd name="T8" fmla="*/ 2800 w 3661"/>
              <a:gd name="T9" fmla="*/ 3824 h 4128"/>
              <a:gd name="T10" fmla="*/ 2774 w 3661"/>
              <a:gd name="T11" fmla="*/ 3873 h 4128"/>
              <a:gd name="T12" fmla="*/ 2710 w 3661"/>
              <a:gd name="T13" fmla="*/ 3959 h 4128"/>
              <a:gd name="T14" fmla="*/ 2631 w 3661"/>
              <a:gd name="T15" fmla="*/ 4027 h 4128"/>
              <a:gd name="T16" fmla="*/ 2542 w 3661"/>
              <a:gd name="T17" fmla="*/ 4079 h 4128"/>
              <a:gd name="T18" fmla="*/ 2445 w 3661"/>
              <a:gd name="T19" fmla="*/ 4114 h 4128"/>
              <a:gd name="T20" fmla="*/ 2343 w 3661"/>
              <a:gd name="T21" fmla="*/ 4128 h 4128"/>
              <a:gd name="T22" fmla="*/ 2238 w 3661"/>
              <a:gd name="T23" fmla="*/ 4123 h 4128"/>
              <a:gd name="T24" fmla="*/ 2135 w 3661"/>
              <a:gd name="T25" fmla="*/ 4097 h 4128"/>
              <a:gd name="T26" fmla="*/ 2084 w 3661"/>
              <a:gd name="T27" fmla="*/ 4074 h 4128"/>
              <a:gd name="T28" fmla="*/ 1194 w 3661"/>
              <a:gd name="T29" fmla="*/ 3646 h 4128"/>
              <a:gd name="T30" fmla="*/ 305 w 3661"/>
              <a:gd name="T31" fmla="*/ 3218 h 4128"/>
              <a:gd name="T32" fmla="*/ 255 w 3661"/>
              <a:gd name="T33" fmla="*/ 3192 h 4128"/>
              <a:gd name="T34" fmla="*/ 171 w 3661"/>
              <a:gd name="T35" fmla="*/ 3128 h 4128"/>
              <a:gd name="T36" fmla="*/ 101 w 3661"/>
              <a:gd name="T37" fmla="*/ 3049 h 4128"/>
              <a:gd name="T38" fmla="*/ 50 w 3661"/>
              <a:gd name="T39" fmla="*/ 2960 h 4128"/>
              <a:gd name="T40" fmla="*/ 16 w 3661"/>
              <a:gd name="T41" fmla="*/ 2862 h 4128"/>
              <a:gd name="T42" fmla="*/ 0 w 3661"/>
              <a:gd name="T43" fmla="*/ 2760 h 4128"/>
              <a:gd name="T44" fmla="*/ 6 w 3661"/>
              <a:gd name="T45" fmla="*/ 2655 h 4128"/>
              <a:gd name="T46" fmla="*/ 32 w 3661"/>
              <a:gd name="T47" fmla="*/ 2552 h 4128"/>
              <a:gd name="T48" fmla="*/ 54 w 3661"/>
              <a:gd name="T49" fmla="*/ 2501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61" h="4128">
                <a:moveTo>
                  <a:pt x="54" y="2501"/>
                </a:moveTo>
                <a:lnTo>
                  <a:pt x="915" y="711"/>
                </a:lnTo>
                <a:lnTo>
                  <a:pt x="2950" y="0"/>
                </a:lnTo>
                <a:lnTo>
                  <a:pt x="3661" y="2035"/>
                </a:lnTo>
                <a:lnTo>
                  <a:pt x="2800" y="3824"/>
                </a:lnTo>
                <a:lnTo>
                  <a:pt x="2774" y="3873"/>
                </a:lnTo>
                <a:lnTo>
                  <a:pt x="2710" y="3959"/>
                </a:lnTo>
                <a:lnTo>
                  <a:pt x="2631" y="4027"/>
                </a:lnTo>
                <a:lnTo>
                  <a:pt x="2542" y="4079"/>
                </a:lnTo>
                <a:lnTo>
                  <a:pt x="2445" y="4114"/>
                </a:lnTo>
                <a:lnTo>
                  <a:pt x="2343" y="4128"/>
                </a:lnTo>
                <a:lnTo>
                  <a:pt x="2238" y="4123"/>
                </a:lnTo>
                <a:lnTo>
                  <a:pt x="2135" y="4097"/>
                </a:lnTo>
                <a:lnTo>
                  <a:pt x="2084" y="4074"/>
                </a:lnTo>
                <a:lnTo>
                  <a:pt x="1194" y="3646"/>
                </a:lnTo>
                <a:lnTo>
                  <a:pt x="305" y="3218"/>
                </a:lnTo>
                <a:lnTo>
                  <a:pt x="255" y="3192"/>
                </a:lnTo>
                <a:lnTo>
                  <a:pt x="171" y="3128"/>
                </a:lnTo>
                <a:lnTo>
                  <a:pt x="101" y="3049"/>
                </a:lnTo>
                <a:lnTo>
                  <a:pt x="50" y="2960"/>
                </a:lnTo>
                <a:lnTo>
                  <a:pt x="16" y="2862"/>
                </a:lnTo>
                <a:lnTo>
                  <a:pt x="0" y="2760"/>
                </a:lnTo>
                <a:lnTo>
                  <a:pt x="6" y="2655"/>
                </a:lnTo>
                <a:lnTo>
                  <a:pt x="32" y="2552"/>
                </a:lnTo>
                <a:lnTo>
                  <a:pt x="54" y="250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30">
            <a:extLst>
              <a:ext uri="{FF2B5EF4-FFF2-40B4-BE49-F238E27FC236}">
                <a16:creationId xmlns:a16="http://schemas.microsoft.com/office/drawing/2014/main" id="{F9F005AD-1F59-4FFB-A9B9-56C905295134}"/>
              </a:ext>
            </a:extLst>
          </p:cNvPr>
          <p:cNvSpPr>
            <a:spLocks/>
          </p:cNvSpPr>
          <p:nvPr/>
        </p:nvSpPr>
        <p:spPr bwMode="auto">
          <a:xfrm>
            <a:off x="3696779" y="2829008"/>
            <a:ext cx="474663" cy="476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63951"/>
                </a:solidFill>
                <a:effectLst/>
                <a:uLnTx/>
                <a:uFillTx/>
                <a:latin typeface="Calibri" panose="020F0502020204030204"/>
                <a:ea typeface="+mn-ea"/>
                <a:cs typeface="+mn-cs"/>
              </a:rPr>
              <a:t>2</a:t>
            </a:r>
            <a:endParaRPr kumimoji="0" lang="en-US" sz="24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13" name="Freeform 1231">
            <a:extLst>
              <a:ext uri="{FF2B5EF4-FFF2-40B4-BE49-F238E27FC236}">
                <a16:creationId xmlns:a16="http://schemas.microsoft.com/office/drawing/2014/main" id="{02570189-99BF-47A4-AFB3-B8F298A4FCB4}"/>
              </a:ext>
            </a:extLst>
          </p:cNvPr>
          <p:cNvSpPr>
            <a:spLocks/>
          </p:cNvSpPr>
          <p:nvPr/>
        </p:nvSpPr>
        <p:spPr bwMode="auto">
          <a:xfrm>
            <a:off x="3903154" y="3781508"/>
            <a:ext cx="476250" cy="476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63951"/>
                </a:solidFill>
                <a:effectLst/>
                <a:uLnTx/>
                <a:uFillTx/>
                <a:latin typeface="Calibri" panose="020F0502020204030204"/>
                <a:ea typeface="+mn-ea"/>
                <a:cs typeface="+mn-cs"/>
              </a:rPr>
              <a:t>3</a:t>
            </a:r>
            <a:endParaRPr kumimoji="0" lang="en-US" sz="24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14" name="Freeform 1232">
            <a:extLst>
              <a:ext uri="{FF2B5EF4-FFF2-40B4-BE49-F238E27FC236}">
                <a16:creationId xmlns:a16="http://schemas.microsoft.com/office/drawing/2014/main" id="{AFDC2A99-DE4A-4867-B698-E01425BBC63F}"/>
              </a:ext>
            </a:extLst>
          </p:cNvPr>
          <p:cNvSpPr>
            <a:spLocks/>
          </p:cNvSpPr>
          <p:nvPr/>
        </p:nvSpPr>
        <p:spPr bwMode="auto">
          <a:xfrm>
            <a:off x="3295141" y="4546683"/>
            <a:ext cx="474663" cy="476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63951"/>
                </a:solidFill>
                <a:effectLst/>
                <a:uLnTx/>
                <a:uFillTx/>
                <a:latin typeface="Calibri" panose="020F0502020204030204"/>
                <a:ea typeface="+mn-ea"/>
                <a:cs typeface="+mn-cs"/>
              </a:rPr>
              <a:t>4</a:t>
            </a:r>
            <a:endParaRPr kumimoji="0" lang="en-US" sz="24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15" name="Freeform 1233">
            <a:extLst>
              <a:ext uri="{FF2B5EF4-FFF2-40B4-BE49-F238E27FC236}">
                <a16:creationId xmlns:a16="http://schemas.microsoft.com/office/drawing/2014/main" id="{FF3F42C6-8A32-47F1-A235-CB34254D4A4E}"/>
              </a:ext>
            </a:extLst>
          </p:cNvPr>
          <p:cNvSpPr>
            <a:spLocks/>
          </p:cNvSpPr>
          <p:nvPr/>
        </p:nvSpPr>
        <p:spPr bwMode="auto">
          <a:xfrm>
            <a:off x="2400560" y="4486359"/>
            <a:ext cx="476250" cy="476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63951"/>
                </a:solidFill>
                <a:effectLst/>
                <a:uLnTx/>
                <a:uFillTx/>
                <a:latin typeface="Calibri" panose="020F0502020204030204"/>
                <a:ea typeface="+mn-ea"/>
                <a:cs typeface="+mn-cs"/>
              </a:rPr>
              <a:t>5</a:t>
            </a:r>
            <a:endParaRPr kumimoji="0" lang="en-US" sz="24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16" name="Freeform 1234">
            <a:extLst>
              <a:ext uri="{FF2B5EF4-FFF2-40B4-BE49-F238E27FC236}">
                <a16:creationId xmlns:a16="http://schemas.microsoft.com/office/drawing/2014/main" id="{855A85CC-4F3E-4685-8166-6C7EC9041DDD}"/>
              </a:ext>
            </a:extLst>
          </p:cNvPr>
          <p:cNvSpPr>
            <a:spLocks/>
          </p:cNvSpPr>
          <p:nvPr/>
        </p:nvSpPr>
        <p:spPr bwMode="auto">
          <a:xfrm>
            <a:off x="1785429" y="3787858"/>
            <a:ext cx="476250" cy="476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63951"/>
                </a:solidFill>
                <a:effectLst/>
                <a:uLnTx/>
                <a:uFillTx/>
                <a:latin typeface="Calibri" panose="020F0502020204030204"/>
                <a:ea typeface="+mn-ea"/>
                <a:cs typeface="+mn-cs"/>
              </a:rPr>
              <a:t>6</a:t>
            </a:r>
            <a:endParaRPr kumimoji="0" lang="en-US" sz="24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17" name="Freeform 1235">
            <a:extLst>
              <a:ext uri="{FF2B5EF4-FFF2-40B4-BE49-F238E27FC236}">
                <a16:creationId xmlns:a16="http://schemas.microsoft.com/office/drawing/2014/main" id="{96206EB6-7A5F-403D-9E1D-7C7CBB6ADA47}"/>
              </a:ext>
            </a:extLst>
          </p:cNvPr>
          <p:cNvSpPr>
            <a:spLocks/>
          </p:cNvSpPr>
          <p:nvPr/>
        </p:nvSpPr>
        <p:spPr bwMode="auto">
          <a:xfrm>
            <a:off x="1956879" y="2829008"/>
            <a:ext cx="474663" cy="476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63951"/>
                </a:solidFill>
                <a:effectLst/>
                <a:uLnTx/>
                <a:uFillTx/>
                <a:latin typeface="Calibri" panose="020F0502020204030204"/>
                <a:ea typeface="+mn-ea"/>
                <a:cs typeface="+mn-cs"/>
              </a:rPr>
              <a:t>7</a:t>
            </a:r>
            <a:endParaRPr kumimoji="0" lang="en-US" sz="24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18" name="Freeform 1229">
            <a:extLst>
              <a:ext uri="{FF2B5EF4-FFF2-40B4-BE49-F238E27FC236}">
                <a16:creationId xmlns:a16="http://schemas.microsoft.com/office/drawing/2014/main" id="{28781D07-66D2-4418-9875-93A9D978C1C6}"/>
              </a:ext>
            </a:extLst>
          </p:cNvPr>
          <p:cNvSpPr>
            <a:spLocks/>
          </p:cNvSpPr>
          <p:nvPr/>
        </p:nvSpPr>
        <p:spPr bwMode="auto">
          <a:xfrm>
            <a:off x="2811242" y="2444966"/>
            <a:ext cx="476250" cy="476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63951"/>
                </a:solidFill>
                <a:effectLst/>
                <a:uLnTx/>
                <a:uFillTx/>
                <a:latin typeface="Calibri" panose="020F0502020204030204"/>
                <a:ea typeface="+mn-ea"/>
                <a:cs typeface="+mn-cs"/>
              </a:rPr>
              <a:t>1</a:t>
            </a:r>
            <a:endParaRPr kumimoji="0" lang="en-US" sz="28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40" name="Rectangle 13">
            <a:extLst>
              <a:ext uri="{FF2B5EF4-FFF2-40B4-BE49-F238E27FC236}">
                <a16:creationId xmlns:a16="http://schemas.microsoft.com/office/drawing/2014/main" id="{1A285AA1-BC03-492D-A0B9-5DD69671DD60}"/>
              </a:ext>
            </a:extLst>
          </p:cNvPr>
          <p:cNvSpPr/>
          <p:nvPr/>
        </p:nvSpPr>
        <p:spPr>
          <a:xfrm>
            <a:off x="2403451" y="1570866"/>
            <a:ext cx="1270040" cy="830997"/>
          </a:xfrm>
          <a:prstGeom prst="rect">
            <a:avLst/>
          </a:prstGeom>
        </p:spPr>
        <p:txBody>
          <a:bodyPr wrap="square">
            <a:spAutoFit/>
          </a:bodyPr>
          <a:lstStyle/>
          <a:p>
            <a:pPr lvl="0" algn="ctr">
              <a:defRPr/>
            </a:pPr>
            <a:r>
              <a:rPr lang="tr-TR" sz="2400" b="1" dirty="0">
                <a:solidFill>
                  <a:schemeClr val="bg1"/>
                </a:solidFill>
              </a:rPr>
              <a:t>Cem ve Cemevi </a:t>
            </a:r>
            <a:endParaRPr kumimoji="0" lang="en-US" sz="2400" b="1" i="0" u="none" strike="noStrike" kern="1200" cap="none" spc="0" normalizeH="0" baseline="0" noProof="0" dirty="0">
              <a:ln>
                <a:noFill/>
              </a:ln>
              <a:solidFill>
                <a:schemeClr val="bg1"/>
              </a:solidFill>
              <a:effectLst/>
              <a:uLnTx/>
              <a:uFillTx/>
              <a:latin typeface="Calibri" panose="020F0502020204030204"/>
            </a:endParaRPr>
          </a:p>
        </p:txBody>
      </p:sp>
      <p:sp>
        <p:nvSpPr>
          <p:cNvPr id="41" name="Rectangle 106">
            <a:extLst>
              <a:ext uri="{FF2B5EF4-FFF2-40B4-BE49-F238E27FC236}">
                <a16:creationId xmlns:a16="http://schemas.microsoft.com/office/drawing/2014/main" id="{F5696301-3C73-41F3-A5BC-4A1DFBF0D38A}"/>
              </a:ext>
            </a:extLst>
          </p:cNvPr>
          <p:cNvSpPr/>
          <p:nvPr/>
        </p:nvSpPr>
        <p:spPr>
          <a:xfrm rot="3088401">
            <a:off x="3836131" y="2282203"/>
            <a:ext cx="1286266" cy="707886"/>
          </a:xfrm>
          <a:prstGeom prst="rect">
            <a:avLst/>
          </a:prstGeom>
        </p:spPr>
        <p:txBody>
          <a:bodyPr wrap="square">
            <a:spAutoFit/>
          </a:bodyPr>
          <a:lstStyle/>
          <a:p>
            <a:pPr lvl="0" algn="ctr">
              <a:defRPr/>
            </a:pPr>
            <a:r>
              <a:rPr lang="tr-TR" sz="2000" b="1" dirty="0" smtClean="0">
                <a:solidFill>
                  <a:prstClr val="black"/>
                </a:solidFill>
              </a:rPr>
              <a:t>Cemde On İki Hizmet</a:t>
            </a:r>
            <a:endParaRPr kumimoji="0" lang="tr-TR" sz="2000" b="1" i="0" u="none" strike="noStrike" kern="1200" cap="none" spc="0" normalizeH="0" baseline="0" dirty="0">
              <a:ln>
                <a:noFill/>
              </a:ln>
              <a:solidFill>
                <a:prstClr val="black"/>
              </a:solidFill>
              <a:effectLst/>
              <a:uLnTx/>
              <a:uFillTx/>
              <a:latin typeface="Calibri" panose="020F0502020204030204"/>
            </a:endParaRPr>
          </a:p>
        </p:txBody>
      </p:sp>
      <p:sp>
        <p:nvSpPr>
          <p:cNvPr id="42" name="Rectangle 107">
            <a:extLst>
              <a:ext uri="{FF2B5EF4-FFF2-40B4-BE49-F238E27FC236}">
                <a16:creationId xmlns:a16="http://schemas.microsoft.com/office/drawing/2014/main" id="{50ACC191-2B1C-44CA-A885-3CAB9D7D7C43}"/>
              </a:ext>
            </a:extLst>
          </p:cNvPr>
          <p:cNvSpPr/>
          <p:nvPr/>
        </p:nvSpPr>
        <p:spPr>
          <a:xfrm rot="6335559">
            <a:off x="4224508" y="3984808"/>
            <a:ext cx="1218970" cy="461665"/>
          </a:xfrm>
          <a:prstGeom prst="rect">
            <a:avLst/>
          </a:prstGeom>
        </p:spPr>
        <p:txBody>
          <a:bodyPr wrap="square">
            <a:spAutoFit/>
          </a:bodyPr>
          <a:lstStyle/>
          <a:p>
            <a:pPr lvl="0" algn="ctr">
              <a:defRPr/>
            </a:pPr>
            <a:r>
              <a:rPr lang="tr-TR" sz="2400" b="1" dirty="0" smtClean="0">
                <a:solidFill>
                  <a:prstClr val="white"/>
                </a:solidFill>
              </a:rPr>
              <a:t>Semah</a:t>
            </a:r>
            <a:endParaRPr kumimoji="0" lang="tr-TR" sz="2400" b="1" i="0" u="none" strike="noStrike" kern="1200" cap="none" spc="0" normalizeH="0" baseline="0" dirty="0">
              <a:ln>
                <a:noFill/>
              </a:ln>
              <a:solidFill>
                <a:prstClr val="white"/>
              </a:solidFill>
              <a:effectLst/>
              <a:uLnTx/>
              <a:uFillTx/>
              <a:latin typeface="Calibri" panose="020F0502020204030204"/>
            </a:endParaRPr>
          </a:p>
        </p:txBody>
      </p:sp>
      <p:sp>
        <p:nvSpPr>
          <p:cNvPr id="43" name="Rectangle 108">
            <a:extLst>
              <a:ext uri="{FF2B5EF4-FFF2-40B4-BE49-F238E27FC236}">
                <a16:creationId xmlns:a16="http://schemas.microsoft.com/office/drawing/2014/main" id="{6192240A-E7DB-4E2F-A5C2-9CBECDA323D6}"/>
              </a:ext>
            </a:extLst>
          </p:cNvPr>
          <p:cNvSpPr/>
          <p:nvPr/>
        </p:nvSpPr>
        <p:spPr>
          <a:xfrm rot="20060852">
            <a:off x="3135828" y="5113101"/>
            <a:ext cx="1297508" cy="369332"/>
          </a:xfrm>
          <a:prstGeom prst="rect">
            <a:avLst/>
          </a:prstGeom>
        </p:spPr>
        <p:txBody>
          <a:bodyPr wrap="square">
            <a:spAutoFit/>
          </a:bodyPr>
          <a:lstStyle/>
          <a:p>
            <a:pPr lvl="0" algn="ctr">
              <a:defRPr/>
            </a:pPr>
            <a:r>
              <a:rPr lang="tr-TR" b="1" dirty="0" smtClean="0"/>
              <a:t>Musahiplik</a:t>
            </a:r>
            <a:endParaRPr kumimoji="0" lang="tr-TR" sz="1800" b="1" i="0" u="none" strike="noStrike" kern="1200" cap="none" spc="0" normalizeH="0" baseline="0" dirty="0">
              <a:ln>
                <a:noFill/>
              </a:ln>
              <a:effectLst/>
              <a:uLnTx/>
              <a:uFillTx/>
              <a:latin typeface="Calibri" panose="020F0502020204030204"/>
            </a:endParaRPr>
          </a:p>
        </p:txBody>
      </p:sp>
      <p:sp>
        <p:nvSpPr>
          <p:cNvPr id="44" name="Rectangle 109">
            <a:extLst>
              <a:ext uri="{FF2B5EF4-FFF2-40B4-BE49-F238E27FC236}">
                <a16:creationId xmlns:a16="http://schemas.microsoft.com/office/drawing/2014/main" id="{C2C6D9C5-A729-4B67-84A9-568A21DC714F}"/>
              </a:ext>
            </a:extLst>
          </p:cNvPr>
          <p:cNvSpPr/>
          <p:nvPr/>
        </p:nvSpPr>
        <p:spPr>
          <a:xfrm rot="1531140">
            <a:off x="1632962" y="4863610"/>
            <a:ext cx="1394562" cy="923330"/>
          </a:xfrm>
          <a:prstGeom prst="rect">
            <a:avLst/>
          </a:prstGeom>
        </p:spPr>
        <p:txBody>
          <a:bodyPr wrap="square">
            <a:spAutoFit/>
          </a:bodyPr>
          <a:lstStyle/>
          <a:p>
            <a:pPr lvl="0" algn="ctr">
              <a:defRPr/>
            </a:pPr>
            <a:r>
              <a:rPr lang="en-US" b="1" dirty="0" err="1">
                <a:solidFill>
                  <a:prstClr val="white"/>
                </a:solidFill>
              </a:rPr>
              <a:t>Razılık</a:t>
            </a:r>
            <a:r>
              <a:rPr lang="en-US" b="1" dirty="0">
                <a:solidFill>
                  <a:prstClr val="white"/>
                </a:solidFill>
              </a:rPr>
              <a:t> </a:t>
            </a:r>
            <a:r>
              <a:rPr lang="en-US" b="1" dirty="0" err="1">
                <a:solidFill>
                  <a:prstClr val="white"/>
                </a:solidFill>
              </a:rPr>
              <a:t>ve</a:t>
            </a:r>
            <a:r>
              <a:rPr lang="en-US" b="1" dirty="0">
                <a:solidFill>
                  <a:prstClr val="white"/>
                </a:solidFill>
              </a:rPr>
              <a:t> Kul </a:t>
            </a:r>
            <a:r>
              <a:rPr lang="en-US" b="1" dirty="0" err="1">
                <a:solidFill>
                  <a:prstClr val="white"/>
                </a:solidFill>
              </a:rPr>
              <a:t>Hakkının</a:t>
            </a:r>
            <a:r>
              <a:rPr lang="en-US" b="1" dirty="0">
                <a:solidFill>
                  <a:prstClr val="white"/>
                </a:solidFill>
              </a:rPr>
              <a:t> </a:t>
            </a:r>
            <a:r>
              <a:rPr lang="en-US" b="1" dirty="0" err="1">
                <a:solidFill>
                  <a:prstClr val="white"/>
                </a:solidFill>
              </a:rPr>
              <a:t>Sorulması</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110">
            <a:extLst>
              <a:ext uri="{FF2B5EF4-FFF2-40B4-BE49-F238E27FC236}">
                <a16:creationId xmlns:a16="http://schemas.microsoft.com/office/drawing/2014/main" id="{61ADB630-ECE0-4461-BC55-6ED0E6D0E05F}"/>
              </a:ext>
            </a:extLst>
          </p:cNvPr>
          <p:cNvSpPr/>
          <p:nvPr/>
        </p:nvSpPr>
        <p:spPr>
          <a:xfrm rot="20830388">
            <a:off x="896831" y="3849733"/>
            <a:ext cx="894639" cy="707886"/>
          </a:xfrm>
          <a:prstGeom prst="rect">
            <a:avLst/>
          </a:prstGeom>
        </p:spPr>
        <p:txBody>
          <a:bodyPr wrap="square">
            <a:spAutoFit/>
          </a:bodyPr>
          <a:lstStyle/>
          <a:p>
            <a:pPr lvl="0" algn="ctr">
              <a:defRPr/>
            </a:pPr>
            <a:r>
              <a:rPr lang="tr-TR" sz="2000" b="1" dirty="0"/>
              <a:t>Hızır Orucu</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111">
            <a:extLst>
              <a:ext uri="{FF2B5EF4-FFF2-40B4-BE49-F238E27FC236}">
                <a16:creationId xmlns:a16="http://schemas.microsoft.com/office/drawing/2014/main" id="{436AD0E7-BF5D-41EA-BAF1-1E63B9508B15}"/>
              </a:ext>
            </a:extLst>
          </p:cNvPr>
          <p:cNvSpPr/>
          <p:nvPr/>
        </p:nvSpPr>
        <p:spPr>
          <a:xfrm rot="18496394">
            <a:off x="1039147" y="2353785"/>
            <a:ext cx="1274912" cy="646331"/>
          </a:xfrm>
          <a:prstGeom prst="rect">
            <a:avLst/>
          </a:prstGeom>
        </p:spPr>
        <p:txBody>
          <a:bodyPr wrap="square">
            <a:spAutoFit/>
          </a:bodyPr>
          <a:lstStyle/>
          <a:p>
            <a:pPr lvl="0" algn="ctr">
              <a:defRPr/>
            </a:pPr>
            <a:r>
              <a:rPr lang="tr-TR" b="1" dirty="0"/>
              <a:t>Muharrem Orucu</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4" name="Resim 53"/>
          <p:cNvPicPr>
            <a:picLocks noChangeAspect="1"/>
          </p:cNvPicPr>
          <p:nvPr/>
        </p:nvPicPr>
        <p:blipFill>
          <a:blip r:embed="rId2"/>
          <a:stretch>
            <a:fillRect/>
          </a:stretch>
        </p:blipFill>
        <p:spPr>
          <a:xfrm>
            <a:off x="5942264" y="1570866"/>
            <a:ext cx="6193732" cy="4572000"/>
          </a:xfrm>
          <a:prstGeom prst="rect">
            <a:avLst/>
          </a:prstGeom>
        </p:spPr>
      </p:pic>
    </p:spTree>
    <p:extLst>
      <p:ext uri="{BB962C8B-B14F-4D97-AF65-F5344CB8AC3E}">
        <p14:creationId xmlns:p14="http://schemas.microsoft.com/office/powerpoint/2010/main" val="12936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par>
                          <p:cTn id="33" fill="hold">
                            <p:stCondLst>
                              <p:cond delay="3000"/>
                            </p:stCondLst>
                            <p:childTnLst>
                              <p:par>
                                <p:cTn id="34" presetID="22" presetClass="entr" presetSubtype="4"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par>
                          <p:cTn id="37" fill="hold">
                            <p:stCondLst>
                              <p:cond delay="3500"/>
                            </p:stCondLst>
                            <p:childTnLst>
                              <p:par>
                                <p:cTn id="38" presetID="22" presetClass="entr" presetSubtype="4"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par>
                          <p:cTn id="41" fill="hold">
                            <p:stCondLst>
                              <p:cond delay="4000"/>
                            </p:stCondLst>
                            <p:childTnLst>
                              <p:par>
                                <p:cTn id="42" presetID="22" presetClass="entr" presetSubtype="4"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par>
                          <p:cTn id="45" fill="hold">
                            <p:stCondLst>
                              <p:cond delay="4500"/>
                            </p:stCondLst>
                            <p:childTnLst>
                              <p:par>
                                <p:cTn id="46" presetID="2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par>
                          <p:cTn id="49" fill="hold">
                            <p:stCondLst>
                              <p:cond delay="5000"/>
                            </p:stCondLst>
                            <p:childTnLst>
                              <p:par>
                                <p:cTn id="50" presetID="22" presetClass="entr" presetSubtype="4"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par>
                          <p:cTn id="53" fill="hold">
                            <p:stCondLst>
                              <p:cond delay="5500"/>
                            </p:stCondLst>
                            <p:childTnLst>
                              <p:par>
                                <p:cTn id="54" presetID="22" presetClass="entr" presetSubtype="4"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par>
                          <p:cTn id="57" fill="hold">
                            <p:stCondLst>
                              <p:cond delay="6000"/>
                            </p:stCondLst>
                            <p:childTnLst>
                              <p:par>
                                <p:cTn id="58" presetID="22" presetClass="entr" presetSubtype="4"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par>
                          <p:cTn id="61" fill="hold">
                            <p:stCondLst>
                              <p:cond delay="6500"/>
                            </p:stCondLst>
                            <p:childTnLst>
                              <p:par>
                                <p:cTn id="62" presetID="22" presetClass="entr" presetSubtype="4"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par>
                          <p:cTn id="65" fill="hold">
                            <p:stCondLst>
                              <p:cond delay="7000"/>
                            </p:stCondLst>
                            <p:childTnLst>
                              <p:par>
                                <p:cTn id="66" presetID="22" presetClass="entr" presetSubtype="4" fill="hold" grpId="0" nodeType="after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down)">
                                      <p:cBhvr>
                                        <p:cTn id="68" dur="500"/>
                                        <p:tgtEl>
                                          <p:spTgt spid="40"/>
                                        </p:tgtEl>
                                      </p:cBhvr>
                                    </p:animEffect>
                                  </p:childTnLst>
                                </p:cTn>
                              </p:par>
                            </p:childTnLst>
                          </p:cTn>
                        </p:par>
                        <p:par>
                          <p:cTn id="69" fill="hold">
                            <p:stCondLst>
                              <p:cond delay="7500"/>
                            </p:stCondLst>
                            <p:childTnLst>
                              <p:par>
                                <p:cTn id="70" presetID="22" presetClass="entr" presetSubtype="4" fill="hold" grpId="0"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down)">
                                      <p:cBhvr>
                                        <p:cTn id="72" dur="500"/>
                                        <p:tgtEl>
                                          <p:spTgt spid="41"/>
                                        </p:tgtEl>
                                      </p:cBhvr>
                                    </p:animEffect>
                                  </p:childTnLst>
                                </p:cTn>
                              </p:par>
                            </p:childTnLst>
                          </p:cTn>
                        </p:par>
                        <p:par>
                          <p:cTn id="73" fill="hold">
                            <p:stCondLst>
                              <p:cond delay="8000"/>
                            </p:stCondLst>
                            <p:childTnLst>
                              <p:par>
                                <p:cTn id="74" presetID="22" presetClass="entr" presetSubtype="4" fill="hold" grpId="0"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childTnLst>
                          </p:cTn>
                        </p:par>
                        <p:par>
                          <p:cTn id="77" fill="hold">
                            <p:stCondLst>
                              <p:cond delay="8500"/>
                            </p:stCondLst>
                            <p:childTnLst>
                              <p:par>
                                <p:cTn id="78" presetID="22" presetClass="entr" presetSubtype="4"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wipe(down)">
                                      <p:cBhvr>
                                        <p:cTn id="80" dur="500"/>
                                        <p:tgtEl>
                                          <p:spTgt spid="43"/>
                                        </p:tgtEl>
                                      </p:cBhvr>
                                    </p:animEffect>
                                  </p:childTnLst>
                                </p:cTn>
                              </p:par>
                            </p:childTnLst>
                          </p:cTn>
                        </p:par>
                        <p:par>
                          <p:cTn id="81" fill="hold">
                            <p:stCondLst>
                              <p:cond delay="9000"/>
                            </p:stCondLst>
                            <p:childTnLst>
                              <p:par>
                                <p:cTn id="82" presetID="22" presetClass="entr" presetSubtype="4" fill="hold" grpId="0" nodeType="after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wipe(down)">
                                      <p:cBhvr>
                                        <p:cTn id="84" dur="500"/>
                                        <p:tgtEl>
                                          <p:spTgt spid="44"/>
                                        </p:tgtEl>
                                      </p:cBhvr>
                                    </p:animEffect>
                                  </p:childTnLst>
                                </p:cTn>
                              </p:par>
                            </p:childTnLst>
                          </p:cTn>
                        </p:par>
                        <p:par>
                          <p:cTn id="85" fill="hold">
                            <p:stCondLst>
                              <p:cond delay="9500"/>
                            </p:stCondLst>
                            <p:childTnLst>
                              <p:par>
                                <p:cTn id="86" presetID="22" presetClass="entr" presetSubtype="4" fill="hold" grpId="0" nodeType="after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down)">
                                      <p:cBhvr>
                                        <p:cTn id="88" dur="500"/>
                                        <p:tgtEl>
                                          <p:spTgt spid="45"/>
                                        </p:tgtEl>
                                      </p:cBhvr>
                                    </p:animEffect>
                                  </p:childTnLst>
                                </p:cTn>
                              </p:par>
                            </p:childTnLst>
                          </p:cTn>
                        </p:par>
                        <p:par>
                          <p:cTn id="89" fill="hold">
                            <p:stCondLst>
                              <p:cond delay="10000"/>
                            </p:stCondLst>
                            <p:childTnLst>
                              <p:par>
                                <p:cTn id="90" presetID="22" presetClass="entr" presetSubtype="4" fill="hold" grpId="0"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down)">
                                      <p:cBhvr>
                                        <p:cTn id="9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40" grpId="0"/>
      <p:bldP spid="41" grpId="0"/>
      <p:bldP spid="42" grpId="0"/>
      <p:bldP spid="43" grpId="0"/>
      <p:bldP spid="44"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03580" y="2715644"/>
            <a:ext cx="5354683" cy="3547477"/>
          </a:xfrm>
          <a:prstGeom prst="rect">
            <a:avLst/>
          </a:prstGeom>
        </p:spPr>
      </p:pic>
      <p:sp>
        <p:nvSpPr>
          <p:cNvPr id="2" name="Freeform 761">
            <a:extLst>
              <a:ext uri="{FF2B5EF4-FFF2-40B4-BE49-F238E27FC236}">
                <a16:creationId xmlns:a16="http://schemas.microsoft.com/office/drawing/2014/main" id="{C9608D57-87EA-42B6-8056-B15F65C3C605}"/>
              </a:ext>
            </a:extLst>
          </p:cNvPr>
          <p:cNvSpPr>
            <a:spLocks/>
          </p:cNvSpPr>
          <p:nvPr/>
        </p:nvSpPr>
        <p:spPr bwMode="auto">
          <a:xfrm>
            <a:off x="1621295" y="417577"/>
            <a:ext cx="1832117"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229">
            <a:extLst>
              <a:ext uri="{FF2B5EF4-FFF2-40B4-BE49-F238E27FC236}">
                <a16:creationId xmlns:a16="http://schemas.microsoft.com/office/drawing/2014/main" id="{28781D07-66D2-4418-9875-93A9D978C1C6}"/>
              </a:ext>
            </a:extLst>
          </p:cNvPr>
          <p:cNvSpPr>
            <a:spLocks/>
          </p:cNvSpPr>
          <p:nvPr/>
        </p:nvSpPr>
        <p:spPr bwMode="auto">
          <a:xfrm>
            <a:off x="2128241" y="0"/>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1</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4" name="Rectangle 13">
            <a:extLst>
              <a:ext uri="{FF2B5EF4-FFF2-40B4-BE49-F238E27FC236}">
                <a16:creationId xmlns:a16="http://schemas.microsoft.com/office/drawing/2014/main" id="{1A285AA1-BC03-492D-A0B9-5DD69671DD60}"/>
              </a:ext>
            </a:extLst>
          </p:cNvPr>
          <p:cNvSpPr/>
          <p:nvPr/>
        </p:nvSpPr>
        <p:spPr>
          <a:xfrm>
            <a:off x="1575581" y="1135259"/>
            <a:ext cx="1923543" cy="1200329"/>
          </a:xfrm>
          <a:prstGeom prst="rect">
            <a:avLst/>
          </a:prstGeom>
        </p:spPr>
        <p:txBody>
          <a:bodyPr wrap="square">
            <a:spAutoFit/>
          </a:bodyPr>
          <a:lstStyle/>
          <a:p>
            <a:pPr lvl="0" algn="ctr">
              <a:defRPr/>
            </a:pPr>
            <a:r>
              <a:rPr lang="tr-TR" sz="3600" b="1" dirty="0">
                <a:solidFill>
                  <a:schemeClr val="bg1"/>
                </a:solidFill>
              </a:rPr>
              <a:t>Cem ve Cemevi </a:t>
            </a:r>
            <a:endParaRPr kumimoji="0" lang="en-US" sz="3600" b="1" i="0" u="none" strike="noStrike" kern="1200" cap="none" spc="0" normalizeH="0" baseline="0" noProof="0" dirty="0">
              <a:ln>
                <a:noFill/>
              </a:ln>
              <a:solidFill>
                <a:schemeClr val="bg1"/>
              </a:solidFill>
              <a:effectLst/>
              <a:uLnTx/>
              <a:uFillTx/>
              <a:latin typeface="Calibri" panose="020F0502020204030204"/>
            </a:endParaRPr>
          </a:p>
        </p:txBody>
      </p:sp>
      <p:sp>
        <p:nvSpPr>
          <p:cNvPr id="6" name="Dikdörtgen 5"/>
          <p:cNvSpPr/>
          <p:nvPr/>
        </p:nvSpPr>
        <p:spPr>
          <a:xfrm>
            <a:off x="5657596" y="872197"/>
            <a:ext cx="6255434" cy="2677656"/>
          </a:xfrm>
          <a:prstGeom prst="rect">
            <a:avLst/>
          </a:prstGeom>
          <a:solidFill>
            <a:schemeClr val="accent4">
              <a:lumMod val="60000"/>
              <a:lumOff val="40000"/>
            </a:schemeClr>
          </a:solidFill>
        </p:spPr>
        <p:txBody>
          <a:bodyPr wrap="square">
            <a:spAutoFit/>
          </a:bodyPr>
          <a:lstStyle/>
          <a:p>
            <a:pPr algn="just"/>
            <a:r>
              <a:rPr lang="tr-TR" sz="2800" dirty="0"/>
              <a:t>Cem kavramı sözlükte, toplamak, bir araya getirmek anlamına gelir. Alevi-Bektaşi kültüründe </a:t>
            </a:r>
            <a:r>
              <a:rPr lang="tr-TR" sz="2800" dirty="0" smtClean="0"/>
              <a:t>ise cem</a:t>
            </a:r>
            <a:r>
              <a:rPr lang="tr-TR" sz="2800" dirty="0"/>
              <a:t>, Alevi-Bektaşi düşüncesini benimseyen kimselerin, belli zamanlarda bir araya gelerek </a:t>
            </a:r>
            <a:r>
              <a:rPr lang="tr-TR" sz="2800" dirty="0" smtClean="0"/>
              <a:t>yaptıkları </a:t>
            </a:r>
            <a:r>
              <a:rPr lang="tr-TR" sz="2800" b="1" dirty="0" smtClean="0"/>
              <a:t>toplantı </a:t>
            </a:r>
            <a:r>
              <a:rPr lang="tr-TR" sz="2800" b="1" dirty="0"/>
              <a:t>ve törene </a:t>
            </a:r>
            <a:r>
              <a:rPr lang="tr-TR" sz="2800" dirty="0"/>
              <a:t>denir.</a:t>
            </a:r>
          </a:p>
        </p:txBody>
      </p:sp>
      <p:sp>
        <p:nvSpPr>
          <p:cNvPr id="7" name="Dikdörtgen 6"/>
          <p:cNvSpPr/>
          <p:nvPr/>
        </p:nvSpPr>
        <p:spPr>
          <a:xfrm>
            <a:off x="5893051" y="4696484"/>
            <a:ext cx="5697418" cy="1007389"/>
          </a:xfrm>
          <a:prstGeom prst="rect">
            <a:avLst/>
          </a:prstGeom>
          <a:solidFill>
            <a:srgbClr val="98A6E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800" dirty="0" smtClean="0"/>
              <a:t>Cemevi: Cemin yapıldığı yer </a:t>
            </a:r>
            <a:endParaRPr lang="tr-TR" sz="2800" dirty="0"/>
          </a:p>
        </p:txBody>
      </p:sp>
    </p:spTree>
    <p:extLst>
      <p:ext uri="{BB962C8B-B14F-4D97-AF65-F5344CB8AC3E}">
        <p14:creationId xmlns:p14="http://schemas.microsoft.com/office/powerpoint/2010/main" val="353769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oogle Shape;1039;p25"/>
          <p:cNvGrpSpPr/>
          <p:nvPr/>
        </p:nvGrpSpPr>
        <p:grpSpPr>
          <a:xfrm>
            <a:off x="4757889" y="2765068"/>
            <a:ext cx="2458701" cy="2920182"/>
            <a:chOff x="3714124" y="1646671"/>
            <a:chExt cx="1600551" cy="2320109"/>
          </a:xfrm>
        </p:grpSpPr>
        <p:sp>
          <p:nvSpPr>
            <p:cNvPr id="80" name="Google Shape;1040;p25"/>
            <p:cNvSpPr/>
            <p:nvPr/>
          </p:nvSpPr>
          <p:spPr>
            <a:xfrm flipH="1">
              <a:off x="3745775" y="2064780"/>
              <a:ext cx="1561500" cy="1902000"/>
            </a:xfrm>
            <a:prstGeom prst="rect">
              <a:avLst/>
            </a:prstGeom>
            <a:solidFill>
              <a:srgbClr val="BEAF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41;p25"/>
            <p:cNvSpPr/>
            <p:nvPr/>
          </p:nvSpPr>
          <p:spPr>
            <a:xfrm rot="155615" flipH="1">
              <a:off x="3714124" y="2262849"/>
              <a:ext cx="1564603" cy="1628260"/>
            </a:xfrm>
            <a:prstGeom prst="rect">
              <a:avLst/>
            </a:prstGeom>
            <a:solidFill>
              <a:schemeClr val="accent4">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42;p25"/>
            <p:cNvSpPr/>
            <p:nvPr/>
          </p:nvSpPr>
          <p:spPr>
            <a:xfrm flipH="1">
              <a:off x="3745675" y="1940353"/>
              <a:ext cx="1569000" cy="414900"/>
            </a:xfrm>
            <a:prstGeom prst="rect">
              <a:avLst/>
            </a:prstGeom>
            <a:solidFill>
              <a:srgbClr val="B3E5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43;p25"/>
            <p:cNvSpPr/>
            <p:nvPr/>
          </p:nvSpPr>
          <p:spPr>
            <a:xfrm>
              <a:off x="4193425" y="1646671"/>
              <a:ext cx="528283" cy="592701"/>
            </a:xfrm>
            <a:prstGeom prst="ellipse">
              <a:avLst/>
            </a:prstGeom>
            <a:solidFill>
              <a:srgbClr val="FADE7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0" i="0" u="none" strike="noStrike" kern="0" cap="none" spc="0" normalizeH="0" baseline="0" noProof="0" dirty="0" smtClean="0">
                  <a:ln>
                    <a:noFill/>
                  </a:ln>
                  <a:solidFill>
                    <a:srgbClr val="000000"/>
                  </a:solidFill>
                  <a:effectLst/>
                  <a:uLnTx/>
                  <a:uFillTx/>
                  <a:latin typeface="Arial"/>
                  <a:cs typeface="Arial"/>
                  <a:sym typeface="Arial"/>
                </a:rPr>
                <a:t>2</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55" name="Google Shape;1053;p25"/>
          <p:cNvGrpSpPr/>
          <p:nvPr/>
        </p:nvGrpSpPr>
        <p:grpSpPr>
          <a:xfrm>
            <a:off x="1584610" y="2897805"/>
            <a:ext cx="2213863" cy="2698956"/>
            <a:chOff x="1554975" y="1718282"/>
            <a:chExt cx="1600552" cy="2248498"/>
          </a:xfrm>
        </p:grpSpPr>
        <p:grpSp>
          <p:nvGrpSpPr>
            <p:cNvPr id="66" name="Google Shape;1054;p25"/>
            <p:cNvGrpSpPr/>
            <p:nvPr/>
          </p:nvGrpSpPr>
          <p:grpSpPr>
            <a:xfrm>
              <a:off x="1554975" y="1940353"/>
              <a:ext cx="1600552" cy="2026427"/>
              <a:chOff x="1554975" y="1940353"/>
              <a:chExt cx="1600552" cy="2026427"/>
            </a:xfrm>
          </p:grpSpPr>
          <p:sp>
            <p:nvSpPr>
              <p:cNvPr id="68" name="Google Shape;1055;p25"/>
              <p:cNvSpPr/>
              <p:nvPr/>
            </p:nvSpPr>
            <p:spPr>
              <a:xfrm>
                <a:off x="1562375" y="2064780"/>
                <a:ext cx="1561500" cy="1902000"/>
              </a:xfrm>
              <a:prstGeom prst="rect">
                <a:avLst/>
              </a:prstGeom>
              <a:solidFill>
                <a:srgbClr val="BEAF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56;p25"/>
              <p:cNvSpPr/>
              <p:nvPr/>
            </p:nvSpPr>
            <p:spPr>
              <a:xfrm rot="-155615">
                <a:off x="1590924" y="2262849"/>
                <a:ext cx="1564603" cy="1628260"/>
              </a:xfrm>
              <a:prstGeom prst="rect">
                <a:avLst/>
              </a:prstGeom>
              <a:solidFill>
                <a:srgbClr val="FFE2C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0" name="Google Shape;1057;p25"/>
              <p:cNvSpPr/>
              <p:nvPr/>
            </p:nvSpPr>
            <p:spPr>
              <a:xfrm>
                <a:off x="1554975" y="1940353"/>
                <a:ext cx="1569000" cy="414900"/>
              </a:xfrm>
              <a:prstGeom prst="rect">
                <a:avLst/>
              </a:prstGeom>
              <a:solidFill>
                <a:srgbClr val="F9A8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1058;p25"/>
            <p:cNvSpPr/>
            <p:nvPr/>
          </p:nvSpPr>
          <p:spPr>
            <a:xfrm>
              <a:off x="2146685" y="1718282"/>
              <a:ext cx="410186" cy="493574"/>
            </a:xfrm>
            <a:prstGeom prst="ellipse">
              <a:avLst/>
            </a:prstGeom>
            <a:solidFill>
              <a:srgbClr val="B3E5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0" i="0" u="none" strike="noStrike" kern="0" cap="none" spc="0" normalizeH="0" baseline="0" noProof="0" dirty="0" smtClean="0">
                  <a:ln>
                    <a:noFill/>
                  </a:ln>
                  <a:solidFill>
                    <a:srgbClr val="000000"/>
                  </a:solidFill>
                  <a:effectLst/>
                  <a:uLnTx/>
                  <a:uFillTx/>
                  <a:latin typeface="Arial"/>
                  <a:cs typeface="Arial"/>
                  <a:sym typeface="Arial"/>
                </a:rPr>
                <a:t>1</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42" name="Google Shape;1070;p25"/>
          <p:cNvGrpSpPr/>
          <p:nvPr/>
        </p:nvGrpSpPr>
        <p:grpSpPr>
          <a:xfrm>
            <a:off x="8146506" y="2750320"/>
            <a:ext cx="2332986" cy="2920182"/>
            <a:chOff x="5801375" y="1657941"/>
            <a:chExt cx="1600552" cy="2308839"/>
          </a:xfrm>
        </p:grpSpPr>
        <p:sp>
          <p:nvSpPr>
            <p:cNvPr id="51" name="Google Shape;1071;p25"/>
            <p:cNvSpPr/>
            <p:nvPr/>
          </p:nvSpPr>
          <p:spPr>
            <a:xfrm>
              <a:off x="5808775" y="2064780"/>
              <a:ext cx="1561500" cy="1902000"/>
            </a:xfrm>
            <a:prstGeom prst="rect">
              <a:avLst/>
            </a:prstGeom>
            <a:solidFill>
              <a:srgbClr val="BEAF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72;p25"/>
            <p:cNvSpPr/>
            <p:nvPr/>
          </p:nvSpPr>
          <p:spPr>
            <a:xfrm rot="-155615">
              <a:off x="5837324" y="2262849"/>
              <a:ext cx="1564603" cy="1628260"/>
            </a:xfrm>
            <a:prstGeom prst="rect">
              <a:avLst/>
            </a:prstGeom>
            <a:solidFill>
              <a:srgbClr val="FFF8D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73;p25"/>
            <p:cNvSpPr/>
            <p:nvPr/>
          </p:nvSpPr>
          <p:spPr>
            <a:xfrm>
              <a:off x="5801375" y="1940353"/>
              <a:ext cx="1569000" cy="414900"/>
            </a:xfrm>
            <a:prstGeom prst="rect">
              <a:avLst/>
            </a:prstGeom>
            <a:solidFill>
              <a:srgbClr val="FADE7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74;p25"/>
            <p:cNvSpPr/>
            <p:nvPr/>
          </p:nvSpPr>
          <p:spPr>
            <a:xfrm>
              <a:off x="6370542" y="1657941"/>
              <a:ext cx="495122" cy="593092"/>
            </a:xfrm>
            <a:prstGeom prst="ellipse">
              <a:avLst/>
            </a:prstGeom>
            <a:solidFill>
              <a:srgbClr val="F9A85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3200" b="0" i="0" u="none" strike="noStrike" kern="0" cap="none" spc="0" normalizeH="0" baseline="0" noProof="0" dirty="0" smtClean="0">
                  <a:ln>
                    <a:noFill/>
                  </a:ln>
                  <a:solidFill>
                    <a:srgbClr val="000000"/>
                  </a:solidFill>
                  <a:effectLst/>
                  <a:uLnTx/>
                  <a:uFillTx/>
                  <a:latin typeface="Arial"/>
                  <a:cs typeface="Arial"/>
                  <a:sym typeface="Arial"/>
                </a:rPr>
                <a:t>3</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84" name="Metin kutusu 83"/>
          <p:cNvSpPr txBox="1"/>
          <p:nvPr/>
        </p:nvSpPr>
        <p:spPr>
          <a:xfrm>
            <a:off x="1632497" y="4237849"/>
            <a:ext cx="2093506" cy="430887"/>
          </a:xfrm>
          <a:prstGeom prst="rect">
            <a:avLst/>
          </a:prstGeom>
          <a:noFill/>
        </p:spPr>
        <p:txBody>
          <a:bodyPr wrap="square" lIns="0" tIns="0" rIns="0" bIns="0" rtlCol="0">
            <a:spAutoFit/>
          </a:bodyPr>
          <a:lstStyle/>
          <a:p>
            <a:pPr lvl="0" algn="ctr"/>
            <a:r>
              <a:rPr lang="tr-TR" sz="2800" dirty="0">
                <a:solidFill>
                  <a:prstClr val="black"/>
                </a:solidFill>
              </a:rPr>
              <a:t>İkrar cemi</a:t>
            </a:r>
          </a:p>
        </p:txBody>
      </p:sp>
      <p:sp>
        <p:nvSpPr>
          <p:cNvPr id="85" name="Metin kutusu 84"/>
          <p:cNvSpPr txBox="1"/>
          <p:nvPr/>
        </p:nvSpPr>
        <p:spPr>
          <a:xfrm>
            <a:off x="4925284" y="4206318"/>
            <a:ext cx="2093506" cy="430887"/>
          </a:xfrm>
          <a:prstGeom prst="rect">
            <a:avLst/>
          </a:prstGeom>
          <a:noFill/>
        </p:spPr>
        <p:txBody>
          <a:bodyPr wrap="square" lIns="0" tIns="0" rIns="0" bIns="0" rtlCol="0">
            <a:spAutoFit/>
          </a:bodyPr>
          <a:lstStyle/>
          <a:p>
            <a:pPr lvl="0" algn="ctr"/>
            <a:r>
              <a:rPr lang="tr-TR" sz="2800" dirty="0">
                <a:solidFill>
                  <a:prstClr val="black"/>
                </a:solidFill>
              </a:rPr>
              <a:t>Görgü cemi</a:t>
            </a:r>
          </a:p>
        </p:txBody>
      </p:sp>
      <p:sp>
        <p:nvSpPr>
          <p:cNvPr id="86" name="Google Shape;1029;p24"/>
          <p:cNvSpPr/>
          <p:nvPr/>
        </p:nvSpPr>
        <p:spPr>
          <a:xfrm rot="13311923" flipH="1" flipV="1">
            <a:off x="8017878" y="1530613"/>
            <a:ext cx="1736134" cy="565009"/>
          </a:xfrm>
          <a:custGeom>
            <a:avLst/>
            <a:gdLst/>
            <a:ahLst/>
            <a:cxnLst/>
            <a:rect l="l" t="t" r="r" b="b"/>
            <a:pathLst>
              <a:path w="43813" h="6629" extrusionOk="0">
                <a:moveTo>
                  <a:pt x="0" y="3965"/>
                </a:moveTo>
                <a:cubicBezTo>
                  <a:pt x="13449" y="-1796"/>
                  <a:pt x="31639" y="-1487"/>
                  <a:pt x="43813" y="6629"/>
                </a:cubicBezTo>
              </a:path>
            </a:pathLst>
          </a:custGeom>
          <a:noFill/>
          <a:ln w="28575" cap="flat" cmpd="sng">
            <a:solidFill>
              <a:schemeClr val="tx1"/>
            </a:solidFill>
            <a:prstDash val="dash"/>
            <a:round/>
            <a:headEnd type="non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87" name="Metin kutusu 86"/>
          <p:cNvSpPr txBox="1"/>
          <p:nvPr/>
        </p:nvSpPr>
        <p:spPr>
          <a:xfrm>
            <a:off x="3909848" y="899654"/>
            <a:ext cx="3783724" cy="492443"/>
          </a:xfrm>
          <a:prstGeom prst="rect">
            <a:avLst/>
          </a:prstGeom>
          <a:noFill/>
        </p:spPr>
        <p:txBody>
          <a:bodyPr wrap="square" lIns="0" tIns="0" rIns="0" bIns="0" rtlCol="0">
            <a:spAutoFit/>
          </a:bodyPr>
          <a:lstStyle/>
          <a:p>
            <a:pPr lvl="0" algn="ctr"/>
            <a:r>
              <a:rPr lang="tr-TR" sz="3200" dirty="0">
                <a:solidFill>
                  <a:prstClr val="black"/>
                </a:solidFill>
              </a:rPr>
              <a:t>Cem çeşitleri</a:t>
            </a:r>
          </a:p>
        </p:txBody>
      </p:sp>
      <p:sp>
        <p:nvSpPr>
          <p:cNvPr id="88" name="Dikdörtgen 87"/>
          <p:cNvSpPr/>
          <p:nvPr/>
        </p:nvSpPr>
        <p:spPr>
          <a:xfrm>
            <a:off x="8208242" y="4003626"/>
            <a:ext cx="2212258" cy="954107"/>
          </a:xfrm>
          <a:prstGeom prst="rect">
            <a:avLst/>
          </a:prstGeom>
        </p:spPr>
        <p:txBody>
          <a:bodyPr wrap="square">
            <a:spAutoFit/>
          </a:bodyPr>
          <a:lstStyle/>
          <a:p>
            <a:pPr lvl="0" algn="ctr"/>
            <a:r>
              <a:rPr lang="tr-TR" sz="2800" dirty="0">
                <a:solidFill>
                  <a:prstClr val="black"/>
                </a:solidFill>
              </a:rPr>
              <a:t>Abdal Musa cemi</a:t>
            </a:r>
            <a:endParaRPr lang="tr-TR" sz="2800" dirty="0">
              <a:solidFill>
                <a:prstClr val="black"/>
              </a:solidFill>
            </a:endParaRPr>
          </a:p>
        </p:txBody>
      </p:sp>
      <p:sp>
        <p:nvSpPr>
          <p:cNvPr id="89" name="Google Shape;1029;p24"/>
          <p:cNvSpPr/>
          <p:nvPr/>
        </p:nvSpPr>
        <p:spPr>
          <a:xfrm rot="19244701" flipH="1">
            <a:off x="2203393" y="1340910"/>
            <a:ext cx="1853980" cy="899779"/>
          </a:xfrm>
          <a:custGeom>
            <a:avLst/>
            <a:gdLst/>
            <a:ahLst/>
            <a:cxnLst/>
            <a:rect l="l" t="t" r="r" b="b"/>
            <a:pathLst>
              <a:path w="43813" h="6629" extrusionOk="0">
                <a:moveTo>
                  <a:pt x="0" y="3965"/>
                </a:moveTo>
                <a:cubicBezTo>
                  <a:pt x="13449" y="-1796"/>
                  <a:pt x="31639" y="-1487"/>
                  <a:pt x="43813" y="6629"/>
                </a:cubicBezTo>
              </a:path>
            </a:pathLst>
          </a:custGeom>
          <a:noFill/>
          <a:ln w="28575" cap="flat" cmpd="sng">
            <a:solidFill>
              <a:schemeClr val="tx1"/>
            </a:solidFill>
            <a:prstDash val="dash"/>
            <a:round/>
            <a:headEnd type="non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4" name="Google Shape;1030;p24"/>
          <p:cNvSpPr/>
          <p:nvPr/>
        </p:nvSpPr>
        <p:spPr>
          <a:xfrm>
            <a:off x="5833382" y="1526204"/>
            <a:ext cx="88859" cy="1135627"/>
          </a:xfrm>
          <a:custGeom>
            <a:avLst/>
            <a:gdLst/>
            <a:ahLst/>
            <a:cxnLst/>
            <a:rect l="l" t="t" r="r" b="b"/>
            <a:pathLst>
              <a:path w="13618" h="9473" extrusionOk="0">
                <a:moveTo>
                  <a:pt x="0" y="0"/>
                </a:moveTo>
                <a:cubicBezTo>
                  <a:pt x="5474" y="784"/>
                  <a:pt x="11869" y="4227"/>
                  <a:pt x="13618" y="9473"/>
                </a:cubicBezTo>
              </a:path>
            </a:pathLst>
          </a:custGeom>
          <a:noFill/>
          <a:ln w="28575" cap="flat" cmpd="sng">
            <a:solidFill>
              <a:srgbClr val="000000"/>
            </a:solidFill>
            <a:prstDash val="dash"/>
            <a:round/>
            <a:headEnd type="non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388798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wipe(up)">
                                      <p:cBhvr>
                                        <p:cTn id="12" dur="500"/>
                                        <p:tgtEl>
                                          <p:spTgt spid="8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down)">
                                      <p:cBhvr>
                                        <p:cTn id="20" dur="500"/>
                                        <p:tgtEl>
                                          <p:spTgt spid="8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wipe(up)">
                                      <p:cBhvr>
                                        <p:cTn id="25" dur="500"/>
                                        <p:tgtEl>
                                          <p:spTgt spid="94"/>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up)">
                                      <p:cBhvr>
                                        <p:cTn id="29" dur="500"/>
                                        <p:tgtEl>
                                          <p:spTgt spid="71"/>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85"/>
                                        </p:tgtEl>
                                        <p:attrNameLst>
                                          <p:attrName>style.visibility</p:attrName>
                                        </p:attrNameLst>
                                      </p:cBhvr>
                                      <p:to>
                                        <p:strVal val="visible"/>
                                      </p:to>
                                    </p:set>
                                    <p:animEffect transition="in" filter="wipe(up)">
                                      <p:cBhvr>
                                        <p:cTn id="33" dur="500"/>
                                        <p:tgtEl>
                                          <p:spTgt spid="8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wipe(up)">
                                      <p:cBhvr>
                                        <p:cTn id="38" dur="500"/>
                                        <p:tgtEl>
                                          <p:spTgt spid="86"/>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up)">
                                      <p:cBhvr>
                                        <p:cTn id="42" dur="500"/>
                                        <p:tgtEl>
                                          <p:spTgt spid="42"/>
                                        </p:tgtEl>
                                      </p:cBhvr>
                                    </p:animEffect>
                                  </p:childTnLst>
                                </p:cTn>
                              </p:par>
                            </p:childTnLst>
                          </p:cTn>
                        </p:par>
                        <p:par>
                          <p:cTn id="43" fill="hold">
                            <p:stCondLst>
                              <p:cond delay="1000"/>
                            </p:stCondLst>
                            <p:childTnLst>
                              <p:par>
                                <p:cTn id="44" presetID="22" presetClass="entr" presetSubtype="1" fill="hold" grpId="0" nodeType="after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up)">
                                      <p:cBhvr>
                                        <p:cTn id="4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animBg="1"/>
      <p:bldP spid="87" grpId="0"/>
      <p:bldP spid="88" grpId="0"/>
      <p:bldP spid="89" grpId="0" animBg="1"/>
      <p:bldP spid="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226558" y="2018828"/>
            <a:ext cx="6694747" cy="4302177"/>
          </a:xfrm>
          <a:prstGeom prst="rect">
            <a:avLst/>
          </a:prstGeom>
          <a:solidFill>
            <a:srgbClr val="8BB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tr-TR" sz="3200" dirty="0">
                <a:solidFill>
                  <a:prstClr val="black"/>
                </a:solidFill>
              </a:rPr>
              <a:t>İslam dininde yer alan </a:t>
            </a:r>
            <a:r>
              <a:rPr lang="tr-TR" sz="3200" dirty="0" smtClean="0">
                <a:solidFill>
                  <a:prstClr val="black"/>
                </a:solidFill>
              </a:rPr>
              <a:t>ahlaki </a:t>
            </a:r>
            <a:r>
              <a:rPr lang="tr-TR" sz="3200" dirty="0">
                <a:solidFill>
                  <a:prstClr val="black"/>
                </a:solidFill>
              </a:rPr>
              <a:t>esasları hayata geçirmeyi amaçlayan, Peygamber Efendimizin sünnetine dayalı bir hayat tarzını yaşam biçimi haline getirme yolu </a:t>
            </a:r>
          </a:p>
        </p:txBody>
      </p:sp>
      <p:sp>
        <p:nvSpPr>
          <p:cNvPr id="9" name="Dikdörtgen 8"/>
          <p:cNvSpPr/>
          <p:nvPr/>
        </p:nvSpPr>
        <p:spPr>
          <a:xfrm>
            <a:off x="2323707" y="1468646"/>
            <a:ext cx="2500448" cy="929564"/>
          </a:xfrm>
          <a:prstGeom prst="rect">
            <a:avLst/>
          </a:prstGeom>
          <a:solidFill>
            <a:srgbClr val="FEF6A3"/>
          </a:solidFill>
          <a:ln>
            <a:solidFill>
              <a:srgbClr val="8BB2DD"/>
            </a:solidFill>
          </a:ln>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tr-TR" sz="4400" dirty="0">
                <a:solidFill>
                  <a:prstClr val="black"/>
                </a:solidFill>
              </a:rPr>
              <a:t>Tasavvuf</a:t>
            </a:r>
            <a:endParaRPr kumimoji="0" lang="tr-TR" sz="4400" b="0" i="0" u="none" strike="noStrike" kern="1200" cap="none" spc="0" normalizeH="0" baseline="0" noProof="0" dirty="0">
              <a:ln>
                <a:noFill/>
              </a:ln>
              <a:solidFill>
                <a:prstClr val="black"/>
              </a:solidFill>
              <a:effectLst/>
              <a:uLnTx/>
              <a:uFillTx/>
              <a:latin typeface="Calibri" panose="020F0502020204030204"/>
            </a:endParaRPr>
          </a:p>
        </p:txBody>
      </p:sp>
      <p:pic>
        <p:nvPicPr>
          <p:cNvPr id="3" name="Resim 2"/>
          <p:cNvPicPr>
            <a:picLocks noChangeAspect="1"/>
          </p:cNvPicPr>
          <p:nvPr/>
        </p:nvPicPr>
        <p:blipFill>
          <a:blip r:embed="rId2"/>
          <a:stretch>
            <a:fillRect/>
          </a:stretch>
        </p:blipFill>
        <p:spPr>
          <a:xfrm>
            <a:off x="7061147" y="1412375"/>
            <a:ext cx="4888775" cy="5063375"/>
          </a:xfrm>
          <a:prstGeom prst="rect">
            <a:avLst/>
          </a:prstGeom>
        </p:spPr>
      </p:pic>
    </p:spTree>
    <p:extLst>
      <p:ext uri="{BB962C8B-B14F-4D97-AF65-F5344CB8AC3E}">
        <p14:creationId xmlns:p14="http://schemas.microsoft.com/office/powerpoint/2010/main" val="403037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61">
            <a:extLst>
              <a:ext uri="{FF2B5EF4-FFF2-40B4-BE49-F238E27FC236}">
                <a16:creationId xmlns:a16="http://schemas.microsoft.com/office/drawing/2014/main" id="{C9608D57-87EA-42B6-8056-B15F65C3C605}"/>
              </a:ext>
            </a:extLst>
          </p:cNvPr>
          <p:cNvSpPr>
            <a:spLocks/>
          </p:cNvSpPr>
          <p:nvPr/>
        </p:nvSpPr>
        <p:spPr bwMode="auto">
          <a:xfrm>
            <a:off x="196590" y="690293"/>
            <a:ext cx="1832117"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229">
            <a:extLst>
              <a:ext uri="{FF2B5EF4-FFF2-40B4-BE49-F238E27FC236}">
                <a16:creationId xmlns:a16="http://schemas.microsoft.com/office/drawing/2014/main" id="{28781D07-66D2-4418-9875-93A9D978C1C6}"/>
              </a:ext>
            </a:extLst>
          </p:cNvPr>
          <p:cNvSpPr>
            <a:spLocks/>
          </p:cNvSpPr>
          <p:nvPr/>
        </p:nvSpPr>
        <p:spPr bwMode="auto">
          <a:xfrm>
            <a:off x="703536" y="272716"/>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2</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6" name="Rectangle 13">
            <a:extLst>
              <a:ext uri="{FF2B5EF4-FFF2-40B4-BE49-F238E27FC236}">
                <a16:creationId xmlns:a16="http://schemas.microsoft.com/office/drawing/2014/main" id="{1A285AA1-BC03-492D-A0B9-5DD69671DD60}"/>
              </a:ext>
            </a:extLst>
          </p:cNvPr>
          <p:cNvSpPr/>
          <p:nvPr/>
        </p:nvSpPr>
        <p:spPr>
          <a:xfrm>
            <a:off x="135110" y="1218789"/>
            <a:ext cx="1923543" cy="1200329"/>
          </a:xfrm>
          <a:prstGeom prst="rect">
            <a:avLst/>
          </a:prstGeom>
        </p:spPr>
        <p:txBody>
          <a:bodyPr wrap="square">
            <a:spAutoFit/>
          </a:bodyPr>
          <a:lstStyle/>
          <a:p>
            <a:pPr lvl="0" algn="ctr">
              <a:defRPr/>
            </a:pPr>
            <a:r>
              <a:rPr lang="tr-TR" sz="3600" b="1" dirty="0" smtClean="0">
                <a:solidFill>
                  <a:schemeClr val="bg1"/>
                </a:solidFill>
              </a:rPr>
              <a:t>On iki Hizmet</a:t>
            </a:r>
            <a:endParaRPr kumimoji="0" lang="en-US" sz="3600" b="1" i="0" u="none" strike="noStrike" kern="1200" cap="none" spc="0" normalizeH="0" baseline="0" noProof="0" dirty="0">
              <a:ln>
                <a:noFill/>
              </a:ln>
              <a:solidFill>
                <a:schemeClr val="bg1"/>
              </a:solidFill>
              <a:effectLst/>
              <a:uLnTx/>
              <a:uFillTx/>
              <a:latin typeface="Calibri" panose="020F0502020204030204"/>
            </a:endParaRPr>
          </a:p>
        </p:txBody>
      </p:sp>
      <p:sp>
        <p:nvSpPr>
          <p:cNvPr id="7" name="Dikdörtgen 6"/>
          <p:cNvSpPr/>
          <p:nvPr/>
        </p:nvSpPr>
        <p:spPr>
          <a:xfrm>
            <a:off x="2167695" y="925215"/>
            <a:ext cx="7654489" cy="1477328"/>
          </a:xfrm>
          <a:prstGeom prst="rect">
            <a:avLst/>
          </a:prstGeom>
          <a:ln>
            <a:solidFill>
              <a:schemeClr val="accent1"/>
            </a:solidFill>
          </a:ln>
        </p:spPr>
        <p:txBody>
          <a:bodyPr wrap="square">
            <a:spAutoFit/>
          </a:bodyPr>
          <a:lstStyle/>
          <a:p>
            <a:pPr marL="457200" indent="-457200">
              <a:lnSpc>
                <a:spcPct val="150000"/>
              </a:lnSpc>
              <a:buFont typeface="Wingdings" panose="05000000000000000000" pitchFamily="2" charset="2"/>
              <a:buChar char="Ø"/>
            </a:pPr>
            <a:r>
              <a:rPr lang="tr-TR" sz="2800" dirty="0">
                <a:solidFill>
                  <a:srgbClr val="000000"/>
                </a:solidFill>
              </a:rPr>
              <a:t>Cemde </a:t>
            </a:r>
            <a:r>
              <a:rPr lang="tr-TR" sz="2800" dirty="0" smtClean="0">
                <a:solidFill>
                  <a:srgbClr val="000000"/>
                </a:solidFill>
              </a:rPr>
              <a:t>sırasında yapılan o iki hizmeti içine alır. </a:t>
            </a:r>
            <a:endParaRPr lang="tr-TR" sz="2800" dirty="0" smtClean="0">
              <a:solidFill>
                <a:srgbClr val="000000"/>
              </a:solidFill>
            </a:endParaRPr>
          </a:p>
          <a:p>
            <a:pPr marL="457200" indent="-457200">
              <a:lnSpc>
                <a:spcPct val="150000"/>
              </a:lnSpc>
              <a:buFont typeface="Wingdings" panose="05000000000000000000" pitchFamily="2" charset="2"/>
              <a:buChar char="Ø"/>
            </a:pPr>
            <a:r>
              <a:rPr lang="tr-TR" sz="2800" dirty="0" smtClean="0">
                <a:solidFill>
                  <a:srgbClr val="000000"/>
                </a:solidFill>
              </a:rPr>
              <a:t>Bu </a:t>
            </a:r>
            <a:r>
              <a:rPr lang="tr-TR" sz="2800" dirty="0" smtClean="0">
                <a:solidFill>
                  <a:srgbClr val="000000"/>
                </a:solidFill>
              </a:rPr>
              <a:t>on iki hizmet yapılmazsa cem geçerli olmaz</a:t>
            </a:r>
            <a:r>
              <a:rPr lang="tr-TR" sz="3200" dirty="0" smtClean="0">
                <a:solidFill>
                  <a:srgbClr val="000000"/>
                </a:solidFill>
              </a:rPr>
              <a:t>. </a:t>
            </a:r>
            <a:endParaRPr lang="tr-TR" sz="3200" dirty="0"/>
          </a:p>
        </p:txBody>
      </p:sp>
      <p:sp>
        <p:nvSpPr>
          <p:cNvPr id="9" name="Dikdörtgen 8"/>
          <p:cNvSpPr/>
          <p:nvPr/>
        </p:nvSpPr>
        <p:spPr>
          <a:xfrm>
            <a:off x="2049517" y="2456795"/>
            <a:ext cx="10142483" cy="4401205"/>
          </a:xfrm>
          <a:prstGeom prst="rect">
            <a:avLst/>
          </a:prstGeom>
        </p:spPr>
        <p:txBody>
          <a:bodyPr wrap="square">
            <a:spAutoFit/>
          </a:bodyPr>
          <a:lstStyle/>
          <a:p>
            <a:pPr marL="457200" indent="-457200">
              <a:buFont typeface="+mj-lt"/>
              <a:buAutoNum type="arabicPeriod"/>
            </a:pPr>
            <a:r>
              <a:rPr lang="tr-TR" sz="2000" b="1" dirty="0" smtClean="0">
                <a:solidFill>
                  <a:srgbClr val="000000"/>
                </a:solidFill>
              </a:rPr>
              <a:t>Mürşit-Pir</a:t>
            </a:r>
            <a:r>
              <a:rPr lang="tr-TR" sz="2000" b="1" dirty="0">
                <a:solidFill>
                  <a:srgbClr val="000000"/>
                </a:solidFill>
              </a:rPr>
              <a:t>: </a:t>
            </a:r>
            <a:r>
              <a:rPr lang="tr-TR" sz="2000" dirty="0">
                <a:solidFill>
                  <a:srgbClr val="000000"/>
                </a:solidFill>
              </a:rPr>
              <a:t>Cemi yöneten manevi önderdir. </a:t>
            </a:r>
          </a:p>
          <a:p>
            <a:pPr marL="457200" indent="-457200">
              <a:buFont typeface="+mj-lt"/>
              <a:buAutoNum type="arabicPeriod"/>
            </a:pPr>
            <a:r>
              <a:rPr lang="tr-TR" sz="2000" b="1" dirty="0" smtClean="0">
                <a:solidFill>
                  <a:srgbClr val="000000"/>
                </a:solidFill>
              </a:rPr>
              <a:t>Rehber</a:t>
            </a:r>
            <a:r>
              <a:rPr lang="tr-TR" sz="2000" b="1" dirty="0">
                <a:solidFill>
                  <a:srgbClr val="000000"/>
                </a:solidFill>
              </a:rPr>
              <a:t>: </a:t>
            </a:r>
            <a:r>
              <a:rPr lang="tr-TR" sz="2000" dirty="0">
                <a:solidFill>
                  <a:srgbClr val="000000"/>
                </a:solidFill>
              </a:rPr>
              <a:t>Alevilik-Bektaşilik yoluna girmek isteyenlere yardımcı olur, adap ve erkân öğretir ve onları pire teslim eder. </a:t>
            </a:r>
          </a:p>
          <a:p>
            <a:pPr marL="457200" indent="-457200">
              <a:buFont typeface="+mj-lt"/>
              <a:buAutoNum type="arabicPeriod"/>
            </a:pPr>
            <a:r>
              <a:rPr lang="tr-TR" sz="2000" b="1" dirty="0" smtClean="0">
                <a:solidFill>
                  <a:srgbClr val="000000"/>
                </a:solidFill>
              </a:rPr>
              <a:t>Gözcü</a:t>
            </a:r>
            <a:r>
              <a:rPr lang="tr-TR" sz="2000" b="1" dirty="0">
                <a:solidFill>
                  <a:srgbClr val="000000"/>
                </a:solidFill>
              </a:rPr>
              <a:t>: </a:t>
            </a:r>
            <a:r>
              <a:rPr lang="tr-TR" sz="2000" dirty="0">
                <a:solidFill>
                  <a:srgbClr val="000000"/>
                </a:solidFill>
              </a:rPr>
              <a:t>Cemin düzenini, huzurunu, sakin bir şekilde geçmesini sağlar. </a:t>
            </a:r>
          </a:p>
          <a:p>
            <a:pPr marL="457200" indent="-457200">
              <a:buFont typeface="+mj-lt"/>
              <a:buAutoNum type="arabicPeriod"/>
            </a:pPr>
            <a:r>
              <a:rPr lang="tr-TR" sz="2000" b="1" dirty="0" smtClean="0">
                <a:solidFill>
                  <a:srgbClr val="000000"/>
                </a:solidFill>
              </a:rPr>
              <a:t>Zakir</a:t>
            </a:r>
            <a:r>
              <a:rPr lang="tr-TR" sz="2000" b="1" dirty="0">
                <a:solidFill>
                  <a:srgbClr val="000000"/>
                </a:solidFill>
              </a:rPr>
              <a:t>: </a:t>
            </a:r>
            <a:r>
              <a:rPr lang="tr-TR" sz="2000" dirty="0">
                <a:solidFill>
                  <a:srgbClr val="000000"/>
                </a:solidFill>
              </a:rPr>
              <a:t>Saz çalarak deyişler söyler. </a:t>
            </a:r>
          </a:p>
          <a:p>
            <a:pPr marL="457200" indent="-457200">
              <a:buFont typeface="+mj-lt"/>
              <a:buAutoNum type="arabicPeriod"/>
            </a:pPr>
            <a:r>
              <a:rPr lang="tr-TR" sz="2000" b="1" dirty="0" smtClean="0">
                <a:solidFill>
                  <a:srgbClr val="000000"/>
                </a:solidFill>
              </a:rPr>
              <a:t>Süpürgeci</a:t>
            </a:r>
            <a:r>
              <a:rPr lang="tr-TR" sz="2000" b="1" dirty="0">
                <a:solidFill>
                  <a:srgbClr val="000000"/>
                </a:solidFill>
              </a:rPr>
              <a:t>: </a:t>
            </a:r>
            <a:r>
              <a:rPr lang="tr-TR" sz="2000" dirty="0">
                <a:solidFill>
                  <a:srgbClr val="000000"/>
                </a:solidFill>
              </a:rPr>
              <a:t>Her hizmetin sonunda </a:t>
            </a:r>
            <a:r>
              <a:rPr lang="tr-TR" sz="2000" dirty="0" err="1">
                <a:solidFill>
                  <a:srgbClr val="000000"/>
                </a:solidFill>
              </a:rPr>
              <a:t>cemevini</a:t>
            </a:r>
            <a:r>
              <a:rPr lang="tr-TR" sz="2000" dirty="0">
                <a:solidFill>
                  <a:srgbClr val="000000"/>
                </a:solidFill>
              </a:rPr>
              <a:t> süpürür. </a:t>
            </a:r>
            <a:r>
              <a:rPr lang="tr-TR" sz="2000" dirty="0" err="1">
                <a:solidFill>
                  <a:srgbClr val="000000"/>
                </a:solidFill>
              </a:rPr>
              <a:t>Cemevinin</a:t>
            </a:r>
            <a:r>
              <a:rPr lang="tr-TR" sz="2000" dirty="0">
                <a:solidFill>
                  <a:srgbClr val="000000"/>
                </a:solidFill>
              </a:rPr>
              <a:t> temizliğinden sorumludur. </a:t>
            </a:r>
          </a:p>
          <a:p>
            <a:pPr marL="457200" indent="-457200">
              <a:buFont typeface="+mj-lt"/>
              <a:buAutoNum type="arabicPeriod"/>
            </a:pPr>
            <a:r>
              <a:rPr lang="tr-TR" sz="2000" b="1" dirty="0" err="1" smtClean="0">
                <a:solidFill>
                  <a:srgbClr val="000000"/>
                </a:solidFill>
              </a:rPr>
              <a:t>Çerağcı</a:t>
            </a:r>
            <a:r>
              <a:rPr lang="tr-TR" sz="2000" b="1" dirty="0">
                <a:solidFill>
                  <a:srgbClr val="000000"/>
                </a:solidFill>
              </a:rPr>
              <a:t>: </a:t>
            </a:r>
            <a:r>
              <a:rPr lang="tr-TR" sz="2000" dirty="0" err="1">
                <a:solidFill>
                  <a:srgbClr val="000000"/>
                </a:solidFill>
              </a:rPr>
              <a:t>Çerağı</a:t>
            </a:r>
            <a:r>
              <a:rPr lang="tr-TR" sz="2000" dirty="0">
                <a:solidFill>
                  <a:srgbClr val="000000"/>
                </a:solidFill>
              </a:rPr>
              <a:t> yani mumu yakar ve meydanı aydınlatır. </a:t>
            </a:r>
          </a:p>
          <a:p>
            <a:pPr marL="457200" indent="-457200">
              <a:buFont typeface="+mj-lt"/>
              <a:buAutoNum type="arabicPeriod"/>
            </a:pPr>
            <a:r>
              <a:rPr lang="tr-TR" sz="2000" b="1" dirty="0" err="1" smtClean="0">
                <a:solidFill>
                  <a:srgbClr val="000000"/>
                </a:solidFill>
              </a:rPr>
              <a:t>Sakkacı</a:t>
            </a:r>
            <a:r>
              <a:rPr lang="tr-TR" sz="2000" b="1" dirty="0">
                <a:solidFill>
                  <a:srgbClr val="000000"/>
                </a:solidFill>
              </a:rPr>
              <a:t>: </a:t>
            </a:r>
            <a:r>
              <a:rPr lang="tr-TR" sz="2000" dirty="0">
                <a:solidFill>
                  <a:srgbClr val="000000"/>
                </a:solidFill>
              </a:rPr>
              <a:t>Ceme gelenlere su dağıtır, lokmalar yendikten sonra temizlik için leğen, ibrik, havlu getirir. </a:t>
            </a:r>
          </a:p>
          <a:p>
            <a:pPr marL="457200" indent="-457200">
              <a:buFont typeface="+mj-lt"/>
              <a:buAutoNum type="arabicPeriod"/>
            </a:pPr>
            <a:r>
              <a:rPr lang="tr-TR" sz="2000" b="1" dirty="0" smtClean="0">
                <a:solidFill>
                  <a:srgbClr val="000000"/>
                </a:solidFill>
              </a:rPr>
              <a:t>Lokmacı</a:t>
            </a:r>
            <a:r>
              <a:rPr lang="tr-TR" sz="2000" b="1" dirty="0">
                <a:solidFill>
                  <a:srgbClr val="000000"/>
                </a:solidFill>
              </a:rPr>
              <a:t>: </a:t>
            </a:r>
            <a:r>
              <a:rPr lang="tr-TR" sz="2000" dirty="0">
                <a:solidFill>
                  <a:srgbClr val="000000"/>
                </a:solidFill>
              </a:rPr>
              <a:t>Kurban ve yemek işleriyle ilgilenir. </a:t>
            </a:r>
          </a:p>
          <a:p>
            <a:pPr marL="457200" indent="-457200">
              <a:buFont typeface="+mj-lt"/>
              <a:buAutoNum type="arabicPeriod"/>
            </a:pPr>
            <a:r>
              <a:rPr lang="tr-TR" sz="2000" b="1" dirty="0" smtClean="0">
                <a:solidFill>
                  <a:srgbClr val="000000"/>
                </a:solidFill>
              </a:rPr>
              <a:t>İbrikçi</a:t>
            </a:r>
            <a:r>
              <a:rPr lang="tr-TR" sz="2000" b="1" dirty="0">
                <a:solidFill>
                  <a:srgbClr val="000000"/>
                </a:solidFill>
              </a:rPr>
              <a:t>: </a:t>
            </a:r>
            <a:r>
              <a:rPr lang="tr-TR" sz="2000" dirty="0">
                <a:solidFill>
                  <a:srgbClr val="000000"/>
                </a:solidFill>
              </a:rPr>
              <a:t>Ceme gelinlerin su ile özel bir şekilde temizlenmelerine yardımcı olan kimse. </a:t>
            </a:r>
          </a:p>
          <a:p>
            <a:pPr marL="457200" indent="-457200">
              <a:buFont typeface="+mj-lt"/>
              <a:buAutoNum type="arabicPeriod"/>
            </a:pPr>
            <a:r>
              <a:rPr lang="tr-TR" sz="2000" b="1" dirty="0" err="1" smtClean="0">
                <a:solidFill>
                  <a:srgbClr val="000000"/>
                </a:solidFill>
              </a:rPr>
              <a:t>Pervaneci</a:t>
            </a:r>
            <a:r>
              <a:rPr lang="tr-TR" sz="2000" b="1" dirty="0">
                <a:solidFill>
                  <a:srgbClr val="000000"/>
                </a:solidFill>
              </a:rPr>
              <a:t>: </a:t>
            </a:r>
            <a:r>
              <a:rPr lang="tr-TR" sz="2000" dirty="0" err="1">
                <a:solidFill>
                  <a:srgbClr val="000000"/>
                </a:solidFill>
              </a:rPr>
              <a:t>Semahçı</a:t>
            </a:r>
            <a:r>
              <a:rPr lang="tr-TR" sz="2000" dirty="0">
                <a:solidFill>
                  <a:srgbClr val="000000"/>
                </a:solidFill>
              </a:rPr>
              <a:t> da denen bu görevliler, cem sırasında semah döner. </a:t>
            </a:r>
          </a:p>
          <a:p>
            <a:pPr marL="457200" indent="-457200">
              <a:buFont typeface="+mj-lt"/>
              <a:buAutoNum type="arabicPeriod"/>
            </a:pPr>
            <a:r>
              <a:rPr lang="tr-TR" sz="2000" b="1" dirty="0" err="1" smtClean="0">
                <a:solidFill>
                  <a:srgbClr val="000000"/>
                </a:solidFill>
              </a:rPr>
              <a:t>Peykçi</a:t>
            </a:r>
            <a:r>
              <a:rPr lang="tr-TR" sz="2000" b="1" dirty="0">
                <a:solidFill>
                  <a:srgbClr val="000000"/>
                </a:solidFill>
              </a:rPr>
              <a:t>: </a:t>
            </a:r>
            <a:r>
              <a:rPr lang="tr-TR" sz="2000" dirty="0">
                <a:solidFill>
                  <a:srgbClr val="000000"/>
                </a:solidFill>
              </a:rPr>
              <a:t>Cemin yapılacağını herkese haber verir. </a:t>
            </a:r>
          </a:p>
          <a:p>
            <a:pPr marL="457200" indent="-457200">
              <a:buFont typeface="+mj-lt"/>
              <a:buAutoNum type="arabicPeriod"/>
            </a:pPr>
            <a:r>
              <a:rPr lang="tr-TR" sz="2000" b="1" dirty="0" err="1" smtClean="0">
                <a:solidFill>
                  <a:srgbClr val="000000"/>
                </a:solidFill>
              </a:rPr>
              <a:t>İznikçi</a:t>
            </a:r>
            <a:r>
              <a:rPr lang="tr-TR" sz="2000" b="1" dirty="0">
                <a:solidFill>
                  <a:srgbClr val="000000"/>
                </a:solidFill>
              </a:rPr>
              <a:t>: </a:t>
            </a:r>
            <a:r>
              <a:rPr lang="tr-TR" sz="2000" dirty="0" err="1">
                <a:solidFill>
                  <a:srgbClr val="000000"/>
                </a:solidFill>
              </a:rPr>
              <a:t>Cemevine</a:t>
            </a:r>
            <a:r>
              <a:rPr lang="tr-TR" sz="2000" dirty="0">
                <a:solidFill>
                  <a:srgbClr val="000000"/>
                </a:solidFill>
              </a:rPr>
              <a:t> gelenlerin ayakkabılarını düzenler ve belli bir yerde muhafaza eder</a:t>
            </a:r>
            <a:r>
              <a:rPr lang="tr-TR" sz="2000" dirty="0" smtClean="0">
                <a:solidFill>
                  <a:srgbClr val="000000"/>
                </a:solidFill>
              </a:rPr>
              <a:t>.</a:t>
            </a:r>
            <a:endParaRPr lang="tr-TR" sz="1600" dirty="0">
              <a:solidFill>
                <a:srgbClr val="000000"/>
              </a:solidFill>
            </a:endParaRPr>
          </a:p>
        </p:txBody>
      </p:sp>
    </p:spTree>
    <p:extLst>
      <p:ext uri="{BB962C8B-B14F-4D97-AF65-F5344CB8AC3E}">
        <p14:creationId xmlns:p14="http://schemas.microsoft.com/office/powerpoint/2010/main" val="371256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122671" y="2919663"/>
            <a:ext cx="5936345" cy="3620061"/>
          </a:xfrm>
          <a:prstGeom prst="rect">
            <a:avLst/>
          </a:prstGeom>
        </p:spPr>
      </p:pic>
      <p:sp>
        <p:nvSpPr>
          <p:cNvPr id="4" name="Freeform 761">
            <a:extLst>
              <a:ext uri="{FF2B5EF4-FFF2-40B4-BE49-F238E27FC236}">
                <a16:creationId xmlns:a16="http://schemas.microsoft.com/office/drawing/2014/main" id="{C9608D57-87EA-42B6-8056-B15F65C3C605}"/>
              </a:ext>
            </a:extLst>
          </p:cNvPr>
          <p:cNvSpPr>
            <a:spLocks/>
          </p:cNvSpPr>
          <p:nvPr/>
        </p:nvSpPr>
        <p:spPr bwMode="auto">
          <a:xfrm>
            <a:off x="1765674" y="647535"/>
            <a:ext cx="1832117"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229">
            <a:extLst>
              <a:ext uri="{FF2B5EF4-FFF2-40B4-BE49-F238E27FC236}">
                <a16:creationId xmlns:a16="http://schemas.microsoft.com/office/drawing/2014/main" id="{28781D07-66D2-4418-9875-93A9D978C1C6}"/>
              </a:ext>
            </a:extLst>
          </p:cNvPr>
          <p:cNvSpPr>
            <a:spLocks/>
          </p:cNvSpPr>
          <p:nvPr/>
        </p:nvSpPr>
        <p:spPr bwMode="auto">
          <a:xfrm>
            <a:off x="2272620" y="229958"/>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3</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6" name="Rectangle 13">
            <a:extLst>
              <a:ext uri="{FF2B5EF4-FFF2-40B4-BE49-F238E27FC236}">
                <a16:creationId xmlns:a16="http://schemas.microsoft.com/office/drawing/2014/main" id="{1A285AA1-BC03-492D-A0B9-5DD69671DD60}"/>
              </a:ext>
            </a:extLst>
          </p:cNvPr>
          <p:cNvSpPr/>
          <p:nvPr/>
        </p:nvSpPr>
        <p:spPr>
          <a:xfrm>
            <a:off x="1719960" y="1365217"/>
            <a:ext cx="1923543" cy="646331"/>
          </a:xfrm>
          <a:prstGeom prst="rect">
            <a:avLst/>
          </a:prstGeom>
        </p:spPr>
        <p:txBody>
          <a:bodyPr wrap="square">
            <a:spAutoFit/>
          </a:bodyPr>
          <a:lstStyle/>
          <a:p>
            <a:pPr lvl="0" algn="ctr">
              <a:defRPr/>
            </a:pPr>
            <a:r>
              <a:rPr lang="tr-TR" sz="3600" b="1" dirty="0" smtClean="0">
                <a:solidFill>
                  <a:schemeClr val="bg1"/>
                </a:solidFill>
              </a:rPr>
              <a:t>Semah</a:t>
            </a:r>
            <a:endParaRPr kumimoji="0" lang="en-US" sz="3600" b="1" i="0" u="none" strike="noStrike" kern="1200" cap="none" spc="0" normalizeH="0" baseline="0" noProof="0" dirty="0">
              <a:ln>
                <a:noFill/>
              </a:ln>
              <a:solidFill>
                <a:schemeClr val="bg1"/>
              </a:solidFill>
              <a:effectLst/>
              <a:uLnTx/>
              <a:uFillTx/>
              <a:latin typeface="Calibri" panose="020F0502020204030204"/>
            </a:endParaRPr>
          </a:p>
        </p:txBody>
      </p:sp>
      <p:sp>
        <p:nvSpPr>
          <p:cNvPr id="7" name="Dikdörtgen 6"/>
          <p:cNvSpPr/>
          <p:nvPr/>
        </p:nvSpPr>
        <p:spPr>
          <a:xfrm>
            <a:off x="6326675" y="1903557"/>
            <a:ext cx="5213683" cy="4636167"/>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3200" dirty="0"/>
              <a:t>Alevi-Bektaşi cemlerinde ceme katılanların Allah’a (</a:t>
            </a:r>
            <a:r>
              <a:rPr lang="tr-TR" sz="3200" dirty="0" err="1"/>
              <a:t>c.c</a:t>
            </a:r>
            <a:r>
              <a:rPr lang="tr-TR" sz="3200" dirty="0"/>
              <a:t>.) sevgi ve bağlılık </a:t>
            </a:r>
            <a:r>
              <a:rPr lang="tr-TR" sz="3200" dirty="0" smtClean="0"/>
              <a:t>duygusuyla onun </a:t>
            </a:r>
            <a:r>
              <a:rPr lang="tr-TR" sz="3200" dirty="0"/>
              <a:t>güzel isimlerinden herhangi birini anarak ayakta </a:t>
            </a:r>
            <a:r>
              <a:rPr lang="tr-TR" sz="3200" b="1" dirty="0"/>
              <a:t>dönmesine</a:t>
            </a:r>
            <a:r>
              <a:rPr lang="tr-TR" sz="3200" dirty="0"/>
              <a:t> denir.</a:t>
            </a:r>
            <a:endParaRPr lang="tr-TR" sz="7200" dirty="0"/>
          </a:p>
        </p:txBody>
      </p:sp>
    </p:spTree>
    <p:extLst>
      <p:ext uri="{BB962C8B-B14F-4D97-AF65-F5344CB8AC3E}">
        <p14:creationId xmlns:p14="http://schemas.microsoft.com/office/powerpoint/2010/main" val="424900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61">
            <a:extLst>
              <a:ext uri="{FF2B5EF4-FFF2-40B4-BE49-F238E27FC236}">
                <a16:creationId xmlns:a16="http://schemas.microsoft.com/office/drawing/2014/main" id="{C9608D57-87EA-42B6-8056-B15F65C3C605}"/>
              </a:ext>
            </a:extLst>
          </p:cNvPr>
          <p:cNvSpPr>
            <a:spLocks/>
          </p:cNvSpPr>
          <p:nvPr/>
        </p:nvSpPr>
        <p:spPr bwMode="auto">
          <a:xfrm>
            <a:off x="932653" y="1960607"/>
            <a:ext cx="2389231"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229">
            <a:extLst>
              <a:ext uri="{FF2B5EF4-FFF2-40B4-BE49-F238E27FC236}">
                <a16:creationId xmlns:a16="http://schemas.microsoft.com/office/drawing/2014/main" id="{28781D07-66D2-4418-9875-93A9D978C1C6}"/>
              </a:ext>
            </a:extLst>
          </p:cNvPr>
          <p:cNvSpPr>
            <a:spLocks/>
          </p:cNvSpPr>
          <p:nvPr/>
        </p:nvSpPr>
        <p:spPr bwMode="auto">
          <a:xfrm>
            <a:off x="1718156" y="1314275"/>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4</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6" name="Rectangle 13">
            <a:extLst>
              <a:ext uri="{FF2B5EF4-FFF2-40B4-BE49-F238E27FC236}">
                <a16:creationId xmlns:a16="http://schemas.microsoft.com/office/drawing/2014/main" id="{1A285AA1-BC03-492D-A0B9-5DD69671DD60}"/>
              </a:ext>
            </a:extLst>
          </p:cNvPr>
          <p:cNvSpPr/>
          <p:nvPr/>
        </p:nvSpPr>
        <p:spPr>
          <a:xfrm>
            <a:off x="926398" y="2730530"/>
            <a:ext cx="2434944" cy="646331"/>
          </a:xfrm>
          <a:prstGeom prst="rect">
            <a:avLst/>
          </a:prstGeom>
        </p:spPr>
        <p:txBody>
          <a:bodyPr wrap="square">
            <a:spAutoFit/>
          </a:bodyPr>
          <a:lstStyle/>
          <a:p>
            <a:pPr lvl="0" algn="ctr">
              <a:defRPr/>
            </a:pPr>
            <a:r>
              <a:rPr lang="tr-TR" sz="3600" b="1" dirty="0">
                <a:solidFill>
                  <a:schemeClr val="bg1"/>
                </a:solidFill>
              </a:rPr>
              <a:t>Musahiplik</a:t>
            </a:r>
            <a:endParaRPr kumimoji="0" lang="en-US" sz="3600" b="1" i="0" u="none" strike="noStrike" kern="1200" cap="none" spc="0" normalizeH="0" baseline="0" noProof="0" dirty="0">
              <a:ln>
                <a:noFill/>
              </a:ln>
              <a:solidFill>
                <a:schemeClr val="bg1"/>
              </a:solidFill>
              <a:effectLst/>
              <a:uLnTx/>
              <a:uFillTx/>
              <a:latin typeface="Calibri" panose="020F0502020204030204"/>
            </a:endParaRPr>
          </a:p>
        </p:txBody>
      </p:sp>
      <p:sp>
        <p:nvSpPr>
          <p:cNvPr id="8" name="Dikdörtgen 7"/>
          <p:cNvSpPr/>
          <p:nvPr/>
        </p:nvSpPr>
        <p:spPr>
          <a:xfrm>
            <a:off x="3868234" y="1321129"/>
            <a:ext cx="7920491" cy="4235610"/>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2800" b="1" dirty="0"/>
              <a:t>Musahiplik</a:t>
            </a:r>
            <a:r>
              <a:rPr lang="tr-TR" sz="2800" dirty="0"/>
              <a:t> arkadaşlık eden, sohbeti güzel olan demektir</a:t>
            </a:r>
            <a:r>
              <a:rPr lang="tr-TR" sz="2800" dirty="0" smtClean="0"/>
              <a:t>. </a:t>
            </a:r>
            <a:r>
              <a:rPr lang="tr-TR" sz="2800" dirty="0"/>
              <a:t>Alevilik-Bektaşilikte evli olan iki kişinin aileleriyle </a:t>
            </a:r>
            <a:r>
              <a:rPr lang="tr-TR" sz="2800" dirty="0" smtClean="0"/>
              <a:t>birlikte dedenin </a:t>
            </a:r>
            <a:r>
              <a:rPr lang="tr-TR" sz="2800" dirty="0"/>
              <a:t>huzurunda </a:t>
            </a:r>
            <a:r>
              <a:rPr lang="tr-TR" sz="2800" dirty="0" smtClean="0"/>
              <a:t>kurban keserek </a:t>
            </a:r>
            <a:r>
              <a:rPr lang="tr-TR" sz="2800" dirty="0"/>
              <a:t>hayat boyu “yol kardeşi” olmaya söz vermesine </a:t>
            </a:r>
            <a:r>
              <a:rPr lang="tr-TR" sz="2800" b="1" dirty="0"/>
              <a:t>musahiplik (yol </a:t>
            </a:r>
            <a:r>
              <a:rPr lang="tr-TR" sz="2800" b="1" dirty="0" smtClean="0"/>
              <a:t>kardeşliği) </a:t>
            </a:r>
            <a:r>
              <a:rPr lang="tr-TR" sz="2800" dirty="0" smtClean="0"/>
              <a:t>denir</a:t>
            </a:r>
            <a:r>
              <a:rPr lang="tr-TR" sz="2800" dirty="0"/>
              <a:t>.</a:t>
            </a:r>
          </a:p>
        </p:txBody>
      </p:sp>
    </p:spTree>
    <p:extLst>
      <p:ext uri="{BB962C8B-B14F-4D97-AF65-F5344CB8AC3E}">
        <p14:creationId xmlns:p14="http://schemas.microsoft.com/office/powerpoint/2010/main" val="9687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61">
            <a:extLst>
              <a:ext uri="{FF2B5EF4-FFF2-40B4-BE49-F238E27FC236}">
                <a16:creationId xmlns:a16="http://schemas.microsoft.com/office/drawing/2014/main" id="{C9608D57-87EA-42B6-8056-B15F65C3C605}"/>
              </a:ext>
            </a:extLst>
          </p:cNvPr>
          <p:cNvSpPr>
            <a:spLocks/>
          </p:cNvSpPr>
          <p:nvPr/>
        </p:nvSpPr>
        <p:spPr bwMode="auto">
          <a:xfrm>
            <a:off x="226800" y="2185197"/>
            <a:ext cx="3190169"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229">
            <a:extLst>
              <a:ext uri="{FF2B5EF4-FFF2-40B4-BE49-F238E27FC236}">
                <a16:creationId xmlns:a16="http://schemas.microsoft.com/office/drawing/2014/main" id="{28781D07-66D2-4418-9875-93A9D978C1C6}"/>
              </a:ext>
            </a:extLst>
          </p:cNvPr>
          <p:cNvSpPr>
            <a:spLocks/>
          </p:cNvSpPr>
          <p:nvPr/>
        </p:nvSpPr>
        <p:spPr bwMode="auto">
          <a:xfrm>
            <a:off x="1379481" y="1665682"/>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5</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6" name="Rectangle 13">
            <a:extLst>
              <a:ext uri="{FF2B5EF4-FFF2-40B4-BE49-F238E27FC236}">
                <a16:creationId xmlns:a16="http://schemas.microsoft.com/office/drawing/2014/main" id="{1A285AA1-BC03-492D-A0B9-5DD69671DD60}"/>
              </a:ext>
            </a:extLst>
          </p:cNvPr>
          <p:cNvSpPr/>
          <p:nvPr/>
        </p:nvSpPr>
        <p:spPr>
          <a:xfrm>
            <a:off x="226800" y="2768122"/>
            <a:ext cx="3123587" cy="954107"/>
          </a:xfrm>
          <a:prstGeom prst="rect">
            <a:avLst/>
          </a:prstGeom>
        </p:spPr>
        <p:txBody>
          <a:bodyPr wrap="square">
            <a:spAutoFit/>
          </a:bodyPr>
          <a:lstStyle/>
          <a:p>
            <a:pPr lvl="0" algn="ctr">
              <a:defRPr/>
            </a:pPr>
            <a:r>
              <a:rPr lang="tr-TR" sz="2800" b="1" dirty="0" err="1">
                <a:solidFill>
                  <a:schemeClr val="bg1"/>
                </a:solidFill>
              </a:rPr>
              <a:t>Razılık</a:t>
            </a:r>
            <a:r>
              <a:rPr lang="tr-TR" sz="2800" b="1" dirty="0">
                <a:solidFill>
                  <a:schemeClr val="bg1"/>
                </a:solidFill>
              </a:rPr>
              <a:t> ve Kul Hakkının Sorulması</a:t>
            </a:r>
            <a:endParaRPr kumimoji="0" lang="en-US" sz="2800" b="1" i="0" u="none" strike="noStrike" kern="1200" cap="none" spc="0" normalizeH="0" baseline="0" noProof="0" dirty="0">
              <a:ln>
                <a:noFill/>
              </a:ln>
              <a:solidFill>
                <a:schemeClr val="bg1"/>
              </a:solidFill>
              <a:effectLst/>
              <a:uLnTx/>
              <a:uFillTx/>
              <a:latin typeface="Calibri" panose="020F0502020204030204"/>
            </a:endParaRPr>
          </a:p>
        </p:txBody>
      </p:sp>
      <p:sp>
        <p:nvSpPr>
          <p:cNvPr id="7" name="Dikdörtgen 6"/>
          <p:cNvSpPr/>
          <p:nvPr/>
        </p:nvSpPr>
        <p:spPr>
          <a:xfrm>
            <a:off x="3547444" y="976155"/>
            <a:ext cx="8365588" cy="4979963"/>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2800" dirty="0"/>
              <a:t>Alevilikte Ceme kul hakkı olanlar katılamaz. Onun için cemin başında bulunan kişi ahaliye birbirinizden razı mısınız? Birbirinize hakkınızı helal ediyor musunuz? Diye üç defa sorulur. Herhangi bir kul halkı varsa helallik istenir ve </a:t>
            </a:r>
            <a:r>
              <a:rPr lang="tr-TR" sz="2800" dirty="0" smtClean="0"/>
              <a:t>işte buna </a:t>
            </a:r>
            <a:r>
              <a:rPr lang="tr-TR" sz="2800" dirty="0" err="1" smtClean="0"/>
              <a:t>razılık</a:t>
            </a:r>
            <a:r>
              <a:rPr lang="tr-TR" sz="2800" dirty="0" smtClean="0"/>
              <a:t> ve kul hakkını sorulması denir.</a:t>
            </a:r>
            <a:endParaRPr lang="tr-TR" sz="4800" dirty="0"/>
          </a:p>
        </p:txBody>
      </p:sp>
    </p:spTree>
    <p:extLst>
      <p:ext uri="{BB962C8B-B14F-4D97-AF65-F5344CB8AC3E}">
        <p14:creationId xmlns:p14="http://schemas.microsoft.com/office/powerpoint/2010/main" val="264228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61">
            <a:extLst>
              <a:ext uri="{FF2B5EF4-FFF2-40B4-BE49-F238E27FC236}">
                <a16:creationId xmlns:a16="http://schemas.microsoft.com/office/drawing/2014/main" id="{C9608D57-87EA-42B6-8056-B15F65C3C605}"/>
              </a:ext>
            </a:extLst>
          </p:cNvPr>
          <p:cNvSpPr>
            <a:spLocks/>
          </p:cNvSpPr>
          <p:nvPr/>
        </p:nvSpPr>
        <p:spPr bwMode="auto">
          <a:xfrm>
            <a:off x="226800" y="2185197"/>
            <a:ext cx="3190169"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229">
            <a:extLst>
              <a:ext uri="{FF2B5EF4-FFF2-40B4-BE49-F238E27FC236}">
                <a16:creationId xmlns:a16="http://schemas.microsoft.com/office/drawing/2014/main" id="{28781D07-66D2-4418-9875-93A9D978C1C6}"/>
              </a:ext>
            </a:extLst>
          </p:cNvPr>
          <p:cNvSpPr>
            <a:spLocks/>
          </p:cNvSpPr>
          <p:nvPr/>
        </p:nvSpPr>
        <p:spPr bwMode="auto">
          <a:xfrm>
            <a:off x="1379481" y="1665682"/>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6</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6" name="Rectangle 13">
            <a:extLst>
              <a:ext uri="{FF2B5EF4-FFF2-40B4-BE49-F238E27FC236}">
                <a16:creationId xmlns:a16="http://schemas.microsoft.com/office/drawing/2014/main" id="{1A285AA1-BC03-492D-A0B9-5DD69671DD60}"/>
              </a:ext>
            </a:extLst>
          </p:cNvPr>
          <p:cNvSpPr/>
          <p:nvPr/>
        </p:nvSpPr>
        <p:spPr>
          <a:xfrm>
            <a:off x="254935" y="2838459"/>
            <a:ext cx="312358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Hızır orucu</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ikdörtgen 6"/>
          <p:cNvSpPr/>
          <p:nvPr/>
        </p:nvSpPr>
        <p:spPr>
          <a:xfrm>
            <a:off x="3629464" y="729054"/>
            <a:ext cx="8281181" cy="4729211"/>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r>
              <a:rPr lang="tr-TR" sz="2800" dirty="0">
                <a:solidFill>
                  <a:prstClr val="black"/>
                </a:solidFill>
              </a:rPr>
              <a:t>Hızır orucu, Alevilik-Bektaşilikte önemli ibadetlerden biridir. Bu oruç, şubat ayının 13, 14 ve 15. günlerinde tutulur</a:t>
            </a:r>
            <a:r>
              <a:rPr lang="tr-TR" sz="2800" dirty="0" smtClean="0">
                <a:solidFill>
                  <a:prstClr val="black"/>
                </a:solidFill>
              </a:rPr>
              <a:t>. Bu oruca </a:t>
            </a:r>
            <a:r>
              <a:rPr lang="tr-TR" sz="2800" dirty="0">
                <a:solidFill>
                  <a:prstClr val="black"/>
                </a:solidFill>
              </a:rPr>
              <a:t>H</a:t>
            </a:r>
            <a:r>
              <a:rPr lang="tr-TR" sz="2800" dirty="0" smtClean="0">
                <a:solidFill>
                  <a:prstClr val="black"/>
                </a:solidFill>
              </a:rPr>
              <a:t>ızır orucu denir.</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87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73238" y="2850091"/>
            <a:ext cx="4635647" cy="3501591"/>
          </a:xfrm>
          <a:prstGeom prst="rect">
            <a:avLst/>
          </a:prstGeom>
        </p:spPr>
      </p:pic>
      <p:sp>
        <p:nvSpPr>
          <p:cNvPr id="4" name="Freeform 761">
            <a:extLst>
              <a:ext uri="{FF2B5EF4-FFF2-40B4-BE49-F238E27FC236}">
                <a16:creationId xmlns:a16="http://schemas.microsoft.com/office/drawing/2014/main" id="{C9608D57-87EA-42B6-8056-B15F65C3C605}"/>
              </a:ext>
            </a:extLst>
          </p:cNvPr>
          <p:cNvSpPr>
            <a:spLocks/>
          </p:cNvSpPr>
          <p:nvPr/>
        </p:nvSpPr>
        <p:spPr bwMode="auto">
          <a:xfrm>
            <a:off x="1765673" y="214398"/>
            <a:ext cx="2196726"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229">
            <a:extLst>
              <a:ext uri="{FF2B5EF4-FFF2-40B4-BE49-F238E27FC236}">
                <a16:creationId xmlns:a16="http://schemas.microsoft.com/office/drawing/2014/main" id="{28781D07-66D2-4418-9875-93A9D978C1C6}"/>
              </a:ext>
            </a:extLst>
          </p:cNvPr>
          <p:cNvSpPr>
            <a:spLocks/>
          </p:cNvSpPr>
          <p:nvPr/>
        </p:nvSpPr>
        <p:spPr bwMode="auto">
          <a:xfrm>
            <a:off x="2432067" y="182476"/>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7</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6" name="Rectangle 13">
            <a:extLst>
              <a:ext uri="{FF2B5EF4-FFF2-40B4-BE49-F238E27FC236}">
                <a16:creationId xmlns:a16="http://schemas.microsoft.com/office/drawing/2014/main" id="{1A285AA1-BC03-492D-A0B9-5DD69671DD60}"/>
              </a:ext>
            </a:extLst>
          </p:cNvPr>
          <p:cNvSpPr/>
          <p:nvPr/>
        </p:nvSpPr>
        <p:spPr>
          <a:xfrm>
            <a:off x="1719959" y="932080"/>
            <a:ext cx="2242440" cy="1200329"/>
          </a:xfrm>
          <a:prstGeom prst="rect">
            <a:avLst/>
          </a:prstGeom>
        </p:spPr>
        <p:txBody>
          <a:bodyPr wrap="square">
            <a:spAutoFit/>
          </a:bodyPr>
          <a:lstStyle/>
          <a:p>
            <a:pPr lvl="0" algn="ctr">
              <a:defRPr/>
            </a:pPr>
            <a:r>
              <a:rPr lang="tr-TR" sz="3600" b="1" dirty="0">
                <a:solidFill>
                  <a:prstClr val="white"/>
                </a:solidFill>
              </a:rPr>
              <a:t>Muharrem Orucu</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ikdörtgen 6"/>
          <p:cNvSpPr/>
          <p:nvPr/>
        </p:nvSpPr>
        <p:spPr>
          <a:xfrm>
            <a:off x="5138370" y="385555"/>
            <a:ext cx="6914146" cy="6138671"/>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342900" lvl="0" indent="-342900" algn="just">
              <a:lnSpc>
                <a:spcPct val="150000"/>
              </a:lnSpc>
              <a:buFont typeface="Wingdings" panose="05000000000000000000" pitchFamily="2" charset="2"/>
              <a:buChar char="Ø"/>
            </a:pPr>
            <a:r>
              <a:rPr lang="tr-TR" sz="2800" dirty="0">
                <a:solidFill>
                  <a:prstClr val="black"/>
                </a:solidFill>
              </a:rPr>
              <a:t>Ay takvimine göre yılın ilk ayı muharrem </a:t>
            </a:r>
            <a:r>
              <a:rPr lang="tr-TR" sz="2800" dirty="0" smtClean="0">
                <a:solidFill>
                  <a:prstClr val="black"/>
                </a:solidFill>
              </a:rPr>
              <a:t>ayıdır.</a:t>
            </a:r>
            <a:endParaRPr lang="tr-TR" sz="2800" dirty="0"/>
          </a:p>
          <a:p>
            <a:pPr marL="342900" indent="-342900" algn="just">
              <a:lnSpc>
                <a:spcPct val="150000"/>
              </a:lnSpc>
              <a:buFont typeface="Wingdings" panose="05000000000000000000" pitchFamily="2" charset="2"/>
              <a:buChar char="Ø"/>
            </a:pPr>
            <a:r>
              <a:rPr lang="tr-TR" sz="2800" dirty="0"/>
              <a:t>Muharrem ayının onuncu gününe </a:t>
            </a:r>
            <a:r>
              <a:rPr lang="tr-TR" sz="2800" b="1" dirty="0"/>
              <a:t>“aşure günü” </a:t>
            </a:r>
            <a:r>
              <a:rPr lang="tr-TR" sz="2800" dirty="0"/>
              <a:t>denir. </a:t>
            </a:r>
            <a:endParaRPr lang="tr-TR" sz="2800" dirty="0" smtClean="0"/>
          </a:p>
          <a:p>
            <a:pPr marL="342900" indent="-342900" algn="just">
              <a:lnSpc>
                <a:spcPct val="150000"/>
              </a:lnSpc>
              <a:buFont typeface="Wingdings" panose="05000000000000000000" pitchFamily="2" charset="2"/>
              <a:buChar char="Ø"/>
            </a:pPr>
            <a:r>
              <a:rPr lang="tr-TR" sz="2800" dirty="0"/>
              <a:t>Alevi-Bektaşiler, </a:t>
            </a:r>
            <a:r>
              <a:rPr lang="tr-TR" sz="2800" b="1" dirty="0" err="1"/>
              <a:t>Kerbela’da</a:t>
            </a:r>
            <a:r>
              <a:rPr lang="tr-TR" sz="2800" b="1" dirty="0"/>
              <a:t> </a:t>
            </a:r>
            <a:r>
              <a:rPr lang="tr-TR" sz="2800" dirty="0"/>
              <a:t>yaşanan bu üzücü olayı her yıl matemle anarlar. Muharrem ayının </a:t>
            </a:r>
            <a:r>
              <a:rPr lang="tr-TR" sz="2800" b="1" dirty="0"/>
              <a:t>ilk on iki </a:t>
            </a:r>
            <a:r>
              <a:rPr lang="tr-TR" sz="2800" dirty="0"/>
              <a:t>günü oruç tutarlar. </a:t>
            </a:r>
            <a:endParaRPr kumimoji="0" lang="tr-TR" sz="2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0053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61">
            <a:extLst>
              <a:ext uri="{FF2B5EF4-FFF2-40B4-BE49-F238E27FC236}">
                <a16:creationId xmlns:a16="http://schemas.microsoft.com/office/drawing/2014/main" id="{C9608D57-87EA-42B6-8056-B15F65C3C605}"/>
              </a:ext>
            </a:extLst>
          </p:cNvPr>
          <p:cNvSpPr>
            <a:spLocks/>
          </p:cNvSpPr>
          <p:nvPr/>
        </p:nvSpPr>
        <p:spPr bwMode="auto">
          <a:xfrm>
            <a:off x="1478084" y="509782"/>
            <a:ext cx="3190169" cy="2832509"/>
          </a:xfrm>
          <a:custGeom>
            <a:avLst/>
            <a:gdLst>
              <a:gd name="T0" fmla="*/ 0 w 3048"/>
              <a:gd name="T1" fmla="*/ 537 h 4048"/>
              <a:gd name="T2" fmla="*/ 0 w 3048"/>
              <a:gd name="T3" fmla="*/ 2523 h 4048"/>
              <a:gd name="T4" fmla="*/ 1524 w 3048"/>
              <a:gd name="T5" fmla="*/ 4048 h 4048"/>
              <a:gd name="T6" fmla="*/ 3048 w 3048"/>
              <a:gd name="T7" fmla="*/ 2523 h 4048"/>
              <a:gd name="T8" fmla="*/ 3048 w 3048"/>
              <a:gd name="T9" fmla="*/ 537 h 4048"/>
              <a:gd name="T10" fmla="*/ 3046 w 3048"/>
              <a:gd name="T11" fmla="*/ 481 h 4048"/>
              <a:gd name="T12" fmla="*/ 3025 w 3048"/>
              <a:gd name="T13" fmla="*/ 377 h 4048"/>
              <a:gd name="T14" fmla="*/ 2984 w 3048"/>
              <a:gd name="T15" fmla="*/ 281 h 4048"/>
              <a:gd name="T16" fmla="*/ 2926 w 3048"/>
              <a:gd name="T17" fmla="*/ 195 h 4048"/>
              <a:gd name="T18" fmla="*/ 2854 w 3048"/>
              <a:gd name="T19" fmla="*/ 123 h 4048"/>
              <a:gd name="T20" fmla="*/ 2767 w 3048"/>
              <a:gd name="T21" fmla="*/ 64 h 4048"/>
              <a:gd name="T22" fmla="*/ 2672 w 3048"/>
              <a:gd name="T23" fmla="*/ 24 h 4048"/>
              <a:gd name="T24" fmla="*/ 2567 w 3048"/>
              <a:gd name="T25" fmla="*/ 2 h 4048"/>
              <a:gd name="T26" fmla="*/ 2512 w 3048"/>
              <a:gd name="T27" fmla="*/ 0 h 4048"/>
              <a:gd name="T28" fmla="*/ 537 w 3048"/>
              <a:gd name="T29" fmla="*/ 0 h 4048"/>
              <a:gd name="T30" fmla="*/ 482 w 3048"/>
              <a:gd name="T31" fmla="*/ 2 h 4048"/>
              <a:gd name="T32" fmla="*/ 378 w 3048"/>
              <a:gd name="T33" fmla="*/ 24 h 4048"/>
              <a:gd name="T34" fmla="*/ 281 w 3048"/>
              <a:gd name="T35" fmla="*/ 64 h 4048"/>
              <a:gd name="T36" fmla="*/ 196 w 3048"/>
              <a:gd name="T37" fmla="*/ 123 h 4048"/>
              <a:gd name="T38" fmla="*/ 123 w 3048"/>
              <a:gd name="T39" fmla="*/ 195 h 4048"/>
              <a:gd name="T40" fmla="*/ 64 w 3048"/>
              <a:gd name="T41" fmla="*/ 281 h 4048"/>
              <a:gd name="T42" fmla="*/ 24 w 3048"/>
              <a:gd name="T43" fmla="*/ 377 h 4048"/>
              <a:gd name="T44" fmla="*/ 2 w 3048"/>
              <a:gd name="T45" fmla="*/ 481 h 4048"/>
              <a:gd name="T46" fmla="*/ 0 w 3048"/>
              <a:gd name="T47" fmla="*/ 537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8" h="4048">
                <a:moveTo>
                  <a:pt x="0" y="537"/>
                </a:moveTo>
                <a:lnTo>
                  <a:pt x="0" y="2523"/>
                </a:lnTo>
                <a:lnTo>
                  <a:pt x="1524" y="4048"/>
                </a:lnTo>
                <a:lnTo>
                  <a:pt x="3048" y="2523"/>
                </a:lnTo>
                <a:lnTo>
                  <a:pt x="3048" y="537"/>
                </a:lnTo>
                <a:lnTo>
                  <a:pt x="3046" y="481"/>
                </a:lnTo>
                <a:lnTo>
                  <a:pt x="3025" y="377"/>
                </a:lnTo>
                <a:lnTo>
                  <a:pt x="2984" y="281"/>
                </a:lnTo>
                <a:lnTo>
                  <a:pt x="2926" y="195"/>
                </a:lnTo>
                <a:lnTo>
                  <a:pt x="2854" y="123"/>
                </a:lnTo>
                <a:lnTo>
                  <a:pt x="2767" y="64"/>
                </a:lnTo>
                <a:lnTo>
                  <a:pt x="2672" y="24"/>
                </a:lnTo>
                <a:lnTo>
                  <a:pt x="2567" y="2"/>
                </a:lnTo>
                <a:lnTo>
                  <a:pt x="2512" y="0"/>
                </a:lnTo>
                <a:lnTo>
                  <a:pt x="537" y="0"/>
                </a:lnTo>
                <a:lnTo>
                  <a:pt x="482" y="2"/>
                </a:lnTo>
                <a:lnTo>
                  <a:pt x="378" y="24"/>
                </a:lnTo>
                <a:lnTo>
                  <a:pt x="281" y="64"/>
                </a:lnTo>
                <a:lnTo>
                  <a:pt x="196" y="123"/>
                </a:lnTo>
                <a:lnTo>
                  <a:pt x="123" y="195"/>
                </a:lnTo>
                <a:lnTo>
                  <a:pt x="64" y="281"/>
                </a:lnTo>
                <a:lnTo>
                  <a:pt x="24" y="377"/>
                </a:lnTo>
                <a:lnTo>
                  <a:pt x="2" y="481"/>
                </a:lnTo>
                <a:lnTo>
                  <a:pt x="0" y="53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229">
            <a:extLst>
              <a:ext uri="{FF2B5EF4-FFF2-40B4-BE49-F238E27FC236}">
                <a16:creationId xmlns:a16="http://schemas.microsoft.com/office/drawing/2014/main" id="{28781D07-66D2-4418-9875-93A9D978C1C6}"/>
              </a:ext>
            </a:extLst>
          </p:cNvPr>
          <p:cNvSpPr>
            <a:spLocks/>
          </p:cNvSpPr>
          <p:nvPr/>
        </p:nvSpPr>
        <p:spPr bwMode="auto">
          <a:xfrm>
            <a:off x="2664056" y="0"/>
            <a:ext cx="818224" cy="835153"/>
          </a:xfrm>
          <a:prstGeom prst="ellipse">
            <a:avLst/>
          </a:prstGeom>
          <a:solidFill>
            <a:srgbClr val="FFFFFF"/>
          </a:solidFill>
          <a:ln w="9525">
            <a:solidFill>
              <a:srgbClr val="000000"/>
            </a:solidFill>
            <a:round/>
            <a:headEnd/>
            <a:tailEnd/>
          </a:ln>
          <a:extLst/>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smtClean="0">
                <a:ln>
                  <a:noFill/>
                </a:ln>
                <a:solidFill>
                  <a:srgbClr val="063951"/>
                </a:solidFill>
                <a:effectLst/>
                <a:uLnTx/>
                <a:uFillTx/>
                <a:latin typeface="Calibri" panose="020F0502020204030204"/>
                <a:ea typeface="+mn-ea"/>
                <a:cs typeface="+mn-cs"/>
              </a:rPr>
              <a:t>8</a:t>
            </a:r>
            <a:endParaRPr kumimoji="0" lang="en-US" sz="6000" b="1" i="0" u="none" strike="noStrike" kern="1200" cap="none" spc="0" normalizeH="0" baseline="0" noProof="0" dirty="0">
              <a:ln>
                <a:noFill/>
              </a:ln>
              <a:solidFill>
                <a:srgbClr val="063951"/>
              </a:solidFill>
              <a:effectLst/>
              <a:uLnTx/>
              <a:uFillTx/>
              <a:latin typeface="Calibri" panose="020F0502020204030204"/>
              <a:ea typeface="+mn-ea"/>
              <a:cs typeface="+mn-cs"/>
            </a:endParaRPr>
          </a:p>
        </p:txBody>
      </p:sp>
      <p:sp>
        <p:nvSpPr>
          <p:cNvPr id="6" name="Rectangle 13">
            <a:extLst>
              <a:ext uri="{FF2B5EF4-FFF2-40B4-BE49-F238E27FC236}">
                <a16:creationId xmlns:a16="http://schemas.microsoft.com/office/drawing/2014/main" id="{1A285AA1-BC03-492D-A0B9-5DD69671DD60}"/>
              </a:ext>
            </a:extLst>
          </p:cNvPr>
          <p:cNvSpPr/>
          <p:nvPr/>
        </p:nvSpPr>
        <p:spPr>
          <a:xfrm>
            <a:off x="1544666" y="1160525"/>
            <a:ext cx="3123587" cy="923330"/>
          </a:xfrm>
          <a:prstGeom prst="rect">
            <a:avLst/>
          </a:prstGeom>
        </p:spPr>
        <p:txBody>
          <a:bodyPr wrap="square">
            <a:spAutoFit/>
          </a:bodyPr>
          <a:lstStyle/>
          <a:p>
            <a:pPr lvl="0" algn="ctr">
              <a:defRPr/>
            </a:pPr>
            <a:r>
              <a:rPr lang="tr-TR" sz="5400" b="1" dirty="0">
                <a:solidFill>
                  <a:prstClr val="white"/>
                </a:solidFill>
              </a:rPr>
              <a:t>Gülbank</a:t>
            </a: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Dikdörtgen 6"/>
          <p:cNvSpPr/>
          <p:nvPr/>
        </p:nvSpPr>
        <p:spPr>
          <a:xfrm>
            <a:off x="6096000" y="1427747"/>
            <a:ext cx="5935579" cy="4614420"/>
          </a:xfrm>
          <a:prstGeom prst="rect">
            <a:avLst/>
          </a:prstGeom>
          <a:solidFill>
            <a:schemeClr val="accent4">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gn="just"/>
            <a:r>
              <a:rPr lang="tr-TR" sz="3200" dirty="0">
                <a:solidFill>
                  <a:prstClr val="black"/>
                </a:solidFill>
              </a:rPr>
              <a:t>Alevi-Bektaşi kültüründe çeşitli vesilelerle yapılan </a:t>
            </a:r>
            <a:r>
              <a:rPr lang="tr-TR" sz="3200" b="1" dirty="0">
                <a:solidFill>
                  <a:prstClr val="black"/>
                </a:solidFill>
              </a:rPr>
              <a:t>dualara</a:t>
            </a:r>
            <a:r>
              <a:rPr lang="tr-TR" sz="3200" dirty="0">
                <a:solidFill>
                  <a:prstClr val="black"/>
                </a:solidFill>
              </a:rPr>
              <a:t> gülbank denilmektedir.</a:t>
            </a: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Resim 1"/>
          <p:cNvPicPr>
            <a:picLocks noChangeAspect="1"/>
          </p:cNvPicPr>
          <p:nvPr/>
        </p:nvPicPr>
        <p:blipFill>
          <a:blip r:embed="rId2"/>
          <a:stretch>
            <a:fillRect/>
          </a:stretch>
        </p:blipFill>
        <p:spPr>
          <a:xfrm>
            <a:off x="322435" y="3421270"/>
            <a:ext cx="5568047" cy="2620897"/>
          </a:xfrm>
          <a:prstGeom prst="rect">
            <a:avLst/>
          </a:prstGeom>
        </p:spPr>
      </p:pic>
    </p:spTree>
    <p:extLst>
      <p:ext uri="{BB962C8B-B14F-4D97-AF65-F5344CB8AC3E}">
        <p14:creationId xmlns:p14="http://schemas.microsoft.com/office/powerpoint/2010/main" val="75012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9850768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541" y="6096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defRPr/>
            </a:pPr>
            <a:r>
              <a:rPr lang="tr-TR" sz="2400" dirty="0">
                <a:solidFill>
                  <a:prstClr val="black"/>
                </a:solidFill>
              </a:rPr>
              <a:t>Cem tören ve erkanlarının yapıldığı </a:t>
            </a:r>
            <a:r>
              <a:rPr lang="tr-TR" sz="2400" dirty="0" smtClean="0">
                <a:solidFill>
                  <a:prstClr val="black"/>
                </a:solidFill>
              </a:rPr>
              <a:t>yer Cemevi denir.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3" name="Dikdörtgen 2"/>
          <p:cNvSpPr/>
          <p:nvPr/>
        </p:nvSpPr>
        <p:spPr>
          <a:xfrm>
            <a:off x="11229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 name="Dikdörtgen 7"/>
          <p:cNvSpPr/>
          <p:nvPr/>
        </p:nvSpPr>
        <p:spPr>
          <a:xfrm>
            <a:off x="959242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6723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78217" y="26075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Hacı Bektaş-ı Veli’nin türbesi Konya’dadır.</a:t>
            </a:r>
          </a:p>
        </p:txBody>
      </p:sp>
      <p:sp>
        <p:nvSpPr>
          <p:cNvPr id="19" name="Dikdörtgen 18"/>
          <p:cNvSpPr/>
          <p:nvPr/>
        </p:nvSpPr>
        <p:spPr>
          <a:xfrm>
            <a:off x="64169"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28" name="Dikdörtgen 27"/>
          <p:cNvSpPr/>
          <p:nvPr/>
        </p:nvSpPr>
        <p:spPr>
          <a:xfrm>
            <a:off x="9544302"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19105" y="26485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48220" y="26485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166436" y="16282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defRPr/>
            </a:pPr>
            <a:r>
              <a:rPr lang="tr-TR" sz="2400" dirty="0" smtClean="0">
                <a:solidFill>
                  <a:prstClr val="black"/>
                </a:solidFill>
              </a:rPr>
              <a:t>Hızı orucu şubat </a:t>
            </a:r>
            <a:r>
              <a:rPr lang="tr-TR" sz="2400" dirty="0">
                <a:solidFill>
                  <a:prstClr val="black"/>
                </a:solidFill>
              </a:rPr>
              <a:t>ayının 13, 14 ve 15. günlerinde tutulur. </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49" name="Dikdörtgen 48"/>
          <p:cNvSpPr/>
          <p:nvPr/>
        </p:nvSpPr>
        <p:spPr>
          <a:xfrm>
            <a:off x="72190"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174457" y="35052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defRPr/>
            </a:pPr>
            <a:r>
              <a:rPr lang="tr-TR" sz="2400" dirty="0">
                <a:solidFill>
                  <a:prstClr val="black"/>
                </a:solidFill>
              </a:rPr>
              <a:t>Muharrem ayının onuncu gününe “aşure günü” denir. </a:t>
            </a:r>
          </a:p>
        </p:txBody>
      </p:sp>
      <p:sp>
        <p:nvSpPr>
          <p:cNvPr id="70" name="Dikdörtgen 69"/>
          <p:cNvSpPr/>
          <p:nvPr/>
        </p:nvSpPr>
        <p:spPr>
          <a:xfrm>
            <a:off x="80211"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46133" y="55031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defRPr/>
            </a:pPr>
            <a:r>
              <a:rPr kumimoji="0" lang="tr-TR" sz="2400" b="0" i="0" u="none" strike="noStrike" kern="1200" cap="none" spc="0" normalizeH="0" baseline="0" noProof="0" dirty="0" smtClean="0">
                <a:ln>
                  <a:noFill/>
                </a:ln>
                <a:solidFill>
                  <a:prstClr val="black"/>
                </a:solidFill>
                <a:effectLst/>
                <a:uLnTx/>
                <a:uFillTx/>
                <a:latin typeface="Arial"/>
                <a:ea typeface="맑은 고딕"/>
                <a:cs typeface="+mn-cs"/>
              </a:rPr>
              <a:t>  Aleviliğin</a:t>
            </a:r>
            <a:r>
              <a:rPr kumimoji="0" lang="tr-TR" sz="2400" b="0" i="0" u="none" strike="noStrike" kern="1200" cap="none" spc="0" normalizeH="0" noProof="0" dirty="0" smtClean="0">
                <a:ln>
                  <a:noFill/>
                </a:ln>
                <a:solidFill>
                  <a:prstClr val="black"/>
                </a:solidFill>
                <a:effectLst/>
                <a:uLnTx/>
                <a:uFillTx/>
                <a:latin typeface="Arial"/>
                <a:ea typeface="맑은 고딕"/>
                <a:cs typeface="+mn-cs"/>
              </a:rPr>
              <a:t> temelinde sadece Hz. Ali’nin sevgisi bulunur.</a:t>
            </a:r>
            <a:endParaRPr kumimoji="0" lang="tr-TR" sz="2400" b="0" i="0" u="none" strike="noStrike" kern="1200" cap="none" spc="0" normalizeH="0" baseline="0" noProof="0" dirty="0" smtClean="0">
              <a:ln>
                <a:noFill/>
              </a:ln>
              <a:solidFill>
                <a:prstClr val="black"/>
              </a:solidFill>
              <a:effectLst/>
              <a:uLnTx/>
              <a:uFillTx/>
              <a:latin typeface="Arial"/>
              <a:ea typeface="맑은 고딕"/>
              <a:cs typeface="+mn-cs"/>
            </a:endParaRPr>
          </a:p>
        </p:txBody>
      </p:sp>
      <p:sp>
        <p:nvSpPr>
          <p:cNvPr id="77" name="Dikdörtgen 76"/>
          <p:cNvSpPr/>
          <p:nvPr/>
        </p:nvSpPr>
        <p:spPr>
          <a:xfrm>
            <a:off x="32085" y="55104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134352" y="45238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defRPr/>
            </a:pPr>
            <a:r>
              <a:rPr lang="tr-TR" sz="2400" dirty="0">
                <a:solidFill>
                  <a:prstClr val="black"/>
                </a:solidFill>
              </a:rPr>
              <a:t>Alevi-Bektaşi kültüründe çeşitli vesilelerle yapılan dualara gülbank denilmektedir.</a:t>
            </a:r>
          </a:p>
        </p:txBody>
      </p:sp>
      <p:sp>
        <p:nvSpPr>
          <p:cNvPr id="84" name="Dikdörtgen 83"/>
          <p:cNvSpPr/>
          <p:nvPr/>
        </p:nvSpPr>
        <p:spPr>
          <a:xfrm>
            <a:off x="40106"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85" name="Dikdörtgen 84"/>
          <p:cNvSpPr/>
          <p:nvPr/>
        </p:nvSpPr>
        <p:spPr>
          <a:xfrm>
            <a:off x="9520239"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95042" y="45831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24157" y="45831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2409518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76275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4FF2CF-5880-4F4B-9AD4-74F26CD50528}"/>
              </a:ext>
            </a:extLst>
          </p:cNvPr>
          <p:cNvSpPr>
            <a:spLocks noGrp="1"/>
          </p:cNvSpPr>
          <p:nvPr>
            <p:ph type="title"/>
          </p:nvPr>
        </p:nvSpPr>
        <p:spPr>
          <a:xfrm>
            <a:off x="2329606" y="336423"/>
            <a:ext cx="7532789" cy="707886"/>
          </a:xfrm>
        </p:spPr>
        <p:txBody>
          <a:bodyPr>
            <a:normAutofit/>
          </a:bodyPr>
          <a:lstStyle/>
          <a:p>
            <a:pPr algn="ctr"/>
            <a:r>
              <a:rPr lang="tr-TR" sz="3600" b="1" dirty="0" smtClean="0"/>
              <a:t>Tasavvufun temel amaçları</a:t>
            </a:r>
            <a:endParaRPr lang="en-US" sz="3600" b="1" dirty="0"/>
          </a:p>
        </p:txBody>
      </p:sp>
      <p:sp>
        <p:nvSpPr>
          <p:cNvPr id="6" name="Freeform: Shape 12">
            <a:extLst>
              <a:ext uri="{FF2B5EF4-FFF2-40B4-BE49-F238E27FC236}">
                <a16:creationId xmlns:a16="http://schemas.microsoft.com/office/drawing/2014/main" id="{7F3BDB45-3A20-49CE-85DF-66ADFA2FE00C}"/>
              </a:ext>
            </a:extLst>
          </p:cNvPr>
          <p:cNvSpPr/>
          <p:nvPr/>
        </p:nvSpPr>
        <p:spPr>
          <a:xfrm>
            <a:off x="4036224" y="2644112"/>
            <a:ext cx="4120135" cy="2175187"/>
          </a:xfrm>
          <a:custGeom>
            <a:avLst/>
            <a:gdLst>
              <a:gd name="connsiteX0" fmla="*/ 2918207 w 6282731"/>
              <a:gd name="connsiteY0" fmla="*/ 0 h 3316909"/>
              <a:gd name="connsiteX1" fmla="*/ 4040382 w 6282731"/>
              <a:gd name="connsiteY1" fmla="*/ 914599 h 3316909"/>
              <a:gd name="connsiteX2" fmla="*/ 4047436 w 6282731"/>
              <a:gd name="connsiteY2" fmla="*/ 984571 h 3316909"/>
              <a:gd name="connsiteX3" fmla="*/ 4103706 w 6282731"/>
              <a:gd name="connsiteY3" fmla="*/ 954028 h 3316909"/>
              <a:gd name="connsiteX4" fmla="*/ 4377079 w 6282731"/>
              <a:gd name="connsiteY4" fmla="*/ 898837 h 3316909"/>
              <a:gd name="connsiteX5" fmla="*/ 4959450 w 6282731"/>
              <a:gd name="connsiteY5" fmla="*/ 1208481 h 3316909"/>
              <a:gd name="connsiteX6" fmla="*/ 5007718 w 6282731"/>
              <a:gd name="connsiteY6" fmla="*/ 1297408 h 3316909"/>
              <a:gd name="connsiteX7" fmla="*/ 5031416 w 6282731"/>
              <a:gd name="connsiteY7" fmla="*/ 1268686 h 3316909"/>
              <a:gd name="connsiteX8" fmla="*/ 5363881 w 6282731"/>
              <a:gd name="connsiteY8" fmla="*/ 1130975 h 3316909"/>
              <a:gd name="connsiteX9" fmla="*/ 5834058 w 6282731"/>
              <a:gd name="connsiteY9" fmla="*/ 1601152 h 3316909"/>
              <a:gd name="connsiteX10" fmla="*/ 5777310 w 6282731"/>
              <a:gd name="connsiteY10" fmla="*/ 1825267 h 3316909"/>
              <a:gd name="connsiteX11" fmla="*/ 5742460 w 6282731"/>
              <a:gd name="connsiteY11" fmla="*/ 1874306 h 3316909"/>
              <a:gd name="connsiteX12" fmla="*/ 5833120 w 6282731"/>
              <a:gd name="connsiteY12" fmla="*/ 1902448 h 3316909"/>
              <a:gd name="connsiteX13" fmla="*/ 6282731 w 6282731"/>
              <a:gd name="connsiteY13" fmla="*/ 2580753 h 3316909"/>
              <a:gd name="connsiteX14" fmla="*/ 5621843 w 6282731"/>
              <a:gd name="connsiteY14" fmla="*/ 3313109 h 3316909"/>
              <a:gd name="connsiteX15" fmla="*/ 5583798 w 6282731"/>
              <a:gd name="connsiteY15" fmla="*/ 3315030 h 3316909"/>
              <a:gd name="connsiteX16" fmla="*/ 5583798 w 6282731"/>
              <a:gd name="connsiteY16" fmla="*/ 3316909 h 3316909"/>
              <a:gd name="connsiteX17" fmla="*/ 5546575 w 6282731"/>
              <a:gd name="connsiteY17" fmla="*/ 3316909 h 3316909"/>
              <a:gd name="connsiteX18" fmla="*/ 916622 w 6282731"/>
              <a:gd name="connsiteY18" fmla="*/ 3316909 h 3316909"/>
              <a:gd name="connsiteX19" fmla="*/ 916622 w 6282731"/>
              <a:gd name="connsiteY19" fmla="*/ 3316780 h 3316909"/>
              <a:gd name="connsiteX20" fmla="*/ 914090 w 6282731"/>
              <a:gd name="connsiteY20" fmla="*/ 3316908 h 3316909"/>
              <a:gd name="connsiteX21" fmla="*/ 0 w 6282731"/>
              <a:gd name="connsiteY21" fmla="*/ 2402818 h 3316909"/>
              <a:gd name="connsiteX22" fmla="*/ 914090 w 6282731"/>
              <a:gd name="connsiteY22" fmla="*/ 1488728 h 3316909"/>
              <a:gd name="connsiteX23" fmla="*/ 1010294 w 6282731"/>
              <a:gd name="connsiteY23" fmla="*/ 1496007 h 3316909"/>
              <a:gd name="connsiteX24" fmla="*/ 994223 w 6282731"/>
              <a:gd name="connsiteY24" fmla="*/ 1466398 h 3316909"/>
              <a:gd name="connsiteX25" fmla="*/ 938460 w 6282731"/>
              <a:gd name="connsiteY25" fmla="*/ 1190197 h 3316909"/>
              <a:gd name="connsiteX26" fmla="*/ 1648041 w 6282731"/>
              <a:gd name="connsiteY26" fmla="*/ 480616 h 3316909"/>
              <a:gd name="connsiteX27" fmla="*/ 1924242 w 6282731"/>
              <a:gd name="connsiteY27" fmla="*/ 536378 h 3316909"/>
              <a:gd name="connsiteX28" fmla="*/ 1945191 w 6282731"/>
              <a:gd name="connsiteY28" fmla="*/ 547749 h 3316909"/>
              <a:gd name="connsiteX29" fmla="*/ 1968386 w 6282731"/>
              <a:gd name="connsiteY29" fmla="*/ 505016 h 3316909"/>
              <a:gd name="connsiteX30" fmla="*/ 2918207 w 6282731"/>
              <a:gd name="connsiteY30" fmla="*/ 0 h 331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2731" h="3316909">
                <a:moveTo>
                  <a:pt x="2918207" y="0"/>
                </a:moveTo>
                <a:cubicBezTo>
                  <a:pt x="3471743" y="0"/>
                  <a:pt x="3933573" y="392638"/>
                  <a:pt x="4040382" y="914599"/>
                </a:cubicBezTo>
                <a:lnTo>
                  <a:pt x="4047436" y="984571"/>
                </a:lnTo>
                <a:lnTo>
                  <a:pt x="4103706" y="954028"/>
                </a:lnTo>
                <a:cubicBezTo>
                  <a:pt x="4187730" y="918489"/>
                  <a:pt x="4280110" y="898837"/>
                  <a:pt x="4377079" y="898837"/>
                </a:cubicBezTo>
                <a:cubicBezTo>
                  <a:pt x="4619503" y="898837"/>
                  <a:pt x="4833239" y="1021664"/>
                  <a:pt x="4959450" y="1208481"/>
                </a:cubicBezTo>
                <a:lnTo>
                  <a:pt x="5007718" y="1297408"/>
                </a:lnTo>
                <a:lnTo>
                  <a:pt x="5031416" y="1268686"/>
                </a:lnTo>
                <a:cubicBezTo>
                  <a:pt x="5116501" y="1183601"/>
                  <a:pt x="5234045" y="1130975"/>
                  <a:pt x="5363881" y="1130975"/>
                </a:cubicBezTo>
                <a:cubicBezTo>
                  <a:pt x="5623553" y="1130975"/>
                  <a:pt x="5834058" y="1341480"/>
                  <a:pt x="5834058" y="1601152"/>
                </a:cubicBezTo>
                <a:cubicBezTo>
                  <a:pt x="5834058" y="1682299"/>
                  <a:pt x="5813501" y="1758646"/>
                  <a:pt x="5777310" y="1825267"/>
                </a:cubicBezTo>
                <a:lnTo>
                  <a:pt x="5742460" y="1874306"/>
                </a:lnTo>
                <a:lnTo>
                  <a:pt x="5833120" y="1902448"/>
                </a:lnTo>
                <a:cubicBezTo>
                  <a:pt x="6097338" y="2014202"/>
                  <a:pt x="6282731" y="2275827"/>
                  <a:pt x="6282731" y="2580753"/>
                </a:cubicBezTo>
                <a:cubicBezTo>
                  <a:pt x="6282731" y="2961911"/>
                  <a:pt x="5993054" y="3275410"/>
                  <a:pt x="5621843" y="3313109"/>
                </a:cubicBezTo>
                <a:lnTo>
                  <a:pt x="5583798" y="3315030"/>
                </a:lnTo>
                <a:lnTo>
                  <a:pt x="5583798" y="3316909"/>
                </a:lnTo>
                <a:lnTo>
                  <a:pt x="5546575" y="3316909"/>
                </a:lnTo>
                <a:lnTo>
                  <a:pt x="916622" y="3316909"/>
                </a:lnTo>
                <a:lnTo>
                  <a:pt x="916622" y="3316780"/>
                </a:lnTo>
                <a:lnTo>
                  <a:pt x="914090" y="3316908"/>
                </a:lnTo>
                <a:cubicBezTo>
                  <a:pt x="409252" y="3316908"/>
                  <a:pt x="0" y="2907656"/>
                  <a:pt x="0" y="2402818"/>
                </a:cubicBezTo>
                <a:cubicBezTo>
                  <a:pt x="0" y="1897980"/>
                  <a:pt x="409252" y="1488728"/>
                  <a:pt x="914090" y="1488728"/>
                </a:cubicBezTo>
                <a:lnTo>
                  <a:pt x="1010294" y="1496007"/>
                </a:lnTo>
                <a:lnTo>
                  <a:pt x="994223" y="1466398"/>
                </a:lnTo>
                <a:cubicBezTo>
                  <a:pt x="958316" y="1381505"/>
                  <a:pt x="938460" y="1288170"/>
                  <a:pt x="938460" y="1190197"/>
                </a:cubicBezTo>
                <a:cubicBezTo>
                  <a:pt x="938460" y="798306"/>
                  <a:pt x="1256150" y="480616"/>
                  <a:pt x="1648041" y="480616"/>
                </a:cubicBezTo>
                <a:cubicBezTo>
                  <a:pt x="1746014" y="480616"/>
                  <a:pt x="1839349" y="500472"/>
                  <a:pt x="1924242" y="536378"/>
                </a:cubicBezTo>
                <a:lnTo>
                  <a:pt x="1945191" y="547749"/>
                </a:lnTo>
                <a:lnTo>
                  <a:pt x="1968386" y="505016"/>
                </a:lnTo>
                <a:cubicBezTo>
                  <a:pt x="2174231" y="200326"/>
                  <a:pt x="2522825" y="0"/>
                  <a:pt x="2918207" y="0"/>
                </a:cubicBezTo>
                <a:close/>
              </a:path>
            </a:pathLst>
          </a:custGeom>
          <a:solidFill>
            <a:schemeClr val="accent1">
              <a:lumMod val="60000"/>
              <a:lumOff val="4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5500"/>
              </a:lnSpc>
              <a:spcBef>
                <a:spcPts val="0"/>
              </a:spcBef>
              <a:spcAft>
                <a:spcPts val="0"/>
              </a:spcAft>
              <a:buClrTx/>
              <a:buSzTx/>
              <a:buFontTx/>
              <a:buNone/>
              <a:tabLst/>
              <a:defRPr/>
            </a:pPr>
            <a:endParaRPr kumimoji="0" lang="tr-TR" sz="5400" b="1"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ts val="5500"/>
              </a:lnSpc>
              <a:spcBef>
                <a:spcPts val="0"/>
              </a:spcBef>
              <a:spcAft>
                <a:spcPts val="0"/>
              </a:spcAft>
              <a:buClrTx/>
              <a:buSzTx/>
              <a:buFontTx/>
              <a:buNone/>
              <a:tabLst/>
              <a:defRPr/>
            </a:pPr>
            <a:r>
              <a:rPr kumimoji="0" lang="tr-TR" sz="3200" b="1" i="0" u="none" strike="noStrike" kern="1200" cap="none" spc="0" normalizeH="0" baseline="0" noProof="0" dirty="0" smtClean="0">
                <a:ln>
                  <a:noFill/>
                </a:ln>
                <a:solidFill>
                  <a:prstClr val="white"/>
                </a:solidFill>
                <a:effectLst/>
                <a:uLnTx/>
                <a:uFillTx/>
                <a:latin typeface="Calibri" panose="020F0502020204030204"/>
                <a:ea typeface="+mn-ea"/>
                <a:cs typeface="+mn-cs"/>
              </a:rPr>
              <a:t>Tasavvufun amaçları</a:t>
            </a:r>
          </a:p>
        </p:txBody>
      </p:sp>
      <p:sp>
        <p:nvSpPr>
          <p:cNvPr id="8" name="Freeform 137">
            <a:extLst>
              <a:ext uri="{FF2B5EF4-FFF2-40B4-BE49-F238E27FC236}">
                <a16:creationId xmlns:a16="http://schemas.microsoft.com/office/drawing/2014/main" id="{727DA669-B0BE-47C3-B924-751640683AF1}"/>
              </a:ext>
            </a:extLst>
          </p:cNvPr>
          <p:cNvSpPr>
            <a:spLocks/>
          </p:cNvSpPr>
          <p:nvPr/>
        </p:nvSpPr>
        <p:spPr bwMode="auto">
          <a:xfrm rot="19827927">
            <a:off x="3531221" y="2550339"/>
            <a:ext cx="730050" cy="1193974"/>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43">
            <a:extLst>
              <a:ext uri="{FF2B5EF4-FFF2-40B4-BE49-F238E27FC236}">
                <a16:creationId xmlns:a16="http://schemas.microsoft.com/office/drawing/2014/main" id="{A4D78AB5-DF77-4A70-89EF-614D6D58E16F}"/>
              </a:ext>
            </a:extLst>
          </p:cNvPr>
          <p:cNvSpPr>
            <a:spLocks/>
          </p:cNvSpPr>
          <p:nvPr/>
        </p:nvSpPr>
        <p:spPr bwMode="auto">
          <a:xfrm rot="12600000">
            <a:off x="3506702" y="4711194"/>
            <a:ext cx="552218" cy="1381912"/>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0">
            <a:extLst>
              <a:ext uri="{FF2B5EF4-FFF2-40B4-BE49-F238E27FC236}">
                <a16:creationId xmlns:a16="http://schemas.microsoft.com/office/drawing/2014/main" id="{2D6B0CB9-3630-454F-AA05-DEFD5EC08B27}"/>
              </a:ext>
            </a:extLst>
          </p:cNvPr>
          <p:cNvSpPr>
            <a:spLocks/>
          </p:cNvSpPr>
          <p:nvPr/>
        </p:nvSpPr>
        <p:spPr bwMode="auto">
          <a:xfrm rot="16200000">
            <a:off x="3306345" y="3817315"/>
            <a:ext cx="280988" cy="877458"/>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37">
            <a:extLst>
              <a:ext uri="{FF2B5EF4-FFF2-40B4-BE49-F238E27FC236}">
                <a16:creationId xmlns:a16="http://schemas.microsoft.com/office/drawing/2014/main" id="{4D2FA2E5-5D26-4DE7-9039-7CF53955891A}"/>
              </a:ext>
            </a:extLst>
          </p:cNvPr>
          <p:cNvSpPr>
            <a:spLocks/>
          </p:cNvSpPr>
          <p:nvPr/>
        </p:nvSpPr>
        <p:spPr bwMode="auto">
          <a:xfrm rot="1772073" flipH="1">
            <a:off x="8064164" y="2687822"/>
            <a:ext cx="843703" cy="1059832"/>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43">
            <a:extLst>
              <a:ext uri="{FF2B5EF4-FFF2-40B4-BE49-F238E27FC236}">
                <a16:creationId xmlns:a16="http://schemas.microsoft.com/office/drawing/2014/main" id="{62729B96-704A-44F7-817D-743DB7EE341C}"/>
              </a:ext>
            </a:extLst>
          </p:cNvPr>
          <p:cNvSpPr>
            <a:spLocks/>
          </p:cNvSpPr>
          <p:nvPr/>
        </p:nvSpPr>
        <p:spPr bwMode="auto">
          <a:xfrm rot="9000000" flipH="1">
            <a:off x="8103549" y="4794958"/>
            <a:ext cx="571892" cy="1136400"/>
          </a:xfrm>
          <a:custGeom>
            <a:avLst/>
            <a:gdLst>
              <a:gd name="T0" fmla="*/ 1563 w 1594"/>
              <a:gd name="T1" fmla="*/ 270 h 2645"/>
              <a:gd name="T2" fmla="*/ 1576 w 1594"/>
              <a:gd name="T3" fmla="*/ 235 h 2645"/>
              <a:gd name="T4" fmla="*/ 1548 w 1594"/>
              <a:gd name="T5" fmla="*/ 213 h 2645"/>
              <a:gd name="T6" fmla="*/ 1528 w 1594"/>
              <a:gd name="T7" fmla="*/ 192 h 2645"/>
              <a:gd name="T8" fmla="*/ 1494 w 1594"/>
              <a:gd name="T9" fmla="*/ 192 h 2645"/>
              <a:gd name="T10" fmla="*/ 1145 w 1594"/>
              <a:gd name="T11" fmla="*/ 62 h 2645"/>
              <a:gd name="T12" fmla="*/ 1079 w 1594"/>
              <a:gd name="T13" fmla="*/ 40 h 2645"/>
              <a:gd name="T14" fmla="*/ 969 w 1594"/>
              <a:gd name="T15" fmla="*/ 0 h 2645"/>
              <a:gd name="T16" fmla="*/ 943 w 1594"/>
              <a:gd name="T17" fmla="*/ 31 h 2645"/>
              <a:gd name="T18" fmla="*/ 932 w 1594"/>
              <a:gd name="T19" fmla="*/ 30 h 2645"/>
              <a:gd name="T20" fmla="*/ 924 w 1594"/>
              <a:gd name="T21" fmla="*/ 28 h 2645"/>
              <a:gd name="T22" fmla="*/ 900 w 1594"/>
              <a:gd name="T23" fmla="*/ 40 h 2645"/>
              <a:gd name="T24" fmla="*/ 885 w 1594"/>
              <a:gd name="T25" fmla="*/ 38 h 2645"/>
              <a:gd name="T26" fmla="*/ 871 w 1594"/>
              <a:gd name="T27" fmla="*/ 91 h 2645"/>
              <a:gd name="T28" fmla="*/ 1103 w 1594"/>
              <a:gd name="T29" fmla="*/ 172 h 2645"/>
              <a:gd name="T30" fmla="*/ 1141 w 1594"/>
              <a:gd name="T31" fmla="*/ 193 h 2645"/>
              <a:gd name="T32" fmla="*/ 1284 w 1594"/>
              <a:gd name="T33" fmla="*/ 236 h 2645"/>
              <a:gd name="T34" fmla="*/ 926 w 1594"/>
              <a:gd name="T35" fmla="*/ 378 h 2645"/>
              <a:gd name="T36" fmla="*/ 567 w 1594"/>
              <a:gd name="T37" fmla="*/ 673 h 2645"/>
              <a:gd name="T38" fmla="*/ 344 w 1594"/>
              <a:gd name="T39" fmla="*/ 991 h 2645"/>
              <a:gd name="T40" fmla="*/ 220 w 1594"/>
              <a:gd name="T41" fmla="*/ 1286 h 2645"/>
              <a:gd name="T42" fmla="*/ 58 w 1594"/>
              <a:gd name="T43" fmla="*/ 1689 h 2645"/>
              <a:gd name="T44" fmla="*/ 1 w 1594"/>
              <a:gd name="T45" fmla="*/ 2202 h 2645"/>
              <a:gd name="T46" fmla="*/ 61 w 1594"/>
              <a:gd name="T47" fmla="*/ 2495 h 2645"/>
              <a:gd name="T48" fmla="*/ 115 w 1594"/>
              <a:gd name="T49" fmla="*/ 2618 h 2645"/>
              <a:gd name="T50" fmla="*/ 138 w 1594"/>
              <a:gd name="T51" fmla="*/ 2608 h 2645"/>
              <a:gd name="T52" fmla="*/ 83 w 1594"/>
              <a:gd name="T53" fmla="*/ 2438 h 2645"/>
              <a:gd name="T54" fmla="*/ 143 w 1594"/>
              <a:gd name="T55" fmla="*/ 2543 h 2645"/>
              <a:gd name="T56" fmla="*/ 213 w 1594"/>
              <a:gd name="T57" fmla="*/ 2643 h 2645"/>
              <a:gd name="T58" fmla="*/ 250 w 1594"/>
              <a:gd name="T59" fmla="*/ 2627 h 2645"/>
              <a:gd name="T60" fmla="*/ 277 w 1594"/>
              <a:gd name="T61" fmla="*/ 2623 h 2645"/>
              <a:gd name="T62" fmla="*/ 290 w 1594"/>
              <a:gd name="T63" fmla="*/ 2587 h 2645"/>
              <a:gd name="T64" fmla="*/ 216 w 1594"/>
              <a:gd name="T65" fmla="*/ 2422 h 2645"/>
              <a:gd name="T66" fmla="*/ 176 w 1594"/>
              <a:gd name="T67" fmla="*/ 1975 h 2645"/>
              <a:gd name="T68" fmla="*/ 203 w 1594"/>
              <a:gd name="T69" fmla="*/ 1633 h 2645"/>
              <a:gd name="T70" fmla="*/ 335 w 1594"/>
              <a:gd name="T71" fmla="*/ 1313 h 2645"/>
              <a:gd name="T72" fmla="*/ 531 w 1594"/>
              <a:gd name="T73" fmla="*/ 1007 h 2645"/>
              <a:gd name="T74" fmla="*/ 828 w 1594"/>
              <a:gd name="T75" fmla="*/ 660 h 2645"/>
              <a:gd name="T76" fmla="*/ 985 w 1594"/>
              <a:gd name="T77" fmla="*/ 537 h 2645"/>
              <a:gd name="T78" fmla="*/ 1171 w 1594"/>
              <a:gd name="T79" fmla="*/ 464 h 2645"/>
              <a:gd name="T80" fmla="*/ 1035 w 1594"/>
              <a:gd name="T81" fmla="*/ 632 h 2645"/>
              <a:gd name="T82" fmla="*/ 1055 w 1594"/>
              <a:gd name="T83" fmla="*/ 669 h 2645"/>
              <a:gd name="T84" fmla="*/ 1077 w 1594"/>
              <a:gd name="T85" fmla="*/ 702 h 2645"/>
              <a:gd name="T86" fmla="*/ 1139 w 1594"/>
              <a:gd name="T87" fmla="*/ 669 h 2645"/>
              <a:gd name="T88" fmla="*/ 1202 w 1594"/>
              <a:gd name="T89" fmla="*/ 649 h 2645"/>
              <a:gd name="T90" fmla="*/ 1279 w 1594"/>
              <a:gd name="T91" fmla="*/ 573 h 2645"/>
              <a:gd name="T92" fmla="*/ 1580 w 1594"/>
              <a:gd name="T93" fmla="*/ 327 h 2645"/>
              <a:gd name="T94" fmla="*/ 1591 w 1594"/>
              <a:gd name="T95" fmla="*/ 290 h 2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4" h="2645">
                <a:moveTo>
                  <a:pt x="1573" y="273"/>
                </a:moveTo>
                <a:lnTo>
                  <a:pt x="1568" y="271"/>
                </a:lnTo>
                <a:lnTo>
                  <a:pt x="1563" y="270"/>
                </a:lnTo>
                <a:lnTo>
                  <a:pt x="1569" y="266"/>
                </a:lnTo>
                <a:lnTo>
                  <a:pt x="1577" y="251"/>
                </a:lnTo>
                <a:lnTo>
                  <a:pt x="1576" y="235"/>
                </a:lnTo>
                <a:lnTo>
                  <a:pt x="1567" y="220"/>
                </a:lnTo>
                <a:lnTo>
                  <a:pt x="1558" y="215"/>
                </a:lnTo>
                <a:lnTo>
                  <a:pt x="1548" y="213"/>
                </a:lnTo>
                <a:lnTo>
                  <a:pt x="1539" y="209"/>
                </a:lnTo>
                <a:lnTo>
                  <a:pt x="1537" y="202"/>
                </a:lnTo>
                <a:lnTo>
                  <a:pt x="1528" y="192"/>
                </a:lnTo>
                <a:lnTo>
                  <a:pt x="1515" y="187"/>
                </a:lnTo>
                <a:lnTo>
                  <a:pt x="1501" y="188"/>
                </a:lnTo>
                <a:lnTo>
                  <a:pt x="1494" y="192"/>
                </a:lnTo>
                <a:lnTo>
                  <a:pt x="1345" y="137"/>
                </a:lnTo>
                <a:lnTo>
                  <a:pt x="1196" y="83"/>
                </a:lnTo>
                <a:lnTo>
                  <a:pt x="1145" y="62"/>
                </a:lnTo>
                <a:lnTo>
                  <a:pt x="1095" y="41"/>
                </a:lnTo>
                <a:lnTo>
                  <a:pt x="1087" y="39"/>
                </a:lnTo>
                <a:lnTo>
                  <a:pt x="1079" y="40"/>
                </a:lnTo>
                <a:lnTo>
                  <a:pt x="1029" y="21"/>
                </a:lnTo>
                <a:lnTo>
                  <a:pt x="977" y="3"/>
                </a:lnTo>
                <a:lnTo>
                  <a:pt x="969" y="0"/>
                </a:lnTo>
                <a:lnTo>
                  <a:pt x="956" y="3"/>
                </a:lnTo>
                <a:lnTo>
                  <a:pt x="943" y="18"/>
                </a:lnTo>
                <a:lnTo>
                  <a:pt x="943" y="31"/>
                </a:lnTo>
                <a:lnTo>
                  <a:pt x="937" y="31"/>
                </a:lnTo>
                <a:lnTo>
                  <a:pt x="932" y="30"/>
                </a:lnTo>
                <a:lnTo>
                  <a:pt x="932" y="30"/>
                </a:lnTo>
                <a:lnTo>
                  <a:pt x="932" y="30"/>
                </a:lnTo>
                <a:lnTo>
                  <a:pt x="928" y="30"/>
                </a:lnTo>
                <a:lnTo>
                  <a:pt x="924" y="28"/>
                </a:lnTo>
                <a:lnTo>
                  <a:pt x="916" y="28"/>
                </a:lnTo>
                <a:lnTo>
                  <a:pt x="904" y="35"/>
                </a:lnTo>
                <a:lnTo>
                  <a:pt x="900" y="40"/>
                </a:lnTo>
                <a:lnTo>
                  <a:pt x="899" y="40"/>
                </a:lnTo>
                <a:lnTo>
                  <a:pt x="898" y="40"/>
                </a:lnTo>
                <a:lnTo>
                  <a:pt x="885" y="38"/>
                </a:lnTo>
                <a:lnTo>
                  <a:pt x="867" y="49"/>
                </a:lnTo>
                <a:lnTo>
                  <a:pt x="862" y="70"/>
                </a:lnTo>
                <a:lnTo>
                  <a:pt x="871" y="91"/>
                </a:lnTo>
                <a:lnTo>
                  <a:pt x="882" y="96"/>
                </a:lnTo>
                <a:lnTo>
                  <a:pt x="992" y="135"/>
                </a:lnTo>
                <a:lnTo>
                  <a:pt x="1103" y="172"/>
                </a:lnTo>
                <a:lnTo>
                  <a:pt x="1110" y="180"/>
                </a:lnTo>
                <a:lnTo>
                  <a:pt x="1132" y="190"/>
                </a:lnTo>
                <a:lnTo>
                  <a:pt x="1141" y="193"/>
                </a:lnTo>
                <a:lnTo>
                  <a:pt x="1149" y="189"/>
                </a:lnTo>
                <a:lnTo>
                  <a:pt x="1217" y="213"/>
                </a:lnTo>
                <a:lnTo>
                  <a:pt x="1284" y="236"/>
                </a:lnTo>
                <a:lnTo>
                  <a:pt x="1209" y="255"/>
                </a:lnTo>
                <a:lnTo>
                  <a:pt x="1064" y="308"/>
                </a:lnTo>
                <a:lnTo>
                  <a:pt x="926" y="378"/>
                </a:lnTo>
                <a:lnTo>
                  <a:pt x="797" y="464"/>
                </a:lnTo>
                <a:lnTo>
                  <a:pt x="677" y="562"/>
                </a:lnTo>
                <a:lnTo>
                  <a:pt x="567" y="673"/>
                </a:lnTo>
                <a:lnTo>
                  <a:pt x="469" y="793"/>
                </a:lnTo>
                <a:lnTo>
                  <a:pt x="382" y="923"/>
                </a:lnTo>
                <a:lnTo>
                  <a:pt x="344" y="991"/>
                </a:lnTo>
                <a:lnTo>
                  <a:pt x="308" y="1063"/>
                </a:lnTo>
                <a:lnTo>
                  <a:pt x="246" y="1211"/>
                </a:lnTo>
                <a:lnTo>
                  <a:pt x="220" y="1286"/>
                </a:lnTo>
                <a:lnTo>
                  <a:pt x="181" y="1362"/>
                </a:lnTo>
                <a:lnTo>
                  <a:pt x="112" y="1522"/>
                </a:lnTo>
                <a:lnTo>
                  <a:pt x="58" y="1689"/>
                </a:lnTo>
                <a:lnTo>
                  <a:pt x="20" y="1859"/>
                </a:lnTo>
                <a:lnTo>
                  <a:pt x="0" y="2031"/>
                </a:lnTo>
                <a:lnTo>
                  <a:pt x="1" y="2202"/>
                </a:lnTo>
                <a:lnTo>
                  <a:pt x="18" y="2329"/>
                </a:lnTo>
                <a:lnTo>
                  <a:pt x="36" y="2413"/>
                </a:lnTo>
                <a:lnTo>
                  <a:pt x="61" y="2495"/>
                </a:lnTo>
                <a:lnTo>
                  <a:pt x="93" y="2574"/>
                </a:lnTo>
                <a:lnTo>
                  <a:pt x="111" y="2614"/>
                </a:lnTo>
                <a:lnTo>
                  <a:pt x="115" y="2618"/>
                </a:lnTo>
                <a:lnTo>
                  <a:pt x="124" y="2621"/>
                </a:lnTo>
                <a:lnTo>
                  <a:pt x="134" y="2617"/>
                </a:lnTo>
                <a:lnTo>
                  <a:pt x="138" y="2608"/>
                </a:lnTo>
                <a:lnTo>
                  <a:pt x="137" y="2603"/>
                </a:lnTo>
                <a:lnTo>
                  <a:pt x="116" y="2548"/>
                </a:lnTo>
                <a:lnTo>
                  <a:pt x="83" y="2438"/>
                </a:lnTo>
                <a:lnTo>
                  <a:pt x="70" y="2382"/>
                </a:lnTo>
                <a:lnTo>
                  <a:pt x="94" y="2447"/>
                </a:lnTo>
                <a:lnTo>
                  <a:pt x="143" y="2543"/>
                </a:lnTo>
                <a:lnTo>
                  <a:pt x="185" y="2605"/>
                </a:lnTo>
                <a:lnTo>
                  <a:pt x="208" y="2636"/>
                </a:lnTo>
                <a:lnTo>
                  <a:pt x="213" y="2643"/>
                </a:lnTo>
                <a:lnTo>
                  <a:pt x="228" y="2645"/>
                </a:lnTo>
                <a:lnTo>
                  <a:pt x="241" y="2639"/>
                </a:lnTo>
                <a:lnTo>
                  <a:pt x="250" y="2627"/>
                </a:lnTo>
                <a:lnTo>
                  <a:pt x="251" y="2619"/>
                </a:lnTo>
                <a:lnTo>
                  <a:pt x="260" y="2625"/>
                </a:lnTo>
                <a:lnTo>
                  <a:pt x="277" y="2623"/>
                </a:lnTo>
                <a:lnTo>
                  <a:pt x="290" y="2613"/>
                </a:lnTo>
                <a:lnTo>
                  <a:pt x="294" y="2597"/>
                </a:lnTo>
                <a:lnTo>
                  <a:pt x="290" y="2587"/>
                </a:lnTo>
                <a:lnTo>
                  <a:pt x="268" y="2547"/>
                </a:lnTo>
                <a:lnTo>
                  <a:pt x="232" y="2464"/>
                </a:lnTo>
                <a:lnTo>
                  <a:pt x="216" y="2422"/>
                </a:lnTo>
                <a:lnTo>
                  <a:pt x="202" y="2333"/>
                </a:lnTo>
                <a:lnTo>
                  <a:pt x="184" y="2155"/>
                </a:lnTo>
                <a:lnTo>
                  <a:pt x="176" y="1975"/>
                </a:lnTo>
                <a:lnTo>
                  <a:pt x="181" y="1796"/>
                </a:lnTo>
                <a:lnTo>
                  <a:pt x="189" y="1707"/>
                </a:lnTo>
                <a:lnTo>
                  <a:pt x="203" y="1633"/>
                </a:lnTo>
                <a:lnTo>
                  <a:pt x="223" y="1560"/>
                </a:lnTo>
                <a:lnTo>
                  <a:pt x="255" y="1476"/>
                </a:lnTo>
                <a:lnTo>
                  <a:pt x="335" y="1313"/>
                </a:lnTo>
                <a:lnTo>
                  <a:pt x="381" y="1235"/>
                </a:lnTo>
                <a:lnTo>
                  <a:pt x="429" y="1159"/>
                </a:lnTo>
                <a:lnTo>
                  <a:pt x="531" y="1007"/>
                </a:lnTo>
                <a:lnTo>
                  <a:pt x="644" y="862"/>
                </a:lnTo>
                <a:lnTo>
                  <a:pt x="764" y="724"/>
                </a:lnTo>
                <a:lnTo>
                  <a:pt x="828" y="660"/>
                </a:lnTo>
                <a:lnTo>
                  <a:pt x="869" y="622"/>
                </a:lnTo>
                <a:lnTo>
                  <a:pt x="912" y="586"/>
                </a:lnTo>
                <a:lnTo>
                  <a:pt x="985" y="537"/>
                </a:lnTo>
                <a:lnTo>
                  <a:pt x="1139" y="450"/>
                </a:lnTo>
                <a:lnTo>
                  <a:pt x="1219" y="412"/>
                </a:lnTo>
                <a:lnTo>
                  <a:pt x="1171" y="464"/>
                </a:lnTo>
                <a:lnTo>
                  <a:pt x="1082" y="572"/>
                </a:lnTo>
                <a:lnTo>
                  <a:pt x="1039" y="627"/>
                </a:lnTo>
                <a:lnTo>
                  <a:pt x="1035" y="632"/>
                </a:lnTo>
                <a:lnTo>
                  <a:pt x="1034" y="645"/>
                </a:lnTo>
                <a:lnTo>
                  <a:pt x="1043" y="662"/>
                </a:lnTo>
                <a:lnTo>
                  <a:pt x="1055" y="669"/>
                </a:lnTo>
                <a:lnTo>
                  <a:pt x="1052" y="678"/>
                </a:lnTo>
                <a:lnTo>
                  <a:pt x="1060" y="693"/>
                </a:lnTo>
                <a:lnTo>
                  <a:pt x="1077" y="702"/>
                </a:lnTo>
                <a:lnTo>
                  <a:pt x="1096" y="702"/>
                </a:lnTo>
                <a:lnTo>
                  <a:pt x="1105" y="697"/>
                </a:lnTo>
                <a:lnTo>
                  <a:pt x="1139" y="669"/>
                </a:lnTo>
                <a:lnTo>
                  <a:pt x="1173" y="639"/>
                </a:lnTo>
                <a:lnTo>
                  <a:pt x="1180" y="647"/>
                </a:lnTo>
                <a:lnTo>
                  <a:pt x="1202" y="649"/>
                </a:lnTo>
                <a:lnTo>
                  <a:pt x="1214" y="642"/>
                </a:lnTo>
                <a:lnTo>
                  <a:pt x="1248" y="608"/>
                </a:lnTo>
                <a:lnTo>
                  <a:pt x="1279" y="573"/>
                </a:lnTo>
                <a:lnTo>
                  <a:pt x="1349" y="505"/>
                </a:lnTo>
                <a:lnTo>
                  <a:pt x="1499" y="382"/>
                </a:lnTo>
                <a:lnTo>
                  <a:pt x="1580" y="327"/>
                </a:lnTo>
                <a:lnTo>
                  <a:pt x="1587" y="321"/>
                </a:lnTo>
                <a:lnTo>
                  <a:pt x="1594" y="306"/>
                </a:lnTo>
                <a:lnTo>
                  <a:pt x="1591" y="290"/>
                </a:lnTo>
                <a:lnTo>
                  <a:pt x="1581" y="277"/>
                </a:lnTo>
                <a:lnTo>
                  <a:pt x="1573" y="2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00">
            <a:extLst>
              <a:ext uri="{FF2B5EF4-FFF2-40B4-BE49-F238E27FC236}">
                <a16:creationId xmlns:a16="http://schemas.microsoft.com/office/drawing/2014/main" id="{5854C37D-9D2E-4E75-8D78-076D1A3F3888}"/>
              </a:ext>
            </a:extLst>
          </p:cNvPr>
          <p:cNvSpPr>
            <a:spLocks/>
          </p:cNvSpPr>
          <p:nvPr/>
        </p:nvSpPr>
        <p:spPr bwMode="auto">
          <a:xfrm rot="5400000">
            <a:off x="8550223" y="3803656"/>
            <a:ext cx="280988" cy="904775"/>
          </a:xfrm>
          <a:custGeom>
            <a:avLst/>
            <a:gdLst>
              <a:gd name="T0" fmla="*/ 624 w 705"/>
              <a:gd name="T1" fmla="*/ 494 h 2533"/>
              <a:gd name="T2" fmla="*/ 488 w 705"/>
              <a:gd name="T3" fmla="*/ 168 h 2533"/>
              <a:gd name="T4" fmla="*/ 431 w 705"/>
              <a:gd name="T5" fmla="*/ 8 h 2533"/>
              <a:gd name="T6" fmla="*/ 400 w 705"/>
              <a:gd name="T7" fmla="*/ 6 h 2533"/>
              <a:gd name="T8" fmla="*/ 391 w 705"/>
              <a:gd name="T9" fmla="*/ 30 h 2533"/>
              <a:gd name="T10" fmla="*/ 396 w 705"/>
              <a:gd name="T11" fmla="*/ 56 h 2533"/>
              <a:gd name="T12" fmla="*/ 396 w 705"/>
              <a:gd name="T13" fmla="*/ 59 h 2533"/>
              <a:gd name="T14" fmla="*/ 392 w 705"/>
              <a:gd name="T15" fmla="*/ 69 h 2533"/>
              <a:gd name="T16" fmla="*/ 386 w 705"/>
              <a:gd name="T17" fmla="*/ 81 h 2533"/>
              <a:gd name="T18" fmla="*/ 379 w 705"/>
              <a:gd name="T19" fmla="*/ 78 h 2533"/>
              <a:gd name="T20" fmla="*/ 377 w 705"/>
              <a:gd name="T21" fmla="*/ 74 h 2533"/>
              <a:gd name="T22" fmla="*/ 378 w 705"/>
              <a:gd name="T23" fmla="*/ 72 h 2533"/>
              <a:gd name="T24" fmla="*/ 375 w 705"/>
              <a:gd name="T25" fmla="*/ 47 h 2533"/>
              <a:gd name="T26" fmla="*/ 346 w 705"/>
              <a:gd name="T27" fmla="*/ 42 h 2533"/>
              <a:gd name="T28" fmla="*/ 339 w 705"/>
              <a:gd name="T29" fmla="*/ 51 h 2533"/>
              <a:gd name="T30" fmla="*/ 330 w 705"/>
              <a:gd name="T31" fmla="*/ 61 h 2533"/>
              <a:gd name="T32" fmla="*/ 300 w 705"/>
              <a:gd name="T33" fmla="*/ 125 h 2533"/>
              <a:gd name="T34" fmla="*/ 220 w 705"/>
              <a:gd name="T35" fmla="*/ 271 h 2533"/>
              <a:gd name="T36" fmla="*/ 124 w 705"/>
              <a:gd name="T37" fmla="*/ 459 h 2533"/>
              <a:gd name="T38" fmla="*/ 2 w 705"/>
              <a:gd name="T39" fmla="*/ 738 h 2533"/>
              <a:gd name="T40" fmla="*/ 7 w 705"/>
              <a:gd name="T41" fmla="*/ 760 h 2533"/>
              <a:gd name="T42" fmla="*/ 37 w 705"/>
              <a:gd name="T43" fmla="*/ 763 h 2533"/>
              <a:gd name="T44" fmla="*/ 49 w 705"/>
              <a:gd name="T45" fmla="*/ 741 h 2533"/>
              <a:gd name="T46" fmla="*/ 57 w 705"/>
              <a:gd name="T47" fmla="*/ 725 h 2533"/>
              <a:gd name="T48" fmla="*/ 54 w 705"/>
              <a:gd name="T49" fmla="*/ 735 h 2533"/>
              <a:gd name="T50" fmla="*/ 51 w 705"/>
              <a:gd name="T51" fmla="*/ 753 h 2533"/>
              <a:gd name="T52" fmla="*/ 75 w 705"/>
              <a:gd name="T53" fmla="*/ 774 h 2533"/>
              <a:gd name="T54" fmla="*/ 94 w 705"/>
              <a:gd name="T55" fmla="*/ 763 h 2533"/>
              <a:gd name="T56" fmla="*/ 121 w 705"/>
              <a:gd name="T57" fmla="*/ 704 h 2533"/>
              <a:gd name="T58" fmla="*/ 130 w 705"/>
              <a:gd name="T59" fmla="*/ 694 h 2533"/>
              <a:gd name="T60" fmla="*/ 155 w 705"/>
              <a:gd name="T61" fmla="*/ 643 h 2533"/>
              <a:gd name="T62" fmla="*/ 158 w 705"/>
              <a:gd name="T63" fmla="*/ 648 h 2533"/>
              <a:gd name="T64" fmla="*/ 175 w 705"/>
              <a:gd name="T65" fmla="*/ 655 h 2533"/>
              <a:gd name="T66" fmla="*/ 182 w 705"/>
              <a:gd name="T67" fmla="*/ 654 h 2533"/>
              <a:gd name="T68" fmla="*/ 193 w 705"/>
              <a:gd name="T69" fmla="*/ 642 h 2533"/>
              <a:gd name="T70" fmla="*/ 181 w 705"/>
              <a:gd name="T71" fmla="*/ 625 h 2533"/>
              <a:gd name="T72" fmla="*/ 182 w 705"/>
              <a:gd name="T73" fmla="*/ 621 h 2533"/>
              <a:gd name="T74" fmla="*/ 224 w 705"/>
              <a:gd name="T75" fmla="*/ 520 h 2533"/>
              <a:gd name="T76" fmla="*/ 250 w 705"/>
              <a:gd name="T77" fmla="*/ 457 h 2533"/>
              <a:gd name="T78" fmla="*/ 307 w 705"/>
              <a:gd name="T79" fmla="*/ 337 h 2533"/>
              <a:gd name="T80" fmla="*/ 346 w 705"/>
              <a:gd name="T81" fmla="*/ 330 h 2533"/>
              <a:gd name="T82" fmla="*/ 326 w 705"/>
              <a:gd name="T83" fmla="*/ 668 h 2533"/>
              <a:gd name="T84" fmla="*/ 327 w 705"/>
              <a:gd name="T85" fmla="*/ 1722 h 2533"/>
              <a:gd name="T86" fmla="*/ 391 w 705"/>
              <a:gd name="T87" fmla="*/ 2511 h 2533"/>
              <a:gd name="T88" fmla="*/ 404 w 705"/>
              <a:gd name="T89" fmla="*/ 2527 h 2533"/>
              <a:gd name="T90" fmla="*/ 426 w 705"/>
              <a:gd name="T91" fmla="*/ 2519 h 2533"/>
              <a:gd name="T92" fmla="*/ 423 w 705"/>
              <a:gd name="T93" fmla="*/ 2472 h 2533"/>
              <a:gd name="T94" fmla="*/ 425 w 705"/>
              <a:gd name="T95" fmla="*/ 2458 h 2533"/>
              <a:gd name="T96" fmla="*/ 464 w 705"/>
              <a:gd name="T97" fmla="*/ 2527 h 2533"/>
              <a:gd name="T98" fmla="*/ 521 w 705"/>
              <a:gd name="T99" fmla="*/ 2524 h 2533"/>
              <a:gd name="T100" fmla="*/ 530 w 705"/>
              <a:gd name="T101" fmla="*/ 2508 h 2533"/>
              <a:gd name="T102" fmla="*/ 510 w 705"/>
              <a:gd name="T103" fmla="*/ 1683 h 2533"/>
              <a:gd name="T104" fmla="*/ 451 w 705"/>
              <a:gd name="T105" fmla="*/ 584 h 2533"/>
              <a:gd name="T106" fmla="*/ 528 w 705"/>
              <a:gd name="T107" fmla="*/ 525 h 2533"/>
              <a:gd name="T108" fmla="*/ 631 w 705"/>
              <a:gd name="T109" fmla="*/ 750 h 2533"/>
              <a:gd name="T110" fmla="*/ 657 w 705"/>
              <a:gd name="T111" fmla="*/ 752 h 2533"/>
              <a:gd name="T112" fmla="*/ 671 w 705"/>
              <a:gd name="T113" fmla="*/ 738 h 2533"/>
              <a:gd name="T114" fmla="*/ 690 w 705"/>
              <a:gd name="T115" fmla="*/ 720 h 2533"/>
              <a:gd name="T116" fmla="*/ 687 w 705"/>
              <a:gd name="T117" fmla="*/ 706 h 2533"/>
              <a:gd name="T118" fmla="*/ 696 w 705"/>
              <a:gd name="T119" fmla="*/ 699 h 2533"/>
              <a:gd name="T120" fmla="*/ 702 w 705"/>
              <a:gd name="T121" fmla="*/ 673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5" h="2533">
                <a:moveTo>
                  <a:pt x="702" y="673"/>
                </a:moveTo>
                <a:lnTo>
                  <a:pt x="624" y="494"/>
                </a:lnTo>
                <a:lnTo>
                  <a:pt x="540" y="317"/>
                </a:lnTo>
                <a:lnTo>
                  <a:pt x="488" y="168"/>
                </a:lnTo>
                <a:lnTo>
                  <a:pt x="436" y="17"/>
                </a:lnTo>
                <a:lnTo>
                  <a:pt x="431" y="8"/>
                </a:lnTo>
                <a:lnTo>
                  <a:pt x="417" y="0"/>
                </a:lnTo>
                <a:lnTo>
                  <a:pt x="400" y="6"/>
                </a:lnTo>
                <a:lnTo>
                  <a:pt x="391" y="20"/>
                </a:lnTo>
                <a:lnTo>
                  <a:pt x="391" y="30"/>
                </a:lnTo>
                <a:lnTo>
                  <a:pt x="394" y="43"/>
                </a:lnTo>
                <a:lnTo>
                  <a:pt x="396" y="56"/>
                </a:lnTo>
                <a:lnTo>
                  <a:pt x="396" y="57"/>
                </a:lnTo>
                <a:lnTo>
                  <a:pt x="396" y="59"/>
                </a:lnTo>
                <a:lnTo>
                  <a:pt x="394" y="64"/>
                </a:lnTo>
                <a:lnTo>
                  <a:pt x="392" y="69"/>
                </a:lnTo>
                <a:lnTo>
                  <a:pt x="390" y="76"/>
                </a:lnTo>
                <a:lnTo>
                  <a:pt x="386" y="81"/>
                </a:lnTo>
                <a:lnTo>
                  <a:pt x="383" y="79"/>
                </a:lnTo>
                <a:lnTo>
                  <a:pt x="379" y="78"/>
                </a:lnTo>
                <a:lnTo>
                  <a:pt x="378" y="77"/>
                </a:lnTo>
                <a:lnTo>
                  <a:pt x="377" y="74"/>
                </a:lnTo>
                <a:lnTo>
                  <a:pt x="378" y="73"/>
                </a:lnTo>
                <a:lnTo>
                  <a:pt x="378" y="72"/>
                </a:lnTo>
                <a:lnTo>
                  <a:pt x="381" y="63"/>
                </a:lnTo>
                <a:lnTo>
                  <a:pt x="375" y="47"/>
                </a:lnTo>
                <a:lnTo>
                  <a:pt x="361" y="38"/>
                </a:lnTo>
                <a:lnTo>
                  <a:pt x="346" y="42"/>
                </a:lnTo>
                <a:lnTo>
                  <a:pt x="340" y="50"/>
                </a:lnTo>
                <a:lnTo>
                  <a:pt x="339" y="51"/>
                </a:lnTo>
                <a:lnTo>
                  <a:pt x="338" y="54"/>
                </a:lnTo>
                <a:lnTo>
                  <a:pt x="330" y="61"/>
                </a:lnTo>
                <a:lnTo>
                  <a:pt x="327" y="73"/>
                </a:lnTo>
                <a:lnTo>
                  <a:pt x="300" y="125"/>
                </a:lnTo>
                <a:lnTo>
                  <a:pt x="274" y="177"/>
                </a:lnTo>
                <a:lnTo>
                  <a:pt x="220" y="271"/>
                </a:lnTo>
                <a:lnTo>
                  <a:pt x="171" y="369"/>
                </a:lnTo>
                <a:lnTo>
                  <a:pt x="124" y="459"/>
                </a:lnTo>
                <a:lnTo>
                  <a:pt x="38" y="643"/>
                </a:lnTo>
                <a:lnTo>
                  <a:pt x="2" y="738"/>
                </a:lnTo>
                <a:lnTo>
                  <a:pt x="0" y="747"/>
                </a:lnTo>
                <a:lnTo>
                  <a:pt x="7" y="760"/>
                </a:lnTo>
                <a:lnTo>
                  <a:pt x="22" y="766"/>
                </a:lnTo>
                <a:lnTo>
                  <a:pt x="37" y="763"/>
                </a:lnTo>
                <a:lnTo>
                  <a:pt x="42" y="756"/>
                </a:lnTo>
                <a:lnTo>
                  <a:pt x="49" y="741"/>
                </a:lnTo>
                <a:lnTo>
                  <a:pt x="57" y="725"/>
                </a:lnTo>
                <a:lnTo>
                  <a:pt x="57" y="725"/>
                </a:lnTo>
                <a:lnTo>
                  <a:pt x="57" y="725"/>
                </a:lnTo>
                <a:lnTo>
                  <a:pt x="54" y="735"/>
                </a:lnTo>
                <a:lnTo>
                  <a:pt x="53" y="744"/>
                </a:lnTo>
                <a:lnTo>
                  <a:pt x="51" y="753"/>
                </a:lnTo>
                <a:lnTo>
                  <a:pt x="60" y="768"/>
                </a:lnTo>
                <a:lnTo>
                  <a:pt x="75" y="774"/>
                </a:lnTo>
                <a:lnTo>
                  <a:pt x="89" y="770"/>
                </a:lnTo>
                <a:lnTo>
                  <a:pt x="94" y="763"/>
                </a:lnTo>
                <a:lnTo>
                  <a:pt x="107" y="733"/>
                </a:lnTo>
                <a:lnTo>
                  <a:pt x="121" y="704"/>
                </a:lnTo>
                <a:lnTo>
                  <a:pt x="127" y="700"/>
                </a:lnTo>
                <a:lnTo>
                  <a:pt x="130" y="694"/>
                </a:lnTo>
                <a:lnTo>
                  <a:pt x="143" y="669"/>
                </a:lnTo>
                <a:lnTo>
                  <a:pt x="155" y="643"/>
                </a:lnTo>
                <a:lnTo>
                  <a:pt x="156" y="646"/>
                </a:lnTo>
                <a:lnTo>
                  <a:pt x="158" y="648"/>
                </a:lnTo>
                <a:lnTo>
                  <a:pt x="164" y="655"/>
                </a:lnTo>
                <a:lnTo>
                  <a:pt x="175" y="655"/>
                </a:lnTo>
                <a:lnTo>
                  <a:pt x="178" y="654"/>
                </a:lnTo>
                <a:lnTo>
                  <a:pt x="182" y="654"/>
                </a:lnTo>
                <a:lnTo>
                  <a:pt x="187" y="651"/>
                </a:lnTo>
                <a:lnTo>
                  <a:pt x="193" y="642"/>
                </a:lnTo>
                <a:lnTo>
                  <a:pt x="190" y="632"/>
                </a:lnTo>
                <a:lnTo>
                  <a:pt x="181" y="625"/>
                </a:lnTo>
                <a:lnTo>
                  <a:pt x="175" y="625"/>
                </a:lnTo>
                <a:lnTo>
                  <a:pt x="182" y="621"/>
                </a:lnTo>
                <a:lnTo>
                  <a:pt x="200" y="588"/>
                </a:lnTo>
                <a:lnTo>
                  <a:pt x="224" y="520"/>
                </a:lnTo>
                <a:lnTo>
                  <a:pt x="233" y="494"/>
                </a:lnTo>
                <a:lnTo>
                  <a:pt x="250" y="457"/>
                </a:lnTo>
                <a:lnTo>
                  <a:pt x="267" y="419"/>
                </a:lnTo>
                <a:lnTo>
                  <a:pt x="307" y="337"/>
                </a:lnTo>
                <a:lnTo>
                  <a:pt x="348" y="254"/>
                </a:lnTo>
                <a:lnTo>
                  <a:pt x="346" y="330"/>
                </a:lnTo>
                <a:lnTo>
                  <a:pt x="343" y="405"/>
                </a:lnTo>
                <a:lnTo>
                  <a:pt x="326" y="668"/>
                </a:lnTo>
                <a:lnTo>
                  <a:pt x="315" y="1195"/>
                </a:lnTo>
                <a:lnTo>
                  <a:pt x="327" y="1722"/>
                </a:lnTo>
                <a:lnTo>
                  <a:pt x="364" y="2248"/>
                </a:lnTo>
                <a:lnTo>
                  <a:pt x="391" y="2511"/>
                </a:lnTo>
                <a:lnTo>
                  <a:pt x="394" y="2519"/>
                </a:lnTo>
                <a:lnTo>
                  <a:pt x="404" y="2527"/>
                </a:lnTo>
                <a:lnTo>
                  <a:pt x="417" y="2527"/>
                </a:lnTo>
                <a:lnTo>
                  <a:pt x="426" y="2519"/>
                </a:lnTo>
                <a:lnTo>
                  <a:pt x="427" y="2511"/>
                </a:lnTo>
                <a:lnTo>
                  <a:pt x="423" y="2472"/>
                </a:lnTo>
                <a:lnTo>
                  <a:pt x="420" y="2433"/>
                </a:lnTo>
                <a:lnTo>
                  <a:pt x="425" y="2458"/>
                </a:lnTo>
                <a:lnTo>
                  <a:pt x="440" y="2499"/>
                </a:lnTo>
                <a:lnTo>
                  <a:pt x="464" y="2527"/>
                </a:lnTo>
                <a:lnTo>
                  <a:pt x="499" y="2533"/>
                </a:lnTo>
                <a:lnTo>
                  <a:pt x="521" y="2524"/>
                </a:lnTo>
                <a:lnTo>
                  <a:pt x="528" y="2518"/>
                </a:lnTo>
                <a:lnTo>
                  <a:pt x="530" y="2508"/>
                </a:lnTo>
                <a:lnTo>
                  <a:pt x="526" y="2232"/>
                </a:lnTo>
                <a:lnTo>
                  <a:pt x="510" y="1683"/>
                </a:lnTo>
                <a:lnTo>
                  <a:pt x="486" y="1133"/>
                </a:lnTo>
                <a:lnTo>
                  <a:pt x="451" y="584"/>
                </a:lnTo>
                <a:lnTo>
                  <a:pt x="431" y="309"/>
                </a:lnTo>
                <a:lnTo>
                  <a:pt x="528" y="525"/>
                </a:lnTo>
                <a:lnTo>
                  <a:pt x="627" y="742"/>
                </a:lnTo>
                <a:lnTo>
                  <a:pt x="631" y="750"/>
                </a:lnTo>
                <a:lnTo>
                  <a:pt x="644" y="755"/>
                </a:lnTo>
                <a:lnTo>
                  <a:pt x="657" y="752"/>
                </a:lnTo>
                <a:lnTo>
                  <a:pt x="668" y="744"/>
                </a:lnTo>
                <a:lnTo>
                  <a:pt x="671" y="738"/>
                </a:lnTo>
                <a:lnTo>
                  <a:pt x="680" y="735"/>
                </a:lnTo>
                <a:lnTo>
                  <a:pt x="690" y="720"/>
                </a:lnTo>
                <a:lnTo>
                  <a:pt x="688" y="708"/>
                </a:lnTo>
                <a:lnTo>
                  <a:pt x="687" y="706"/>
                </a:lnTo>
                <a:lnTo>
                  <a:pt x="687" y="703"/>
                </a:lnTo>
                <a:lnTo>
                  <a:pt x="696" y="699"/>
                </a:lnTo>
                <a:lnTo>
                  <a:pt x="705" y="685"/>
                </a:lnTo>
                <a:lnTo>
                  <a:pt x="702" y="673"/>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25">
            <a:extLst>
              <a:ext uri="{FF2B5EF4-FFF2-40B4-BE49-F238E27FC236}">
                <a16:creationId xmlns:a16="http://schemas.microsoft.com/office/drawing/2014/main" id="{76E290E1-B5CE-44CD-A1B4-24716D976535}"/>
              </a:ext>
            </a:extLst>
          </p:cNvPr>
          <p:cNvSpPr txBox="1"/>
          <p:nvPr/>
        </p:nvSpPr>
        <p:spPr>
          <a:xfrm>
            <a:off x="169472" y="2218603"/>
            <a:ext cx="3111854" cy="954107"/>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44546A"/>
                </a:solidFill>
                <a:effectLst/>
                <a:uLnTx/>
                <a:uFillTx/>
                <a:latin typeface="Calibri" panose="020F0502020204030204"/>
                <a:ea typeface="+mn-ea"/>
                <a:cs typeface="+mn-cs"/>
              </a:rPr>
              <a:t>Kötü huylardan uzak durmak</a:t>
            </a:r>
            <a:endParaRPr kumimoji="0" lang="en-US" sz="28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7" name="TextBox 26">
            <a:extLst>
              <a:ext uri="{FF2B5EF4-FFF2-40B4-BE49-F238E27FC236}">
                <a16:creationId xmlns:a16="http://schemas.microsoft.com/office/drawing/2014/main" id="{1B5D5595-C9A1-4771-8DDD-6DD76C1B6CA1}"/>
              </a:ext>
            </a:extLst>
          </p:cNvPr>
          <p:cNvSpPr txBox="1"/>
          <p:nvPr/>
        </p:nvSpPr>
        <p:spPr>
          <a:xfrm>
            <a:off x="0" y="3731784"/>
            <a:ext cx="2997862" cy="954107"/>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70AD47">
                    <a:lumMod val="60000"/>
                    <a:lumOff val="40000"/>
                  </a:srgbClr>
                </a:solidFill>
                <a:latin typeface="Calibri" panose="020F0502020204030204"/>
              </a:rPr>
              <a:t>İbadetleri titizlikle yerine getirme</a:t>
            </a:r>
            <a:endParaRPr kumimoji="0" lang="en-US" sz="2800" b="1" i="0" u="none" strike="noStrike" kern="1200" cap="none" spc="0" normalizeH="0" baseline="0" noProof="0" dirty="0">
              <a:ln>
                <a:noFill/>
              </a:ln>
              <a:solidFill>
                <a:srgbClr val="70AD47">
                  <a:lumMod val="60000"/>
                  <a:lumOff val="40000"/>
                </a:srgbClr>
              </a:solidFill>
              <a:effectLst/>
              <a:uLnTx/>
              <a:uFillTx/>
              <a:latin typeface="Calibri" panose="020F0502020204030204"/>
            </a:endParaRPr>
          </a:p>
        </p:txBody>
      </p:sp>
      <p:sp>
        <p:nvSpPr>
          <p:cNvPr id="18" name="TextBox 27">
            <a:extLst>
              <a:ext uri="{FF2B5EF4-FFF2-40B4-BE49-F238E27FC236}">
                <a16:creationId xmlns:a16="http://schemas.microsoft.com/office/drawing/2014/main" id="{94884374-4853-496D-8477-0240E2570707}"/>
              </a:ext>
            </a:extLst>
          </p:cNvPr>
          <p:cNvSpPr txBox="1"/>
          <p:nvPr/>
        </p:nvSpPr>
        <p:spPr>
          <a:xfrm>
            <a:off x="613305" y="5464273"/>
            <a:ext cx="3210088"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FFC000"/>
                </a:solidFill>
                <a:effectLst/>
                <a:uLnTx/>
                <a:uFillTx/>
                <a:latin typeface="Calibri" panose="020F0502020204030204"/>
                <a:ea typeface="+mn-ea"/>
                <a:cs typeface="+mn-cs"/>
              </a:rPr>
              <a:t>Edepli olmak</a:t>
            </a:r>
            <a:endPar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20" name="TextBox 30">
            <a:extLst>
              <a:ext uri="{FF2B5EF4-FFF2-40B4-BE49-F238E27FC236}">
                <a16:creationId xmlns:a16="http://schemas.microsoft.com/office/drawing/2014/main" id="{A3647C5F-F17F-40C0-9C15-E4DEC29EFA5E}"/>
              </a:ext>
            </a:extLst>
          </p:cNvPr>
          <p:cNvSpPr txBox="1"/>
          <p:nvPr/>
        </p:nvSpPr>
        <p:spPr>
          <a:xfrm>
            <a:off x="9205383" y="2423456"/>
            <a:ext cx="3197632" cy="954107"/>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chemeClr val="accent2">
                    <a:lumMod val="75000"/>
                  </a:schemeClr>
                </a:solidFill>
                <a:effectLst/>
                <a:uLnTx/>
                <a:uFillTx/>
                <a:latin typeface="Calibri" panose="020F0502020204030204"/>
                <a:ea typeface="+mn-ea"/>
                <a:cs typeface="+mn-cs"/>
              </a:rPr>
              <a:t>Nefsini terbiye etmek </a:t>
            </a:r>
            <a:endParaRPr kumimoji="0" lang="en-US" sz="2800" b="1" i="0" u="none" strike="noStrike" kern="1200" cap="none" spc="0" normalizeH="0" baseline="0" noProof="0" dirty="0">
              <a:ln>
                <a:noFill/>
              </a:ln>
              <a:solidFill>
                <a:schemeClr val="accent2">
                  <a:lumMod val="75000"/>
                </a:schemeClr>
              </a:solidFill>
              <a:effectLst/>
              <a:uLnTx/>
              <a:uFillTx/>
              <a:latin typeface="Calibri" panose="020F0502020204030204"/>
              <a:ea typeface="+mn-ea"/>
              <a:cs typeface="+mn-cs"/>
            </a:endParaRPr>
          </a:p>
        </p:txBody>
      </p:sp>
      <p:sp>
        <p:nvSpPr>
          <p:cNvPr id="21" name="TextBox 31">
            <a:extLst>
              <a:ext uri="{FF2B5EF4-FFF2-40B4-BE49-F238E27FC236}">
                <a16:creationId xmlns:a16="http://schemas.microsoft.com/office/drawing/2014/main" id="{05770BF5-25B0-4039-9AAA-5666698E7F5E}"/>
              </a:ext>
            </a:extLst>
          </p:cNvPr>
          <p:cNvSpPr txBox="1"/>
          <p:nvPr/>
        </p:nvSpPr>
        <p:spPr>
          <a:xfrm>
            <a:off x="9084100" y="4055191"/>
            <a:ext cx="3238913"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4472C4"/>
                </a:solidFill>
                <a:effectLst/>
                <a:uLnTx/>
                <a:uFillTx/>
                <a:latin typeface="Calibri" panose="020F0502020204030204"/>
                <a:ea typeface="+mn-ea"/>
                <a:cs typeface="+mn-cs"/>
              </a:rPr>
              <a:t>Sünnetleri yaşamak</a:t>
            </a:r>
            <a:endPar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2" name="TextBox 32">
            <a:extLst>
              <a:ext uri="{FF2B5EF4-FFF2-40B4-BE49-F238E27FC236}">
                <a16:creationId xmlns:a16="http://schemas.microsoft.com/office/drawing/2014/main" id="{2DE1FD5A-8E29-4338-9631-D3CF75C425D5}"/>
              </a:ext>
            </a:extLst>
          </p:cNvPr>
          <p:cNvSpPr txBox="1"/>
          <p:nvPr/>
        </p:nvSpPr>
        <p:spPr>
          <a:xfrm>
            <a:off x="8771057" y="5278752"/>
            <a:ext cx="3420943"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ED7D31"/>
                </a:solidFill>
                <a:effectLst/>
                <a:uLnTx/>
                <a:uFillTx/>
                <a:latin typeface="Calibri" panose="020F0502020204030204"/>
                <a:ea typeface="+mn-ea"/>
                <a:cs typeface="+mn-cs"/>
              </a:rPr>
              <a:t>Kalbini temiz tutmak</a:t>
            </a:r>
            <a:endPar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3" name="Freeform 137">
            <a:extLst>
              <a:ext uri="{FF2B5EF4-FFF2-40B4-BE49-F238E27FC236}">
                <a16:creationId xmlns:a16="http://schemas.microsoft.com/office/drawing/2014/main" id="{4D2FA2E5-5D26-4DE7-9039-7CF53955891A}"/>
              </a:ext>
            </a:extLst>
          </p:cNvPr>
          <p:cNvSpPr>
            <a:spLocks/>
          </p:cNvSpPr>
          <p:nvPr/>
        </p:nvSpPr>
        <p:spPr bwMode="auto">
          <a:xfrm rot="1772073" flipH="1">
            <a:off x="7070050" y="1748330"/>
            <a:ext cx="1016404" cy="13886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30">
            <a:extLst>
              <a:ext uri="{FF2B5EF4-FFF2-40B4-BE49-F238E27FC236}">
                <a16:creationId xmlns:a16="http://schemas.microsoft.com/office/drawing/2014/main" id="{A3647C5F-F17F-40C0-9C15-E4DEC29EFA5E}"/>
              </a:ext>
            </a:extLst>
          </p:cNvPr>
          <p:cNvSpPr txBox="1"/>
          <p:nvPr/>
        </p:nvSpPr>
        <p:spPr>
          <a:xfrm>
            <a:off x="8445948" y="1725158"/>
            <a:ext cx="2955424" cy="52322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srgbClr val="A5A5A5"/>
                </a:solidFill>
                <a:effectLst/>
                <a:uLnTx/>
                <a:uFillTx/>
                <a:latin typeface="Calibri" panose="020F0502020204030204"/>
                <a:ea typeface="+mn-ea"/>
                <a:cs typeface="+mn-cs"/>
              </a:rPr>
              <a:t>Merhametli olmak</a:t>
            </a:r>
            <a:endParaRPr kumimoji="0" lang="en-US" sz="2800" b="1"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
        <p:nvSpPr>
          <p:cNvPr id="25" name="Freeform 137">
            <a:extLst>
              <a:ext uri="{FF2B5EF4-FFF2-40B4-BE49-F238E27FC236}">
                <a16:creationId xmlns:a16="http://schemas.microsoft.com/office/drawing/2014/main" id="{727DA669-B0BE-47C3-B924-751640683AF1}"/>
              </a:ext>
            </a:extLst>
          </p:cNvPr>
          <p:cNvSpPr>
            <a:spLocks/>
          </p:cNvSpPr>
          <p:nvPr/>
        </p:nvSpPr>
        <p:spPr bwMode="auto">
          <a:xfrm rot="19827927">
            <a:off x="3959630" y="1480044"/>
            <a:ext cx="730050" cy="1545978"/>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6E290E1-B5CE-44CD-A1B4-24716D976535}"/>
              </a:ext>
            </a:extLst>
          </p:cNvPr>
          <p:cNvSpPr txBox="1"/>
          <p:nvPr/>
        </p:nvSpPr>
        <p:spPr>
          <a:xfrm>
            <a:off x="866523" y="1410275"/>
            <a:ext cx="3265932" cy="523220"/>
          </a:xfrm>
          <a:prstGeom prst="rect">
            <a:avLst/>
          </a:prstGeom>
          <a:noFill/>
        </p:spPr>
        <p:txBody>
          <a:bodyPr wrap="square" rtlCol="0"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ED7D31">
                    <a:lumMod val="75000"/>
                  </a:srgbClr>
                </a:solidFill>
                <a:effectLst/>
                <a:uLnTx/>
                <a:uFillTx/>
                <a:latin typeface="Calibri" panose="020F0502020204030204"/>
                <a:ea typeface="+mn-ea"/>
                <a:cs typeface="+mn-cs"/>
              </a:rPr>
              <a:t>Ahlaklı olmak</a:t>
            </a:r>
            <a:endParaRPr kumimoji="0" lang="en-US" sz="2800" b="0" i="0" u="none" strike="noStrike" kern="0" cap="none" spc="0" normalizeH="0" baseline="0" noProof="0" dirty="0">
              <a:ln>
                <a:noFill/>
              </a:ln>
              <a:solidFill>
                <a:srgbClr val="ED7D31">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04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righ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right)">
                                      <p:cBhvr>
                                        <p:cTn id="39" dur="500"/>
                                        <p:tgtEl>
                                          <p:spTgt spid="9"/>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left)">
                                      <p:cBhvr>
                                        <p:cTn id="66" dur="500"/>
                                        <p:tgtEl>
                                          <p:spTgt spid="14"/>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P spid="16" grpId="0"/>
      <p:bldP spid="17" grpId="0"/>
      <p:bldP spid="18" grpId="0"/>
      <p:bldP spid="20" grpId="0"/>
      <p:bldP spid="21" grpId="0"/>
      <p:bldP spid="22" grpId="0"/>
      <p:bldP spid="23" grpId="0" animBg="1"/>
      <p:bldP spid="24" grpId="0"/>
      <p:bldP spid="25" grpId="0" animBg="1"/>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425813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rbest Form 1"/>
          <p:cNvSpPr/>
          <p:nvPr/>
        </p:nvSpPr>
        <p:spPr>
          <a:xfrm>
            <a:off x="7428538" y="732156"/>
            <a:ext cx="3394348" cy="1241967"/>
          </a:xfrm>
          <a:custGeom>
            <a:avLst/>
            <a:gdLst>
              <a:gd name="connsiteX0" fmla="*/ 0 w 1353343"/>
              <a:gd name="connsiteY0" fmla="*/ 67667 h 676671"/>
              <a:gd name="connsiteX1" fmla="*/ 67667 w 1353343"/>
              <a:gd name="connsiteY1" fmla="*/ 0 h 676671"/>
              <a:gd name="connsiteX2" fmla="*/ 1285676 w 1353343"/>
              <a:gd name="connsiteY2" fmla="*/ 0 h 676671"/>
              <a:gd name="connsiteX3" fmla="*/ 1353343 w 1353343"/>
              <a:gd name="connsiteY3" fmla="*/ 67667 h 676671"/>
              <a:gd name="connsiteX4" fmla="*/ 1353343 w 1353343"/>
              <a:gd name="connsiteY4" fmla="*/ 609004 h 676671"/>
              <a:gd name="connsiteX5" fmla="*/ 1285676 w 1353343"/>
              <a:gd name="connsiteY5" fmla="*/ 676671 h 676671"/>
              <a:gd name="connsiteX6" fmla="*/ 67667 w 1353343"/>
              <a:gd name="connsiteY6" fmla="*/ 676671 h 676671"/>
              <a:gd name="connsiteX7" fmla="*/ 0 w 1353343"/>
              <a:gd name="connsiteY7" fmla="*/ 609004 h 676671"/>
              <a:gd name="connsiteX8" fmla="*/ 0 w 1353343"/>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3343" h="676671">
                <a:moveTo>
                  <a:pt x="0" y="67667"/>
                </a:moveTo>
                <a:cubicBezTo>
                  <a:pt x="0" y="30296"/>
                  <a:pt x="30296" y="0"/>
                  <a:pt x="67667" y="0"/>
                </a:cubicBezTo>
                <a:lnTo>
                  <a:pt x="1285676" y="0"/>
                </a:lnTo>
                <a:cubicBezTo>
                  <a:pt x="1323047" y="0"/>
                  <a:pt x="1353343" y="30296"/>
                  <a:pt x="1353343" y="67667"/>
                </a:cubicBezTo>
                <a:lnTo>
                  <a:pt x="1353343" y="609004"/>
                </a:lnTo>
                <a:cubicBezTo>
                  <a:pt x="1353343" y="646375"/>
                  <a:pt x="1323047" y="676671"/>
                  <a:pt x="1285676" y="676671"/>
                </a:cubicBezTo>
                <a:lnTo>
                  <a:pt x="67667" y="676671"/>
                </a:lnTo>
                <a:cubicBezTo>
                  <a:pt x="30296" y="676671"/>
                  <a:pt x="0" y="646375"/>
                  <a:pt x="0" y="609004"/>
                </a:cubicBezTo>
                <a:lnTo>
                  <a:pt x="0" y="67667"/>
                </a:lnTo>
                <a:close/>
              </a:path>
            </a:pathLst>
          </a:custGeom>
          <a:solidFill>
            <a:schemeClr val="accent2">
              <a:lumMod val="60000"/>
              <a:lumOff val="40000"/>
            </a:schemeClr>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7919" tIns="45219" rIns="57919" bIns="45219" numCol="1" spcCol="1270" anchor="ctr" anchorCtr="0">
            <a:noAutofit/>
          </a:bodyPr>
          <a:lstStyle/>
          <a:p>
            <a:pPr algn="ctr"/>
            <a:r>
              <a:rPr lang="tr-TR" sz="3200" dirty="0">
                <a:solidFill>
                  <a:schemeClr val="tx1"/>
                </a:solidFill>
              </a:rPr>
              <a:t>Tasavvufi </a:t>
            </a:r>
            <a:r>
              <a:rPr lang="tr-TR" sz="3200" dirty="0" smtClean="0">
                <a:solidFill>
                  <a:schemeClr val="tx1"/>
                </a:solidFill>
              </a:rPr>
              <a:t>yorumlar</a:t>
            </a:r>
          </a:p>
          <a:p>
            <a:pPr algn="ctr"/>
            <a:r>
              <a:rPr lang="tr-TR" sz="3200" dirty="0" smtClean="0">
                <a:solidFill>
                  <a:schemeClr val="tx1"/>
                </a:solidFill>
              </a:rPr>
              <a:t>(Ahlakla ilgili)</a:t>
            </a:r>
            <a:endParaRPr lang="tr-TR" sz="8800" dirty="0">
              <a:solidFill>
                <a:schemeClr val="tx1"/>
              </a:solidFill>
            </a:endParaRPr>
          </a:p>
        </p:txBody>
      </p:sp>
      <p:sp>
        <p:nvSpPr>
          <p:cNvPr id="3" name="Serbest Form 2"/>
          <p:cNvSpPr/>
          <p:nvPr/>
        </p:nvSpPr>
        <p:spPr>
          <a:xfrm>
            <a:off x="7563873" y="1974124"/>
            <a:ext cx="135334" cy="507503"/>
          </a:xfrm>
          <a:custGeom>
            <a:avLst/>
            <a:gdLst/>
            <a:ahLst/>
            <a:cxnLst/>
            <a:rect l="0" t="0" r="0" b="0"/>
            <a:pathLst>
              <a:path>
                <a:moveTo>
                  <a:pt x="0" y="0"/>
                </a:moveTo>
                <a:lnTo>
                  <a:pt x="0" y="507503"/>
                </a:lnTo>
                <a:lnTo>
                  <a:pt x="135334" y="50750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4" name="Serbest Form 3"/>
          <p:cNvSpPr/>
          <p:nvPr/>
        </p:nvSpPr>
        <p:spPr>
          <a:xfrm>
            <a:off x="7699207" y="2143292"/>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1. Yesevilik</a:t>
            </a:r>
            <a:endParaRPr lang="tr-TR" sz="2800" dirty="0"/>
          </a:p>
        </p:txBody>
      </p:sp>
      <p:sp>
        <p:nvSpPr>
          <p:cNvPr id="5" name="Serbest Form 4"/>
          <p:cNvSpPr/>
          <p:nvPr/>
        </p:nvSpPr>
        <p:spPr>
          <a:xfrm>
            <a:off x="7563873" y="1974124"/>
            <a:ext cx="135334" cy="1353343"/>
          </a:xfrm>
          <a:custGeom>
            <a:avLst/>
            <a:gdLst/>
            <a:ahLst/>
            <a:cxnLst/>
            <a:rect l="0" t="0" r="0" b="0"/>
            <a:pathLst>
              <a:path>
                <a:moveTo>
                  <a:pt x="0" y="0"/>
                </a:moveTo>
                <a:lnTo>
                  <a:pt x="0" y="1353343"/>
                </a:lnTo>
                <a:lnTo>
                  <a:pt x="135334" y="135334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 name="Serbest Form 5"/>
          <p:cNvSpPr/>
          <p:nvPr/>
        </p:nvSpPr>
        <p:spPr>
          <a:xfrm>
            <a:off x="7699207" y="2989132"/>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2. Kadirilik</a:t>
            </a:r>
            <a:endParaRPr lang="tr-TR" sz="2800" dirty="0"/>
          </a:p>
        </p:txBody>
      </p:sp>
      <p:sp>
        <p:nvSpPr>
          <p:cNvPr id="7" name="Serbest Form 6"/>
          <p:cNvSpPr/>
          <p:nvPr/>
        </p:nvSpPr>
        <p:spPr>
          <a:xfrm>
            <a:off x="7563873" y="1974124"/>
            <a:ext cx="135334" cy="2199183"/>
          </a:xfrm>
          <a:custGeom>
            <a:avLst/>
            <a:gdLst/>
            <a:ahLst/>
            <a:cxnLst/>
            <a:rect l="0" t="0" r="0" b="0"/>
            <a:pathLst>
              <a:path>
                <a:moveTo>
                  <a:pt x="0" y="0"/>
                </a:moveTo>
                <a:lnTo>
                  <a:pt x="0" y="2199183"/>
                </a:lnTo>
                <a:lnTo>
                  <a:pt x="135334" y="219918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8" name="Serbest Form 7"/>
          <p:cNvSpPr/>
          <p:nvPr/>
        </p:nvSpPr>
        <p:spPr>
          <a:xfrm>
            <a:off x="7699207" y="3834971"/>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3. Mevlevilik</a:t>
            </a:r>
            <a:endParaRPr lang="tr-TR" sz="2800" dirty="0"/>
          </a:p>
        </p:txBody>
      </p:sp>
      <p:sp>
        <p:nvSpPr>
          <p:cNvPr id="9" name="Serbest Form 8"/>
          <p:cNvSpPr/>
          <p:nvPr/>
        </p:nvSpPr>
        <p:spPr>
          <a:xfrm>
            <a:off x="7563873" y="1974124"/>
            <a:ext cx="135334" cy="3045023"/>
          </a:xfrm>
          <a:custGeom>
            <a:avLst/>
            <a:gdLst/>
            <a:ahLst/>
            <a:cxnLst/>
            <a:rect l="0" t="0" r="0" b="0"/>
            <a:pathLst>
              <a:path>
                <a:moveTo>
                  <a:pt x="0" y="0"/>
                </a:moveTo>
                <a:lnTo>
                  <a:pt x="0" y="3045023"/>
                </a:lnTo>
                <a:lnTo>
                  <a:pt x="135334" y="304502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0" name="Serbest Form 9"/>
          <p:cNvSpPr/>
          <p:nvPr/>
        </p:nvSpPr>
        <p:spPr>
          <a:xfrm>
            <a:off x="7699207" y="4680811"/>
            <a:ext cx="3123679"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4. Nakşibendilik</a:t>
            </a:r>
            <a:endParaRPr lang="tr-TR" sz="2800" dirty="0"/>
          </a:p>
        </p:txBody>
      </p:sp>
      <p:sp>
        <p:nvSpPr>
          <p:cNvPr id="11" name="Serbest Form 10"/>
          <p:cNvSpPr/>
          <p:nvPr/>
        </p:nvSpPr>
        <p:spPr>
          <a:xfrm>
            <a:off x="7563873" y="2862419"/>
            <a:ext cx="135334" cy="3045023"/>
          </a:xfrm>
          <a:custGeom>
            <a:avLst/>
            <a:gdLst/>
            <a:ahLst/>
            <a:cxnLst/>
            <a:rect l="0" t="0" r="0" b="0"/>
            <a:pathLst>
              <a:path>
                <a:moveTo>
                  <a:pt x="0" y="0"/>
                </a:moveTo>
                <a:lnTo>
                  <a:pt x="0" y="3045023"/>
                </a:lnTo>
                <a:lnTo>
                  <a:pt x="135334" y="3045023"/>
                </a:lnTo>
              </a:path>
            </a:pathLst>
          </a:custGeom>
          <a:noFill/>
        </p:spPr>
        <p:style>
          <a:lnRef idx="1">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Serbest Form 11"/>
          <p:cNvSpPr/>
          <p:nvPr/>
        </p:nvSpPr>
        <p:spPr>
          <a:xfrm>
            <a:off x="7699207" y="5569106"/>
            <a:ext cx="3169007" cy="676671"/>
          </a:xfrm>
          <a:custGeom>
            <a:avLst/>
            <a:gdLst>
              <a:gd name="connsiteX0" fmla="*/ 0 w 1082675"/>
              <a:gd name="connsiteY0" fmla="*/ 67667 h 676671"/>
              <a:gd name="connsiteX1" fmla="*/ 67667 w 1082675"/>
              <a:gd name="connsiteY1" fmla="*/ 0 h 676671"/>
              <a:gd name="connsiteX2" fmla="*/ 1015008 w 1082675"/>
              <a:gd name="connsiteY2" fmla="*/ 0 h 676671"/>
              <a:gd name="connsiteX3" fmla="*/ 1082675 w 1082675"/>
              <a:gd name="connsiteY3" fmla="*/ 67667 h 676671"/>
              <a:gd name="connsiteX4" fmla="*/ 1082675 w 1082675"/>
              <a:gd name="connsiteY4" fmla="*/ 609004 h 676671"/>
              <a:gd name="connsiteX5" fmla="*/ 1015008 w 1082675"/>
              <a:gd name="connsiteY5" fmla="*/ 676671 h 676671"/>
              <a:gd name="connsiteX6" fmla="*/ 67667 w 1082675"/>
              <a:gd name="connsiteY6" fmla="*/ 676671 h 676671"/>
              <a:gd name="connsiteX7" fmla="*/ 0 w 1082675"/>
              <a:gd name="connsiteY7" fmla="*/ 609004 h 676671"/>
              <a:gd name="connsiteX8" fmla="*/ 0 w 1082675"/>
              <a:gd name="connsiteY8" fmla="*/ 67667 h 67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675" h="676671">
                <a:moveTo>
                  <a:pt x="0" y="67667"/>
                </a:moveTo>
                <a:cubicBezTo>
                  <a:pt x="0" y="30296"/>
                  <a:pt x="30296" y="0"/>
                  <a:pt x="67667" y="0"/>
                </a:cubicBezTo>
                <a:lnTo>
                  <a:pt x="1015008" y="0"/>
                </a:lnTo>
                <a:cubicBezTo>
                  <a:pt x="1052379" y="0"/>
                  <a:pt x="1082675" y="30296"/>
                  <a:pt x="1082675" y="67667"/>
                </a:cubicBezTo>
                <a:lnTo>
                  <a:pt x="1082675" y="609004"/>
                </a:lnTo>
                <a:cubicBezTo>
                  <a:pt x="1082675" y="646375"/>
                  <a:pt x="1052379" y="676671"/>
                  <a:pt x="1015008" y="676671"/>
                </a:cubicBezTo>
                <a:lnTo>
                  <a:pt x="67667" y="676671"/>
                </a:lnTo>
                <a:cubicBezTo>
                  <a:pt x="30296" y="676671"/>
                  <a:pt x="0" y="646375"/>
                  <a:pt x="0" y="609004"/>
                </a:cubicBezTo>
                <a:lnTo>
                  <a:pt x="0" y="67667"/>
                </a:ln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919" tIns="45219" rIns="57919" bIns="45219" numCol="1" spcCol="1270" anchor="ctr" anchorCtr="0">
            <a:noAutofit/>
          </a:bodyPr>
          <a:lstStyle/>
          <a:p>
            <a:r>
              <a:rPr lang="tr-TR" sz="2800" dirty="0" smtClean="0"/>
              <a:t>5. Alevilik-Bektaşilik</a:t>
            </a:r>
            <a:endParaRPr lang="tr-TR" sz="4800" dirty="0"/>
          </a:p>
        </p:txBody>
      </p:sp>
      <p:sp>
        <p:nvSpPr>
          <p:cNvPr id="13" name="Oval 12"/>
          <p:cNvSpPr/>
          <p:nvPr/>
        </p:nvSpPr>
        <p:spPr>
          <a:xfrm>
            <a:off x="7250767" y="218328"/>
            <a:ext cx="622117" cy="689317"/>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400" dirty="0" smtClean="0">
                <a:solidFill>
                  <a:schemeClr val="tx1"/>
                </a:solidFill>
              </a:rPr>
              <a:t>3</a:t>
            </a:r>
            <a:endParaRPr lang="tr-TR" sz="4400" dirty="0">
              <a:solidFill>
                <a:schemeClr val="tx1"/>
              </a:solidFill>
            </a:endParaRPr>
          </a:p>
        </p:txBody>
      </p:sp>
      <p:pic>
        <p:nvPicPr>
          <p:cNvPr id="16" name="Resim 15"/>
          <p:cNvPicPr>
            <a:picLocks noChangeAspect="1"/>
          </p:cNvPicPr>
          <p:nvPr/>
        </p:nvPicPr>
        <p:blipFill rotWithShape="1">
          <a:blip r:embed="rId2"/>
          <a:srcRect l="57666" b="-1229"/>
          <a:stretch/>
        </p:blipFill>
        <p:spPr>
          <a:xfrm>
            <a:off x="4214803" y="1194442"/>
            <a:ext cx="3028776" cy="4095010"/>
          </a:xfrm>
          <a:prstGeom prst="rect">
            <a:avLst/>
          </a:prstGeom>
        </p:spPr>
      </p:pic>
      <p:pic>
        <p:nvPicPr>
          <p:cNvPr id="17" name="Picture 6" descr="Umman Aşk: Hünkar Hacı Bektaş Veli - İndigo Dergisi"/>
          <p:cNvPicPr>
            <a:picLocks noChangeAspect="1" noChangeArrowheads="1"/>
          </p:cNvPicPr>
          <p:nvPr/>
        </p:nvPicPr>
        <p:blipFill rotWithShape="1">
          <a:blip r:embed="rId3">
            <a:extLst>
              <a:ext uri="{28A0092B-C50C-407E-A947-70E740481C1C}">
                <a14:useLocalDpi xmlns:a14="http://schemas.microsoft.com/office/drawing/2010/main" val="0"/>
              </a:ext>
            </a:extLst>
          </a:blip>
          <a:srcRect l="27845" t="5567" r="30364" b="1632"/>
          <a:stretch/>
        </p:blipFill>
        <p:spPr bwMode="auto">
          <a:xfrm>
            <a:off x="942537" y="2691082"/>
            <a:ext cx="2765658" cy="3950940"/>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p:cNvPicPr>
            <a:picLocks noChangeAspect="1"/>
          </p:cNvPicPr>
          <p:nvPr/>
        </p:nvPicPr>
        <p:blipFill>
          <a:blip r:embed="rId4"/>
          <a:stretch>
            <a:fillRect/>
          </a:stretch>
        </p:blipFill>
        <p:spPr>
          <a:xfrm>
            <a:off x="436490" y="222673"/>
            <a:ext cx="3602756" cy="2411649"/>
          </a:xfrm>
          <a:prstGeom prst="rect">
            <a:avLst/>
          </a:prstGeom>
        </p:spPr>
      </p:pic>
    </p:spTree>
    <p:extLst>
      <p:ext uri="{BB962C8B-B14F-4D97-AF65-F5344CB8AC3E}">
        <p14:creationId xmlns:p14="http://schemas.microsoft.com/office/powerpoint/2010/main" val="107845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up)">
                                      <p:cBhvr>
                                        <p:cTn id="60" dur="500"/>
                                        <p:tgtEl>
                                          <p:spTgt spid="11"/>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left)">
                                      <p:cBhvr>
                                        <p:cTn id="64" dur="500"/>
                                        <p:tgtEl>
                                          <p:spTgt spid="12"/>
                                        </p:tgtEl>
                                      </p:cBhvr>
                                    </p:animEffect>
                                  </p:childTnLst>
                                </p:cTn>
                              </p:par>
                            </p:childTnLst>
                          </p:cTn>
                        </p:par>
                        <p:par>
                          <p:cTn id="65" fill="hold">
                            <p:stCondLst>
                              <p:cond delay="1500"/>
                            </p:stCondLst>
                            <p:childTnLst>
                              <p:par>
                                <p:cTn id="66" presetID="22" presetClass="entr" presetSubtype="1"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up)">
                                      <p:cBhvr>
                                        <p:cTn id="6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2"/>
          <a:srcRect l="27077" t="1053" r="25672" b="3595"/>
          <a:stretch/>
        </p:blipFill>
        <p:spPr>
          <a:xfrm>
            <a:off x="137386" y="1211576"/>
            <a:ext cx="3909304" cy="4965705"/>
          </a:xfrm>
          <a:prstGeom prst="rect">
            <a:avLst/>
          </a:prstGeom>
        </p:spPr>
      </p:pic>
      <p:sp>
        <p:nvSpPr>
          <p:cNvPr id="8" name="Freeform 191">
            <a:extLst>
              <a:ext uri="{FF2B5EF4-FFF2-40B4-BE49-F238E27FC236}">
                <a16:creationId xmlns:a16="http://schemas.microsoft.com/office/drawing/2014/main" id="{D751278E-115C-4E40-B3A7-D55D5F2E0C9B}"/>
              </a:ext>
            </a:extLst>
          </p:cNvPr>
          <p:cNvSpPr>
            <a:spLocks/>
          </p:cNvSpPr>
          <p:nvPr/>
        </p:nvSpPr>
        <p:spPr bwMode="auto">
          <a:xfrm>
            <a:off x="4422523" y="1092995"/>
            <a:ext cx="7585447" cy="2283251"/>
          </a:xfrm>
          <a:custGeom>
            <a:avLst/>
            <a:gdLst>
              <a:gd name="T0" fmla="*/ 4017 w 4210"/>
              <a:gd name="T1" fmla="*/ 53 h 1948"/>
              <a:gd name="T2" fmla="*/ 3974 w 4210"/>
              <a:gd name="T3" fmla="*/ 58 h 1948"/>
              <a:gd name="T4" fmla="*/ 3956 w 4210"/>
              <a:gd name="T5" fmla="*/ 49 h 1948"/>
              <a:gd name="T6" fmla="*/ 3788 w 4210"/>
              <a:gd name="T7" fmla="*/ 27 h 1948"/>
              <a:gd name="T8" fmla="*/ 3503 w 4210"/>
              <a:gd name="T9" fmla="*/ 17 h 1948"/>
              <a:gd name="T10" fmla="*/ 3017 w 4210"/>
              <a:gd name="T11" fmla="*/ 2 h 1948"/>
              <a:gd name="T12" fmla="*/ 2302 w 4210"/>
              <a:gd name="T13" fmla="*/ 6 h 1948"/>
              <a:gd name="T14" fmla="*/ 1829 w 4210"/>
              <a:gd name="T15" fmla="*/ 27 h 1948"/>
              <a:gd name="T16" fmla="*/ 882 w 4210"/>
              <a:gd name="T17" fmla="*/ 104 h 1948"/>
              <a:gd name="T18" fmla="*/ 299 w 4210"/>
              <a:gd name="T19" fmla="*/ 199 h 1948"/>
              <a:gd name="T20" fmla="*/ 174 w 4210"/>
              <a:gd name="T21" fmla="*/ 228 h 1948"/>
              <a:gd name="T22" fmla="*/ 166 w 4210"/>
              <a:gd name="T23" fmla="*/ 264 h 1948"/>
              <a:gd name="T24" fmla="*/ 191 w 4210"/>
              <a:gd name="T25" fmla="*/ 277 h 1948"/>
              <a:gd name="T26" fmla="*/ 1360 w 4210"/>
              <a:gd name="T27" fmla="*/ 153 h 1948"/>
              <a:gd name="T28" fmla="*/ 2064 w 4210"/>
              <a:gd name="T29" fmla="*/ 101 h 1948"/>
              <a:gd name="T30" fmla="*/ 2763 w 4210"/>
              <a:gd name="T31" fmla="*/ 84 h 1948"/>
              <a:gd name="T32" fmla="*/ 3228 w 4210"/>
              <a:gd name="T33" fmla="*/ 91 h 1948"/>
              <a:gd name="T34" fmla="*/ 3578 w 4210"/>
              <a:gd name="T35" fmla="*/ 107 h 1948"/>
              <a:gd name="T36" fmla="*/ 3875 w 4210"/>
              <a:gd name="T37" fmla="*/ 124 h 1948"/>
              <a:gd name="T38" fmla="*/ 3959 w 4210"/>
              <a:gd name="T39" fmla="*/ 220 h 1948"/>
              <a:gd name="T40" fmla="*/ 4002 w 4210"/>
              <a:gd name="T41" fmla="*/ 610 h 1948"/>
              <a:gd name="T42" fmla="*/ 3983 w 4210"/>
              <a:gd name="T43" fmla="*/ 1100 h 1948"/>
              <a:gd name="T44" fmla="*/ 3965 w 4210"/>
              <a:gd name="T45" fmla="*/ 1593 h 1948"/>
              <a:gd name="T46" fmla="*/ 3965 w 4210"/>
              <a:gd name="T47" fmla="*/ 1690 h 1948"/>
              <a:gd name="T48" fmla="*/ 3862 w 4210"/>
              <a:gd name="T49" fmla="*/ 1684 h 1948"/>
              <a:gd name="T50" fmla="*/ 3680 w 4210"/>
              <a:gd name="T51" fmla="*/ 1662 h 1948"/>
              <a:gd name="T52" fmla="*/ 3267 w 4210"/>
              <a:gd name="T53" fmla="*/ 1611 h 1948"/>
              <a:gd name="T54" fmla="*/ 2598 w 4210"/>
              <a:gd name="T55" fmla="*/ 1592 h 1948"/>
              <a:gd name="T56" fmla="*/ 2218 w 4210"/>
              <a:gd name="T57" fmla="*/ 1582 h 1948"/>
              <a:gd name="T58" fmla="*/ 1529 w 4210"/>
              <a:gd name="T59" fmla="*/ 1547 h 1948"/>
              <a:gd name="T60" fmla="*/ 330 w 4210"/>
              <a:gd name="T61" fmla="*/ 1514 h 1948"/>
              <a:gd name="T62" fmla="*/ 89 w 4210"/>
              <a:gd name="T63" fmla="*/ 1441 h 1948"/>
              <a:gd name="T64" fmla="*/ 113 w 4210"/>
              <a:gd name="T65" fmla="*/ 1050 h 1948"/>
              <a:gd name="T66" fmla="*/ 140 w 4210"/>
              <a:gd name="T67" fmla="*/ 722 h 1948"/>
              <a:gd name="T68" fmla="*/ 159 w 4210"/>
              <a:gd name="T69" fmla="*/ 473 h 1948"/>
              <a:gd name="T70" fmla="*/ 160 w 4210"/>
              <a:gd name="T71" fmla="*/ 281 h 1948"/>
              <a:gd name="T72" fmla="*/ 152 w 4210"/>
              <a:gd name="T73" fmla="*/ 238 h 1948"/>
              <a:gd name="T74" fmla="*/ 127 w 4210"/>
              <a:gd name="T75" fmla="*/ 234 h 1948"/>
              <a:gd name="T76" fmla="*/ 108 w 4210"/>
              <a:gd name="T77" fmla="*/ 282 h 1948"/>
              <a:gd name="T78" fmla="*/ 78 w 4210"/>
              <a:gd name="T79" fmla="*/ 490 h 1948"/>
              <a:gd name="T80" fmla="*/ 55 w 4210"/>
              <a:gd name="T81" fmla="*/ 753 h 1948"/>
              <a:gd name="T82" fmla="*/ 25 w 4210"/>
              <a:gd name="T83" fmla="*/ 1108 h 1948"/>
              <a:gd name="T84" fmla="*/ 4 w 4210"/>
              <a:gd name="T85" fmla="*/ 1350 h 1948"/>
              <a:gd name="T86" fmla="*/ 12 w 4210"/>
              <a:gd name="T87" fmla="*/ 1527 h 1948"/>
              <a:gd name="T88" fmla="*/ 24 w 4210"/>
              <a:gd name="T89" fmla="*/ 1569 h 1948"/>
              <a:gd name="T90" fmla="*/ 37 w 4210"/>
              <a:gd name="T91" fmla="*/ 1599 h 1948"/>
              <a:gd name="T92" fmla="*/ 159 w 4210"/>
              <a:gd name="T93" fmla="*/ 1693 h 1948"/>
              <a:gd name="T94" fmla="*/ 353 w 4210"/>
              <a:gd name="T95" fmla="*/ 1757 h 1948"/>
              <a:gd name="T96" fmla="*/ 724 w 4210"/>
              <a:gd name="T97" fmla="*/ 1783 h 1948"/>
              <a:gd name="T98" fmla="*/ 1368 w 4210"/>
              <a:gd name="T99" fmla="*/ 1814 h 1948"/>
              <a:gd name="T100" fmla="*/ 2992 w 4210"/>
              <a:gd name="T101" fmla="*/ 1897 h 1948"/>
              <a:gd name="T102" fmla="*/ 4087 w 4210"/>
              <a:gd name="T103" fmla="*/ 1948 h 1948"/>
              <a:gd name="T104" fmla="*/ 4138 w 4210"/>
              <a:gd name="T105" fmla="*/ 1913 h 1948"/>
              <a:gd name="T106" fmla="*/ 4152 w 4210"/>
              <a:gd name="T107" fmla="*/ 1868 h 1948"/>
              <a:gd name="T108" fmla="*/ 4192 w 4210"/>
              <a:gd name="T109" fmla="*/ 767 h 1948"/>
              <a:gd name="T110" fmla="*/ 4208 w 4210"/>
              <a:gd name="T111" fmla="*/ 531 h 1948"/>
              <a:gd name="T112" fmla="*/ 4203 w 4210"/>
              <a:gd name="T113" fmla="*/ 326 h 1948"/>
              <a:gd name="T114" fmla="*/ 4151 w 4210"/>
              <a:gd name="T115" fmla="*/ 170 h 1948"/>
              <a:gd name="T116" fmla="*/ 4094 w 4210"/>
              <a:gd name="T117" fmla="*/ 100 h 1948"/>
              <a:gd name="T118" fmla="*/ 4033 w 4210"/>
              <a:gd name="T119" fmla="*/ 59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0" h="1948">
                <a:moveTo>
                  <a:pt x="4033" y="59"/>
                </a:moveTo>
                <a:lnTo>
                  <a:pt x="4017" y="53"/>
                </a:lnTo>
                <a:lnTo>
                  <a:pt x="3987" y="53"/>
                </a:lnTo>
                <a:lnTo>
                  <a:pt x="3974" y="58"/>
                </a:lnTo>
                <a:lnTo>
                  <a:pt x="3968" y="53"/>
                </a:lnTo>
                <a:lnTo>
                  <a:pt x="3956" y="49"/>
                </a:lnTo>
                <a:lnTo>
                  <a:pt x="3902" y="39"/>
                </a:lnTo>
                <a:lnTo>
                  <a:pt x="3788" y="27"/>
                </a:lnTo>
                <a:lnTo>
                  <a:pt x="3617" y="21"/>
                </a:lnTo>
                <a:lnTo>
                  <a:pt x="3503" y="17"/>
                </a:lnTo>
                <a:lnTo>
                  <a:pt x="3260" y="6"/>
                </a:lnTo>
                <a:lnTo>
                  <a:pt x="3017" y="2"/>
                </a:lnTo>
                <a:lnTo>
                  <a:pt x="2778" y="0"/>
                </a:lnTo>
                <a:lnTo>
                  <a:pt x="2302" y="6"/>
                </a:lnTo>
                <a:lnTo>
                  <a:pt x="2064" y="15"/>
                </a:lnTo>
                <a:lnTo>
                  <a:pt x="1829" y="27"/>
                </a:lnTo>
                <a:lnTo>
                  <a:pt x="1355" y="57"/>
                </a:lnTo>
                <a:lnTo>
                  <a:pt x="882" y="104"/>
                </a:lnTo>
                <a:lnTo>
                  <a:pt x="531" y="155"/>
                </a:lnTo>
                <a:lnTo>
                  <a:pt x="299" y="199"/>
                </a:lnTo>
                <a:lnTo>
                  <a:pt x="183" y="224"/>
                </a:lnTo>
                <a:lnTo>
                  <a:pt x="174" y="228"/>
                </a:lnTo>
                <a:lnTo>
                  <a:pt x="165" y="245"/>
                </a:lnTo>
                <a:lnTo>
                  <a:pt x="166" y="264"/>
                </a:lnTo>
                <a:lnTo>
                  <a:pt x="181" y="277"/>
                </a:lnTo>
                <a:lnTo>
                  <a:pt x="191" y="277"/>
                </a:lnTo>
                <a:lnTo>
                  <a:pt x="659" y="229"/>
                </a:lnTo>
                <a:lnTo>
                  <a:pt x="1360" y="153"/>
                </a:lnTo>
                <a:lnTo>
                  <a:pt x="1828" y="113"/>
                </a:lnTo>
                <a:lnTo>
                  <a:pt x="2064" y="101"/>
                </a:lnTo>
                <a:lnTo>
                  <a:pt x="2297" y="92"/>
                </a:lnTo>
                <a:lnTo>
                  <a:pt x="2763" y="84"/>
                </a:lnTo>
                <a:lnTo>
                  <a:pt x="2996" y="87"/>
                </a:lnTo>
                <a:lnTo>
                  <a:pt x="3228" y="91"/>
                </a:lnTo>
                <a:lnTo>
                  <a:pt x="3461" y="100"/>
                </a:lnTo>
                <a:lnTo>
                  <a:pt x="3578" y="107"/>
                </a:lnTo>
                <a:lnTo>
                  <a:pt x="3757" y="120"/>
                </a:lnTo>
                <a:lnTo>
                  <a:pt x="3875" y="124"/>
                </a:lnTo>
                <a:lnTo>
                  <a:pt x="3934" y="123"/>
                </a:lnTo>
                <a:lnTo>
                  <a:pt x="3959" y="220"/>
                </a:lnTo>
                <a:lnTo>
                  <a:pt x="3990" y="415"/>
                </a:lnTo>
                <a:lnTo>
                  <a:pt x="4002" y="610"/>
                </a:lnTo>
                <a:lnTo>
                  <a:pt x="4000" y="806"/>
                </a:lnTo>
                <a:lnTo>
                  <a:pt x="3983" y="1100"/>
                </a:lnTo>
                <a:lnTo>
                  <a:pt x="3967" y="1396"/>
                </a:lnTo>
                <a:lnTo>
                  <a:pt x="3965" y="1593"/>
                </a:lnTo>
                <a:lnTo>
                  <a:pt x="3971" y="1691"/>
                </a:lnTo>
                <a:lnTo>
                  <a:pt x="3965" y="1690"/>
                </a:lnTo>
                <a:lnTo>
                  <a:pt x="3960" y="1690"/>
                </a:lnTo>
                <a:lnTo>
                  <a:pt x="3862" y="1684"/>
                </a:lnTo>
                <a:lnTo>
                  <a:pt x="3762" y="1676"/>
                </a:lnTo>
                <a:lnTo>
                  <a:pt x="3680" y="1662"/>
                </a:lnTo>
                <a:lnTo>
                  <a:pt x="3516" y="1637"/>
                </a:lnTo>
                <a:lnTo>
                  <a:pt x="3267" y="1611"/>
                </a:lnTo>
                <a:lnTo>
                  <a:pt x="2932" y="1594"/>
                </a:lnTo>
                <a:lnTo>
                  <a:pt x="2598" y="1592"/>
                </a:lnTo>
                <a:lnTo>
                  <a:pt x="2431" y="1593"/>
                </a:lnTo>
                <a:lnTo>
                  <a:pt x="2218" y="1582"/>
                </a:lnTo>
                <a:lnTo>
                  <a:pt x="2007" y="1572"/>
                </a:lnTo>
                <a:lnTo>
                  <a:pt x="1529" y="1547"/>
                </a:lnTo>
                <a:lnTo>
                  <a:pt x="809" y="1519"/>
                </a:lnTo>
                <a:lnTo>
                  <a:pt x="330" y="1514"/>
                </a:lnTo>
                <a:lnTo>
                  <a:pt x="91" y="1519"/>
                </a:lnTo>
                <a:lnTo>
                  <a:pt x="89" y="1441"/>
                </a:lnTo>
                <a:lnTo>
                  <a:pt x="94" y="1284"/>
                </a:lnTo>
                <a:lnTo>
                  <a:pt x="113" y="1050"/>
                </a:lnTo>
                <a:lnTo>
                  <a:pt x="127" y="893"/>
                </a:lnTo>
                <a:lnTo>
                  <a:pt x="140" y="722"/>
                </a:lnTo>
                <a:lnTo>
                  <a:pt x="152" y="549"/>
                </a:lnTo>
                <a:lnTo>
                  <a:pt x="159" y="473"/>
                </a:lnTo>
                <a:lnTo>
                  <a:pt x="164" y="358"/>
                </a:lnTo>
                <a:lnTo>
                  <a:pt x="160" y="281"/>
                </a:lnTo>
                <a:lnTo>
                  <a:pt x="155" y="245"/>
                </a:lnTo>
                <a:lnTo>
                  <a:pt x="152" y="238"/>
                </a:lnTo>
                <a:lnTo>
                  <a:pt x="143" y="232"/>
                </a:lnTo>
                <a:lnTo>
                  <a:pt x="127" y="234"/>
                </a:lnTo>
                <a:lnTo>
                  <a:pt x="121" y="245"/>
                </a:lnTo>
                <a:lnTo>
                  <a:pt x="108" y="282"/>
                </a:lnTo>
                <a:lnTo>
                  <a:pt x="91" y="364"/>
                </a:lnTo>
                <a:lnTo>
                  <a:pt x="78" y="490"/>
                </a:lnTo>
                <a:lnTo>
                  <a:pt x="72" y="571"/>
                </a:lnTo>
                <a:lnTo>
                  <a:pt x="55" y="753"/>
                </a:lnTo>
                <a:lnTo>
                  <a:pt x="39" y="936"/>
                </a:lnTo>
                <a:lnTo>
                  <a:pt x="25" y="1108"/>
                </a:lnTo>
                <a:lnTo>
                  <a:pt x="11" y="1279"/>
                </a:lnTo>
                <a:lnTo>
                  <a:pt x="4" y="1350"/>
                </a:lnTo>
                <a:lnTo>
                  <a:pt x="0" y="1457"/>
                </a:lnTo>
                <a:lnTo>
                  <a:pt x="12" y="1527"/>
                </a:lnTo>
                <a:lnTo>
                  <a:pt x="26" y="1559"/>
                </a:lnTo>
                <a:lnTo>
                  <a:pt x="24" y="1569"/>
                </a:lnTo>
                <a:lnTo>
                  <a:pt x="29" y="1590"/>
                </a:lnTo>
                <a:lnTo>
                  <a:pt x="37" y="1599"/>
                </a:lnTo>
                <a:lnTo>
                  <a:pt x="73" y="1636"/>
                </a:lnTo>
                <a:lnTo>
                  <a:pt x="159" y="1693"/>
                </a:lnTo>
                <a:lnTo>
                  <a:pt x="252" y="1732"/>
                </a:lnTo>
                <a:lnTo>
                  <a:pt x="353" y="1757"/>
                </a:lnTo>
                <a:lnTo>
                  <a:pt x="512" y="1777"/>
                </a:lnTo>
                <a:lnTo>
                  <a:pt x="724" y="1783"/>
                </a:lnTo>
                <a:lnTo>
                  <a:pt x="824" y="1786"/>
                </a:lnTo>
                <a:lnTo>
                  <a:pt x="1368" y="1814"/>
                </a:lnTo>
                <a:lnTo>
                  <a:pt x="1912" y="1843"/>
                </a:lnTo>
                <a:lnTo>
                  <a:pt x="2992" y="1897"/>
                </a:lnTo>
                <a:lnTo>
                  <a:pt x="4070" y="1948"/>
                </a:lnTo>
                <a:lnTo>
                  <a:pt x="4087" y="1948"/>
                </a:lnTo>
                <a:lnTo>
                  <a:pt x="4116" y="1935"/>
                </a:lnTo>
                <a:lnTo>
                  <a:pt x="4138" y="1913"/>
                </a:lnTo>
                <a:lnTo>
                  <a:pt x="4151" y="1883"/>
                </a:lnTo>
                <a:lnTo>
                  <a:pt x="4152" y="1868"/>
                </a:lnTo>
                <a:lnTo>
                  <a:pt x="4171" y="1317"/>
                </a:lnTo>
                <a:lnTo>
                  <a:pt x="4192" y="767"/>
                </a:lnTo>
                <a:lnTo>
                  <a:pt x="4197" y="680"/>
                </a:lnTo>
                <a:lnTo>
                  <a:pt x="4208" y="531"/>
                </a:lnTo>
                <a:lnTo>
                  <a:pt x="4210" y="428"/>
                </a:lnTo>
                <a:lnTo>
                  <a:pt x="4203" y="326"/>
                </a:lnTo>
                <a:lnTo>
                  <a:pt x="4180" y="233"/>
                </a:lnTo>
                <a:lnTo>
                  <a:pt x="4151" y="170"/>
                </a:lnTo>
                <a:lnTo>
                  <a:pt x="4125" y="132"/>
                </a:lnTo>
                <a:lnTo>
                  <a:pt x="4094" y="100"/>
                </a:lnTo>
                <a:lnTo>
                  <a:pt x="4055" y="71"/>
                </a:lnTo>
                <a:lnTo>
                  <a:pt x="4033" y="59"/>
                </a:lnTo>
                <a:close/>
              </a:path>
            </a:pathLst>
          </a:custGeom>
          <a:solidFill>
            <a:srgbClr val="5B9BD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Dikdörtgen 10"/>
          <p:cNvSpPr/>
          <p:nvPr/>
        </p:nvSpPr>
        <p:spPr>
          <a:xfrm>
            <a:off x="4748118" y="1276717"/>
            <a:ext cx="6921608" cy="1569660"/>
          </a:xfrm>
          <a:prstGeom prst="rect">
            <a:avLst/>
          </a:prstGeom>
        </p:spPr>
        <p:txBody>
          <a:bodyPr wrap="square">
            <a:spAutoFit/>
          </a:bodyPr>
          <a:lstStyle/>
          <a:p>
            <a:pPr lvl="0"/>
            <a:r>
              <a:rPr lang="tr-TR" sz="3200" dirty="0">
                <a:solidFill>
                  <a:prstClr val="black"/>
                </a:solidFill>
              </a:rPr>
              <a:t>Yesevilik, Hoca </a:t>
            </a:r>
            <a:r>
              <a:rPr lang="tr-TR" sz="3200" dirty="0" err="1">
                <a:solidFill>
                  <a:prstClr val="black"/>
                </a:solidFill>
              </a:rPr>
              <a:t>Ahmed</a:t>
            </a:r>
            <a:r>
              <a:rPr lang="tr-TR" sz="3200" dirty="0">
                <a:solidFill>
                  <a:prstClr val="black"/>
                </a:solidFill>
              </a:rPr>
              <a:t> Yesevi’nin (öl. 1166) görüş ve düşüncelerine, tasavvuf anlayışına </a:t>
            </a:r>
            <a:r>
              <a:rPr lang="tr-TR" sz="3200" dirty="0" smtClean="0">
                <a:solidFill>
                  <a:prstClr val="black"/>
                </a:solidFill>
              </a:rPr>
              <a:t>dayanan bir </a:t>
            </a:r>
            <a:r>
              <a:rPr lang="tr-TR" sz="3200" dirty="0">
                <a:solidFill>
                  <a:prstClr val="black"/>
                </a:solidFill>
              </a:rPr>
              <a:t>tasavvufi ekoldür.</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sp>
        <p:nvSpPr>
          <p:cNvPr id="12" name="Freeform 191">
            <a:extLst>
              <a:ext uri="{FF2B5EF4-FFF2-40B4-BE49-F238E27FC236}">
                <a16:creationId xmlns:a16="http://schemas.microsoft.com/office/drawing/2014/main" id="{D751278E-115C-4E40-B3A7-D55D5F2E0C9B}"/>
              </a:ext>
            </a:extLst>
          </p:cNvPr>
          <p:cNvSpPr>
            <a:spLocks/>
          </p:cNvSpPr>
          <p:nvPr/>
        </p:nvSpPr>
        <p:spPr bwMode="auto">
          <a:xfrm>
            <a:off x="4193192" y="3692295"/>
            <a:ext cx="7642249" cy="2610080"/>
          </a:xfrm>
          <a:custGeom>
            <a:avLst/>
            <a:gdLst>
              <a:gd name="T0" fmla="*/ 4017 w 4210"/>
              <a:gd name="T1" fmla="*/ 53 h 1948"/>
              <a:gd name="T2" fmla="*/ 3974 w 4210"/>
              <a:gd name="T3" fmla="*/ 58 h 1948"/>
              <a:gd name="T4" fmla="*/ 3956 w 4210"/>
              <a:gd name="T5" fmla="*/ 49 h 1948"/>
              <a:gd name="T6" fmla="*/ 3788 w 4210"/>
              <a:gd name="T7" fmla="*/ 27 h 1948"/>
              <a:gd name="T8" fmla="*/ 3503 w 4210"/>
              <a:gd name="T9" fmla="*/ 17 h 1948"/>
              <a:gd name="T10" fmla="*/ 3017 w 4210"/>
              <a:gd name="T11" fmla="*/ 2 h 1948"/>
              <a:gd name="T12" fmla="*/ 2302 w 4210"/>
              <a:gd name="T13" fmla="*/ 6 h 1948"/>
              <a:gd name="T14" fmla="*/ 1829 w 4210"/>
              <a:gd name="T15" fmla="*/ 27 h 1948"/>
              <a:gd name="T16" fmla="*/ 882 w 4210"/>
              <a:gd name="T17" fmla="*/ 104 h 1948"/>
              <a:gd name="T18" fmla="*/ 299 w 4210"/>
              <a:gd name="T19" fmla="*/ 199 h 1948"/>
              <a:gd name="T20" fmla="*/ 174 w 4210"/>
              <a:gd name="T21" fmla="*/ 228 h 1948"/>
              <a:gd name="T22" fmla="*/ 166 w 4210"/>
              <a:gd name="T23" fmla="*/ 264 h 1948"/>
              <a:gd name="T24" fmla="*/ 191 w 4210"/>
              <a:gd name="T25" fmla="*/ 277 h 1948"/>
              <a:gd name="T26" fmla="*/ 1360 w 4210"/>
              <a:gd name="T27" fmla="*/ 153 h 1948"/>
              <a:gd name="T28" fmla="*/ 2064 w 4210"/>
              <a:gd name="T29" fmla="*/ 101 h 1948"/>
              <a:gd name="T30" fmla="*/ 2763 w 4210"/>
              <a:gd name="T31" fmla="*/ 84 h 1948"/>
              <a:gd name="T32" fmla="*/ 3228 w 4210"/>
              <a:gd name="T33" fmla="*/ 91 h 1948"/>
              <a:gd name="T34" fmla="*/ 3578 w 4210"/>
              <a:gd name="T35" fmla="*/ 107 h 1948"/>
              <a:gd name="T36" fmla="*/ 3875 w 4210"/>
              <a:gd name="T37" fmla="*/ 124 h 1948"/>
              <a:gd name="T38" fmla="*/ 3959 w 4210"/>
              <a:gd name="T39" fmla="*/ 220 h 1948"/>
              <a:gd name="T40" fmla="*/ 4002 w 4210"/>
              <a:gd name="T41" fmla="*/ 610 h 1948"/>
              <a:gd name="T42" fmla="*/ 3983 w 4210"/>
              <a:gd name="T43" fmla="*/ 1100 h 1948"/>
              <a:gd name="T44" fmla="*/ 3965 w 4210"/>
              <a:gd name="T45" fmla="*/ 1593 h 1948"/>
              <a:gd name="T46" fmla="*/ 3965 w 4210"/>
              <a:gd name="T47" fmla="*/ 1690 h 1948"/>
              <a:gd name="T48" fmla="*/ 3862 w 4210"/>
              <a:gd name="T49" fmla="*/ 1684 h 1948"/>
              <a:gd name="T50" fmla="*/ 3680 w 4210"/>
              <a:gd name="T51" fmla="*/ 1662 h 1948"/>
              <a:gd name="T52" fmla="*/ 3267 w 4210"/>
              <a:gd name="T53" fmla="*/ 1611 h 1948"/>
              <a:gd name="T54" fmla="*/ 2598 w 4210"/>
              <a:gd name="T55" fmla="*/ 1592 h 1948"/>
              <a:gd name="T56" fmla="*/ 2218 w 4210"/>
              <a:gd name="T57" fmla="*/ 1582 h 1948"/>
              <a:gd name="T58" fmla="*/ 1529 w 4210"/>
              <a:gd name="T59" fmla="*/ 1547 h 1948"/>
              <a:gd name="T60" fmla="*/ 330 w 4210"/>
              <a:gd name="T61" fmla="*/ 1514 h 1948"/>
              <a:gd name="T62" fmla="*/ 89 w 4210"/>
              <a:gd name="T63" fmla="*/ 1441 h 1948"/>
              <a:gd name="T64" fmla="*/ 113 w 4210"/>
              <a:gd name="T65" fmla="*/ 1050 h 1948"/>
              <a:gd name="T66" fmla="*/ 140 w 4210"/>
              <a:gd name="T67" fmla="*/ 722 h 1948"/>
              <a:gd name="T68" fmla="*/ 159 w 4210"/>
              <a:gd name="T69" fmla="*/ 473 h 1948"/>
              <a:gd name="T70" fmla="*/ 160 w 4210"/>
              <a:gd name="T71" fmla="*/ 281 h 1948"/>
              <a:gd name="T72" fmla="*/ 152 w 4210"/>
              <a:gd name="T73" fmla="*/ 238 h 1948"/>
              <a:gd name="T74" fmla="*/ 127 w 4210"/>
              <a:gd name="T75" fmla="*/ 234 h 1948"/>
              <a:gd name="T76" fmla="*/ 108 w 4210"/>
              <a:gd name="T77" fmla="*/ 282 h 1948"/>
              <a:gd name="T78" fmla="*/ 78 w 4210"/>
              <a:gd name="T79" fmla="*/ 490 h 1948"/>
              <a:gd name="T80" fmla="*/ 55 w 4210"/>
              <a:gd name="T81" fmla="*/ 753 h 1948"/>
              <a:gd name="T82" fmla="*/ 25 w 4210"/>
              <a:gd name="T83" fmla="*/ 1108 h 1948"/>
              <a:gd name="T84" fmla="*/ 4 w 4210"/>
              <a:gd name="T85" fmla="*/ 1350 h 1948"/>
              <a:gd name="T86" fmla="*/ 12 w 4210"/>
              <a:gd name="T87" fmla="*/ 1527 h 1948"/>
              <a:gd name="T88" fmla="*/ 24 w 4210"/>
              <a:gd name="T89" fmla="*/ 1569 h 1948"/>
              <a:gd name="T90" fmla="*/ 37 w 4210"/>
              <a:gd name="T91" fmla="*/ 1599 h 1948"/>
              <a:gd name="T92" fmla="*/ 159 w 4210"/>
              <a:gd name="T93" fmla="*/ 1693 h 1948"/>
              <a:gd name="T94" fmla="*/ 353 w 4210"/>
              <a:gd name="T95" fmla="*/ 1757 h 1948"/>
              <a:gd name="T96" fmla="*/ 724 w 4210"/>
              <a:gd name="T97" fmla="*/ 1783 h 1948"/>
              <a:gd name="T98" fmla="*/ 1368 w 4210"/>
              <a:gd name="T99" fmla="*/ 1814 h 1948"/>
              <a:gd name="T100" fmla="*/ 2992 w 4210"/>
              <a:gd name="T101" fmla="*/ 1897 h 1948"/>
              <a:gd name="T102" fmla="*/ 4087 w 4210"/>
              <a:gd name="T103" fmla="*/ 1948 h 1948"/>
              <a:gd name="T104" fmla="*/ 4138 w 4210"/>
              <a:gd name="T105" fmla="*/ 1913 h 1948"/>
              <a:gd name="T106" fmla="*/ 4152 w 4210"/>
              <a:gd name="T107" fmla="*/ 1868 h 1948"/>
              <a:gd name="T108" fmla="*/ 4192 w 4210"/>
              <a:gd name="T109" fmla="*/ 767 h 1948"/>
              <a:gd name="T110" fmla="*/ 4208 w 4210"/>
              <a:gd name="T111" fmla="*/ 531 h 1948"/>
              <a:gd name="T112" fmla="*/ 4203 w 4210"/>
              <a:gd name="T113" fmla="*/ 326 h 1948"/>
              <a:gd name="T114" fmla="*/ 4151 w 4210"/>
              <a:gd name="T115" fmla="*/ 170 h 1948"/>
              <a:gd name="T116" fmla="*/ 4094 w 4210"/>
              <a:gd name="T117" fmla="*/ 100 h 1948"/>
              <a:gd name="T118" fmla="*/ 4033 w 4210"/>
              <a:gd name="T119" fmla="*/ 59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0" h="1948">
                <a:moveTo>
                  <a:pt x="4033" y="59"/>
                </a:moveTo>
                <a:lnTo>
                  <a:pt x="4017" y="53"/>
                </a:lnTo>
                <a:lnTo>
                  <a:pt x="3987" y="53"/>
                </a:lnTo>
                <a:lnTo>
                  <a:pt x="3974" y="58"/>
                </a:lnTo>
                <a:lnTo>
                  <a:pt x="3968" y="53"/>
                </a:lnTo>
                <a:lnTo>
                  <a:pt x="3956" y="49"/>
                </a:lnTo>
                <a:lnTo>
                  <a:pt x="3902" y="39"/>
                </a:lnTo>
                <a:lnTo>
                  <a:pt x="3788" y="27"/>
                </a:lnTo>
                <a:lnTo>
                  <a:pt x="3617" y="21"/>
                </a:lnTo>
                <a:lnTo>
                  <a:pt x="3503" y="17"/>
                </a:lnTo>
                <a:lnTo>
                  <a:pt x="3260" y="6"/>
                </a:lnTo>
                <a:lnTo>
                  <a:pt x="3017" y="2"/>
                </a:lnTo>
                <a:lnTo>
                  <a:pt x="2778" y="0"/>
                </a:lnTo>
                <a:lnTo>
                  <a:pt x="2302" y="6"/>
                </a:lnTo>
                <a:lnTo>
                  <a:pt x="2064" y="15"/>
                </a:lnTo>
                <a:lnTo>
                  <a:pt x="1829" y="27"/>
                </a:lnTo>
                <a:lnTo>
                  <a:pt x="1355" y="57"/>
                </a:lnTo>
                <a:lnTo>
                  <a:pt x="882" y="104"/>
                </a:lnTo>
                <a:lnTo>
                  <a:pt x="531" y="155"/>
                </a:lnTo>
                <a:lnTo>
                  <a:pt x="299" y="199"/>
                </a:lnTo>
                <a:lnTo>
                  <a:pt x="183" y="224"/>
                </a:lnTo>
                <a:lnTo>
                  <a:pt x="174" y="228"/>
                </a:lnTo>
                <a:lnTo>
                  <a:pt x="165" y="245"/>
                </a:lnTo>
                <a:lnTo>
                  <a:pt x="166" y="264"/>
                </a:lnTo>
                <a:lnTo>
                  <a:pt x="181" y="277"/>
                </a:lnTo>
                <a:lnTo>
                  <a:pt x="191" y="277"/>
                </a:lnTo>
                <a:lnTo>
                  <a:pt x="659" y="229"/>
                </a:lnTo>
                <a:lnTo>
                  <a:pt x="1360" y="153"/>
                </a:lnTo>
                <a:lnTo>
                  <a:pt x="1828" y="113"/>
                </a:lnTo>
                <a:lnTo>
                  <a:pt x="2064" y="101"/>
                </a:lnTo>
                <a:lnTo>
                  <a:pt x="2297" y="92"/>
                </a:lnTo>
                <a:lnTo>
                  <a:pt x="2763" y="84"/>
                </a:lnTo>
                <a:lnTo>
                  <a:pt x="2996" y="87"/>
                </a:lnTo>
                <a:lnTo>
                  <a:pt x="3228" y="91"/>
                </a:lnTo>
                <a:lnTo>
                  <a:pt x="3461" y="100"/>
                </a:lnTo>
                <a:lnTo>
                  <a:pt x="3578" y="107"/>
                </a:lnTo>
                <a:lnTo>
                  <a:pt x="3757" y="120"/>
                </a:lnTo>
                <a:lnTo>
                  <a:pt x="3875" y="124"/>
                </a:lnTo>
                <a:lnTo>
                  <a:pt x="3934" y="123"/>
                </a:lnTo>
                <a:lnTo>
                  <a:pt x="3959" y="220"/>
                </a:lnTo>
                <a:lnTo>
                  <a:pt x="3990" y="415"/>
                </a:lnTo>
                <a:lnTo>
                  <a:pt x="4002" y="610"/>
                </a:lnTo>
                <a:lnTo>
                  <a:pt x="4000" y="806"/>
                </a:lnTo>
                <a:lnTo>
                  <a:pt x="3983" y="1100"/>
                </a:lnTo>
                <a:lnTo>
                  <a:pt x="3967" y="1396"/>
                </a:lnTo>
                <a:lnTo>
                  <a:pt x="3965" y="1593"/>
                </a:lnTo>
                <a:lnTo>
                  <a:pt x="3971" y="1691"/>
                </a:lnTo>
                <a:lnTo>
                  <a:pt x="3965" y="1690"/>
                </a:lnTo>
                <a:lnTo>
                  <a:pt x="3960" y="1690"/>
                </a:lnTo>
                <a:lnTo>
                  <a:pt x="3862" y="1684"/>
                </a:lnTo>
                <a:lnTo>
                  <a:pt x="3762" y="1676"/>
                </a:lnTo>
                <a:lnTo>
                  <a:pt x="3680" y="1662"/>
                </a:lnTo>
                <a:lnTo>
                  <a:pt x="3516" y="1637"/>
                </a:lnTo>
                <a:lnTo>
                  <a:pt x="3267" y="1611"/>
                </a:lnTo>
                <a:lnTo>
                  <a:pt x="2932" y="1594"/>
                </a:lnTo>
                <a:lnTo>
                  <a:pt x="2598" y="1592"/>
                </a:lnTo>
                <a:lnTo>
                  <a:pt x="2431" y="1593"/>
                </a:lnTo>
                <a:lnTo>
                  <a:pt x="2218" y="1582"/>
                </a:lnTo>
                <a:lnTo>
                  <a:pt x="2007" y="1572"/>
                </a:lnTo>
                <a:lnTo>
                  <a:pt x="1529" y="1547"/>
                </a:lnTo>
                <a:lnTo>
                  <a:pt x="809" y="1519"/>
                </a:lnTo>
                <a:lnTo>
                  <a:pt x="330" y="1514"/>
                </a:lnTo>
                <a:lnTo>
                  <a:pt x="91" y="1519"/>
                </a:lnTo>
                <a:lnTo>
                  <a:pt x="89" y="1441"/>
                </a:lnTo>
                <a:lnTo>
                  <a:pt x="94" y="1284"/>
                </a:lnTo>
                <a:lnTo>
                  <a:pt x="113" y="1050"/>
                </a:lnTo>
                <a:lnTo>
                  <a:pt x="127" y="893"/>
                </a:lnTo>
                <a:lnTo>
                  <a:pt x="140" y="722"/>
                </a:lnTo>
                <a:lnTo>
                  <a:pt x="152" y="549"/>
                </a:lnTo>
                <a:lnTo>
                  <a:pt x="159" y="473"/>
                </a:lnTo>
                <a:lnTo>
                  <a:pt x="164" y="358"/>
                </a:lnTo>
                <a:lnTo>
                  <a:pt x="160" y="281"/>
                </a:lnTo>
                <a:lnTo>
                  <a:pt x="155" y="245"/>
                </a:lnTo>
                <a:lnTo>
                  <a:pt x="152" y="238"/>
                </a:lnTo>
                <a:lnTo>
                  <a:pt x="143" y="232"/>
                </a:lnTo>
                <a:lnTo>
                  <a:pt x="127" y="234"/>
                </a:lnTo>
                <a:lnTo>
                  <a:pt x="121" y="245"/>
                </a:lnTo>
                <a:lnTo>
                  <a:pt x="108" y="282"/>
                </a:lnTo>
                <a:lnTo>
                  <a:pt x="91" y="364"/>
                </a:lnTo>
                <a:lnTo>
                  <a:pt x="78" y="490"/>
                </a:lnTo>
                <a:lnTo>
                  <a:pt x="72" y="571"/>
                </a:lnTo>
                <a:lnTo>
                  <a:pt x="55" y="753"/>
                </a:lnTo>
                <a:lnTo>
                  <a:pt x="39" y="936"/>
                </a:lnTo>
                <a:lnTo>
                  <a:pt x="25" y="1108"/>
                </a:lnTo>
                <a:lnTo>
                  <a:pt x="11" y="1279"/>
                </a:lnTo>
                <a:lnTo>
                  <a:pt x="4" y="1350"/>
                </a:lnTo>
                <a:lnTo>
                  <a:pt x="0" y="1457"/>
                </a:lnTo>
                <a:lnTo>
                  <a:pt x="12" y="1527"/>
                </a:lnTo>
                <a:lnTo>
                  <a:pt x="26" y="1559"/>
                </a:lnTo>
                <a:lnTo>
                  <a:pt x="24" y="1569"/>
                </a:lnTo>
                <a:lnTo>
                  <a:pt x="29" y="1590"/>
                </a:lnTo>
                <a:lnTo>
                  <a:pt x="37" y="1599"/>
                </a:lnTo>
                <a:lnTo>
                  <a:pt x="73" y="1636"/>
                </a:lnTo>
                <a:lnTo>
                  <a:pt x="159" y="1693"/>
                </a:lnTo>
                <a:lnTo>
                  <a:pt x="252" y="1732"/>
                </a:lnTo>
                <a:lnTo>
                  <a:pt x="353" y="1757"/>
                </a:lnTo>
                <a:lnTo>
                  <a:pt x="512" y="1777"/>
                </a:lnTo>
                <a:lnTo>
                  <a:pt x="724" y="1783"/>
                </a:lnTo>
                <a:lnTo>
                  <a:pt x="824" y="1786"/>
                </a:lnTo>
                <a:lnTo>
                  <a:pt x="1368" y="1814"/>
                </a:lnTo>
                <a:lnTo>
                  <a:pt x="1912" y="1843"/>
                </a:lnTo>
                <a:lnTo>
                  <a:pt x="2992" y="1897"/>
                </a:lnTo>
                <a:lnTo>
                  <a:pt x="4070" y="1948"/>
                </a:lnTo>
                <a:lnTo>
                  <a:pt x="4087" y="1948"/>
                </a:lnTo>
                <a:lnTo>
                  <a:pt x="4116" y="1935"/>
                </a:lnTo>
                <a:lnTo>
                  <a:pt x="4138" y="1913"/>
                </a:lnTo>
                <a:lnTo>
                  <a:pt x="4151" y="1883"/>
                </a:lnTo>
                <a:lnTo>
                  <a:pt x="4152" y="1868"/>
                </a:lnTo>
                <a:lnTo>
                  <a:pt x="4171" y="1317"/>
                </a:lnTo>
                <a:lnTo>
                  <a:pt x="4192" y="767"/>
                </a:lnTo>
                <a:lnTo>
                  <a:pt x="4197" y="680"/>
                </a:lnTo>
                <a:lnTo>
                  <a:pt x="4208" y="531"/>
                </a:lnTo>
                <a:lnTo>
                  <a:pt x="4210" y="428"/>
                </a:lnTo>
                <a:lnTo>
                  <a:pt x="4203" y="326"/>
                </a:lnTo>
                <a:lnTo>
                  <a:pt x="4180" y="233"/>
                </a:lnTo>
                <a:lnTo>
                  <a:pt x="4151" y="170"/>
                </a:lnTo>
                <a:lnTo>
                  <a:pt x="4125" y="132"/>
                </a:lnTo>
                <a:lnTo>
                  <a:pt x="4094" y="100"/>
                </a:lnTo>
                <a:lnTo>
                  <a:pt x="4055" y="71"/>
                </a:lnTo>
                <a:lnTo>
                  <a:pt x="4033" y="59"/>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Dikdörtgen 12"/>
          <p:cNvSpPr/>
          <p:nvPr/>
        </p:nvSpPr>
        <p:spPr>
          <a:xfrm>
            <a:off x="4474282" y="4046057"/>
            <a:ext cx="710031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Ahmet </a:t>
            </a:r>
            <a:r>
              <a:rPr kumimoji="0" lang="tr-TR"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Yesevi</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Türklerin</a:t>
            </a:r>
            <a:r>
              <a:rPr kumimoji="0" lang="tr-TR" sz="3200" b="0" i="0" u="none" strike="noStrike" kern="1200" cap="none" spc="0" normalizeH="0" noProof="0" dirty="0" smtClean="0">
                <a:ln>
                  <a:noFill/>
                </a:ln>
                <a:solidFill>
                  <a:prstClr val="black"/>
                </a:solidFill>
                <a:effectLst/>
                <a:uLnTx/>
                <a:uFillTx/>
                <a:latin typeface="Calibri" panose="020F0502020204030204"/>
                <a:ea typeface="+mn-ea"/>
                <a:cs typeface="+mn-cs"/>
              </a:rPr>
              <a:t> Müslüman olmasında etkili olmuş ve </a:t>
            </a:r>
            <a:r>
              <a:rPr kumimoji="0" lang="tr-TR" sz="3200" b="1" i="0" u="none" strike="noStrike" kern="1200" cap="none" spc="0" normalizeH="0" noProof="0" dirty="0" smtClean="0">
                <a:ln>
                  <a:noFill/>
                </a:ln>
                <a:solidFill>
                  <a:prstClr val="black"/>
                </a:solidFill>
                <a:effectLst/>
                <a:uLnTx/>
                <a:uFillTx/>
                <a:latin typeface="Calibri" panose="020F0502020204030204"/>
                <a:ea typeface="+mn-ea"/>
                <a:cs typeface="+mn-cs"/>
              </a:rPr>
              <a:t>Divan-ı Hikmet </a:t>
            </a:r>
            <a:r>
              <a:rPr kumimoji="0" lang="tr-TR" sz="3200" b="0" i="0" u="none" strike="noStrike" kern="1200" cap="none" spc="0" normalizeH="0" noProof="0" dirty="0" smtClean="0">
                <a:ln>
                  <a:noFill/>
                </a:ln>
                <a:solidFill>
                  <a:prstClr val="black"/>
                </a:solidFill>
                <a:effectLst/>
                <a:uLnTx/>
                <a:uFillTx/>
                <a:latin typeface="Calibri" panose="020F0502020204030204"/>
                <a:ea typeface="+mn-ea"/>
                <a:cs typeface="+mn-cs"/>
              </a:rPr>
              <a:t>adlı bir eseri vardır.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사각형: 둥근 모서리 2">
            <a:extLst>
              <a:ext uri="{FF2B5EF4-FFF2-40B4-BE49-F238E27FC236}">
                <a16:creationId xmlns:a16="http://schemas.microsoft.com/office/drawing/2014/main" id="{2B5DCA7F-1CB5-47C1-8931-8E774F89C269}"/>
              </a:ext>
            </a:extLst>
          </p:cNvPr>
          <p:cNvSpPr/>
          <p:nvPr/>
        </p:nvSpPr>
        <p:spPr>
          <a:xfrm>
            <a:off x="384652" y="491496"/>
            <a:ext cx="3721059" cy="720080"/>
          </a:xfrm>
          <a:prstGeom prst="roundRect">
            <a:avLst>
              <a:gd name="adj" fmla="val 9524"/>
            </a:avLst>
          </a:prstGeom>
          <a:solidFill>
            <a:srgbClr val="98A6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400" b="1" dirty="0" smtClean="0"/>
              <a:t>Yesevilik</a:t>
            </a:r>
            <a:r>
              <a:rPr lang="tr-TR" b="1" dirty="0" smtClean="0"/>
              <a:t> </a:t>
            </a:r>
            <a:endParaRPr lang="ko-KR" altLang="en-US" dirty="0">
              <a:solidFill>
                <a:schemeClr val="tx1"/>
              </a:solidFill>
            </a:endParaRPr>
          </a:p>
        </p:txBody>
      </p:sp>
      <p:sp>
        <p:nvSpPr>
          <p:cNvPr id="10" name="사각형: 둥근 모서리 1">
            <a:extLst>
              <a:ext uri="{FF2B5EF4-FFF2-40B4-BE49-F238E27FC236}">
                <a16:creationId xmlns:a16="http://schemas.microsoft.com/office/drawing/2014/main" id="{555406DD-9578-4B3B-AFB3-0D0C9AFC022C}"/>
              </a:ext>
            </a:extLst>
          </p:cNvPr>
          <p:cNvSpPr/>
          <p:nvPr/>
        </p:nvSpPr>
        <p:spPr>
          <a:xfrm>
            <a:off x="78364" y="319199"/>
            <a:ext cx="811403" cy="998806"/>
          </a:xfrm>
          <a:prstGeom prst="roundRect">
            <a:avLst/>
          </a:prstGeom>
          <a:solidFill>
            <a:schemeClr val="bg1"/>
          </a:solidFill>
          <a:ln w="76200">
            <a:solidFill>
              <a:srgbClr val="98A6E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5400" b="1" dirty="0" smtClean="0">
                <a:solidFill>
                  <a:srgbClr val="98A6E0"/>
                </a:solidFill>
                <a:latin typeface="Arial" panose="020B0604020202020204" pitchFamily="34" charset="0"/>
                <a:cs typeface="Arial" panose="020B0604020202020204" pitchFamily="34" charset="0"/>
              </a:rPr>
              <a:t>1</a:t>
            </a:r>
            <a:endParaRPr lang="ko-KR" altLang="en-US" sz="5400" b="1" dirty="0">
              <a:solidFill>
                <a:srgbClr val="98A6E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28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41">
            <a:extLst>
              <a:ext uri="{FF2B5EF4-FFF2-40B4-BE49-F238E27FC236}">
                <a16:creationId xmlns:a16="http://schemas.microsoft.com/office/drawing/2014/main" id="{44C2CF05-A931-4333-B8E1-16B7A999BAB6}"/>
              </a:ext>
            </a:extLst>
          </p:cNvPr>
          <p:cNvSpPr>
            <a:spLocks/>
          </p:cNvSpPr>
          <p:nvPr/>
        </p:nvSpPr>
        <p:spPr bwMode="auto">
          <a:xfrm>
            <a:off x="4733074" y="315091"/>
            <a:ext cx="6726740" cy="2574758"/>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kdörtgen 4"/>
          <p:cNvSpPr/>
          <p:nvPr/>
        </p:nvSpPr>
        <p:spPr>
          <a:xfrm>
            <a:off x="4984181" y="538399"/>
            <a:ext cx="5791545"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Nerde görsen gönlü kırık, merhem ol 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Öyle mazlum yolda kalsa, yoldaşı ol 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Mahşer günü dergâhına yakın ol 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Ben-benlik güden kişilerden kaçtım ben işte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Divan-ı Hikmet, Ahmet Yesevi</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backgroundRemoval t="0" b="99333" l="0" r="100000"/>
                    </a14:imgEffect>
                  </a14:imgLayer>
                </a14:imgProps>
              </a:ext>
            </a:extLst>
          </a:blip>
          <a:stretch>
            <a:fillRect/>
          </a:stretch>
        </p:blipFill>
        <p:spPr>
          <a:xfrm>
            <a:off x="0" y="315091"/>
            <a:ext cx="4219972" cy="6345823"/>
          </a:xfrm>
          <a:prstGeom prst="rect">
            <a:avLst/>
          </a:prstGeom>
        </p:spPr>
      </p:pic>
      <p:sp>
        <p:nvSpPr>
          <p:cNvPr id="7" name="Freeform: Shape 41">
            <a:extLst>
              <a:ext uri="{FF2B5EF4-FFF2-40B4-BE49-F238E27FC236}">
                <a16:creationId xmlns:a16="http://schemas.microsoft.com/office/drawing/2014/main" id="{44C2CF05-A931-4333-B8E1-16B7A999BAB6}"/>
              </a:ext>
            </a:extLst>
          </p:cNvPr>
          <p:cNvSpPr>
            <a:spLocks/>
          </p:cNvSpPr>
          <p:nvPr/>
        </p:nvSpPr>
        <p:spPr bwMode="auto">
          <a:xfrm>
            <a:off x="4984181" y="3555747"/>
            <a:ext cx="6726740" cy="2574758"/>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4">
              <a:lumMod val="60000"/>
              <a:lumOff val="40000"/>
            </a:schemeClr>
          </a:solid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Dikdörtgen 7"/>
          <p:cNvSpPr/>
          <p:nvPr/>
        </p:nvSpPr>
        <p:spPr>
          <a:xfrm>
            <a:off x="5235288" y="3779055"/>
            <a:ext cx="5791545" cy="2000548"/>
          </a:xfrm>
          <a:prstGeom prst="rect">
            <a:avLst/>
          </a:prstGeom>
        </p:spPr>
        <p:txBody>
          <a:bodyPr wrap="square">
            <a:spAutoFit/>
          </a:bodyPr>
          <a:lstStyle/>
          <a:p>
            <a:pPr lvl="0"/>
            <a:r>
              <a:rPr lang="tr-TR" sz="2400" dirty="0">
                <a:solidFill>
                  <a:prstClr val="black"/>
                </a:solidFill>
              </a:rPr>
              <a:t>“Benim hikmetlerim </a:t>
            </a:r>
            <a:r>
              <a:rPr lang="tr-TR" sz="2400" dirty="0" err="1">
                <a:solidFill>
                  <a:prstClr val="black"/>
                </a:solidFill>
              </a:rPr>
              <a:t>Sübhan’ın</a:t>
            </a:r>
            <a:r>
              <a:rPr lang="tr-TR" sz="2400" dirty="0">
                <a:solidFill>
                  <a:prstClr val="black"/>
                </a:solidFill>
              </a:rPr>
              <a:t> fermanı,</a:t>
            </a:r>
          </a:p>
          <a:p>
            <a:pPr lvl="0"/>
            <a:r>
              <a:rPr lang="tr-TR" sz="2400" dirty="0">
                <a:solidFill>
                  <a:prstClr val="black"/>
                </a:solidFill>
              </a:rPr>
              <a:t>Okuyup anlasan hepsi Kur’an’ın anlamı.</a:t>
            </a:r>
          </a:p>
          <a:p>
            <a:pPr lvl="0"/>
            <a:r>
              <a:rPr lang="tr-TR" sz="2400" dirty="0">
                <a:solidFill>
                  <a:prstClr val="black"/>
                </a:solidFill>
              </a:rPr>
              <a:t>Benim hikmetlerim hadis hazinesidir,</a:t>
            </a:r>
          </a:p>
          <a:p>
            <a:pPr lvl="0"/>
            <a:r>
              <a:rPr lang="tr-TR" sz="2400" dirty="0">
                <a:solidFill>
                  <a:prstClr val="black"/>
                </a:solidFill>
              </a:rPr>
              <a:t>Kişi, pay götürmese bil ki habistir.”</a:t>
            </a:r>
          </a:p>
          <a:p>
            <a:pPr lvl="0"/>
            <a:r>
              <a:rPr kumimoji="0" lang="tr-TR" sz="2800" b="1" i="0" u="none" strike="noStrike" kern="1200" cap="none" spc="0" normalizeH="0" baseline="0" noProof="0" dirty="0" smtClean="0">
                <a:ln>
                  <a:noFill/>
                </a:ln>
                <a:solidFill>
                  <a:prstClr val="black"/>
                </a:solidFill>
                <a:effectLst/>
                <a:uLnTx/>
                <a:uFillTx/>
                <a:latin typeface="Calibri" panose="020F0502020204030204"/>
                <a:ea typeface="+mn-ea"/>
                <a:cs typeface="+mn-cs"/>
              </a:rPr>
              <a:t>Divan-ı Hikmet, Ahmet Yesevi</a:t>
            </a:r>
            <a:endPar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3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7638105" y="477282"/>
            <a:ext cx="4395749" cy="2472608"/>
          </a:xfrm>
          <a:prstGeom prst="rect">
            <a:avLst/>
          </a:prstGeom>
        </p:spPr>
      </p:pic>
      <p:sp>
        <p:nvSpPr>
          <p:cNvPr id="2" name="Unvan 1"/>
          <p:cNvSpPr>
            <a:spLocks noGrp="1"/>
          </p:cNvSpPr>
          <p:nvPr>
            <p:ph type="title"/>
          </p:nvPr>
        </p:nvSpPr>
        <p:spPr>
          <a:xfrm>
            <a:off x="203664" y="210143"/>
            <a:ext cx="6956792" cy="1029722"/>
          </a:xfr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a:lstStyle/>
          <a:p>
            <a:pPr algn="ctr"/>
            <a:r>
              <a:rPr lang="tr-TR" dirty="0" err="1"/>
              <a:t>Yeseviliğin</a:t>
            </a:r>
            <a:r>
              <a:rPr lang="tr-TR" dirty="0"/>
              <a:t> önemli </a:t>
            </a:r>
            <a:r>
              <a:rPr lang="tr-TR" dirty="0" smtClean="0"/>
              <a:t>ilkeleri</a:t>
            </a:r>
            <a:endParaRPr lang="tr-TR" dirty="0"/>
          </a:p>
        </p:txBody>
      </p:sp>
      <p:sp>
        <p:nvSpPr>
          <p:cNvPr id="3" name="İçerik Yer Tutucusu 2"/>
          <p:cNvSpPr>
            <a:spLocks noGrp="1"/>
          </p:cNvSpPr>
          <p:nvPr>
            <p:ph idx="1"/>
          </p:nvPr>
        </p:nvSpPr>
        <p:spPr>
          <a:xfrm>
            <a:off x="309966" y="1511086"/>
            <a:ext cx="7174045" cy="4958726"/>
          </a:xfr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tr-TR" dirty="0"/>
              <a:t>1- Dünya malına değer vermemek</a:t>
            </a:r>
          </a:p>
          <a:p>
            <a:pPr marL="0" indent="0">
              <a:buNone/>
            </a:pPr>
            <a:r>
              <a:rPr lang="tr-TR" dirty="0"/>
              <a:t>2- Allah'ın emirlerine uyma konusunda titiz davranmak</a:t>
            </a:r>
          </a:p>
          <a:p>
            <a:pPr marL="0" indent="0">
              <a:buNone/>
            </a:pPr>
            <a:r>
              <a:rPr lang="tr-TR" dirty="0"/>
              <a:t>3- Doğru sözlü ve dürüst olmak</a:t>
            </a:r>
          </a:p>
          <a:p>
            <a:pPr marL="0" indent="0">
              <a:buNone/>
            </a:pPr>
            <a:r>
              <a:rPr lang="tr-TR" dirty="0"/>
              <a:t>4- Kendini başkalarından üstün görmemek</a:t>
            </a:r>
          </a:p>
          <a:p>
            <a:pPr marL="0" indent="0">
              <a:buNone/>
            </a:pPr>
            <a:r>
              <a:rPr lang="tr-TR" dirty="0"/>
              <a:t>5- Cömert olmak</a:t>
            </a:r>
          </a:p>
          <a:p>
            <a:pPr marL="0" indent="0">
              <a:buNone/>
            </a:pPr>
            <a:r>
              <a:rPr lang="tr-TR" dirty="0"/>
              <a:t>6- Sırları açığa vurmamak</a:t>
            </a:r>
          </a:p>
          <a:p>
            <a:pPr marL="0" indent="0">
              <a:buNone/>
            </a:pPr>
            <a:r>
              <a:rPr lang="tr-TR" dirty="0"/>
              <a:t>7- Allah'ın rahmetinden ümit kesmemek</a:t>
            </a:r>
          </a:p>
          <a:p>
            <a:pPr marL="0" indent="0">
              <a:buNone/>
            </a:pPr>
            <a:r>
              <a:rPr lang="tr-TR" dirty="0"/>
              <a:t>8- Misafire ikram etmek</a:t>
            </a:r>
          </a:p>
          <a:p>
            <a:pPr marL="0" indent="0">
              <a:buNone/>
            </a:pPr>
            <a:r>
              <a:rPr lang="tr-TR" dirty="0"/>
              <a:t>9- Yumuşak huylu olmak</a:t>
            </a:r>
          </a:p>
          <a:p>
            <a:pPr marL="0" indent="0">
              <a:buNone/>
            </a:pPr>
            <a:endParaRPr lang="tr-TR" dirty="0"/>
          </a:p>
        </p:txBody>
      </p:sp>
      <p:pic>
        <p:nvPicPr>
          <p:cNvPr id="6" name="Resim 5"/>
          <p:cNvPicPr>
            <a:picLocks noChangeAspect="1"/>
          </p:cNvPicPr>
          <p:nvPr/>
        </p:nvPicPr>
        <p:blipFill>
          <a:blip r:embed="rId3"/>
          <a:stretch>
            <a:fillRect/>
          </a:stretch>
        </p:blipFill>
        <p:spPr>
          <a:xfrm>
            <a:off x="8417264" y="3036816"/>
            <a:ext cx="2380891" cy="3668060"/>
          </a:xfrm>
          <a:prstGeom prst="rect">
            <a:avLst/>
          </a:prstGeom>
        </p:spPr>
      </p:pic>
    </p:spTree>
    <p:extLst>
      <p:ext uri="{BB962C8B-B14F-4D97-AF65-F5344CB8AC3E}">
        <p14:creationId xmlns:p14="http://schemas.microsoft.com/office/powerpoint/2010/main" val="32753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wipe(left)">
                                      <p:cBhvr>
                                        <p:cTn id="20" dur="500"/>
                                        <p:tgtEl>
                                          <p:spTgt spid="3">
                                            <p:bg/>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left)">
                                      <p:cBhvr>
                                        <p:cTn id="28" dur="500"/>
                                        <p:tgtEl>
                                          <p:spTgt spid="3">
                                            <p:txEl>
                                              <p:pRg st="1" end="1"/>
                                            </p:txEl>
                                          </p:spTgt>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500"/>
                                        <p:tgtEl>
                                          <p:spTgt spid="3">
                                            <p:txEl>
                                              <p:pRg st="3" end="3"/>
                                            </p:txEl>
                                          </p:spTgt>
                                        </p:tgtEl>
                                      </p:cBhvr>
                                    </p:animEffect>
                                  </p:childTnLst>
                                </p:cTn>
                              </p:par>
                            </p:childTnLst>
                          </p:cTn>
                        </p:par>
                        <p:par>
                          <p:cTn id="37" fill="hold">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left)">
                                      <p:cBhvr>
                                        <p:cTn id="40" dur="500"/>
                                        <p:tgtEl>
                                          <p:spTgt spid="3">
                                            <p:txEl>
                                              <p:pRg st="4" end="4"/>
                                            </p:txEl>
                                          </p:spTgt>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wipe(left)">
                                      <p:cBhvr>
                                        <p:cTn id="44" dur="500"/>
                                        <p:tgtEl>
                                          <p:spTgt spid="3">
                                            <p:txEl>
                                              <p:pRg st="5" end="5"/>
                                            </p:txEl>
                                          </p:spTgt>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wipe(left)">
                                      <p:cBhvr>
                                        <p:cTn id="48" dur="500"/>
                                        <p:tgtEl>
                                          <p:spTgt spid="3">
                                            <p:txEl>
                                              <p:pRg st="6" end="6"/>
                                            </p:txEl>
                                          </p:spTgt>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wipe(left)">
                                      <p:cBhvr>
                                        <p:cTn id="52" dur="500"/>
                                        <p:tgtEl>
                                          <p:spTgt spid="3">
                                            <p:txEl>
                                              <p:pRg st="7" end="7"/>
                                            </p:txEl>
                                          </p:spTgt>
                                        </p:tgtEl>
                                      </p:cBhvr>
                                    </p:animEffect>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wipe(left)">
                                      <p:cBhvr>
                                        <p:cTn id="5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2978" y="1073287"/>
            <a:ext cx="4264002" cy="4821076"/>
          </a:xfrm>
          <a:prstGeom prst="rect">
            <a:avLst/>
          </a:prstGeom>
        </p:spPr>
      </p:pic>
      <p:sp>
        <p:nvSpPr>
          <p:cNvPr id="7" name="Freeform 191">
            <a:extLst>
              <a:ext uri="{FF2B5EF4-FFF2-40B4-BE49-F238E27FC236}">
                <a16:creationId xmlns:a16="http://schemas.microsoft.com/office/drawing/2014/main" id="{D751278E-115C-4E40-B3A7-D55D5F2E0C9B}"/>
              </a:ext>
            </a:extLst>
          </p:cNvPr>
          <p:cNvSpPr>
            <a:spLocks/>
          </p:cNvSpPr>
          <p:nvPr/>
        </p:nvSpPr>
        <p:spPr bwMode="auto">
          <a:xfrm>
            <a:off x="4938594" y="1073287"/>
            <a:ext cx="7000365" cy="1599927"/>
          </a:xfrm>
          <a:custGeom>
            <a:avLst/>
            <a:gdLst>
              <a:gd name="T0" fmla="*/ 4017 w 4210"/>
              <a:gd name="T1" fmla="*/ 53 h 1948"/>
              <a:gd name="T2" fmla="*/ 3974 w 4210"/>
              <a:gd name="T3" fmla="*/ 58 h 1948"/>
              <a:gd name="T4" fmla="*/ 3956 w 4210"/>
              <a:gd name="T5" fmla="*/ 49 h 1948"/>
              <a:gd name="T6" fmla="*/ 3788 w 4210"/>
              <a:gd name="T7" fmla="*/ 27 h 1948"/>
              <a:gd name="T8" fmla="*/ 3503 w 4210"/>
              <a:gd name="T9" fmla="*/ 17 h 1948"/>
              <a:gd name="T10" fmla="*/ 3017 w 4210"/>
              <a:gd name="T11" fmla="*/ 2 h 1948"/>
              <a:gd name="T12" fmla="*/ 2302 w 4210"/>
              <a:gd name="T13" fmla="*/ 6 h 1948"/>
              <a:gd name="T14" fmla="*/ 1829 w 4210"/>
              <a:gd name="T15" fmla="*/ 27 h 1948"/>
              <a:gd name="T16" fmla="*/ 882 w 4210"/>
              <a:gd name="T17" fmla="*/ 104 h 1948"/>
              <a:gd name="T18" fmla="*/ 299 w 4210"/>
              <a:gd name="T19" fmla="*/ 199 h 1948"/>
              <a:gd name="T20" fmla="*/ 174 w 4210"/>
              <a:gd name="T21" fmla="*/ 228 h 1948"/>
              <a:gd name="T22" fmla="*/ 166 w 4210"/>
              <a:gd name="T23" fmla="*/ 264 h 1948"/>
              <a:gd name="T24" fmla="*/ 191 w 4210"/>
              <a:gd name="T25" fmla="*/ 277 h 1948"/>
              <a:gd name="T26" fmla="*/ 1360 w 4210"/>
              <a:gd name="T27" fmla="*/ 153 h 1948"/>
              <a:gd name="T28" fmla="*/ 2064 w 4210"/>
              <a:gd name="T29" fmla="*/ 101 h 1948"/>
              <a:gd name="T30" fmla="*/ 2763 w 4210"/>
              <a:gd name="T31" fmla="*/ 84 h 1948"/>
              <a:gd name="T32" fmla="*/ 3228 w 4210"/>
              <a:gd name="T33" fmla="*/ 91 h 1948"/>
              <a:gd name="T34" fmla="*/ 3578 w 4210"/>
              <a:gd name="T35" fmla="*/ 107 h 1948"/>
              <a:gd name="T36" fmla="*/ 3875 w 4210"/>
              <a:gd name="T37" fmla="*/ 124 h 1948"/>
              <a:gd name="T38" fmla="*/ 3959 w 4210"/>
              <a:gd name="T39" fmla="*/ 220 h 1948"/>
              <a:gd name="T40" fmla="*/ 4002 w 4210"/>
              <a:gd name="T41" fmla="*/ 610 h 1948"/>
              <a:gd name="T42" fmla="*/ 3983 w 4210"/>
              <a:gd name="T43" fmla="*/ 1100 h 1948"/>
              <a:gd name="T44" fmla="*/ 3965 w 4210"/>
              <a:gd name="T45" fmla="*/ 1593 h 1948"/>
              <a:gd name="T46" fmla="*/ 3965 w 4210"/>
              <a:gd name="T47" fmla="*/ 1690 h 1948"/>
              <a:gd name="T48" fmla="*/ 3862 w 4210"/>
              <a:gd name="T49" fmla="*/ 1684 h 1948"/>
              <a:gd name="T50" fmla="*/ 3680 w 4210"/>
              <a:gd name="T51" fmla="*/ 1662 h 1948"/>
              <a:gd name="T52" fmla="*/ 3267 w 4210"/>
              <a:gd name="T53" fmla="*/ 1611 h 1948"/>
              <a:gd name="T54" fmla="*/ 2598 w 4210"/>
              <a:gd name="T55" fmla="*/ 1592 h 1948"/>
              <a:gd name="T56" fmla="*/ 2218 w 4210"/>
              <a:gd name="T57" fmla="*/ 1582 h 1948"/>
              <a:gd name="T58" fmla="*/ 1529 w 4210"/>
              <a:gd name="T59" fmla="*/ 1547 h 1948"/>
              <a:gd name="T60" fmla="*/ 330 w 4210"/>
              <a:gd name="T61" fmla="*/ 1514 h 1948"/>
              <a:gd name="T62" fmla="*/ 89 w 4210"/>
              <a:gd name="T63" fmla="*/ 1441 h 1948"/>
              <a:gd name="T64" fmla="*/ 113 w 4210"/>
              <a:gd name="T65" fmla="*/ 1050 h 1948"/>
              <a:gd name="T66" fmla="*/ 140 w 4210"/>
              <a:gd name="T67" fmla="*/ 722 h 1948"/>
              <a:gd name="T68" fmla="*/ 159 w 4210"/>
              <a:gd name="T69" fmla="*/ 473 h 1948"/>
              <a:gd name="T70" fmla="*/ 160 w 4210"/>
              <a:gd name="T71" fmla="*/ 281 h 1948"/>
              <a:gd name="T72" fmla="*/ 152 w 4210"/>
              <a:gd name="T73" fmla="*/ 238 h 1948"/>
              <a:gd name="T74" fmla="*/ 127 w 4210"/>
              <a:gd name="T75" fmla="*/ 234 h 1948"/>
              <a:gd name="T76" fmla="*/ 108 w 4210"/>
              <a:gd name="T77" fmla="*/ 282 h 1948"/>
              <a:gd name="T78" fmla="*/ 78 w 4210"/>
              <a:gd name="T79" fmla="*/ 490 h 1948"/>
              <a:gd name="T80" fmla="*/ 55 w 4210"/>
              <a:gd name="T81" fmla="*/ 753 h 1948"/>
              <a:gd name="T82" fmla="*/ 25 w 4210"/>
              <a:gd name="T83" fmla="*/ 1108 h 1948"/>
              <a:gd name="T84" fmla="*/ 4 w 4210"/>
              <a:gd name="T85" fmla="*/ 1350 h 1948"/>
              <a:gd name="T86" fmla="*/ 12 w 4210"/>
              <a:gd name="T87" fmla="*/ 1527 h 1948"/>
              <a:gd name="T88" fmla="*/ 24 w 4210"/>
              <a:gd name="T89" fmla="*/ 1569 h 1948"/>
              <a:gd name="T90" fmla="*/ 37 w 4210"/>
              <a:gd name="T91" fmla="*/ 1599 h 1948"/>
              <a:gd name="T92" fmla="*/ 159 w 4210"/>
              <a:gd name="T93" fmla="*/ 1693 h 1948"/>
              <a:gd name="T94" fmla="*/ 353 w 4210"/>
              <a:gd name="T95" fmla="*/ 1757 h 1948"/>
              <a:gd name="T96" fmla="*/ 724 w 4210"/>
              <a:gd name="T97" fmla="*/ 1783 h 1948"/>
              <a:gd name="T98" fmla="*/ 1368 w 4210"/>
              <a:gd name="T99" fmla="*/ 1814 h 1948"/>
              <a:gd name="T100" fmla="*/ 2992 w 4210"/>
              <a:gd name="T101" fmla="*/ 1897 h 1948"/>
              <a:gd name="T102" fmla="*/ 4087 w 4210"/>
              <a:gd name="T103" fmla="*/ 1948 h 1948"/>
              <a:gd name="T104" fmla="*/ 4138 w 4210"/>
              <a:gd name="T105" fmla="*/ 1913 h 1948"/>
              <a:gd name="T106" fmla="*/ 4152 w 4210"/>
              <a:gd name="T107" fmla="*/ 1868 h 1948"/>
              <a:gd name="T108" fmla="*/ 4192 w 4210"/>
              <a:gd name="T109" fmla="*/ 767 h 1948"/>
              <a:gd name="T110" fmla="*/ 4208 w 4210"/>
              <a:gd name="T111" fmla="*/ 531 h 1948"/>
              <a:gd name="T112" fmla="*/ 4203 w 4210"/>
              <a:gd name="T113" fmla="*/ 326 h 1948"/>
              <a:gd name="T114" fmla="*/ 4151 w 4210"/>
              <a:gd name="T115" fmla="*/ 170 h 1948"/>
              <a:gd name="T116" fmla="*/ 4094 w 4210"/>
              <a:gd name="T117" fmla="*/ 100 h 1948"/>
              <a:gd name="T118" fmla="*/ 4033 w 4210"/>
              <a:gd name="T119" fmla="*/ 59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0" h="1948">
                <a:moveTo>
                  <a:pt x="4033" y="59"/>
                </a:moveTo>
                <a:lnTo>
                  <a:pt x="4017" y="53"/>
                </a:lnTo>
                <a:lnTo>
                  <a:pt x="3987" y="53"/>
                </a:lnTo>
                <a:lnTo>
                  <a:pt x="3974" y="58"/>
                </a:lnTo>
                <a:lnTo>
                  <a:pt x="3968" y="53"/>
                </a:lnTo>
                <a:lnTo>
                  <a:pt x="3956" y="49"/>
                </a:lnTo>
                <a:lnTo>
                  <a:pt x="3902" y="39"/>
                </a:lnTo>
                <a:lnTo>
                  <a:pt x="3788" y="27"/>
                </a:lnTo>
                <a:lnTo>
                  <a:pt x="3617" y="21"/>
                </a:lnTo>
                <a:lnTo>
                  <a:pt x="3503" y="17"/>
                </a:lnTo>
                <a:lnTo>
                  <a:pt x="3260" y="6"/>
                </a:lnTo>
                <a:lnTo>
                  <a:pt x="3017" y="2"/>
                </a:lnTo>
                <a:lnTo>
                  <a:pt x="2778" y="0"/>
                </a:lnTo>
                <a:lnTo>
                  <a:pt x="2302" y="6"/>
                </a:lnTo>
                <a:lnTo>
                  <a:pt x="2064" y="15"/>
                </a:lnTo>
                <a:lnTo>
                  <a:pt x="1829" y="27"/>
                </a:lnTo>
                <a:lnTo>
                  <a:pt x="1355" y="57"/>
                </a:lnTo>
                <a:lnTo>
                  <a:pt x="882" y="104"/>
                </a:lnTo>
                <a:lnTo>
                  <a:pt x="531" y="155"/>
                </a:lnTo>
                <a:lnTo>
                  <a:pt x="299" y="199"/>
                </a:lnTo>
                <a:lnTo>
                  <a:pt x="183" y="224"/>
                </a:lnTo>
                <a:lnTo>
                  <a:pt x="174" y="228"/>
                </a:lnTo>
                <a:lnTo>
                  <a:pt x="165" y="245"/>
                </a:lnTo>
                <a:lnTo>
                  <a:pt x="166" y="264"/>
                </a:lnTo>
                <a:lnTo>
                  <a:pt x="181" y="277"/>
                </a:lnTo>
                <a:lnTo>
                  <a:pt x="191" y="277"/>
                </a:lnTo>
                <a:lnTo>
                  <a:pt x="659" y="229"/>
                </a:lnTo>
                <a:lnTo>
                  <a:pt x="1360" y="153"/>
                </a:lnTo>
                <a:lnTo>
                  <a:pt x="1828" y="113"/>
                </a:lnTo>
                <a:lnTo>
                  <a:pt x="2064" y="101"/>
                </a:lnTo>
                <a:lnTo>
                  <a:pt x="2297" y="92"/>
                </a:lnTo>
                <a:lnTo>
                  <a:pt x="2763" y="84"/>
                </a:lnTo>
                <a:lnTo>
                  <a:pt x="2996" y="87"/>
                </a:lnTo>
                <a:lnTo>
                  <a:pt x="3228" y="91"/>
                </a:lnTo>
                <a:lnTo>
                  <a:pt x="3461" y="100"/>
                </a:lnTo>
                <a:lnTo>
                  <a:pt x="3578" y="107"/>
                </a:lnTo>
                <a:lnTo>
                  <a:pt x="3757" y="120"/>
                </a:lnTo>
                <a:lnTo>
                  <a:pt x="3875" y="124"/>
                </a:lnTo>
                <a:lnTo>
                  <a:pt x="3934" y="123"/>
                </a:lnTo>
                <a:lnTo>
                  <a:pt x="3959" y="220"/>
                </a:lnTo>
                <a:lnTo>
                  <a:pt x="3990" y="415"/>
                </a:lnTo>
                <a:lnTo>
                  <a:pt x="4002" y="610"/>
                </a:lnTo>
                <a:lnTo>
                  <a:pt x="4000" y="806"/>
                </a:lnTo>
                <a:lnTo>
                  <a:pt x="3983" y="1100"/>
                </a:lnTo>
                <a:lnTo>
                  <a:pt x="3967" y="1396"/>
                </a:lnTo>
                <a:lnTo>
                  <a:pt x="3965" y="1593"/>
                </a:lnTo>
                <a:lnTo>
                  <a:pt x="3971" y="1691"/>
                </a:lnTo>
                <a:lnTo>
                  <a:pt x="3965" y="1690"/>
                </a:lnTo>
                <a:lnTo>
                  <a:pt x="3960" y="1690"/>
                </a:lnTo>
                <a:lnTo>
                  <a:pt x="3862" y="1684"/>
                </a:lnTo>
                <a:lnTo>
                  <a:pt x="3762" y="1676"/>
                </a:lnTo>
                <a:lnTo>
                  <a:pt x="3680" y="1662"/>
                </a:lnTo>
                <a:lnTo>
                  <a:pt x="3516" y="1637"/>
                </a:lnTo>
                <a:lnTo>
                  <a:pt x="3267" y="1611"/>
                </a:lnTo>
                <a:lnTo>
                  <a:pt x="2932" y="1594"/>
                </a:lnTo>
                <a:lnTo>
                  <a:pt x="2598" y="1592"/>
                </a:lnTo>
                <a:lnTo>
                  <a:pt x="2431" y="1593"/>
                </a:lnTo>
                <a:lnTo>
                  <a:pt x="2218" y="1582"/>
                </a:lnTo>
                <a:lnTo>
                  <a:pt x="2007" y="1572"/>
                </a:lnTo>
                <a:lnTo>
                  <a:pt x="1529" y="1547"/>
                </a:lnTo>
                <a:lnTo>
                  <a:pt x="809" y="1519"/>
                </a:lnTo>
                <a:lnTo>
                  <a:pt x="330" y="1514"/>
                </a:lnTo>
                <a:lnTo>
                  <a:pt x="91" y="1519"/>
                </a:lnTo>
                <a:lnTo>
                  <a:pt x="89" y="1441"/>
                </a:lnTo>
                <a:lnTo>
                  <a:pt x="94" y="1284"/>
                </a:lnTo>
                <a:lnTo>
                  <a:pt x="113" y="1050"/>
                </a:lnTo>
                <a:lnTo>
                  <a:pt x="127" y="893"/>
                </a:lnTo>
                <a:lnTo>
                  <a:pt x="140" y="722"/>
                </a:lnTo>
                <a:lnTo>
                  <a:pt x="152" y="549"/>
                </a:lnTo>
                <a:lnTo>
                  <a:pt x="159" y="473"/>
                </a:lnTo>
                <a:lnTo>
                  <a:pt x="164" y="358"/>
                </a:lnTo>
                <a:lnTo>
                  <a:pt x="160" y="281"/>
                </a:lnTo>
                <a:lnTo>
                  <a:pt x="155" y="245"/>
                </a:lnTo>
                <a:lnTo>
                  <a:pt x="152" y="238"/>
                </a:lnTo>
                <a:lnTo>
                  <a:pt x="143" y="232"/>
                </a:lnTo>
                <a:lnTo>
                  <a:pt x="127" y="234"/>
                </a:lnTo>
                <a:lnTo>
                  <a:pt x="121" y="245"/>
                </a:lnTo>
                <a:lnTo>
                  <a:pt x="108" y="282"/>
                </a:lnTo>
                <a:lnTo>
                  <a:pt x="91" y="364"/>
                </a:lnTo>
                <a:lnTo>
                  <a:pt x="78" y="490"/>
                </a:lnTo>
                <a:lnTo>
                  <a:pt x="72" y="571"/>
                </a:lnTo>
                <a:lnTo>
                  <a:pt x="55" y="753"/>
                </a:lnTo>
                <a:lnTo>
                  <a:pt x="39" y="936"/>
                </a:lnTo>
                <a:lnTo>
                  <a:pt x="25" y="1108"/>
                </a:lnTo>
                <a:lnTo>
                  <a:pt x="11" y="1279"/>
                </a:lnTo>
                <a:lnTo>
                  <a:pt x="4" y="1350"/>
                </a:lnTo>
                <a:lnTo>
                  <a:pt x="0" y="1457"/>
                </a:lnTo>
                <a:lnTo>
                  <a:pt x="12" y="1527"/>
                </a:lnTo>
                <a:lnTo>
                  <a:pt x="26" y="1559"/>
                </a:lnTo>
                <a:lnTo>
                  <a:pt x="24" y="1569"/>
                </a:lnTo>
                <a:lnTo>
                  <a:pt x="29" y="1590"/>
                </a:lnTo>
                <a:lnTo>
                  <a:pt x="37" y="1599"/>
                </a:lnTo>
                <a:lnTo>
                  <a:pt x="73" y="1636"/>
                </a:lnTo>
                <a:lnTo>
                  <a:pt x="159" y="1693"/>
                </a:lnTo>
                <a:lnTo>
                  <a:pt x="252" y="1732"/>
                </a:lnTo>
                <a:lnTo>
                  <a:pt x="353" y="1757"/>
                </a:lnTo>
                <a:lnTo>
                  <a:pt x="512" y="1777"/>
                </a:lnTo>
                <a:lnTo>
                  <a:pt x="724" y="1783"/>
                </a:lnTo>
                <a:lnTo>
                  <a:pt x="824" y="1786"/>
                </a:lnTo>
                <a:lnTo>
                  <a:pt x="1368" y="1814"/>
                </a:lnTo>
                <a:lnTo>
                  <a:pt x="1912" y="1843"/>
                </a:lnTo>
                <a:lnTo>
                  <a:pt x="2992" y="1897"/>
                </a:lnTo>
                <a:lnTo>
                  <a:pt x="4070" y="1948"/>
                </a:lnTo>
                <a:lnTo>
                  <a:pt x="4087" y="1948"/>
                </a:lnTo>
                <a:lnTo>
                  <a:pt x="4116" y="1935"/>
                </a:lnTo>
                <a:lnTo>
                  <a:pt x="4138" y="1913"/>
                </a:lnTo>
                <a:lnTo>
                  <a:pt x="4151" y="1883"/>
                </a:lnTo>
                <a:lnTo>
                  <a:pt x="4152" y="1868"/>
                </a:lnTo>
                <a:lnTo>
                  <a:pt x="4171" y="1317"/>
                </a:lnTo>
                <a:lnTo>
                  <a:pt x="4192" y="767"/>
                </a:lnTo>
                <a:lnTo>
                  <a:pt x="4197" y="680"/>
                </a:lnTo>
                <a:lnTo>
                  <a:pt x="4208" y="531"/>
                </a:lnTo>
                <a:lnTo>
                  <a:pt x="4210" y="428"/>
                </a:lnTo>
                <a:lnTo>
                  <a:pt x="4203" y="326"/>
                </a:lnTo>
                <a:lnTo>
                  <a:pt x="4180" y="233"/>
                </a:lnTo>
                <a:lnTo>
                  <a:pt x="4151" y="170"/>
                </a:lnTo>
                <a:lnTo>
                  <a:pt x="4125" y="132"/>
                </a:lnTo>
                <a:lnTo>
                  <a:pt x="4094" y="100"/>
                </a:lnTo>
                <a:lnTo>
                  <a:pt x="4055" y="71"/>
                </a:lnTo>
                <a:lnTo>
                  <a:pt x="4033" y="59"/>
                </a:lnTo>
                <a:close/>
              </a:path>
            </a:pathLst>
          </a:custGeom>
          <a:solidFill>
            <a:srgbClr val="5B9BD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Dikdörtgen 9"/>
          <p:cNvSpPr/>
          <p:nvPr/>
        </p:nvSpPr>
        <p:spPr>
          <a:xfrm>
            <a:off x="5337857" y="1309516"/>
            <a:ext cx="6201838" cy="954107"/>
          </a:xfrm>
          <a:prstGeom prst="rect">
            <a:avLst/>
          </a:prstGeom>
        </p:spPr>
        <p:txBody>
          <a:bodyPr wrap="square">
            <a:spAutoFit/>
          </a:bodyPr>
          <a:lstStyle/>
          <a:p>
            <a:r>
              <a:rPr lang="tr-TR" sz="2800" b="1" dirty="0" smtClean="0"/>
              <a:t>Abdülkadir Geylani’nin </a:t>
            </a:r>
            <a:r>
              <a:rPr lang="tr-TR" sz="2800" dirty="0" smtClean="0"/>
              <a:t>düşünceleri etrafında oluşmuş tasavvufi bir yorumdur.</a:t>
            </a:r>
            <a:endParaRPr lang="tr-TR" sz="6000" dirty="0"/>
          </a:p>
        </p:txBody>
      </p:sp>
      <p:sp>
        <p:nvSpPr>
          <p:cNvPr id="11" name="Freeform 191">
            <a:extLst>
              <a:ext uri="{FF2B5EF4-FFF2-40B4-BE49-F238E27FC236}">
                <a16:creationId xmlns:a16="http://schemas.microsoft.com/office/drawing/2014/main" id="{D751278E-115C-4E40-B3A7-D55D5F2E0C9B}"/>
              </a:ext>
            </a:extLst>
          </p:cNvPr>
          <p:cNvSpPr>
            <a:spLocks/>
          </p:cNvSpPr>
          <p:nvPr/>
        </p:nvSpPr>
        <p:spPr bwMode="auto">
          <a:xfrm>
            <a:off x="4519479" y="3209724"/>
            <a:ext cx="7419479" cy="2552734"/>
          </a:xfrm>
          <a:custGeom>
            <a:avLst/>
            <a:gdLst>
              <a:gd name="T0" fmla="*/ 4017 w 4210"/>
              <a:gd name="T1" fmla="*/ 53 h 1948"/>
              <a:gd name="T2" fmla="*/ 3974 w 4210"/>
              <a:gd name="T3" fmla="*/ 58 h 1948"/>
              <a:gd name="T4" fmla="*/ 3956 w 4210"/>
              <a:gd name="T5" fmla="*/ 49 h 1948"/>
              <a:gd name="T6" fmla="*/ 3788 w 4210"/>
              <a:gd name="T7" fmla="*/ 27 h 1948"/>
              <a:gd name="T8" fmla="*/ 3503 w 4210"/>
              <a:gd name="T9" fmla="*/ 17 h 1948"/>
              <a:gd name="T10" fmla="*/ 3017 w 4210"/>
              <a:gd name="T11" fmla="*/ 2 h 1948"/>
              <a:gd name="T12" fmla="*/ 2302 w 4210"/>
              <a:gd name="T13" fmla="*/ 6 h 1948"/>
              <a:gd name="T14" fmla="*/ 1829 w 4210"/>
              <a:gd name="T15" fmla="*/ 27 h 1948"/>
              <a:gd name="T16" fmla="*/ 882 w 4210"/>
              <a:gd name="T17" fmla="*/ 104 h 1948"/>
              <a:gd name="T18" fmla="*/ 299 w 4210"/>
              <a:gd name="T19" fmla="*/ 199 h 1948"/>
              <a:gd name="T20" fmla="*/ 174 w 4210"/>
              <a:gd name="T21" fmla="*/ 228 h 1948"/>
              <a:gd name="T22" fmla="*/ 166 w 4210"/>
              <a:gd name="T23" fmla="*/ 264 h 1948"/>
              <a:gd name="T24" fmla="*/ 191 w 4210"/>
              <a:gd name="T25" fmla="*/ 277 h 1948"/>
              <a:gd name="T26" fmla="*/ 1360 w 4210"/>
              <a:gd name="T27" fmla="*/ 153 h 1948"/>
              <a:gd name="T28" fmla="*/ 2064 w 4210"/>
              <a:gd name="T29" fmla="*/ 101 h 1948"/>
              <a:gd name="T30" fmla="*/ 2763 w 4210"/>
              <a:gd name="T31" fmla="*/ 84 h 1948"/>
              <a:gd name="T32" fmla="*/ 3228 w 4210"/>
              <a:gd name="T33" fmla="*/ 91 h 1948"/>
              <a:gd name="T34" fmla="*/ 3578 w 4210"/>
              <a:gd name="T35" fmla="*/ 107 h 1948"/>
              <a:gd name="T36" fmla="*/ 3875 w 4210"/>
              <a:gd name="T37" fmla="*/ 124 h 1948"/>
              <a:gd name="T38" fmla="*/ 3959 w 4210"/>
              <a:gd name="T39" fmla="*/ 220 h 1948"/>
              <a:gd name="T40" fmla="*/ 4002 w 4210"/>
              <a:gd name="T41" fmla="*/ 610 h 1948"/>
              <a:gd name="T42" fmla="*/ 3983 w 4210"/>
              <a:gd name="T43" fmla="*/ 1100 h 1948"/>
              <a:gd name="T44" fmla="*/ 3965 w 4210"/>
              <a:gd name="T45" fmla="*/ 1593 h 1948"/>
              <a:gd name="T46" fmla="*/ 3965 w 4210"/>
              <a:gd name="T47" fmla="*/ 1690 h 1948"/>
              <a:gd name="T48" fmla="*/ 3862 w 4210"/>
              <a:gd name="T49" fmla="*/ 1684 h 1948"/>
              <a:gd name="T50" fmla="*/ 3680 w 4210"/>
              <a:gd name="T51" fmla="*/ 1662 h 1948"/>
              <a:gd name="T52" fmla="*/ 3267 w 4210"/>
              <a:gd name="T53" fmla="*/ 1611 h 1948"/>
              <a:gd name="T54" fmla="*/ 2598 w 4210"/>
              <a:gd name="T55" fmla="*/ 1592 h 1948"/>
              <a:gd name="T56" fmla="*/ 2218 w 4210"/>
              <a:gd name="T57" fmla="*/ 1582 h 1948"/>
              <a:gd name="T58" fmla="*/ 1529 w 4210"/>
              <a:gd name="T59" fmla="*/ 1547 h 1948"/>
              <a:gd name="T60" fmla="*/ 330 w 4210"/>
              <a:gd name="T61" fmla="*/ 1514 h 1948"/>
              <a:gd name="T62" fmla="*/ 89 w 4210"/>
              <a:gd name="T63" fmla="*/ 1441 h 1948"/>
              <a:gd name="T64" fmla="*/ 113 w 4210"/>
              <a:gd name="T65" fmla="*/ 1050 h 1948"/>
              <a:gd name="T66" fmla="*/ 140 w 4210"/>
              <a:gd name="T67" fmla="*/ 722 h 1948"/>
              <a:gd name="T68" fmla="*/ 159 w 4210"/>
              <a:gd name="T69" fmla="*/ 473 h 1948"/>
              <a:gd name="T70" fmla="*/ 160 w 4210"/>
              <a:gd name="T71" fmla="*/ 281 h 1948"/>
              <a:gd name="T72" fmla="*/ 152 w 4210"/>
              <a:gd name="T73" fmla="*/ 238 h 1948"/>
              <a:gd name="T74" fmla="*/ 127 w 4210"/>
              <a:gd name="T75" fmla="*/ 234 h 1948"/>
              <a:gd name="T76" fmla="*/ 108 w 4210"/>
              <a:gd name="T77" fmla="*/ 282 h 1948"/>
              <a:gd name="T78" fmla="*/ 78 w 4210"/>
              <a:gd name="T79" fmla="*/ 490 h 1948"/>
              <a:gd name="T80" fmla="*/ 55 w 4210"/>
              <a:gd name="T81" fmla="*/ 753 h 1948"/>
              <a:gd name="T82" fmla="*/ 25 w 4210"/>
              <a:gd name="T83" fmla="*/ 1108 h 1948"/>
              <a:gd name="T84" fmla="*/ 4 w 4210"/>
              <a:gd name="T85" fmla="*/ 1350 h 1948"/>
              <a:gd name="T86" fmla="*/ 12 w 4210"/>
              <a:gd name="T87" fmla="*/ 1527 h 1948"/>
              <a:gd name="T88" fmla="*/ 24 w 4210"/>
              <a:gd name="T89" fmla="*/ 1569 h 1948"/>
              <a:gd name="T90" fmla="*/ 37 w 4210"/>
              <a:gd name="T91" fmla="*/ 1599 h 1948"/>
              <a:gd name="T92" fmla="*/ 159 w 4210"/>
              <a:gd name="T93" fmla="*/ 1693 h 1948"/>
              <a:gd name="T94" fmla="*/ 353 w 4210"/>
              <a:gd name="T95" fmla="*/ 1757 h 1948"/>
              <a:gd name="T96" fmla="*/ 724 w 4210"/>
              <a:gd name="T97" fmla="*/ 1783 h 1948"/>
              <a:gd name="T98" fmla="*/ 1368 w 4210"/>
              <a:gd name="T99" fmla="*/ 1814 h 1948"/>
              <a:gd name="T100" fmla="*/ 2992 w 4210"/>
              <a:gd name="T101" fmla="*/ 1897 h 1948"/>
              <a:gd name="T102" fmla="*/ 4087 w 4210"/>
              <a:gd name="T103" fmla="*/ 1948 h 1948"/>
              <a:gd name="T104" fmla="*/ 4138 w 4210"/>
              <a:gd name="T105" fmla="*/ 1913 h 1948"/>
              <a:gd name="T106" fmla="*/ 4152 w 4210"/>
              <a:gd name="T107" fmla="*/ 1868 h 1948"/>
              <a:gd name="T108" fmla="*/ 4192 w 4210"/>
              <a:gd name="T109" fmla="*/ 767 h 1948"/>
              <a:gd name="T110" fmla="*/ 4208 w 4210"/>
              <a:gd name="T111" fmla="*/ 531 h 1948"/>
              <a:gd name="T112" fmla="*/ 4203 w 4210"/>
              <a:gd name="T113" fmla="*/ 326 h 1948"/>
              <a:gd name="T114" fmla="*/ 4151 w 4210"/>
              <a:gd name="T115" fmla="*/ 170 h 1948"/>
              <a:gd name="T116" fmla="*/ 4094 w 4210"/>
              <a:gd name="T117" fmla="*/ 100 h 1948"/>
              <a:gd name="T118" fmla="*/ 4033 w 4210"/>
              <a:gd name="T119" fmla="*/ 59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0" h="1948">
                <a:moveTo>
                  <a:pt x="4033" y="59"/>
                </a:moveTo>
                <a:lnTo>
                  <a:pt x="4017" y="53"/>
                </a:lnTo>
                <a:lnTo>
                  <a:pt x="3987" y="53"/>
                </a:lnTo>
                <a:lnTo>
                  <a:pt x="3974" y="58"/>
                </a:lnTo>
                <a:lnTo>
                  <a:pt x="3968" y="53"/>
                </a:lnTo>
                <a:lnTo>
                  <a:pt x="3956" y="49"/>
                </a:lnTo>
                <a:lnTo>
                  <a:pt x="3902" y="39"/>
                </a:lnTo>
                <a:lnTo>
                  <a:pt x="3788" y="27"/>
                </a:lnTo>
                <a:lnTo>
                  <a:pt x="3617" y="21"/>
                </a:lnTo>
                <a:lnTo>
                  <a:pt x="3503" y="17"/>
                </a:lnTo>
                <a:lnTo>
                  <a:pt x="3260" y="6"/>
                </a:lnTo>
                <a:lnTo>
                  <a:pt x="3017" y="2"/>
                </a:lnTo>
                <a:lnTo>
                  <a:pt x="2778" y="0"/>
                </a:lnTo>
                <a:lnTo>
                  <a:pt x="2302" y="6"/>
                </a:lnTo>
                <a:lnTo>
                  <a:pt x="2064" y="15"/>
                </a:lnTo>
                <a:lnTo>
                  <a:pt x="1829" y="27"/>
                </a:lnTo>
                <a:lnTo>
                  <a:pt x="1355" y="57"/>
                </a:lnTo>
                <a:lnTo>
                  <a:pt x="882" y="104"/>
                </a:lnTo>
                <a:lnTo>
                  <a:pt x="531" y="155"/>
                </a:lnTo>
                <a:lnTo>
                  <a:pt x="299" y="199"/>
                </a:lnTo>
                <a:lnTo>
                  <a:pt x="183" y="224"/>
                </a:lnTo>
                <a:lnTo>
                  <a:pt x="174" y="228"/>
                </a:lnTo>
                <a:lnTo>
                  <a:pt x="165" y="245"/>
                </a:lnTo>
                <a:lnTo>
                  <a:pt x="166" y="264"/>
                </a:lnTo>
                <a:lnTo>
                  <a:pt x="181" y="277"/>
                </a:lnTo>
                <a:lnTo>
                  <a:pt x="191" y="277"/>
                </a:lnTo>
                <a:lnTo>
                  <a:pt x="659" y="229"/>
                </a:lnTo>
                <a:lnTo>
                  <a:pt x="1360" y="153"/>
                </a:lnTo>
                <a:lnTo>
                  <a:pt x="1828" y="113"/>
                </a:lnTo>
                <a:lnTo>
                  <a:pt x="2064" y="101"/>
                </a:lnTo>
                <a:lnTo>
                  <a:pt x="2297" y="92"/>
                </a:lnTo>
                <a:lnTo>
                  <a:pt x="2763" y="84"/>
                </a:lnTo>
                <a:lnTo>
                  <a:pt x="2996" y="87"/>
                </a:lnTo>
                <a:lnTo>
                  <a:pt x="3228" y="91"/>
                </a:lnTo>
                <a:lnTo>
                  <a:pt x="3461" y="100"/>
                </a:lnTo>
                <a:lnTo>
                  <a:pt x="3578" y="107"/>
                </a:lnTo>
                <a:lnTo>
                  <a:pt x="3757" y="120"/>
                </a:lnTo>
                <a:lnTo>
                  <a:pt x="3875" y="124"/>
                </a:lnTo>
                <a:lnTo>
                  <a:pt x="3934" y="123"/>
                </a:lnTo>
                <a:lnTo>
                  <a:pt x="3959" y="220"/>
                </a:lnTo>
                <a:lnTo>
                  <a:pt x="3990" y="415"/>
                </a:lnTo>
                <a:lnTo>
                  <a:pt x="4002" y="610"/>
                </a:lnTo>
                <a:lnTo>
                  <a:pt x="4000" y="806"/>
                </a:lnTo>
                <a:lnTo>
                  <a:pt x="3983" y="1100"/>
                </a:lnTo>
                <a:lnTo>
                  <a:pt x="3967" y="1396"/>
                </a:lnTo>
                <a:lnTo>
                  <a:pt x="3965" y="1593"/>
                </a:lnTo>
                <a:lnTo>
                  <a:pt x="3971" y="1691"/>
                </a:lnTo>
                <a:lnTo>
                  <a:pt x="3965" y="1690"/>
                </a:lnTo>
                <a:lnTo>
                  <a:pt x="3960" y="1690"/>
                </a:lnTo>
                <a:lnTo>
                  <a:pt x="3862" y="1684"/>
                </a:lnTo>
                <a:lnTo>
                  <a:pt x="3762" y="1676"/>
                </a:lnTo>
                <a:lnTo>
                  <a:pt x="3680" y="1662"/>
                </a:lnTo>
                <a:lnTo>
                  <a:pt x="3516" y="1637"/>
                </a:lnTo>
                <a:lnTo>
                  <a:pt x="3267" y="1611"/>
                </a:lnTo>
                <a:lnTo>
                  <a:pt x="2932" y="1594"/>
                </a:lnTo>
                <a:lnTo>
                  <a:pt x="2598" y="1592"/>
                </a:lnTo>
                <a:lnTo>
                  <a:pt x="2431" y="1593"/>
                </a:lnTo>
                <a:lnTo>
                  <a:pt x="2218" y="1582"/>
                </a:lnTo>
                <a:lnTo>
                  <a:pt x="2007" y="1572"/>
                </a:lnTo>
                <a:lnTo>
                  <a:pt x="1529" y="1547"/>
                </a:lnTo>
                <a:lnTo>
                  <a:pt x="809" y="1519"/>
                </a:lnTo>
                <a:lnTo>
                  <a:pt x="330" y="1514"/>
                </a:lnTo>
                <a:lnTo>
                  <a:pt x="91" y="1519"/>
                </a:lnTo>
                <a:lnTo>
                  <a:pt x="89" y="1441"/>
                </a:lnTo>
                <a:lnTo>
                  <a:pt x="94" y="1284"/>
                </a:lnTo>
                <a:lnTo>
                  <a:pt x="113" y="1050"/>
                </a:lnTo>
                <a:lnTo>
                  <a:pt x="127" y="893"/>
                </a:lnTo>
                <a:lnTo>
                  <a:pt x="140" y="722"/>
                </a:lnTo>
                <a:lnTo>
                  <a:pt x="152" y="549"/>
                </a:lnTo>
                <a:lnTo>
                  <a:pt x="159" y="473"/>
                </a:lnTo>
                <a:lnTo>
                  <a:pt x="164" y="358"/>
                </a:lnTo>
                <a:lnTo>
                  <a:pt x="160" y="281"/>
                </a:lnTo>
                <a:lnTo>
                  <a:pt x="155" y="245"/>
                </a:lnTo>
                <a:lnTo>
                  <a:pt x="152" y="238"/>
                </a:lnTo>
                <a:lnTo>
                  <a:pt x="143" y="232"/>
                </a:lnTo>
                <a:lnTo>
                  <a:pt x="127" y="234"/>
                </a:lnTo>
                <a:lnTo>
                  <a:pt x="121" y="245"/>
                </a:lnTo>
                <a:lnTo>
                  <a:pt x="108" y="282"/>
                </a:lnTo>
                <a:lnTo>
                  <a:pt x="91" y="364"/>
                </a:lnTo>
                <a:lnTo>
                  <a:pt x="78" y="490"/>
                </a:lnTo>
                <a:lnTo>
                  <a:pt x="72" y="571"/>
                </a:lnTo>
                <a:lnTo>
                  <a:pt x="55" y="753"/>
                </a:lnTo>
                <a:lnTo>
                  <a:pt x="39" y="936"/>
                </a:lnTo>
                <a:lnTo>
                  <a:pt x="25" y="1108"/>
                </a:lnTo>
                <a:lnTo>
                  <a:pt x="11" y="1279"/>
                </a:lnTo>
                <a:lnTo>
                  <a:pt x="4" y="1350"/>
                </a:lnTo>
                <a:lnTo>
                  <a:pt x="0" y="1457"/>
                </a:lnTo>
                <a:lnTo>
                  <a:pt x="12" y="1527"/>
                </a:lnTo>
                <a:lnTo>
                  <a:pt x="26" y="1559"/>
                </a:lnTo>
                <a:lnTo>
                  <a:pt x="24" y="1569"/>
                </a:lnTo>
                <a:lnTo>
                  <a:pt x="29" y="1590"/>
                </a:lnTo>
                <a:lnTo>
                  <a:pt x="37" y="1599"/>
                </a:lnTo>
                <a:lnTo>
                  <a:pt x="73" y="1636"/>
                </a:lnTo>
                <a:lnTo>
                  <a:pt x="159" y="1693"/>
                </a:lnTo>
                <a:lnTo>
                  <a:pt x="252" y="1732"/>
                </a:lnTo>
                <a:lnTo>
                  <a:pt x="353" y="1757"/>
                </a:lnTo>
                <a:lnTo>
                  <a:pt x="512" y="1777"/>
                </a:lnTo>
                <a:lnTo>
                  <a:pt x="724" y="1783"/>
                </a:lnTo>
                <a:lnTo>
                  <a:pt x="824" y="1786"/>
                </a:lnTo>
                <a:lnTo>
                  <a:pt x="1368" y="1814"/>
                </a:lnTo>
                <a:lnTo>
                  <a:pt x="1912" y="1843"/>
                </a:lnTo>
                <a:lnTo>
                  <a:pt x="2992" y="1897"/>
                </a:lnTo>
                <a:lnTo>
                  <a:pt x="4070" y="1948"/>
                </a:lnTo>
                <a:lnTo>
                  <a:pt x="4087" y="1948"/>
                </a:lnTo>
                <a:lnTo>
                  <a:pt x="4116" y="1935"/>
                </a:lnTo>
                <a:lnTo>
                  <a:pt x="4138" y="1913"/>
                </a:lnTo>
                <a:lnTo>
                  <a:pt x="4151" y="1883"/>
                </a:lnTo>
                <a:lnTo>
                  <a:pt x="4152" y="1868"/>
                </a:lnTo>
                <a:lnTo>
                  <a:pt x="4171" y="1317"/>
                </a:lnTo>
                <a:lnTo>
                  <a:pt x="4192" y="767"/>
                </a:lnTo>
                <a:lnTo>
                  <a:pt x="4197" y="680"/>
                </a:lnTo>
                <a:lnTo>
                  <a:pt x="4208" y="531"/>
                </a:lnTo>
                <a:lnTo>
                  <a:pt x="4210" y="428"/>
                </a:lnTo>
                <a:lnTo>
                  <a:pt x="4203" y="326"/>
                </a:lnTo>
                <a:lnTo>
                  <a:pt x="4180" y="233"/>
                </a:lnTo>
                <a:lnTo>
                  <a:pt x="4151" y="170"/>
                </a:lnTo>
                <a:lnTo>
                  <a:pt x="4125" y="132"/>
                </a:lnTo>
                <a:lnTo>
                  <a:pt x="4094" y="100"/>
                </a:lnTo>
                <a:lnTo>
                  <a:pt x="4055" y="71"/>
                </a:lnTo>
                <a:lnTo>
                  <a:pt x="4033" y="59"/>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Dikdörtgen 11"/>
          <p:cNvSpPr/>
          <p:nvPr/>
        </p:nvSpPr>
        <p:spPr>
          <a:xfrm>
            <a:off x="4938594" y="3566760"/>
            <a:ext cx="6630839" cy="1569660"/>
          </a:xfrm>
          <a:prstGeom prst="rect">
            <a:avLst/>
          </a:prstGeom>
        </p:spPr>
        <p:txBody>
          <a:bodyPr wrap="square">
            <a:spAutoFit/>
          </a:bodyPr>
          <a:lstStyle/>
          <a:p>
            <a:r>
              <a:rPr lang="tr-TR" sz="3200" dirty="0"/>
              <a:t>Abdülkadir </a:t>
            </a:r>
            <a:r>
              <a:rPr lang="tr-TR" sz="3200" dirty="0" err="1"/>
              <a:t>Geylâni’nin</a:t>
            </a:r>
            <a:r>
              <a:rPr lang="tr-TR" sz="3200" dirty="0"/>
              <a:t> (öl. 1165/66</a:t>
            </a:r>
            <a:r>
              <a:rPr lang="tr-TR" sz="3200" dirty="0" smtClean="0"/>
              <a:t>), </a:t>
            </a:r>
            <a:r>
              <a:rPr lang="tr-TR" sz="3200" dirty="0"/>
              <a:t>Bağdat’a </a:t>
            </a:r>
            <a:r>
              <a:rPr lang="tr-TR" sz="3200" dirty="0" smtClean="0"/>
              <a:t> yaşayan halka vaaz veren ve talebe yetiştiren bir alim.</a:t>
            </a:r>
            <a:endParaRPr lang="tr-TR" sz="3200" dirty="0"/>
          </a:p>
        </p:txBody>
      </p:sp>
      <p:sp>
        <p:nvSpPr>
          <p:cNvPr id="9" name="사각형: 둥근 모서리 2">
            <a:extLst>
              <a:ext uri="{FF2B5EF4-FFF2-40B4-BE49-F238E27FC236}">
                <a16:creationId xmlns:a16="http://schemas.microsoft.com/office/drawing/2014/main" id="{2B5DCA7F-1CB5-47C1-8931-8E774F89C269}"/>
              </a:ext>
            </a:extLst>
          </p:cNvPr>
          <p:cNvSpPr/>
          <p:nvPr/>
        </p:nvSpPr>
        <p:spPr>
          <a:xfrm>
            <a:off x="384652" y="491496"/>
            <a:ext cx="3721059" cy="720080"/>
          </a:xfrm>
          <a:prstGeom prst="roundRect">
            <a:avLst>
              <a:gd name="adj" fmla="val 9524"/>
            </a:avLst>
          </a:prstGeom>
          <a:solidFill>
            <a:srgbClr val="90C8D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sz="4400" b="1" dirty="0" smtClean="0"/>
              <a:t>Kadirilik</a:t>
            </a:r>
            <a:r>
              <a:rPr lang="tr-TR" b="1" dirty="0" smtClean="0"/>
              <a:t> </a:t>
            </a:r>
            <a:endParaRPr lang="ko-KR" altLang="en-US" dirty="0">
              <a:solidFill>
                <a:schemeClr val="tx1"/>
              </a:solidFill>
            </a:endParaRPr>
          </a:p>
        </p:txBody>
      </p:sp>
      <p:sp>
        <p:nvSpPr>
          <p:cNvPr id="13" name="사각형: 둥근 모서리 1">
            <a:extLst>
              <a:ext uri="{FF2B5EF4-FFF2-40B4-BE49-F238E27FC236}">
                <a16:creationId xmlns:a16="http://schemas.microsoft.com/office/drawing/2014/main" id="{555406DD-9578-4B3B-AFB3-0D0C9AFC022C}"/>
              </a:ext>
            </a:extLst>
          </p:cNvPr>
          <p:cNvSpPr/>
          <p:nvPr/>
        </p:nvSpPr>
        <p:spPr>
          <a:xfrm>
            <a:off x="78364" y="319199"/>
            <a:ext cx="811403" cy="998806"/>
          </a:xfrm>
          <a:prstGeom prst="roundRect">
            <a:avLst/>
          </a:prstGeom>
          <a:solidFill>
            <a:schemeClr val="bg1"/>
          </a:solidFill>
          <a:ln w="76200">
            <a:solidFill>
              <a:srgbClr val="90C8D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tr-TR" altLang="ko-KR" sz="5400" b="1" dirty="0" smtClean="0">
                <a:solidFill>
                  <a:srgbClr val="98A6E0"/>
                </a:solidFill>
                <a:latin typeface="Arial" panose="020B0604020202020204" pitchFamily="34" charset="0"/>
                <a:cs typeface="Arial" panose="020B0604020202020204" pitchFamily="34" charset="0"/>
              </a:rPr>
              <a:t>2</a:t>
            </a:r>
            <a:endParaRPr lang="ko-KR" altLang="en-US" sz="5400" b="1" dirty="0">
              <a:solidFill>
                <a:srgbClr val="98A6E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0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heme/theme1.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TotalTime>
  <Words>1617</Words>
  <Application>Microsoft Office PowerPoint</Application>
  <PresentationFormat>Geniş ekran</PresentationFormat>
  <Paragraphs>317</Paragraphs>
  <Slides>40</Slides>
  <Notes>4</Notes>
  <HiddenSlides>0</HiddenSlides>
  <MMClips>0</MMClips>
  <ScaleCrop>false</ScaleCrop>
  <HeadingPairs>
    <vt:vector size="6" baseType="variant">
      <vt:variant>
        <vt:lpstr>Kullanılan Yazı Tipleri</vt:lpstr>
      </vt:variant>
      <vt:variant>
        <vt:i4>14</vt:i4>
      </vt:variant>
      <vt:variant>
        <vt:lpstr>Tema</vt:lpstr>
      </vt:variant>
      <vt:variant>
        <vt:i4>12</vt:i4>
      </vt:variant>
      <vt:variant>
        <vt:lpstr>Slayt Başlıkları</vt:lpstr>
      </vt:variant>
      <vt:variant>
        <vt:i4>40</vt:i4>
      </vt:variant>
    </vt:vector>
  </HeadingPairs>
  <TitlesOfParts>
    <vt:vector size="66" baseType="lpstr">
      <vt:lpstr>맑은 고딕</vt:lpstr>
      <vt:lpstr>Arial</vt:lpstr>
      <vt:lpstr>Arial Unicode MS</vt:lpstr>
      <vt:lpstr>Bahnschrift SemiCondensed</vt:lpstr>
      <vt:lpstr>Calibri</vt:lpstr>
      <vt:lpstr>Calibri Light</vt:lpstr>
      <vt:lpstr>Comfortaa</vt:lpstr>
      <vt:lpstr>Economica</vt:lpstr>
      <vt:lpstr>Helvetica</vt:lpstr>
      <vt:lpstr>mHelvetica</vt:lpstr>
      <vt:lpstr>Open Sans</vt:lpstr>
      <vt:lpstr>Permanent Marker</vt:lpstr>
      <vt:lpstr>Times</vt:lpstr>
      <vt:lpstr>Wingdings</vt:lpstr>
      <vt:lpstr>1_Office Teması</vt:lpstr>
      <vt:lpstr>Office Teması</vt:lpstr>
      <vt:lpstr>2_Office Teması</vt:lpstr>
      <vt:lpstr>3_Office Teması</vt:lpstr>
      <vt:lpstr>JAY DESIGN</vt:lpstr>
      <vt:lpstr>Template PresentationGo</vt:lpstr>
      <vt:lpstr>1_Template PresentationGo</vt:lpstr>
      <vt:lpstr>4_Office Teması</vt:lpstr>
      <vt:lpstr>2_JAY DESIGN</vt:lpstr>
      <vt:lpstr>SKETCH LESSON</vt:lpstr>
      <vt:lpstr>4_JAY DESIGN</vt:lpstr>
      <vt:lpstr>Contents Slide Master</vt:lpstr>
      <vt:lpstr>PowerPoint Sunusu</vt:lpstr>
      <vt:lpstr>PowerPoint Sunusu</vt:lpstr>
      <vt:lpstr>PowerPoint Sunusu</vt:lpstr>
      <vt:lpstr>Tasavvufun temel amaçları</vt:lpstr>
      <vt:lpstr>PowerPoint Sunusu</vt:lpstr>
      <vt:lpstr>PowerPoint Sunusu</vt:lpstr>
      <vt:lpstr>PowerPoint Sunusu</vt:lpstr>
      <vt:lpstr>Yeseviliğin önemli ilkeleri</vt:lpstr>
      <vt:lpstr>PowerPoint Sunusu</vt:lpstr>
      <vt:lpstr>PowerPoint Sunusu</vt:lpstr>
      <vt:lpstr>PowerPoint Sunusu</vt:lpstr>
      <vt:lpstr>PowerPoint Sunusu</vt:lpstr>
      <vt:lpstr>PowerPoint Sunusu</vt:lpstr>
      <vt:lpstr>PowerPoint Sunusu</vt:lpstr>
      <vt:lpstr>Mevleviliğin önemli ilkeleri</vt:lpstr>
      <vt:lpstr>PowerPoint Sunusu</vt:lpstr>
      <vt:lpstr>Nakşibendiliğin temel prensipleri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Alevilik-Bektaşilikle İlgili Kavramlar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Yıldırım</cp:lastModifiedBy>
  <cp:revision>56</cp:revision>
  <dcterms:created xsi:type="dcterms:W3CDTF">2020-05-14T20:25:15Z</dcterms:created>
  <dcterms:modified xsi:type="dcterms:W3CDTF">2021-04-24T20:05:35Z</dcterms:modified>
</cp:coreProperties>
</file>