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6" r:id="rId4"/>
    <p:sldMasterId id="2147483716" r:id="rId5"/>
    <p:sldMasterId id="2147483728" r:id="rId6"/>
    <p:sldMasterId id="2147483752" r:id="rId7"/>
  </p:sldMasterIdLst>
  <p:notesMasterIdLst>
    <p:notesMasterId r:id="rId27"/>
  </p:notesMasterIdLst>
  <p:sldIdLst>
    <p:sldId id="259" r:id="rId8"/>
    <p:sldId id="260" r:id="rId9"/>
    <p:sldId id="256" r:id="rId10"/>
    <p:sldId id="261" r:id="rId11"/>
    <p:sldId id="263" r:id="rId12"/>
    <p:sldId id="264" r:id="rId13"/>
    <p:sldId id="265" r:id="rId14"/>
    <p:sldId id="266" r:id="rId15"/>
    <p:sldId id="267" r:id="rId16"/>
    <p:sldId id="269" r:id="rId17"/>
    <p:sldId id="270" r:id="rId18"/>
    <p:sldId id="271" r:id="rId19"/>
    <p:sldId id="274" r:id="rId20"/>
    <p:sldId id="273" r:id="rId21"/>
    <p:sldId id="275" r:id="rId22"/>
    <p:sldId id="276" r:id="rId23"/>
    <p:sldId id="277" r:id="rId24"/>
    <p:sldId id="280" r:id="rId25"/>
    <p:sldId id="279"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D24"/>
    <a:srgbClr val="EC3A3B"/>
    <a:srgbClr val="69E781"/>
    <a:srgbClr val="5EB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8CA55-C418-4558-A7DA-6F670892ED51}" type="datetimeFigureOut">
              <a:rPr lang="tr-TR" smtClean="0"/>
              <a:t>14.04.2021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8CFE0-7899-46DA-B6F7-BC466AE806B6}" type="slidenum">
              <a:rPr lang="tr-TR" smtClean="0"/>
              <a:t>‹#›</a:t>
            </a:fld>
            <a:endParaRPr lang="tr-TR"/>
          </a:p>
        </p:txBody>
      </p:sp>
    </p:spTree>
    <p:extLst>
      <p:ext uri="{BB962C8B-B14F-4D97-AF65-F5344CB8AC3E}">
        <p14:creationId xmlns:p14="http://schemas.microsoft.com/office/powerpoint/2010/main" val="23820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4AC35-52B8-437A-A61B-ED2F20833DE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52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2539BB-CF99-442B-A5AC-8A5CA72F326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5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87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938CFE0-7899-46DA-B6F7-BC466AE806B6}" type="slidenum">
              <a:rPr lang="tr-TR" smtClean="0"/>
              <a:t>19</a:t>
            </a:fld>
            <a:endParaRPr lang="tr-TR"/>
          </a:p>
        </p:txBody>
      </p:sp>
    </p:spTree>
    <p:extLst>
      <p:ext uri="{BB962C8B-B14F-4D97-AF65-F5344CB8AC3E}">
        <p14:creationId xmlns:p14="http://schemas.microsoft.com/office/powerpoint/2010/main" val="1488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7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007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971019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025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51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78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468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46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35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5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018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5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88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18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08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83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38978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16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1768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479396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5789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506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09600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641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224302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7812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95564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49407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538775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25945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210149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3289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937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357854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920333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456788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96984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767888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514202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81035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366604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74726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20250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053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218214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133825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25305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F6B1-B279-4318-BD19-B5A49979A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320D44-ECFE-421F-A475-096FB893B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FC51FF-A335-45A9-A8F5-9A7D69EFF0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E93869-77AC-4863-A427-A31F017D1D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EE67A4-CF04-4E71-B483-914C9BD243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01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AB70-79D7-4A17-B963-8D63596C7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F8222-8B10-4811-A527-9DBE842A47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0069D-256F-4470-9CB3-1446B1423F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514ADA-30EC-402F-9DAF-2D2649D564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2A7588-5298-4A53-B365-989AB098A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532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840E-57E6-49DD-9E78-8B9C29642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F24529-44E2-49C2-A3A9-E9069DD7B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EA8FD-E341-46BF-867C-6EFB583EE4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BDB3BD9-364F-4A38-BA3C-23124C7312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922D676-49A8-4BAB-A4D5-58BA4D67F3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059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270C-5091-4B6C-9261-CBC9AA5F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CFFD9-D931-4ED6-A04C-B2776B0B8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A4061-D040-44B5-A1C7-9DBD0FC3B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147105-290D-403A-B195-B185CFF4E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A23E54-38E1-464F-8DCE-D5F922053E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3934228-58C2-458A-B8DD-EFD96702C1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363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8A12-1B4B-45F1-A8F4-0936F9AF49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802F1-96D9-435A-B5F7-75CDED136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166F-AE01-45C4-A089-45523278D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8F7AD-B21F-4F78-AA07-462380312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710E1-2AAF-4075-A533-54E61CB63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5B1525-BE85-41A1-8B34-329CCAA5CE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129ADD9-DC90-4C3F-ADF7-518AB2DA46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14A28AA-E5A0-44BE-9C87-54AB658FD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990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07DD-9A7B-4673-ACDD-B997EE65B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D0F70-BCAD-4608-A876-423D64A0A0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797A75F-5A3D-457C-B8F6-9281DC6B3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6DC9A59-DCE3-42D0-AFA8-F1BB81995F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06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6B401-4012-4AEA-B3A4-84CDA3CBA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E4DF486-6523-40EB-BD7E-417F9D8C66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969696-2033-4EA5-949E-7DFEA0CDBB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7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4643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86B3-5AC7-4EBC-B57C-0DBCBE58F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B9F838-479E-4303-AEB6-DF793A7CE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55DBE-C65F-40A4-AA1E-822AB5E8D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F8087-338B-42C7-993C-4FE1C8BC65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1A57D67-331A-40CE-B169-2929180D25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E7A87A-385D-4272-AA17-BBF19E61C3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328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1597-FB8F-44E5-A849-1FC3B9A31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3E85E-6C2A-4C2A-AFB7-0A32EF5B8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0FA70-E56F-48BC-95C2-0B2E988EC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55547-69F4-406F-A1F6-934E2BCF87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883500A-BCFE-4E15-89BB-8DC2033916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69538B-B742-4A98-AB27-34B4A0AEF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5259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E71D-DDCD-43F4-A77C-22C32C455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BE5161-220B-4356-81BF-90CB17381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6126-67B4-409C-9538-12586ECC49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625B7A-DBD5-42CD-B9C0-26E17A5DCF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858C59-0494-44BF-9E34-0D2607616E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152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46AE8-8092-4342-B518-1FB3C8E1F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F24E3B-76C3-4DD2-932E-E2CE55575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D78FB-A0BF-44BB-A720-3268A2FC80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B272FE-DE3B-40C4-AAB5-992765D2B5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482A955-317C-4D19-874D-6456FBD9E2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33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34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916954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33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088550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48958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54854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9057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25297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66212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08471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477252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547640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240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301326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039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295335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69228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360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198749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778368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59255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8030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9078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759368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77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BB3C27-2177-4D32-9CC6-B00AA9C47D0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D74076-4560-4FFF-A967-5073B2EA462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791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8615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99011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00092870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1D553-DD20-4C88-9547-0211314C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6FAFA-D011-442E-BE4F-23C775F45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96712-CEF0-402B-BEF4-13161A699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F8824D-7BF6-488E-8162-FDD349F53E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D1AFEC5-F69C-42BD-93EE-C6AE3C9D2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0DD2504-F24B-4C92-B86C-3B370AD98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19C653-95D5-4C3D-89EB-44B2A77784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775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0487194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4107935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53.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hyperlink" Target="https://wordwall.net/play/14525/188/725" TargetMode="External"/><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8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play/14156/018/181" TargetMode="External"/><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사각형: 둥근 위쪽 모서리 123">
            <a:extLst>
              <a:ext uri="{FF2B5EF4-FFF2-40B4-BE49-F238E27FC236}">
                <a16:creationId xmlns:a16="http://schemas.microsoft.com/office/drawing/2014/main" id="{E4333382-2054-4688-9DB1-206C2774BAF3}"/>
              </a:ext>
            </a:extLst>
          </p:cNvPr>
          <p:cNvSpPr/>
          <p:nvPr/>
        </p:nvSpPr>
        <p:spPr>
          <a:xfrm rot="5400000">
            <a:off x="4038530" y="-3183752"/>
            <a:ext cx="775907" cy="7456337"/>
          </a:xfrm>
          <a:prstGeom prst="round2Same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grpSp>
        <p:nvGrpSpPr>
          <p:cNvPr id="5" name="그룹 124">
            <a:extLst>
              <a:ext uri="{FF2B5EF4-FFF2-40B4-BE49-F238E27FC236}">
                <a16:creationId xmlns:a16="http://schemas.microsoft.com/office/drawing/2014/main" id="{086020A5-280F-433F-94DE-40A329FBD61D}"/>
              </a:ext>
            </a:extLst>
          </p:cNvPr>
          <p:cNvGrpSpPr/>
          <p:nvPr/>
        </p:nvGrpSpPr>
        <p:grpSpPr>
          <a:xfrm>
            <a:off x="140673" y="131003"/>
            <a:ext cx="998579" cy="813614"/>
            <a:chOff x="1405985" y="1484784"/>
            <a:chExt cx="1176119" cy="813614"/>
          </a:xfrm>
          <a:solidFill>
            <a:srgbClr val="4F5881"/>
          </a:solidFill>
        </p:grpSpPr>
        <p:sp>
          <p:nvSpPr>
            <p:cNvPr id="6" name="사각형: 둥근 위쪽 모서리 130">
              <a:extLst>
                <a:ext uri="{FF2B5EF4-FFF2-40B4-BE49-F238E27FC236}">
                  <a16:creationId xmlns:a16="http://schemas.microsoft.com/office/drawing/2014/main" id="{5C62486F-83B2-4608-A6D7-8697C9C3E2B6}"/>
                </a:ext>
              </a:extLst>
            </p:cNvPr>
            <p:cNvSpPr/>
            <p:nvPr/>
          </p:nvSpPr>
          <p:spPr>
            <a:xfrm rot="16200000">
              <a:off x="1483672" y="1407097"/>
              <a:ext cx="813146" cy="968520"/>
            </a:xfrm>
            <a:prstGeom prst="round2SameRect">
              <a:avLst/>
            </a:prstGeom>
            <a:grp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7" name="직각 삼각형 131">
              <a:extLst>
                <a:ext uri="{FF2B5EF4-FFF2-40B4-BE49-F238E27FC236}">
                  <a16:creationId xmlns:a16="http://schemas.microsoft.com/office/drawing/2014/main" id="{0817C81E-2D51-4CA1-9E94-DE90FD513D2C}"/>
                </a:ext>
              </a:extLst>
            </p:cNvPr>
            <p:cNvSpPr/>
            <p:nvPr/>
          </p:nvSpPr>
          <p:spPr>
            <a:xfrm rot="5400000">
              <a:off x="2071730" y="1788024"/>
              <a:ext cx="813147" cy="207601"/>
            </a:xfrm>
            <a:prstGeom prst="rtTriangle">
              <a:avLst/>
            </a:prstGeom>
            <a:grp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grpSp>
      <p:sp>
        <p:nvSpPr>
          <p:cNvPr id="8" name="Rectangle 236">
            <a:extLst>
              <a:ext uri="{FF2B5EF4-FFF2-40B4-BE49-F238E27FC236}">
                <a16:creationId xmlns:a16="http://schemas.microsoft.com/office/drawing/2014/main" id="{73638ECA-3AD4-4CF2-AAE6-F444B9119FC0}"/>
              </a:ext>
            </a:extLst>
          </p:cNvPr>
          <p:cNvSpPr/>
          <p:nvPr/>
        </p:nvSpPr>
        <p:spPr>
          <a:xfrm rot="5400000">
            <a:off x="7705194" y="427560"/>
            <a:ext cx="813148" cy="191292"/>
          </a:xfrm>
          <a:prstGeom prst="rect">
            <a:avLst/>
          </a:prstGeom>
          <a:blipFill dpi="0" rotWithShape="1">
            <a:blip r:embed="rId2">
              <a:alphaModFix amt="20000"/>
            </a:blip>
            <a:srcRect/>
            <a:stretch>
              <a:fillRect/>
            </a:stretch>
          </a:blip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Arial"/>
              <a:ea typeface="맑은 고딕" panose="020B0503020000020004" pitchFamily="34" charset="-127"/>
              <a:cs typeface="+mn-cs"/>
            </a:endParaRPr>
          </a:p>
        </p:txBody>
      </p:sp>
      <p:sp>
        <p:nvSpPr>
          <p:cNvPr id="9" name="Dikdörtgen 8"/>
          <p:cNvSpPr/>
          <p:nvPr/>
        </p:nvSpPr>
        <p:spPr>
          <a:xfrm>
            <a:off x="1047439" y="188640"/>
            <a:ext cx="7092904" cy="646331"/>
          </a:xfrm>
          <a:prstGeom prst="rect">
            <a:avLst/>
          </a:prstGeom>
        </p:spPr>
        <p:txBody>
          <a:bodyPr wrap="none">
            <a:spAutoFit/>
          </a:bodyPr>
          <a:lstStyle/>
          <a:p>
            <a:pPr>
              <a:defRPr/>
            </a:pPr>
            <a:r>
              <a:rPr lang="tr-TR" sz="3600" dirty="0">
                <a:solidFill>
                  <a:prstClr val="black"/>
                </a:solidFill>
                <a:latin typeface="Arial"/>
                <a:ea typeface="맑은 고딕"/>
              </a:rPr>
              <a:t>Kur’an-ı Kerim’in Temel Özellikleri</a:t>
            </a:r>
          </a:p>
        </p:txBody>
      </p:sp>
      <p:sp>
        <p:nvSpPr>
          <p:cNvPr id="10" name="Metin kutusu 9"/>
          <p:cNvSpPr txBox="1"/>
          <p:nvPr/>
        </p:nvSpPr>
        <p:spPr>
          <a:xfrm>
            <a:off x="354088" y="193702"/>
            <a:ext cx="295422" cy="738664"/>
          </a:xfrm>
          <a:prstGeom prst="rect">
            <a:avLst/>
          </a:prstGeom>
          <a:noFill/>
        </p:spPr>
        <p:txBody>
          <a:bodyPr wrap="square" lIns="0" tIns="0" rIns="0" bIns="0" rtlCol="0">
            <a:spAutoFit/>
          </a:bodyPr>
          <a:lstStyle/>
          <a:p>
            <a:pPr>
              <a:defRPr/>
            </a:pPr>
            <a:r>
              <a:rPr lang="tr-TR" sz="4800" dirty="0" smtClean="0">
                <a:solidFill>
                  <a:prstClr val="white"/>
                </a:solidFill>
                <a:latin typeface="Arial"/>
                <a:ea typeface="맑은 고딕"/>
              </a:rPr>
              <a:t>3</a:t>
            </a:r>
            <a:endParaRPr lang="tr-TR" sz="4800" dirty="0">
              <a:solidFill>
                <a:prstClr val="white"/>
              </a:solidFill>
              <a:latin typeface="Arial"/>
              <a:ea typeface="맑은 고딕"/>
            </a:endParaRPr>
          </a:p>
        </p:txBody>
      </p:sp>
      <p:grpSp>
        <p:nvGrpSpPr>
          <p:cNvPr id="12" name="Grup 11"/>
          <p:cNvGrpSpPr/>
          <p:nvPr/>
        </p:nvGrpSpPr>
        <p:grpSpPr>
          <a:xfrm>
            <a:off x="6599498" y="365813"/>
            <a:ext cx="4740693" cy="5759116"/>
            <a:chOff x="7563602" y="272716"/>
            <a:chExt cx="4291513" cy="5362575"/>
          </a:xfrm>
        </p:grpSpPr>
        <p:pic>
          <p:nvPicPr>
            <p:cNvPr id="13" name="Resim 12"/>
            <p:cNvPicPr>
              <a:picLocks noChangeAspect="1"/>
            </p:cNvPicPr>
            <p:nvPr/>
          </p:nvPicPr>
          <p:blipFill>
            <a:blip r:embed="rId3">
              <a:extLst>
                <a:ext uri="{BEBA8EAE-BF5A-486C-A8C5-ECC9F3942E4B}">
                  <a14:imgProps xmlns:a14="http://schemas.microsoft.com/office/drawing/2010/main">
                    <a14:imgLayer r:embed="rId4">
                      <a14:imgEffect>
                        <a14:backgroundRemoval t="0" b="99822" l="226" r="99774"/>
                      </a14:imgEffect>
                    </a14:imgLayer>
                  </a14:imgProps>
                </a:ext>
              </a:extLst>
            </a:blip>
            <a:stretch>
              <a:fillRect/>
            </a:stretch>
          </p:blipFill>
          <p:spPr>
            <a:xfrm>
              <a:off x="7563602" y="272716"/>
              <a:ext cx="4219575" cy="5362575"/>
            </a:xfrm>
            <a:prstGeom prst="rect">
              <a:avLst/>
            </a:prstGeom>
          </p:spPr>
        </p:pic>
        <p:sp>
          <p:nvSpPr>
            <p:cNvPr id="14" name="Bulut Belirtme Çizgisi 13"/>
            <p:cNvSpPr/>
            <p:nvPr/>
          </p:nvSpPr>
          <p:spPr>
            <a:xfrm>
              <a:off x="9817768" y="449179"/>
              <a:ext cx="2037347" cy="1395663"/>
            </a:xfrm>
            <a:prstGeom prst="cloudCallout">
              <a:avLst>
                <a:gd name="adj1" fmla="val -48546"/>
                <a:gd name="adj2" fmla="val 108185"/>
              </a:avLst>
            </a:prstGeom>
            <a:solidFill>
              <a:srgbClr val="44546A">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6600" b="1" i="0" u="none" strike="noStrike" kern="0" cap="none" spc="0" normalizeH="0" baseline="0" noProof="0" dirty="0" smtClean="0">
                  <a:ln>
                    <a:noFill/>
                  </a:ln>
                  <a:solidFill>
                    <a:srgbClr val="F70021"/>
                  </a:solidFill>
                  <a:effectLst>
                    <a:outerShdw blurRad="38100" dist="38100" dir="2700000" algn="tl">
                      <a:srgbClr val="000000">
                        <a:alpha val="43137"/>
                      </a:srgbClr>
                    </a:outerShdw>
                  </a:effectLst>
                  <a:uLnTx/>
                  <a:uFillTx/>
                  <a:latin typeface="Arial"/>
                  <a:ea typeface="맑은 고딕"/>
                  <a:cs typeface="+mn-cs"/>
                </a:rPr>
                <a:t>?</a:t>
              </a:r>
            </a:p>
          </p:txBody>
        </p:sp>
      </p:grpSp>
      <p:sp>
        <p:nvSpPr>
          <p:cNvPr id="15" name="Yuvarlatılmış Dikdörtgen 14"/>
          <p:cNvSpPr/>
          <p:nvPr/>
        </p:nvSpPr>
        <p:spPr>
          <a:xfrm>
            <a:off x="764499" y="2833141"/>
            <a:ext cx="5876144" cy="263826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tr-TR" sz="3200" dirty="0" smtClean="0">
                <a:solidFill>
                  <a:schemeClr val="tx1"/>
                </a:solidFill>
              </a:rPr>
              <a:t>Kur’an-ı Kerim’i birkaç cümle ile anlatmak isteseniz neler söylersiniz?</a:t>
            </a:r>
            <a:endParaRPr lang="tr-TR" sz="3200" dirty="0">
              <a:solidFill>
                <a:schemeClr val="tx1"/>
              </a:solidFill>
            </a:endParaRPr>
          </a:p>
        </p:txBody>
      </p:sp>
    </p:spTree>
    <p:extLst>
      <p:ext uri="{BB962C8B-B14F-4D97-AF65-F5344CB8AC3E}">
        <p14:creationId xmlns:p14="http://schemas.microsoft.com/office/powerpoint/2010/main" val="36975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402732822"/>
              </p:ext>
            </p:extLst>
          </p:nvPr>
        </p:nvGraphicFramePr>
        <p:xfrm>
          <a:off x="119921" y="134910"/>
          <a:ext cx="11917181" cy="5515824"/>
        </p:xfrm>
        <a:graphic>
          <a:graphicData uri="http://schemas.openxmlformats.org/drawingml/2006/table">
            <a:tbl>
              <a:tblPr firstRow="1" bandRow="1">
                <a:tableStyleId>{5C22544A-7EE6-4342-B048-85BDC9FD1C3A}</a:tableStyleId>
              </a:tblPr>
              <a:tblGrid>
                <a:gridCol w="9925994">
                  <a:extLst>
                    <a:ext uri="{9D8B030D-6E8A-4147-A177-3AD203B41FA5}">
                      <a16:colId xmlns:a16="http://schemas.microsoft.com/office/drawing/2014/main" val="2955919437"/>
                    </a:ext>
                  </a:extLst>
                </a:gridCol>
                <a:gridCol w="1991187">
                  <a:extLst>
                    <a:ext uri="{9D8B030D-6E8A-4147-A177-3AD203B41FA5}">
                      <a16:colId xmlns:a16="http://schemas.microsoft.com/office/drawing/2014/main" val="2231903698"/>
                    </a:ext>
                  </a:extLst>
                </a:gridCol>
              </a:tblGrid>
              <a:tr h="760944">
                <a:tc>
                  <a:txBody>
                    <a:bodyPr/>
                    <a:lstStyle/>
                    <a:p>
                      <a:pPr algn="ctr"/>
                      <a:r>
                        <a:rPr lang="tr-TR" sz="2400" dirty="0" smtClean="0">
                          <a:solidFill>
                            <a:schemeClr val="tx1">
                              <a:lumMod val="95000"/>
                              <a:lumOff val="5000"/>
                            </a:schemeClr>
                          </a:solidFill>
                        </a:rPr>
                        <a:t>Ayetler</a:t>
                      </a:r>
                      <a:endParaRPr lang="tr-TR" sz="2400" dirty="0">
                        <a:solidFill>
                          <a:schemeClr val="tx1">
                            <a:lumMod val="95000"/>
                            <a:lumOff val="5000"/>
                          </a:schemeClr>
                        </a:solidFill>
                      </a:endParaRPr>
                    </a:p>
                  </a:txBody>
                  <a:tcPr anchor="ctr">
                    <a:solidFill>
                      <a:schemeClr val="accent5">
                        <a:lumMod val="60000"/>
                        <a:lumOff val="40000"/>
                      </a:schemeClr>
                    </a:solidFill>
                  </a:tcPr>
                </a:tc>
                <a:tc>
                  <a:txBody>
                    <a:bodyPr/>
                    <a:lstStyle/>
                    <a:p>
                      <a:pPr algn="ctr"/>
                      <a:r>
                        <a:rPr lang="tr-TR" sz="2000" dirty="0" smtClean="0">
                          <a:solidFill>
                            <a:schemeClr val="tx1">
                              <a:lumMod val="95000"/>
                              <a:lumOff val="5000"/>
                            </a:schemeClr>
                          </a:solidFill>
                        </a:rPr>
                        <a:t>Uzak durulması gereken</a:t>
                      </a:r>
                      <a:r>
                        <a:rPr lang="tr-TR" sz="2000" baseline="0" dirty="0" smtClean="0">
                          <a:solidFill>
                            <a:schemeClr val="tx1">
                              <a:lumMod val="95000"/>
                              <a:lumOff val="5000"/>
                            </a:schemeClr>
                          </a:solidFill>
                        </a:rPr>
                        <a:t> davranış</a:t>
                      </a:r>
                      <a:endParaRPr lang="tr-TR" sz="2000" dirty="0">
                        <a:solidFill>
                          <a:schemeClr val="tx1">
                            <a:lumMod val="95000"/>
                            <a:lumOff val="5000"/>
                          </a:schemeClr>
                        </a:solidFill>
                      </a:endParaRPr>
                    </a:p>
                  </a:txBody>
                  <a:tcPr anchor="ctr">
                    <a:solidFill>
                      <a:schemeClr val="accent5">
                        <a:lumMod val="60000"/>
                        <a:lumOff val="40000"/>
                      </a:schemeClr>
                    </a:solidFill>
                  </a:tcPr>
                </a:tc>
                <a:extLst>
                  <a:ext uri="{0D108BD9-81ED-4DB2-BD59-A6C34878D82A}">
                    <a16:rowId xmlns:a16="http://schemas.microsoft.com/office/drawing/2014/main" val="448656017"/>
                  </a:ext>
                </a:extLst>
              </a:tr>
              <a:tr h="802301">
                <a:tc>
                  <a:txBody>
                    <a:bodyPr/>
                    <a:lstStyle/>
                    <a:p>
                      <a:pPr algn="just"/>
                      <a:r>
                        <a:rPr lang="tr-TR" sz="2400" dirty="0" smtClean="0"/>
                        <a:t>Arkadan çekiştirmeyi, yüze karşı eğlenmeyi âdet edinen herkesin vay haline! </a:t>
                      </a:r>
                    </a:p>
                    <a:p>
                      <a:pPr algn="r"/>
                      <a:r>
                        <a:rPr lang="tr-TR" sz="2400" dirty="0" err="1" smtClean="0"/>
                        <a:t>Hümeze</a:t>
                      </a:r>
                      <a:r>
                        <a:rPr lang="tr-TR" sz="2400" dirty="0" smtClean="0"/>
                        <a:t> suresi 1, 2. ayeti</a:t>
                      </a:r>
                    </a:p>
                  </a:txBody>
                  <a:tcPr>
                    <a:solidFill>
                      <a:schemeClr val="accent4">
                        <a:lumMod val="40000"/>
                        <a:lumOff val="60000"/>
                      </a:schemeClr>
                    </a:solidFill>
                  </a:tcPr>
                </a:tc>
                <a:tc>
                  <a:txBody>
                    <a:bodyPr/>
                    <a:lstStyle/>
                    <a:p>
                      <a:endParaRPr lang="tr-TR" dirty="0"/>
                    </a:p>
                  </a:txBody>
                  <a:tcPr>
                    <a:solidFill>
                      <a:schemeClr val="accent4">
                        <a:lumMod val="40000"/>
                        <a:lumOff val="60000"/>
                      </a:schemeClr>
                    </a:solidFill>
                  </a:tcPr>
                </a:tc>
                <a:extLst>
                  <a:ext uri="{0D108BD9-81ED-4DB2-BD59-A6C34878D82A}">
                    <a16:rowId xmlns:a16="http://schemas.microsoft.com/office/drawing/2014/main" val="1885582911"/>
                  </a:ext>
                </a:extLst>
              </a:tr>
              <a:tr h="1515457">
                <a:tc>
                  <a:txBody>
                    <a:bodyPr/>
                    <a:lstStyle/>
                    <a:p>
                      <a:pPr algn="just"/>
                      <a:r>
                        <a:rPr lang="tr-TR" sz="2400" dirty="0" smtClean="0"/>
                        <a:t>Kim de bir hata yapar veya günah işler de ardından onu suçsuz kimsenin üzerine atarsa; işte o zaman korkunç bir iftira etmiş ve apaçık bir günahı yüklenmiş olur.</a:t>
                      </a:r>
                    </a:p>
                    <a:p>
                      <a:pPr algn="r"/>
                      <a:r>
                        <a:rPr lang="tr-TR" sz="2400" dirty="0" smtClean="0"/>
                        <a:t>Nisa suresi, 112. ayeti</a:t>
                      </a:r>
                    </a:p>
                  </a:txBody>
                  <a:tcPr>
                    <a:solidFill>
                      <a:schemeClr val="accent2">
                        <a:lumMod val="40000"/>
                        <a:lumOff val="60000"/>
                      </a:schemeClr>
                    </a:solidFill>
                  </a:tcPr>
                </a:tc>
                <a:tc>
                  <a:txBody>
                    <a:bodyPr/>
                    <a:lstStyle/>
                    <a:p>
                      <a:endParaRPr lang="tr-TR" dirty="0"/>
                    </a:p>
                  </a:txBody>
                  <a:tcPr>
                    <a:solidFill>
                      <a:schemeClr val="accent2">
                        <a:lumMod val="40000"/>
                        <a:lumOff val="60000"/>
                      </a:schemeClr>
                    </a:solidFill>
                  </a:tcPr>
                </a:tc>
                <a:extLst>
                  <a:ext uri="{0D108BD9-81ED-4DB2-BD59-A6C34878D82A}">
                    <a16:rowId xmlns:a16="http://schemas.microsoft.com/office/drawing/2014/main" val="3514123305"/>
                  </a:ext>
                </a:extLst>
              </a:tr>
              <a:tr h="1158879">
                <a:tc>
                  <a:txBody>
                    <a:bodyPr/>
                    <a:lstStyle/>
                    <a:p>
                      <a:pPr algn="just"/>
                      <a:r>
                        <a:rPr lang="tr-TR" sz="2400" dirty="0" smtClean="0"/>
                        <a:t>Ey iman edenler! Zandan/insanlar hakkında mesnetsiz ve tahmini bilgiye dayalı hüküm vermekten kaçının. Çünkü zannın bir kısmı günahtır.</a:t>
                      </a:r>
                    </a:p>
                    <a:p>
                      <a:pPr algn="r"/>
                      <a:r>
                        <a:rPr lang="tr-TR" sz="2400" dirty="0" err="1" smtClean="0"/>
                        <a:t>Hucurat</a:t>
                      </a:r>
                      <a:r>
                        <a:rPr lang="tr-TR" sz="2400" dirty="0" smtClean="0"/>
                        <a:t> suresi  12. ayeti</a:t>
                      </a:r>
                    </a:p>
                  </a:txBody>
                  <a:tcPr>
                    <a:solidFill>
                      <a:schemeClr val="accent1">
                        <a:lumMod val="40000"/>
                        <a:lumOff val="60000"/>
                      </a:schemeClr>
                    </a:solidFill>
                  </a:tcPr>
                </a:tc>
                <a:tc>
                  <a:txBody>
                    <a:bodyPr/>
                    <a:lstStyle/>
                    <a:p>
                      <a:endParaRPr lang="tr-TR" dirty="0"/>
                    </a:p>
                  </a:txBody>
                  <a:tcPr>
                    <a:solidFill>
                      <a:schemeClr val="accent1">
                        <a:lumMod val="40000"/>
                        <a:lumOff val="60000"/>
                      </a:schemeClr>
                    </a:solidFill>
                  </a:tcPr>
                </a:tc>
                <a:extLst>
                  <a:ext uri="{0D108BD9-81ED-4DB2-BD59-A6C34878D82A}">
                    <a16:rowId xmlns:a16="http://schemas.microsoft.com/office/drawing/2014/main" val="850386024"/>
                  </a:ext>
                </a:extLst>
              </a:tr>
              <a:tr h="1158879">
                <a:tc>
                  <a:txBody>
                    <a:bodyPr/>
                    <a:lstStyle/>
                    <a:p>
                      <a:pPr algn="just"/>
                      <a:r>
                        <a:rPr lang="tr-TR" sz="2400" b="0" i="0" kern="1200" dirty="0" smtClean="0">
                          <a:solidFill>
                            <a:schemeClr val="dk1"/>
                          </a:solidFill>
                          <a:effectLst/>
                          <a:latin typeface="+mn-lt"/>
                          <a:ea typeface="+mn-ea"/>
                          <a:cs typeface="+mn-cs"/>
                        </a:rPr>
                        <a:t>İnsanlardan, kendileri bir şeyi ölçerek aldıkları zaman tam alan; ama onlara bir şeyi ölçüp tartarak verdiklerinde eksik tutan kimselerin, vay haline!</a:t>
                      </a:r>
                    </a:p>
                    <a:p>
                      <a:pPr algn="r"/>
                      <a:r>
                        <a:rPr lang="tr-TR" sz="2400" b="0" i="0" kern="1200" dirty="0" err="1" smtClean="0">
                          <a:solidFill>
                            <a:schemeClr val="dk1"/>
                          </a:solidFill>
                          <a:effectLst/>
                          <a:latin typeface="+mn-lt"/>
                          <a:ea typeface="+mn-ea"/>
                          <a:cs typeface="+mn-cs"/>
                        </a:rPr>
                        <a:t>Mutaffifin</a:t>
                      </a:r>
                      <a:r>
                        <a:rPr lang="tr-TR" sz="2400" b="0" i="0" kern="1200" dirty="0" smtClean="0">
                          <a:solidFill>
                            <a:schemeClr val="dk1"/>
                          </a:solidFill>
                          <a:effectLst/>
                          <a:latin typeface="+mn-lt"/>
                          <a:ea typeface="+mn-ea"/>
                          <a:cs typeface="+mn-cs"/>
                        </a:rPr>
                        <a:t> suresi 1-3. ayet</a:t>
                      </a:r>
                    </a:p>
                  </a:txBody>
                  <a:tcPr>
                    <a:solidFill>
                      <a:schemeClr val="accent6">
                        <a:lumMod val="40000"/>
                        <a:lumOff val="60000"/>
                      </a:schemeClr>
                    </a:solidFill>
                  </a:tcPr>
                </a:tc>
                <a:tc>
                  <a:txBody>
                    <a:bodyPr/>
                    <a:lstStyle/>
                    <a:p>
                      <a:endParaRPr lang="tr-TR" dirty="0"/>
                    </a:p>
                  </a:txBody>
                  <a:tcPr>
                    <a:solidFill>
                      <a:schemeClr val="accent6">
                        <a:lumMod val="40000"/>
                        <a:lumOff val="60000"/>
                      </a:schemeClr>
                    </a:solidFill>
                  </a:tcPr>
                </a:tc>
                <a:extLst>
                  <a:ext uri="{0D108BD9-81ED-4DB2-BD59-A6C34878D82A}">
                    <a16:rowId xmlns:a16="http://schemas.microsoft.com/office/drawing/2014/main" val="618266797"/>
                  </a:ext>
                </a:extLst>
              </a:tr>
            </a:tbl>
          </a:graphicData>
        </a:graphic>
      </p:graphicFrame>
      <p:sp>
        <p:nvSpPr>
          <p:cNvPr id="5" name="Yuvarlatılmış Dikdörtgen 4"/>
          <p:cNvSpPr/>
          <p:nvPr/>
        </p:nvSpPr>
        <p:spPr>
          <a:xfrm>
            <a:off x="1214204" y="5868649"/>
            <a:ext cx="9683645" cy="7420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tr-TR" sz="2800" dirty="0" smtClean="0">
                <a:solidFill>
                  <a:schemeClr val="tx1"/>
                </a:solidFill>
              </a:rPr>
              <a:t>Ayetlerde </a:t>
            </a:r>
            <a:r>
              <a:rPr lang="tr-TR" sz="2800" b="1" dirty="0" smtClean="0">
                <a:solidFill>
                  <a:schemeClr val="tx1"/>
                </a:solidFill>
              </a:rPr>
              <a:t>sakındırılan davranışlar </a:t>
            </a:r>
            <a:r>
              <a:rPr lang="tr-TR" sz="2800" dirty="0" smtClean="0">
                <a:solidFill>
                  <a:schemeClr val="tx1"/>
                </a:solidFill>
              </a:rPr>
              <a:t>nelerdir? Yanlarına yazalım.</a:t>
            </a:r>
            <a:endParaRPr lang="tr-TR" sz="2800" dirty="0">
              <a:solidFill>
                <a:schemeClr val="tx1"/>
              </a:solidFill>
            </a:endParaRPr>
          </a:p>
        </p:txBody>
      </p:sp>
      <p:sp>
        <p:nvSpPr>
          <p:cNvPr id="6" name="Metin kutusu 5"/>
          <p:cNvSpPr txBox="1"/>
          <p:nvPr/>
        </p:nvSpPr>
        <p:spPr>
          <a:xfrm>
            <a:off x="10313233" y="824459"/>
            <a:ext cx="1648918" cy="954107"/>
          </a:xfrm>
          <a:prstGeom prst="rect">
            <a:avLst/>
          </a:prstGeom>
          <a:noFill/>
        </p:spPr>
        <p:txBody>
          <a:bodyPr wrap="square" rtlCol="0">
            <a:spAutoFit/>
          </a:bodyPr>
          <a:lstStyle/>
          <a:p>
            <a:pPr algn="ctr"/>
            <a:r>
              <a:rPr lang="tr-TR" sz="2800" b="1" dirty="0" smtClean="0"/>
              <a:t>Gıybet</a:t>
            </a:r>
          </a:p>
          <a:p>
            <a:pPr algn="ctr"/>
            <a:r>
              <a:rPr lang="tr-TR" sz="2800" b="1" dirty="0" smtClean="0"/>
              <a:t>Dedikodu</a:t>
            </a:r>
            <a:endParaRPr lang="tr-TR" sz="2800" b="1" dirty="0"/>
          </a:p>
        </p:txBody>
      </p:sp>
      <p:sp>
        <p:nvSpPr>
          <p:cNvPr id="7" name="Metin kutusu 6"/>
          <p:cNvSpPr txBox="1"/>
          <p:nvPr/>
        </p:nvSpPr>
        <p:spPr>
          <a:xfrm>
            <a:off x="10240781" y="2056151"/>
            <a:ext cx="1648918" cy="523220"/>
          </a:xfrm>
          <a:prstGeom prst="rect">
            <a:avLst/>
          </a:prstGeom>
          <a:noFill/>
        </p:spPr>
        <p:txBody>
          <a:bodyPr wrap="square" rtlCol="0">
            <a:spAutoFit/>
          </a:bodyPr>
          <a:lstStyle/>
          <a:p>
            <a:pPr algn="ctr"/>
            <a:r>
              <a:rPr lang="tr-TR" sz="2800" b="1" dirty="0" smtClean="0"/>
              <a:t>İftira</a:t>
            </a:r>
            <a:endParaRPr lang="tr-TR" sz="2800" b="1" dirty="0"/>
          </a:p>
        </p:txBody>
      </p:sp>
      <p:sp>
        <p:nvSpPr>
          <p:cNvPr id="8" name="Metin kutusu 7"/>
          <p:cNvSpPr txBox="1"/>
          <p:nvPr/>
        </p:nvSpPr>
        <p:spPr>
          <a:xfrm>
            <a:off x="10273260" y="3392773"/>
            <a:ext cx="1648918" cy="954107"/>
          </a:xfrm>
          <a:prstGeom prst="rect">
            <a:avLst/>
          </a:prstGeom>
          <a:noFill/>
        </p:spPr>
        <p:txBody>
          <a:bodyPr wrap="square" rtlCol="0">
            <a:spAutoFit/>
          </a:bodyPr>
          <a:lstStyle/>
          <a:p>
            <a:pPr algn="ctr"/>
            <a:r>
              <a:rPr lang="tr-TR" sz="2800" b="1" dirty="0" smtClean="0"/>
              <a:t>Önyargı</a:t>
            </a:r>
          </a:p>
          <a:p>
            <a:pPr algn="ctr"/>
            <a:r>
              <a:rPr lang="tr-TR" sz="2800" b="1" dirty="0" smtClean="0"/>
              <a:t>Su-i </a:t>
            </a:r>
            <a:r>
              <a:rPr lang="tr-TR" sz="2800" b="1" dirty="0" err="1" smtClean="0"/>
              <a:t>zann</a:t>
            </a:r>
            <a:endParaRPr lang="tr-TR" sz="2800" b="1" dirty="0"/>
          </a:p>
        </p:txBody>
      </p:sp>
      <p:sp>
        <p:nvSpPr>
          <p:cNvPr id="9" name="Metin kutusu 8"/>
          <p:cNvSpPr txBox="1"/>
          <p:nvPr/>
        </p:nvSpPr>
        <p:spPr>
          <a:xfrm>
            <a:off x="10245777" y="4489553"/>
            <a:ext cx="1776333" cy="954107"/>
          </a:xfrm>
          <a:prstGeom prst="rect">
            <a:avLst/>
          </a:prstGeom>
          <a:noFill/>
        </p:spPr>
        <p:txBody>
          <a:bodyPr wrap="square" rtlCol="0">
            <a:spAutoFit/>
          </a:bodyPr>
          <a:lstStyle/>
          <a:p>
            <a:pPr algn="ctr"/>
            <a:r>
              <a:rPr lang="tr-TR" sz="2800" b="1" dirty="0" smtClean="0"/>
              <a:t>Hile</a:t>
            </a:r>
          </a:p>
          <a:p>
            <a:pPr algn="ctr"/>
            <a:r>
              <a:rPr lang="tr-TR" sz="2800" b="1" dirty="0" smtClean="0"/>
              <a:t>Aldatma</a:t>
            </a:r>
          </a:p>
        </p:txBody>
      </p:sp>
    </p:spTree>
    <p:extLst>
      <p:ext uri="{BB962C8B-B14F-4D97-AF65-F5344CB8AC3E}">
        <p14:creationId xmlns:p14="http://schemas.microsoft.com/office/powerpoint/2010/main" val="262771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66427" y="293541"/>
            <a:ext cx="4401519" cy="906559"/>
            <a:chOff x="6096000" y="537408"/>
            <a:chExt cx="4401519" cy="1363579"/>
          </a:xfrm>
        </p:grpSpPr>
        <p:sp>
          <p:nvSpPr>
            <p:cNvPr id="5" name="Dikdörtgen 4"/>
            <p:cNvSpPr/>
            <p:nvPr/>
          </p:nvSpPr>
          <p:spPr>
            <a:xfrm>
              <a:off x="6464968" y="537408"/>
              <a:ext cx="4032551"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&gt;9865+66+</a:t>
              </a: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Dikdörtgen 5"/>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Dikdörtgen 6"/>
          <p:cNvSpPr/>
          <p:nvPr/>
        </p:nvSpPr>
        <p:spPr>
          <a:xfrm>
            <a:off x="1363907" y="472822"/>
            <a:ext cx="3555717" cy="553998"/>
          </a:xfrm>
          <a:prstGeom prst="rect">
            <a:avLst/>
          </a:prstGeom>
        </p:spPr>
        <p:txBody>
          <a:bodyPr wrap="none">
            <a:spAutoFit/>
          </a:bodyPr>
          <a:lstStyle/>
          <a:p>
            <a:pPr lvl="0">
              <a:defRPr/>
            </a:pPr>
            <a:r>
              <a:rPr lang="tr-TR" sz="3000" dirty="0"/>
              <a:t>Kur’an-ı </a:t>
            </a:r>
            <a:r>
              <a:rPr lang="tr-TR" sz="3000" dirty="0" smtClean="0"/>
              <a:t>Kerim</a:t>
            </a:r>
            <a:r>
              <a:rPr lang="tr-TR" sz="3000" dirty="0"/>
              <a:t> </a:t>
            </a:r>
            <a:r>
              <a:rPr lang="tr-TR" sz="3000" dirty="0" smtClean="0"/>
              <a:t>açıklar.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8" name="Google Shape;1037;p25"/>
          <p:cNvSpPr/>
          <p:nvPr/>
        </p:nvSpPr>
        <p:spPr>
          <a:xfrm>
            <a:off x="402957" y="2216258"/>
            <a:ext cx="5765369" cy="3564609"/>
          </a:xfrm>
          <a:prstGeom prst="rect">
            <a:avLst/>
          </a:prstGeom>
          <a:solidFill>
            <a:srgbClr val="D6CCBD"/>
          </a:solidFill>
          <a:ln>
            <a:noFill/>
          </a:ln>
        </p:spPr>
        <p:txBody>
          <a:bodyPr spcFirstLastPara="1" wrap="square" lIns="91425" tIns="91425" rIns="91425" bIns="91425" anchor="b"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lang="tr-TR" sz="1400" kern="0" dirty="0">
              <a:solidFill>
                <a:srgbClr val="000000"/>
              </a:solidFill>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lang="tr-TR" sz="1400" kern="0" dirty="0">
              <a:solidFill>
                <a:srgbClr val="000000"/>
              </a:solidFill>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lang="tr-TR" sz="1400" kern="0" dirty="0">
              <a:solidFill>
                <a:srgbClr val="000000"/>
              </a:solidFill>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Arial"/>
                <a:cs typeface="Arial"/>
                <a:sym typeface="Arial"/>
              </a:rPr>
              <a:t>Cümledeki</a:t>
            </a:r>
            <a:r>
              <a:rPr kumimoji="0" lang="tr-TR" sz="2800" b="0" i="0" u="none" strike="noStrike" kern="0" cap="none" spc="0" normalizeH="0" noProof="0" dirty="0" smtClean="0">
                <a:ln>
                  <a:noFill/>
                </a:ln>
                <a:solidFill>
                  <a:srgbClr val="000000"/>
                </a:solidFill>
                <a:effectLst/>
                <a:uLnTx/>
                <a:uFillTx/>
                <a:latin typeface="Arial"/>
                <a:cs typeface="Arial"/>
                <a:sym typeface="Arial"/>
              </a:rPr>
              <a:t> boşluğu uygun bir şekilde dolduralım.</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1056;p25"/>
          <p:cNvSpPr/>
          <p:nvPr/>
        </p:nvSpPr>
        <p:spPr>
          <a:xfrm>
            <a:off x="725312" y="2555960"/>
            <a:ext cx="5024560" cy="1814562"/>
          </a:xfrm>
          <a:prstGeom prst="rect">
            <a:avLst/>
          </a:prstGeom>
          <a:solidFill>
            <a:srgbClr val="FFE2C8"/>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Arial"/>
                <a:cs typeface="Arial"/>
                <a:sym typeface="Arial"/>
              </a:rPr>
              <a:t>Kur’an-ı Kerim …………….  </a:t>
            </a:r>
            <a:r>
              <a:rPr lang="tr-TR" sz="2800" kern="0" dirty="0">
                <a:solidFill>
                  <a:srgbClr val="000000"/>
                </a:solidFill>
                <a:latin typeface="Arial"/>
                <a:cs typeface="Arial"/>
                <a:sym typeface="Arial"/>
              </a:rPr>
              <a:t>g</a:t>
            </a:r>
            <a:r>
              <a:rPr kumimoji="0" lang="tr-TR" sz="2800" b="0" i="0" u="none" strike="noStrike" kern="0" cap="none" spc="0" normalizeH="0" baseline="0" noProof="0" dirty="0" err="1" smtClean="0">
                <a:ln>
                  <a:noFill/>
                </a:ln>
                <a:solidFill>
                  <a:srgbClr val="000000"/>
                </a:solidFill>
                <a:effectLst/>
                <a:uLnTx/>
                <a:uFillTx/>
                <a:latin typeface="Arial"/>
                <a:cs typeface="Arial"/>
                <a:sym typeface="Arial"/>
              </a:rPr>
              <a:t>ibi</a:t>
            </a:r>
            <a:r>
              <a:rPr kumimoji="0" lang="tr-TR" sz="2800" b="0" i="0" u="none" strike="noStrike" kern="0" cap="none" spc="0" normalizeH="0" baseline="0" noProof="0" dirty="0" smtClean="0">
                <a:ln>
                  <a:noFill/>
                </a:ln>
                <a:solidFill>
                  <a:srgbClr val="000000"/>
                </a:solidFill>
                <a:effectLst/>
                <a:uLnTx/>
                <a:uFillTx/>
                <a:latin typeface="Arial"/>
                <a:cs typeface="Arial"/>
                <a:sym typeface="Arial"/>
              </a:rPr>
              <a:t> konuları açıklar.</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4" name="Resim 53"/>
          <p:cNvPicPr>
            <a:picLocks noChangeAspect="1"/>
          </p:cNvPicPr>
          <p:nvPr/>
        </p:nvPicPr>
        <p:blipFill>
          <a:blip r:embed="rId2"/>
          <a:stretch>
            <a:fillRect/>
          </a:stretch>
        </p:blipFill>
        <p:spPr>
          <a:xfrm>
            <a:off x="6571282" y="603960"/>
            <a:ext cx="4943958" cy="5739957"/>
          </a:xfrm>
          <a:prstGeom prst="rect">
            <a:avLst/>
          </a:prstGeom>
        </p:spPr>
      </p:pic>
    </p:spTree>
    <p:extLst>
      <p:ext uri="{BB962C8B-B14F-4D97-AF65-F5344CB8AC3E}">
        <p14:creationId xmlns:p14="http://schemas.microsoft.com/office/powerpoint/2010/main" val="5850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down)">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51;p45"/>
          <p:cNvSpPr/>
          <p:nvPr/>
        </p:nvSpPr>
        <p:spPr>
          <a:xfrm rot="3363936">
            <a:off x="3335529" y="1678172"/>
            <a:ext cx="1141813" cy="980670"/>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FFBC1A"/>
          </a:solidFill>
          <a:ln w="9525" cap="flat" cmpd="sng">
            <a:solidFill>
              <a:srgbClr val="FFBC1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3352;p45"/>
          <p:cNvSpPr/>
          <p:nvPr/>
        </p:nvSpPr>
        <p:spPr>
          <a:xfrm rot="6726064" flipH="1">
            <a:off x="3406571" y="3905454"/>
            <a:ext cx="988392" cy="782485"/>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205C75"/>
          </a:solidFill>
          <a:ln w="9525" cap="flat" cmpd="sng">
            <a:solidFill>
              <a:srgbClr val="205C7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353;p45"/>
          <p:cNvSpPr/>
          <p:nvPr/>
        </p:nvSpPr>
        <p:spPr>
          <a:xfrm rot="-7075617">
            <a:off x="7385572" y="4057377"/>
            <a:ext cx="1252012" cy="813878"/>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246658"/>
          </a:solidFill>
          <a:ln w="9525" cap="flat" cmpd="sng">
            <a:solidFill>
              <a:srgbClr val="2466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354;p45"/>
          <p:cNvSpPr/>
          <p:nvPr/>
        </p:nvSpPr>
        <p:spPr>
          <a:xfrm rot="18096706" flipH="1">
            <a:off x="7522148" y="1675588"/>
            <a:ext cx="929766" cy="1073204"/>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EC5500"/>
          </a:solidFill>
          <a:ln w="9525" cap="flat" cmpd="sng">
            <a:solidFill>
              <a:srgbClr val="EC55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393;p45"/>
          <p:cNvSpPr/>
          <p:nvPr/>
        </p:nvSpPr>
        <p:spPr>
          <a:xfrm>
            <a:off x="8769245" y="1777197"/>
            <a:ext cx="2608290" cy="666200"/>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rgbClr val="EC55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İbadet esasları</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
        <p:nvSpPr>
          <p:cNvPr id="9" name="Google Shape;3402;p45"/>
          <p:cNvSpPr/>
          <p:nvPr/>
        </p:nvSpPr>
        <p:spPr>
          <a:xfrm>
            <a:off x="764499" y="4257206"/>
            <a:ext cx="2533338" cy="659568"/>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rgbClr val="205C7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Allah’ın sıfatları</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
        <p:nvSpPr>
          <p:cNvPr id="10" name="Google Shape;3411;p45"/>
          <p:cNvSpPr/>
          <p:nvPr/>
        </p:nvSpPr>
        <p:spPr>
          <a:xfrm>
            <a:off x="8814218" y="4542019"/>
            <a:ext cx="2698228" cy="56962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rgbClr val="2466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Ahlaki esaslar</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
        <p:nvSpPr>
          <p:cNvPr id="11" name="Google Shape;3420;p45"/>
          <p:cNvSpPr/>
          <p:nvPr/>
        </p:nvSpPr>
        <p:spPr>
          <a:xfrm>
            <a:off x="704538" y="1528997"/>
            <a:ext cx="2398426" cy="704538"/>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rgbClr val="FFBC1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Ahiret</a:t>
            </a:r>
            <a:r>
              <a:rPr kumimoji="0" lang="tr-TR" sz="2800" b="0" i="0" u="none" strike="noStrike" kern="0" cap="none" spc="0" normalizeH="0" noProof="0" dirty="0" smtClean="0">
                <a:ln>
                  <a:noFill/>
                </a:ln>
                <a:solidFill>
                  <a:srgbClr val="000000"/>
                </a:solidFill>
                <a:effectLst/>
                <a:uLnTx/>
                <a:uFillTx/>
                <a:latin typeface="+mn-lt"/>
                <a:cs typeface="Arial"/>
                <a:sym typeface="Arial"/>
              </a:rPr>
              <a:t> hayatı</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
        <p:nvSpPr>
          <p:cNvPr id="12" name="Oval 11"/>
          <p:cNvSpPr/>
          <p:nvPr/>
        </p:nvSpPr>
        <p:spPr>
          <a:xfrm>
            <a:off x="3832484" y="2248525"/>
            <a:ext cx="4367135" cy="1967459"/>
          </a:xfrm>
          <a:prstGeom prst="ellipse">
            <a:avLst/>
          </a:prstGeom>
          <a:solidFill>
            <a:srgbClr val="A6DFDA"/>
          </a:solidFill>
          <a:ln w="12700" cap="flat" cmpd="sng" algn="ctr">
            <a:solidFill>
              <a:srgbClr val="5B9BD5">
                <a:lumMod val="60000"/>
                <a:lumOff val="4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Kur’an’ın açıkladığı bazı konular</a:t>
            </a:r>
          </a:p>
        </p:txBody>
      </p:sp>
      <p:sp>
        <p:nvSpPr>
          <p:cNvPr id="13" name="Google Shape;3411;p45"/>
          <p:cNvSpPr/>
          <p:nvPr/>
        </p:nvSpPr>
        <p:spPr>
          <a:xfrm>
            <a:off x="4770029" y="5641825"/>
            <a:ext cx="2428405" cy="524655"/>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rgbClr val="FEB8B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İnanç</a:t>
            </a:r>
            <a:r>
              <a:rPr kumimoji="0" lang="tr-TR" sz="2800" b="0" i="0" u="none" strike="noStrike" kern="0" cap="none" spc="0" normalizeH="0" noProof="0" dirty="0" smtClean="0">
                <a:ln>
                  <a:noFill/>
                </a:ln>
                <a:solidFill>
                  <a:srgbClr val="000000"/>
                </a:solidFill>
                <a:effectLst/>
                <a:uLnTx/>
                <a:uFillTx/>
                <a:latin typeface="+mn-lt"/>
                <a:cs typeface="Arial"/>
                <a:sym typeface="Arial"/>
              </a:rPr>
              <a:t> esasları</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
        <p:nvSpPr>
          <p:cNvPr id="14" name="Google Shape;3353;p45"/>
          <p:cNvSpPr/>
          <p:nvPr/>
        </p:nvSpPr>
        <p:spPr>
          <a:xfrm rot="18790808">
            <a:off x="5522145" y="4432086"/>
            <a:ext cx="1118981" cy="856480"/>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A6DFDA"/>
          </a:solidFill>
          <a:ln w="9525" cap="flat" cmpd="sng">
            <a:solidFill>
              <a:srgbClr val="FEB8B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353;p45"/>
          <p:cNvSpPr/>
          <p:nvPr/>
        </p:nvSpPr>
        <p:spPr>
          <a:xfrm rot="7176520">
            <a:off x="5694998" y="1277740"/>
            <a:ext cx="903276" cy="798392"/>
          </a:xfrm>
          <a:custGeom>
            <a:avLst/>
            <a:gdLst/>
            <a:ahLst/>
            <a:cxnLst/>
            <a:rect l="l" t="t" r="r" b="b"/>
            <a:pathLst>
              <a:path w="39437" h="35563" extrusionOk="0">
                <a:moveTo>
                  <a:pt x="1736" y="25000"/>
                </a:moveTo>
                <a:lnTo>
                  <a:pt x="1768" y="25006"/>
                </a:lnTo>
                <a:lnTo>
                  <a:pt x="1768" y="25006"/>
                </a:lnTo>
                <a:lnTo>
                  <a:pt x="1560" y="25025"/>
                </a:lnTo>
                <a:lnTo>
                  <a:pt x="1437" y="25080"/>
                </a:lnTo>
                <a:lnTo>
                  <a:pt x="1437" y="25080"/>
                </a:lnTo>
                <a:lnTo>
                  <a:pt x="1510" y="25025"/>
                </a:lnTo>
                <a:lnTo>
                  <a:pt x="1610" y="25000"/>
                </a:lnTo>
                <a:close/>
                <a:moveTo>
                  <a:pt x="1247" y="25253"/>
                </a:moveTo>
                <a:lnTo>
                  <a:pt x="1243" y="25262"/>
                </a:lnTo>
                <a:lnTo>
                  <a:pt x="1242" y="25258"/>
                </a:lnTo>
                <a:lnTo>
                  <a:pt x="1242" y="25258"/>
                </a:lnTo>
                <a:lnTo>
                  <a:pt x="1247" y="25253"/>
                </a:lnTo>
                <a:close/>
                <a:moveTo>
                  <a:pt x="2262" y="25493"/>
                </a:moveTo>
                <a:lnTo>
                  <a:pt x="2264" y="25503"/>
                </a:lnTo>
                <a:lnTo>
                  <a:pt x="2264" y="25704"/>
                </a:lnTo>
                <a:lnTo>
                  <a:pt x="2214" y="25779"/>
                </a:lnTo>
                <a:lnTo>
                  <a:pt x="2214" y="25779"/>
                </a:lnTo>
                <a:lnTo>
                  <a:pt x="2262" y="25493"/>
                </a:lnTo>
                <a:close/>
                <a:moveTo>
                  <a:pt x="2102" y="25958"/>
                </a:moveTo>
                <a:lnTo>
                  <a:pt x="2088" y="25980"/>
                </a:lnTo>
                <a:lnTo>
                  <a:pt x="2038" y="26006"/>
                </a:lnTo>
                <a:lnTo>
                  <a:pt x="2038" y="26006"/>
                </a:lnTo>
                <a:lnTo>
                  <a:pt x="2102" y="25958"/>
                </a:lnTo>
                <a:close/>
                <a:moveTo>
                  <a:pt x="36192" y="0"/>
                </a:moveTo>
                <a:lnTo>
                  <a:pt x="36041" y="26"/>
                </a:lnTo>
                <a:lnTo>
                  <a:pt x="34733" y="378"/>
                </a:lnTo>
                <a:lnTo>
                  <a:pt x="33400" y="780"/>
                </a:lnTo>
                <a:lnTo>
                  <a:pt x="32092" y="1208"/>
                </a:lnTo>
                <a:lnTo>
                  <a:pt x="30810" y="1685"/>
                </a:lnTo>
                <a:lnTo>
                  <a:pt x="29527" y="2188"/>
                </a:lnTo>
                <a:lnTo>
                  <a:pt x="28244" y="2717"/>
                </a:lnTo>
                <a:lnTo>
                  <a:pt x="27012" y="3295"/>
                </a:lnTo>
                <a:lnTo>
                  <a:pt x="25780" y="3899"/>
                </a:lnTo>
                <a:lnTo>
                  <a:pt x="24547" y="4527"/>
                </a:lnTo>
                <a:lnTo>
                  <a:pt x="23340" y="5206"/>
                </a:lnTo>
                <a:lnTo>
                  <a:pt x="22158" y="5911"/>
                </a:lnTo>
                <a:lnTo>
                  <a:pt x="20976" y="6640"/>
                </a:lnTo>
                <a:lnTo>
                  <a:pt x="19844" y="7395"/>
                </a:lnTo>
                <a:lnTo>
                  <a:pt x="18712" y="8174"/>
                </a:lnTo>
                <a:lnTo>
                  <a:pt x="17606" y="9004"/>
                </a:lnTo>
                <a:lnTo>
                  <a:pt x="16499" y="9834"/>
                </a:lnTo>
                <a:lnTo>
                  <a:pt x="15443" y="10714"/>
                </a:lnTo>
                <a:lnTo>
                  <a:pt x="14387" y="11620"/>
                </a:lnTo>
                <a:lnTo>
                  <a:pt x="13381" y="12525"/>
                </a:lnTo>
                <a:lnTo>
                  <a:pt x="12375" y="13481"/>
                </a:lnTo>
                <a:lnTo>
                  <a:pt x="11394" y="14437"/>
                </a:lnTo>
                <a:lnTo>
                  <a:pt x="10438" y="15443"/>
                </a:lnTo>
                <a:lnTo>
                  <a:pt x="9508" y="16474"/>
                </a:lnTo>
                <a:lnTo>
                  <a:pt x="8602" y="17505"/>
                </a:lnTo>
                <a:lnTo>
                  <a:pt x="7722" y="18561"/>
                </a:lnTo>
                <a:lnTo>
                  <a:pt x="6867" y="19668"/>
                </a:lnTo>
                <a:lnTo>
                  <a:pt x="6062" y="20774"/>
                </a:lnTo>
                <a:lnTo>
                  <a:pt x="5282" y="21906"/>
                </a:lnTo>
                <a:lnTo>
                  <a:pt x="4503" y="23063"/>
                </a:lnTo>
                <a:lnTo>
                  <a:pt x="3799" y="24245"/>
                </a:lnTo>
                <a:lnTo>
                  <a:pt x="3094" y="25427"/>
                </a:lnTo>
                <a:lnTo>
                  <a:pt x="2812" y="25960"/>
                </a:lnTo>
                <a:lnTo>
                  <a:pt x="2217" y="25290"/>
                </a:lnTo>
                <a:lnTo>
                  <a:pt x="2217" y="25290"/>
                </a:lnTo>
                <a:lnTo>
                  <a:pt x="2214" y="25276"/>
                </a:lnTo>
                <a:lnTo>
                  <a:pt x="2164" y="25201"/>
                </a:lnTo>
                <a:lnTo>
                  <a:pt x="2164" y="25226"/>
                </a:lnTo>
                <a:lnTo>
                  <a:pt x="2164" y="25229"/>
                </a:lnTo>
                <a:lnTo>
                  <a:pt x="2164" y="25229"/>
                </a:lnTo>
                <a:lnTo>
                  <a:pt x="2139" y="25201"/>
                </a:lnTo>
                <a:lnTo>
                  <a:pt x="2139" y="25176"/>
                </a:lnTo>
                <a:lnTo>
                  <a:pt x="2088" y="25125"/>
                </a:lnTo>
                <a:lnTo>
                  <a:pt x="2013" y="25025"/>
                </a:lnTo>
                <a:lnTo>
                  <a:pt x="1862" y="24849"/>
                </a:lnTo>
                <a:lnTo>
                  <a:pt x="1560" y="24522"/>
                </a:lnTo>
                <a:lnTo>
                  <a:pt x="982" y="23843"/>
                </a:lnTo>
                <a:lnTo>
                  <a:pt x="881" y="23742"/>
                </a:lnTo>
                <a:lnTo>
                  <a:pt x="630" y="23641"/>
                </a:lnTo>
                <a:lnTo>
                  <a:pt x="504" y="23667"/>
                </a:lnTo>
                <a:lnTo>
                  <a:pt x="278" y="23717"/>
                </a:lnTo>
                <a:lnTo>
                  <a:pt x="26" y="24044"/>
                </a:lnTo>
                <a:lnTo>
                  <a:pt x="1" y="24270"/>
                </a:lnTo>
                <a:lnTo>
                  <a:pt x="1284" y="35060"/>
                </a:lnTo>
                <a:lnTo>
                  <a:pt x="1309" y="35185"/>
                </a:lnTo>
                <a:lnTo>
                  <a:pt x="1359" y="35286"/>
                </a:lnTo>
                <a:lnTo>
                  <a:pt x="1485" y="35462"/>
                </a:lnTo>
                <a:lnTo>
                  <a:pt x="1912" y="35563"/>
                </a:lnTo>
                <a:lnTo>
                  <a:pt x="2139" y="35487"/>
                </a:lnTo>
                <a:lnTo>
                  <a:pt x="4276" y="34204"/>
                </a:lnTo>
                <a:lnTo>
                  <a:pt x="8426" y="31438"/>
                </a:lnTo>
                <a:lnTo>
                  <a:pt x="10463" y="30030"/>
                </a:lnTo>
                <a:lnTo>
                  <a:pt x="10639" y="29904"/>
                </a:lnTo>
                <a:lnTo>
                  <a:pt x="10690" y="29677"/>
                </a:lnTo>
                <a:lnTo>
                  <a:pt x="10715" y="29451"/>
                </a:lnTo>
                <a:lnTo>
                  <a:pt x="10463" y="29099"/>
                </a:lnTo>
                <a:lnTo>
                  <a:pt x="10262" y="29024"/>
                </a:lnTo>
                <a:lnTo>
                  <a:pt x="9105" y="28822"/>
                </a:lnTo>
                <a:lnTo>
                  <a:pt x="8024" y="28596"/>
                </a:lnTo>
                <a:lnTo>
                  <a:pt x="6967" y="28319"/>
                </a:lnTo>
                <a:lnTo>
                  <a:pt x="6464" y="28144"/>
                </a:lnTo>
                <a:lnTo>
                  <a:pt x="6464" y="28144"/>
                </a:lnTo>
                <a:lnTo>
                  <a:pt x="6716" y="27615"/>
                </a:lnTo>
                <a:lnTo>
                  <a:pt x="8074" y="25603"/>
                </a:lnTo>
                <a:lnTo>
                  <a:pt x="8854" y="24647"/>
                </a:lnTo>
                <a:lnTo>
                  <a:pt x="9658" y="23742"/>
                </a:lnTo>
                <a:lnTo>
                  <a:pt x="10539" y="22937"/>
                </a:lnTo>
                <a:lnTo>
                  <a:pt x="11469" y="22107"/>
                </a:lnTo>
                <a:lnTo>
                  <a:pt x="12400" y="21303"/>
                </a:lnTo>
                <a:lnTo>
                  <a:pt x="13356" y="20523"/>
                </a:lnTo>
                <a:lnTo>
                  <a:pt x="14336" y="19768"/>
                </a:lnTo>
                <a:lnTo>
                  <a:pt x="15342" y="19014"/>
                </a:lnTo>
                <a:lnTo>
                  <a:pt x="16348" y="18310"/>
                </a:lnTo>
                <a:lnTo>
                  <a:pt x="16851" y="17958"/>
                </a:lnTo>
                <a:lnTo>
                  <a:pt x="17354" y="17605"/>
                </a:lnTo>
                <a:lnTo>
                  <a:pt x="18411" y="16952"/>
                </a:lnTo>
                <a:lnTo>
                  <a:pt x="19467" y="16298"/>
                </a:lnTo>
                <a:lnTo>
                  <a:pt x="20523" y="15669"/>
                </a:lnTo>
                <a:lnTo>
                  <a:pt x="21605" y="15090"/>
                </a:lnTo>
                <a:lnTo>
                  <a:pt x="22711" y="14512"/>
                </a:lnTo>
                <a:lnTo>
                  <a:pt x="23818" y="13959"/>
                </a:lnTo>
                <a:lnTo>
                  <a:pt x="24925" y="13431"/>
                </a:lnTo>
                <a:lnTo>
                  <a:pt x="26056" y="12928"/>
                </a:lnTo>
                <a:lnTo>
                  <a:pt x="27213" y="12450"/>
                </a:lnTo>
                <a:lnTo>
                  <a:pt x="28345" y="11997"/>
                </a:lnTo>
                <a:lnTo>
                  <a:pt x="29527" y="11569"/>
                </a:lnTo>
                <a:lnTo>
                  <a:pt x="30684" y="11167"/>
                </a:lnTo>
                <a:lnTo>
                  <a:pt x="31866" y="10790"/>
                </a:lnTo>
                <a:lnTo>
                  <a:pt x="33048" y="10438"/>
                </a:lnTo>
                <a:lnTo>
                  <a:pt x="34255" y="10136"/>
                </a:lnTo>
                <a:lnTo>
                  <a:pt x="35462" y="9809"/>
                </a:lnTo>
                <a:lnTo>
                  <a:pt x="36644" y="9583"/>
                </a:lnTo>
                <a:lnTo>
                  <a:pt x="37248" y="9507"/>
                </a:lnTo>
                <a:lnTo>
                  <a:pt x="38455" y="9457"/>
                </a:lnTo>
                <a:lnTo>
                  <a:pt x="39034" y="9532"/>
                </a:lnTo>
                <a:lnTo>
                  <a:pt x="39185" y="9532"/>
                </a:lnTo>
                <a:lnTo>
                  <a:pt x="39386" y="9381"/>
                </a:lnTo>
                <a:lnTo>
                  <a:pt x="39436" y="9230"/>
                </a:lnTo>
                <a:lnTo>
                  <a:pt x="39436" y="9080"/>
                </a:lnTo>
                <a:lnTo>
                  <a:pt x="39285" y="8878"/>
                </a:lnTo>
                <a:lnTo>
                  <a:pt x="39134" y="8828"/>
                </a:lnTo>
                <a:lnTo>
                  <a:pt x="38480" y="8753"/>
                </a:lnTo>
                <a:lnTo>
                  <a:pt x="37173" y="8778"/>
                </a:lnTo>
                <a:lnTo>
                  <a:pt x="36544" y="8853"/>
                </a:lnTo>
                <a:lnTo>
                  <a:pt x="35286" y="9054"/>
                </a:lnTo>
                <a:lnTo>
                  <a:pt x="34054" y="9356"/>
                </a:lnTo>
                <a:lnTo>
                  <a:pt x="32847" y="9658"/>
                </a:lnTo>
                <a:lnTo>
                  <a:pt x="31640" y="9985"/>
                </a:lnTo>
                <a:lnTo>
                  <a:pt x="30432" y="10362"/>
                </a:lnTo>
                <a:lnTo>
                  <a:pt x="29225" y="10740"/>
                </a:lnTo>
                <a:lnTo>
                  <a:pt x="28043" y="11167"/>
                </a:lnTo>
                <a:lnTo>
                  <a:pt x="26861" y="11620"/>
                </a:lnTo>
                <a:lnTo>
                  <a:pt x="25704" y="12072"/>
                </a:lnTo>
                <a:lnTo>
                  <a:pt x="24547" y="12575"/>
                </a:lnTo>
                <a:lnTo>
                  <a:pt x="23390" y="13104"/>
                </a:lnTo>
                <a:lnTo>
                  <a:pt x="22284" y="13657"/>
                </a:lnTo>
                <a:lnTo>
                  <a:pt x="21152" y="14210"/>
                </a:lnTo>
                <a:lnTo>
                  <a:pt x="20045" y="14814"/>
                </a:lnTo>
                <a:lnTo>
                  <a:pt x="18939" y="15443"/>
                </a:lnTo>
                <a:lnTo>
                  <a:pt x="17883" y="16096"/>
                </a:lnTo>
                <a:lnTo>
                  <a:pt x="16801" y="16776"/>
                </a:lnTo>
                <a:lnTo>
                  <a:pt x="16273" y="17102"/>
                </a:lnTo>
                <a:lnTo>
                  <a:pt x="15770" y="17455"/>
                </a:lnTo>
                <a:lnTo>
                  <a:pt x="14714" y="18184"/>
                </a:lnTo>
                <a:lnTo>
                  <a:pt x="13708" y="18913"/>
                </a:lnTo>
                <a:lnTo>
                  <a:pt x="12702" y="19693"/>
                </a:lnTo>
                <a:lnTo>
                  <a:pt x="11721" y="20473"/>
                </a:lnTo>
                <a:lnTo>
                  <a:pt x="10740" y="21303"/>
                </a:lnTo>
                <a:lnTo>
                  <a:pt x="9809" y="22107"/>
                </a:lnTo>
                <a:lnTo>
                  <a:pt x="8879" y="22988"/>
                </a:lnTo>
                <a:lnTo>
                  <a:pt x="8024" y="23943"/>
                </a:lnTo>
                <a:lnTo>
                  <a:pt x="7194" y="24924"/>
                </a:lnTo>
                <a:lnTo>
                  <a:pt x="5760" y="27062"/>
                </a:lnTo>
                <a:lnTo>
                  <a:pt x="5182" y="28244"/>
                </a:lnTo>
                <a:lnTo>
                  <a:pt x="5182" y="28269"/>
                </a:lnTo>
                <a:lnTo>
                  <a:pt x="5131" y="28495"/>
                </a:lnTo>
                <a:lnTo>
                  <a:pt x="5308" y="28873"/>
                </a:lnTo>
                <a:lnTo>
                  <a:pt x="5509" y="28973"/>
                </a:lnTo>
                <a:lnTo>
                  <a:pt x="6615" y="29351"/>
                </a:lnTo>
                <a:lnTo>
                  <a:pt x="7169" y="29527"/>
                </a:lnTo>
                <a:lnTo>
                  <a:pt x="7772" y="29677"/>
                </a:lnTo>
                <a:lnTo>
                  <a:pt x="8732" y="29886"/>
                </a:lnTo>
                <a:lnTo>
                  <a:pt x="8732" y="29886"/>
                </a:lnTo>
                <a:lnTo>
                  <a:pt x="7797" y="30533"/>
                </a:lnTo>
                <a:lnTo>
                  <a:pt x="3673" y="33249"/>
                </a:lnTo>
                <a:lnTo>
                  <a:pt x="2309" y="34060"/>
                </a:lnTo>
                <a:lnTo>
                  <a:pt x="2309" y="34060"/>
                </a:lnTo>
                <a:lnTo>
                  <a:pt x="1326" y="25950"/>
                </a:lnTo>
                <a:lnTo>
                  <a:pt x="2516" y="27263"/>
                </a:lnTo>
                <a:lnTo>
                  <a:pt x="2591" y="27339"/>
                </a:lnTo>
                <a:lnTo>
                  <a:pt x="2667" y="27389"/>
                </a:lnTo>
                <a:lnTo>
                  <a:pt x="2868" y="27464"/>
                </a:lnTo>
                <a:lnTo>
                  <a:pt x="3270" y="27339"/>
                </a:lnTo>
                <a:lnTo>
                  <a:pt x="3396" y="27162"/>
                </a:lnTo>
                <a:lnTo>
                  <a:pt x="3421" y="27162"/>
                </a:lnTo>
                <a:lnTo>
                  <a:pt x="4050" y="25955"/>
                </a:lnTo>
                <a:lnTo>
                  <a:pt x="4729" y="24798"/>
                </a:lnTo>
                <a:lnTo>
                  <a:pt x="5433" y="23641"/>
                </a:lnTo>
                <a:lnTo>
                  <a:pt x="6163" y="22510"/>
                </a:lnTo>
                <a:lnTo>
                  <a:pt x="6942" y="21403"/>
                </a:lnTo>
                <a:lnTo>
                  <a:pt x="7722" y="20297"/>
                </a:lnTo>
                <a:lnTo>
                  <a:pt x="8552" y="19240"/>
                </a:lnTo>
                <a:lnTo>
                  <a:pt x="9407" y="18184"/>
                </a:lnTo>
                <a:lnTo>
                  <a:pt x="10287" y="17153"/>
                </a:lnTo>
                <a:lnTo>
                  <a:pt x="11193" y="16147"/>
                </a:lnTo>
                <a:lnTo>
                  <a:pt x="12123" y="15166"/>
                </a:lnTo>
                <a:lnTo>
                  <a:pt x="13079" y="14185"/>
                </a:lnTo>
                <a:lnTo>
                  <a:pt x="14035" y="13255"/>
                </a:lnTo>
                <a:lnTo>
                  <a:pt x="15041" y="12349"/>
                </a:lnTo>
                <a:lnTo>
                  <a:pt x="16072" y="11444"/>
                </a:lnTo>
                <a:lnTo>
                  <a:pt x="17103" y="10589"/>
                </a:lnTo>
                <a:lnTo>
                  <a:pt x="18159" y="9759"/>
                </a:lnTo>
                <a:lnTo>
                  <a:pt x="19266" y="8929"/>
                </a:lnTo>
                <a:lnTo>
                  <a:pt x="20347" y="8149"/>
                </a:lnTo>
                <a:lnTo>
                  <a:pt x="21479" y="7395"/>
                </a:lnTo>
                <a:lnTo>
                  <a:pt x="22611" y="6665"/>
                </a:lnTo>
                <a:lnTo>
                  <a:pt x="23768" y="5961"/>
                </a:lnTo>
                <a:lnTo>
                  <a:pt x="24950" y="5282"/>
                </a:lnTo>
                <a:lnTo>
                  <a:pt x="26157" y="4628"/>
                </a:lnTo>
                <a:lnTo>
                  <a:pt x="27364" y="4024"/>
                </a:lnTo>
                <a:lnTo>
                  <a:pt x="28571" y="3421"/>
                </a:lnTo>
                <a:lnTo>
                  <a:pt x="29829" y="2893"/>
                </a:lnTo>
                <a:lnTo>
                  <a:pt x="31061" y="2365"/>
                </a:lnTo>
                <a:lnTo>
                  <a:pt x="32344" y="1887"/>
                </a:lnTo>
                <a:lnTo>
                  <a:pt x="33626" y="1434"/>
                </a:lnTo>
                <a:lnTo>
                  <a:pt x="34909" y="1032"/>
                </a:lnTo>
                <a:lnTo>
                  <a:pt x="36217" y="654"/>
                </a:lnTo>
                <a:lnTo>
                  <a:pt x="36343" y="604"/>
                </a:lnTo>
                <a:lnTo>
                  <a:pt x="36468" y="378"/>
                </a:lnTo>
                <a:lnTo>
                  <a:pt x="36443" y="252"/>
                </a:lnTo>
                <a:lnTo>
                  <a:pt x="36393" y="126"/>
                </a:lnTo>
                <a:lnTo>
                  <a:pt x="36192" y="0"/>
                </a:lnTo>
                <a:close/>
              </a:path>
            </a:pathLst>
          </a:custGeom>
          <a:solidFill>
            <a:srgbClr val="A6DFDA"/>
          </a:solidFill>
          <a:ln w="9525"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11;p45"/>
          <p:cNvSpPr/>
          <p:nvPr/>
        </p:nvSpPr>
        <p:spPr>
          <a:xfrm>
            <a:off x="3873511" y="320449"/>
            <a:ext cx="4444978" cy="659566"/>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28575"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000000"/>
                </a:solidFill>
                <a:effectLst/>
                <a:uLnTx/>
                <a:uFillTx/>
                <a:latin typeface="+mn-lt"/>
                <a:cs typeface="Arial"/>
                <a:sym typeface="Arial"/>
              </a:rPr>
              <a:t>Varlıklar alemi: Melek, cin …</a:t>
            </a:r>
            <a:endParaRPr kumimoji="0" sz="28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3533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676F"/>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4790578-39F4-4F12-A9AC-10B164E245B7}"/>
              </a:ext>
            </a:extLst>
          </p:cNvPr>
          <p:cNvSpPr/>
          <p:nvPr/>
        </p:nvSpPr>
        <p:spPr>
          <a:xfrm>
            <a:off x="0" y="4574116"/>
            <a:ext cx="12192000" cy="2325181"/>
          </a:xfrm>
          <a:prstGeom prst="rect">
            <a:avLst/>
          </a:prstGeom>
          <a:blipFill dpi="0" rotWithShape="1">
            <a:blip r:embed="rId3">
              <a:alphaModFix amt="7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rapezoid 1">
            <a:extLst>
              <a:ext uri="{FF2B5EF4-FFF2-40B4-BE49-F238E27FC236}">
                <a16:creationId xmlns:a16="http://schemas.microsoft.com/office/drawing/2014/main" id="{D245457A-E644-4EF4-879F-FB061A2AD0F0}"/>
              </a:ext>
            </a:extLst>
          </p:cNvPr>
          <p:cNvSpPr/>
          <p:nvPr/>
        </p:nvSpPr>
        <p:spPr>
          <a:xfrm rot="16200000">
            <a:off x="4598584" y="-2318471"/>
            <a:ext cx="4981914" cy="10169531"/>
          </a:xfrm>
          <a:custGeom>
            <a:avLst/>
            <a:gdLst>
              <a:gd name="connsiteX0" fmla="*/ 0 w 4981914"/>
              <a:gd name="connsiteY0" fmla="*/ 9461078 h 9461078"/>
              <a:gd name="connsiteX1" fmla="*/ 1245479 w 4981914"/>
              <a:gd name="connsiteY1" fmla="*/ 0 h 9461078"/>
              <a:gd name="connsiteX2" fmla="*/ 3736436 w 4981914"/>
              <a:gd name="connsiteY2" fmla="*/ 0 h 9461078"/>
              <a:gd name="connsiteX3" fmla="*/ 4981914 w 4981914"/>
              <a:gd name="connsiteY3" fmla="*/ 9461078 h 9461078"/>
              <a:gd name="connsiteX4" fmla="*/ 0 w 4981914"/>
              <a:gd name="connsiteY4" fmla="*/ 9461078 h 9461078"/>
              <a:gd name="connsiteX0" fmla="*/ 0 w 4981914"/>
              <a:gd name="connsiteY0" fmla="*/ 9507086 h 9507086"/>
              <a:gd name="connsiteX1" fmla="*/ 3080030 w 4981914"/>
              <a:gd name="connsiteY1" fmla="*/ 0 h 9507086"/>
              <a:gd name="connsiteX2" fmla="*/ 3736436 w 4981914"/>
              <a:gd name="connsiteY2" fmla="*/ 46008 h 9507086"/>
              <a:gd name="connsiteX3" fmla="*/ 4981914 w 4981914"/>
              <a:gd name="connsiteY3" fmla="*/ 9507086 h 9507086"/>
              <a:gd name="connsiteX4" fmla="*/ 0 w 4981914"/>
              <a:gd name="connsiteY4" fmla="*/ 9507086 h 9507086"/>
              <a:gd name="connsiteX0" fmla="*/ 0 w 4981914"/>
              <a:gd name="connsiteY0" fmla="*/ 9507086 h 9507086"/>
              <a:gd name="connsiteX1" fmla="*/ 3080030 w 4981914"/>
              <a:gd name="connsiteY1" fmla="*/ 0 h 9507086"/>
              <a:gd name="connsiteX2" fmla="*/ 3523651 w 4981914"/>
              <a:gd name="connsiteY2" fmla="*/ 0 h 9507086"/>
              <a:gd name="connsiteX3" fmla="*/ 4981914 w 4981914"/>
              <a:gd name="connsiteY3" fmla="*/ 9507086 h 9507086"/>
              <a:gd name="connsiteX4" fmla="*/ 0 w 4981914"/>
              <a:gd name="connsiteY4" fmla="*/ 9507086 h 9507086"/>
              <a:gd name="connsiteX0" fmla="*/ 0 w 4981914"/>
              <a:gd name="connsiteY0" fmla="*/ 9507086 h 9507086"/>
              <a:gd name="connsiteX1" fmla="*/ 3080030 w 4981914"/>
              <a:gd name="connsiteY1" fmla="*/ 0 h 9507086"/>
              <a:gd name="connsiteX2" fmla="*/ 3610148 w 4981914"/>
              <a:gd name="connsiteY2" fmla="*/ 68976 h 9507086"/>
              <a:gd name="connsiteX3" fmla="*/ 4981914 w 4981914"/>
              <a:gd name="connsiteY3" fmla="*/ 9507086 h 9507086"/>
              <a:gd name="connsiteX4" fmla="*/ 0 w 4981914"/>
              <a:gd name="connsiteY4" fmla="*/ 9507086 h 9507086"/>
              <a:gd name="connsiteX0" fmla="*/ 0 w 4981914"/>
              <a:gd name="connsiteY0" fmla="*/ 9438111 h 9438111"/>
              <a:gd name="connsiteX1" fmla="*/ 3277738 w 4981914"/>
              <a:gd name="connsiteY1" fmla="*/ 0 h 9438111"/>
              <a:gd name="connsiteX2" fmla="*/ 3610148 w 4981914"/>
              <a:gd name="connsiteY2" fmla="*/ 1 h 9438111"/>
              <a:gd name="connsiteX3" fmla="*/ 4981914 w 4981914"/>
              <a:gd name="connsiteY3" fmla="*/ 9438111 h 9438111"/>
              <a:gd name="connsiteX4" fmla="*/ 0 w 4981914"/>
              <a:gd name="connsiteY4" fmla="*/ 9438111 h 9438111"/>
              <a:gd name="connsiteX0" fmla="*/ 0 w 4981914"/>
              <a:gd name="connsiteY0" fmla="*/ 9438111 h 9438111"/>
              <a:gd name="connsiteX1" fmla="*/ 3351879 w 4981914"/>
              <a:gd name="connsiteY1" fmla="*/ 0 h 9438111"/>
              <a:gd name="connsiteX2" fmla="*/ 3610148 w 4981914"/>
              <a:gd name="connsiteY2" fmla="*/ 1 h 9438111"/>
              <a:gd name="connsiteX3" fmla="*/ 4981914 w 4981914"/>
              <a:gd name="connsiteY3" fmla="*/ 9438111 h 9438111"/>
              <a:gd name="connsiteX4" fmla="*/ 0 w 4981914"/>
              <a:gd name="connsiteY4" fmla="*/ 9438111 h 9438111"/>
              <a:gd name="connsiteX0" fmla="*/ 0 w 4981914"/>
              <a:gd name="connsiteY0" fmla="*/ 9461103 h 9461103"/>
              <a:gd name="connsiteX1" fmla="*/ 3351879 w 4981914"/>
              <a:gd name="connsiteY1" fmla="*/ 22992 h 9461103"/>
              <a:gd name="connsiteX2" fmla="*/ 3523651 w 4981914"/>
              <a:gd name="connsiteY2" fmla="*/ 0 h 9461103"/>
              <a:gd name="connsiteX3" fmla="*/ 4981914 w 4981914"/>
              <a:gd name="connsiteY3" fmla="*/ 9461103 h 9461103"/>
              <a:gd name="connsiteX4" fmla="*/ 0 w 4981914"/>
              <a:gd name="connsiteY4" fmla="*/ 9461103 h 946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914" h="9461103">
                <a:moveTo>
                  <a:pt x="0" y="9461103"/>
                </a:moveTo>
                <a:lnTo>
                  <a:pt x="3351879" y="22992"/>
                </a:lnTo>
                <a:lnTo>
                  <a:pt x="3523651" y="0"/>
                </a:lnTo>
                <a:lnTo>
                  <a:pt x="4981914" y="9461103"/>
                </a:lnTo>
                <a:lnTo>
                  <a:pt x="0" y="9461103"/>
                </a:lnTo>
                <a:close/>
              </a:path>
            </a:pathLst>
          </a:custGeom>
          <a:gradFill>
            <a:gsLst>
              <a:gs pos="5000">
                <a:schemeClr val="accent1">
                  <a:lumMod val="0"/>
                  <a:lumOff val="100000"/>
                  <a:alpha val="88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AD444317-F598-4D73-869B-38DF035E8387}"/>
              </a:ext>
            </a:extLst>
          </p:cNvPr>
          <p:cNvSpPr/>
          <p:nvPr/>
        </p:nvSpPr>
        <p:spPr>
          <a:xfrm>
            <a:off x="0" y="5509608"/>
            <a:ext cx="12240126" cy="1360875"/>
          </a:xfrm>
          <a:custGeom>
            <a:avLst/>
            <a:gdLst>
              <a:gd name="connsiteX0" fmla="*/ 0 w 12192000"/>
              <a:gd name="connsiteY0" fmla="*/ 0 h 1335054"/>
              <a:gd name="connsiteX1" fmla="*/ 12192000 w 12192000"/>
              <a:gd name="connsiteY1" fmla="*/ 0 h 1335054"/>
              <a:gd name="connsiteX2" fmla="*/ 12192000 w 12192000"/>
              <a:gd name="connsiteY2" fmla="*/ 1335054 h 1335054"/>
              <a:gd name="connsiteX3" fmla="*/ 0 w 12192000"/>
              <a:gd name="connsiteY3" fmla="*/ 1335054 h 1335054"/>
              <a:gd name="connsiteX4" fmla="*/ 0 w 12192000"/>
              <a:gd name="connsiteY4" fmla="*/ 0 h 1335054"/>
              <a:gd name="connsiteX0" fmla="*/ 0 w 12240126"/>
              <a:gd name="connsiteY0" fmla="*/ 0 h 1347537"/>
              <a:gd name="connsiteX1" fmla="*/ 12240126 w 12240126"/>
              <a:gd name="connsiteY1" fmla="*/ 1347537 h 1347537"/>
              <a:gd name="connsiteX2" fmla="*/ 12192000 w 12240126"/>
              <a:gd name="connsiteY2" fmla="*/ 1335054 h 1347537"/>
              <a:gd name="connsiteX3" fmla="*/ 0 w 12240126"/>
              <a:gd name="connsiteY3" fmla="*/ 1335054 h 1347537"/>
              <a:gd name="connsiteX4" fmla="*/ 0 w 12240126"/>
              <a:gd name="connsiteY4" fmla="*/ 0 h 1347537"/>
              <a:gd name="connsiteX0" fmla="*/ 0 w 12240126"/>
              <a:gd name="connsiteY0" fmla="*/ 0 h 1347537"/>
              <a:gd name="connsiteX1" fmla="*/ 12240126 w 12240126"/>
              <a:gd name="connsiteY1" fmla="*/ 1347537 h 1347537"/>
              <a:gd name="connsiteX2" fmla="*/ 12192000 w 12240126"/>
              <a:gd name="connsiteY2" fmla="*/ 1335054 h 1347537"/>
              <a:gd name="connsiteX3" fmla="*/ 0 w 12240126"/>
              <a:gd name="connsiteY3" fmla="*/ 1335054 h 1347537"/>
              <a:gd name="connsiteX4" fmla="*/ 0 w 12240126"/>
              <a:gd name="connsiteY4" fmla="*/ 0 h 1347537"/>
              <a:gd name="connsiteX0" fmla="*/ 0 w 12240126"/>
              <a:gd name="connsiteY0" fmla="*/ 13338 h 1360875"/>
              <a:gd name="connsiteX1" fmla="*/ 12240126 w 12240126"/>
              <a:gd name="connsiteY1" fmla="*/ 1360875 h 1360875"/>
              <a:gd name="connsiteX2" fmla="*/ 12192000 w 12240126"/>
              <a:gd name="connsiteY2" fmla="*/ 1348392 h 1360875"/>
              <a:gd name="connsiteX3" fmla="*/ 0 w 12240126"/>
              <a:gd name="connsiteY3" fmla="*/ 1348392 h 1360875"/>
              <a:gd name="connsiteX4" fmla="*/ 0 w 12240126"/>
              <a:gd name="connsiteY4" fmla="*/ 13338 h 136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6" h="1360875">
                <a:moveTo>
                  <a:pt x="0" y="13338"/>
                </a:moveTo>
                <a:cubicBezTo>
                  <a:pt x="3719094" y="-42810"/>
                  <a:pt x="8256336" y="21359"/>
                  <a:pt x="12240126" y="1360875"/>
                </a:cubicBezTo>
                <a:lnTo>
                  <a:pt x="12192000" y="1348392"/>
                </a:lnTo>
                <a:lnTo>
                  <a:pt x="0" y="1348392"/>
                </a:lnTo>
                <a:lnTo>
                  <a:pt x="0" y="13338"/>
                </a:lnTo>
                <a:close/>
              </a:path>
            </a:pathLst>
          </a:custGeom>
          <a:solidFill>
            <a:srgbClr val="A6BE4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rapezoid 4">
            <a:extLst>
              <a:ext uri="{FF2B5EF4-FFF2-40B4-BE49-F238E27FC236}">
                <a16:creationId xmlns:a16="http://schemas.microsoft.com/office/drawing/2014/main" id="{13804DA8-3F35-42D7-9B38-235B77A23891}"/>
              </a:ext>
            </a:extLst>
          </p:cNvPr>
          <p:cNvSpPr/>
          <p:nvPr/>
        </p:nvSpPr>
        <p:spPr>
          <a:xfrm>
            <a:off x="1171575" y="2528888"/>
            <a:ext cx="1185863" cy="3228975"/>
          </a:xfrm>
          <a:prstGeom prst="trapezoid">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00D6D04-8888-4D12-9367-D582C0677AD3}"/>
              </a:ext>
            </a:extLst>
          </p:cNvPr>
          <p:cNvSpPr/>
          <p:nvPr/>
        </p:nvSpPr>
        <p:spPr>
          <a:xfrm>
            <a:off x="1375108" y="2457450"/>
            <a:ext cx="814387" cy="10715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B7F47E3-2D91-49B3-B90C-2E2A2F00A4A5}"/>
              </a:ext>
            </a:extLst>
          </p:cNvPr>
          <p:cNvSpPr/>
          <p:nvPr/>
        </p:nvSpPr>
        <p:spPr>
          <a:xfrm>
            <a:off x="1493043" y="2085975"/>
            <a:ext cx="542925" cy="371475"/>
          </a:xfrm>
          <a:prstGeom prst="rect">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CC48489-7FF8-408D-A065-AEEA173B5C5C}"/>
              </a:ext>
            </a:extLst>
          </p:cNvPr>
          <p:cNvSpPr/>
          <p:nvPr/>
        </p:nvSpPr>
        <p:spPr>
          <a:xfrm>
            <a:off x="1432321" y="2032395"/>
            <a:ext cx="664368" cy="10715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36D2768-6B66-4A31-AE66-543A1421F90F}"/>
              </a:ext>
            </a:extLst>
          </p:cNvPr>
          <p:cNvSpPr/>
          <p:nvPr/>
        </p:nvSpPr>
        <p:spPr>
          <a:xfrm>
            <a:off x="1493043" y="1566870"/>
            <a:ext cx="542925" cy="4697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7C171DF1-2954-4026-8F6C-26E068E1D862}"/>
              </a:ext>
            </a:extLst>
          </p:cNvPr>
          <p:cNvSpPr/>
          <p:nvPr/>
        </p:nvSpPr>
        <p:spPr>
          <a:xfrm>
            <a:off x="1432321" y="1491257"/>
            <a:ext cx="664368" cy="10715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257C066-3A3E-413D-AC1E-141399388968}"/>
              </a:ext>
            </a:extLst>
          </p:cNvPr>
          <p:cNvSpPr/>
          <p:nvPr/>
        </p:nvSpPr>
        <p:spPr>
          <a:xfrm>
            <a:off x="1485898" y="1206410"/>
            <a:ext cx="564358" cy="282179"/>
          </a:xfrm>
          <a:custGeom>
            <a:avLst/>
            <a:gdLst>
              <a:gd name="connsiteX0" fmla="*/ 457200 w 914400"/>
              <a:gd name="connsiteY0" fmla="*/ 0 h 457200"/>
              <a:gd name="connsiteX1" fmla="*/ 914400 w 914400"/>
              <a:gd name="connsiteY1" fmla="*/ 457200 h 457200"/>
              <a:gd name="connsiteX2" fmla="*/ 0 w 914400"/>
              <a:gd name="connsiteY2" fmla="*/ 457200 h 457200"/>
              <a:gd name="connsiteX3" fmla="*/ 457200 w 914400"/>
              <a:gd name="connsiteY3" fmla="*/ 0 h 457200"/>
            </a:gdLst>
            <a:ahLst/>
            <a:cxnLst>
              <a:cxn ang="0">
                <a:pos x="connsiteX0" y="connsiteY0"/>
              </a:cxn>
              <a:cxn ang="0">
                <a:pos x="connsiteX1" y="connsiteY1"/>
              </a:cxn>
              <a:cxn ang="0">
                <a:pos x="connsiteX2" y="connsiteY2"/>
              </a:cxn>
              <a:cxn ang="0">
                <a:pos x="connsiteX3" y="connsiteY3"/>
              </a:cxn>
            </a:cxnLst>
            <a:rect l="l" t="t" r="r" b="b"/>
            <a:pathLst>
              <a:path w="914400" h="457200">
                <a:moveTo>
                  <a:pt x="457200" y="0"/>
                </a:moveTo>
                <a:cubicBezTo>
                  <a:pt x="709705" y="0"/>
                  <a:pt x="914400" y="204695"/>
                  <a:pt x="914400" y="457200"/>
                </a:cubicBezTo>
                <a:lnTo>
                  <a:pt x="0" y="457200"/>
                </a:lnTo>
                <a:cubicBezTo>
                  <a:pt x="0" y="204695"/>
                  <a:pt x="204695" y="0"/>
                  <a:pt x="457200" y="0"/>
                </a:cubicBezTo>
                <a:close/>
              </a:path>
            </a:pathLst>
          </a:cu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rapezoid 13">
            <a:extLst>
              <a:ext uri="{FF2B5EF4-FFF2-40B4-BE49-F238E27FC236}">
                <a16:creationId xmlns:a16="http://schemas.microsoft.com/office/drawing/2014/main" id="{21BCC8CA-22FB-424B-8CF1-73A0D05C2C1E}"/>
              </a:ext>
            </a:extLst>
          </p:cNvPr>
          <p:cNvSpPr/>
          <p:nvPr/>
        </p:nvSpPr>
        <p:spPr>
          <a:xfrm>
            <a:off x="1714499" y="1055500"/>
            <a:ext cx="100012" cy="185738"/>
          </a:xfrm>
          <a:prstGeom prst="trapezoid">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7BE045D-B189-45F3-AF66-D712BAB5245B}"/>
              </a:ext>
            </a:extLst>
          </p:cNvPr>
          <p:cNvSpPr/>
          <p:nvPr/>
        </p:nvSpPr>
        <p:spPr>
          <a:xfrm>
            <a:off x="1306712" y="3450230"/>
            <a:ext cx="910965" cy="822306"/>
          </a:xfrm>
          <a:custGeom>
            <a:avLst/>
            <a:gdLst>
              <a:gd name="connsiteX0" fmla="*/ 75500 w 910965"/>
              <a:gd name="connsiteY0" fmla="*/ 0 h 822306"/>
              <a:gd name="connsiteX1" fmla="*/ 835466 w 910965"/>
              <a:gd name="connsiteY1" fmla="*/ 0 h 822306"/>
              <a:gd name="connsiteX2" fmla="*/ 910965 w 910965"/>
              <a:gd name="connsiteY2" fmla="*/ 822306 h 822306"/>
              <a:gd name="connsiteX3" fmla="*/ 0 w 910965"/>
              <a:gd name="connsiteY3" fmla="*/ 822306 h 822306"/>
              <a:gd name="connsiteX4" fmla="*/ 75500 w 910965"/>
              <a:gd name="connsiteY4" fmla="*/ 0 h 82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965" h="822306">
                <a:moveTo>
                  <a:pt x="75500" y="0"/>
                </a:moveTo>
                <a:lnTo>
                  <a:pt x="835466" y="0"/>
                </a:lnTo>
                <a:lnTo>
                  <a:pt x="910965" y="822306"/>
                </a:lnTo>
                <a:lnTo>
                  <a:pt x="0" y="822306"/>
                </a:lnTo>
                <a:lnTo>
                  <a:pt x="755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CF2B4F9-6DB6-4264-B00B-7EB8C5619225}"/>
              </a:ext>
            </a:extLst>
          </p:cNvPr>
          <p:cNvSpPr/>
          <p:nvPr/>
        </p:nvSpPr>
        <p:spPr>
          <a:xfrm>
            <a:off x="2211104" y="4961502"/>
            <a:ext cx="275294" cy="852060"/>
          </a:xfrm>
          <a:custGeom>
            <a:avLst/>
            <a:gdLst>
              <a:gd name="connsiteX0" fmla="*/ 217723 w 344579"/>
              <a:gd name="connsiteY0" fmla="*/ 1495834 h 1495834"/>
              <a:gd name="connsiteX1" fmla="*/ 217723 w 344579"/>
              <a:gd name="connsiteY1" fmla="*/ 1495834 h 1495834"/>
              <a:gd name="connsiteX2" fmla="*/ 189588 w 344579"/>
              <a:gd name="connsiteY2" fmla="*/ 1369225 h 1495834"/>
              <a:gd name="connsiteX3" fmla="*/ 175520 w 344579"/>
              <a:gd name="connsiteY3" fmla="*/ 1256684 h 1495834"/>
              <a:gd name="connsiteX4" fmla="*/ 147385 w 344579"/>
              <a:gd name="connsiteY4" fmla="*/ 1172278 h 1495834"/>
              <a:gd name="connsiteX5" fmla="*/ 62979 w 344579"/>
              <a:gd name="connsiteY5" fmla="*/ 1144142 h 1495834"/>
              <a:gd name="connsiteX6" fmla="*/ 48911 w 344579"/>
              <a:gd name="connsiteY6" fmla="*/ 1059736 h 1495834"/>
              <a:gd name="connsiteX7" fmla="*/ 6708 w 344579"/>
              <a:gd name="connsiteY7" fmla="*/ 1017533 h 1495834"/>
              <a:gd name="connsiteX8" fmla="*/ 34843 w 344579"/>
              <a:gd name="connsiteY8" fmla="*/ 750247 h 1495834"/>
              <a:gd name="connsiteX9" fmla="*/ 48911 w 344579"/>
              <a:gd name="connsiteY9" fmla="*/ 665841 h 1495834"/>
              <a:gd name="connsiteX10" fmla="*/ 77046 w 344579"/>
              <a:gd name="connsiteY10" fmla="*/ 356351 h 1495834"/>
              <a:gd name="connsiteX11" fmla="*/ 105182 w 344579"/>
              <a:gd name="connsiteY11" fmla="*/ 286013 h 1495834"/>
              <a:gd name="connsiteX12" fmla="*/ 147385 w 344579"/>
              <a:gd name="connsiteY12" fmla="*/ 187539 h 1495834"/>
              <a:gd name="connsiteX13" fmla="*/ 161453 w 344579"/>
              <a:gd name="connsiteY13" fmla="*/ 4659 h 1495834"/>
              <a:gd name="connsiteX14" fmla="*/ 203656 w 344579"/>
              <a:gd name="connsiteY14" fmla="*/ 46862 h 1495834"/>
              <a:gd name="connsiteX15" fmla="*/ 217723 w 344579"/>
              <a:gd name="connsiteY15" fmla="*/ 314148 h 1495834"/>
              <a:gd name="connsiteX16" fmla="*/ 245859 w 344579"/>
              <a:gd name="connsiteY16" fmla="*/ 398554 h 1495834"/>
              <a:gd name="connsiteX17" fmla="*/ 288062 w 344579"/>
              <a:gd name="connsiteY17" fmla="*/ 468893 h 1495834"/>
              <a:gd name="connsiteX18" fmla="*/ 302130 w 344579"/>
              <a:gd name="connsiteY18" fmla="*/ 609570 h 1495834"/>
              <a:gd name="connsiteX19" fmla="*/ 316197 w 344579"/>
              <a:gd name="connsiteY19" fmla="*/ 651773 h 1495834"/>
              <a:gd name="connsiteX20" fmla="*/ 330265 w 344579"/>
              <a:gd name="connsiteY20" fmla="*/ 722111 h 1495834"/>
              <a:gd name="connsiteX21" fmla="*/ 330265 w 344579"/>
              <a:gd name="connsiteY21" fmla="*/ 1116007 h 1495834"/>
              <a:gd name="connsiteX22" fmla="*/ 288062 w 344579"/>
              <a:gd name="connsiteY22" fmla="*/ 1158210 h 1495834"/>
              <a:gd name="connsiteX23" fmla="*/ 259926 w 344579"/>
              <a:gd name="connsiteY23" fmla="*/ 1242616 h 1495834"/>
              <a:gd name="connsiteX24" fmla="*/ 231791 w 344579"/>
              <a:gd name="connsiteY24" fmla="*/ 1355158 h 1495834"/>
              <a:gd name="connsiteX25" fmla="*/ 231791 w 344579"/>
              <a:gd name="connsiteY25" fmla="*/ 1425496 h 1495834"/>
              <a:gd name="connsiteX26" fmla="*/ 217723 w 344579"/>
              <a:gd name="connsiteY26" fmla="*/ 1495834 h 14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4579" h="1495834">
                <a:moveTo>
                  <a:pt x="217723" y="1495834"/>
                </a:moveTo>
                <a:lnTo>
                  <a:pt x="217723" y="1495834"/>
                </a:lnTo>
                <a:cubicBezTo>
                  <a:pt x="208345" y="1453631"/>
                  <a:pt x="197101" y="1411800"/>
                  <a:pt x="189588" y="1369225"/>
                </a:cubicBezTo>
                <a:cubicBezTo>
                  <a:pt x="183018" y="1331995"/>
                  <a:pt x="183441" y="1293650"/>
                  <a:pt x="175520" y="1256684"/>
                </a:cubicBezTo>
                <a:cubicBezTo>
                  <a:pt x="169306" y="1227685"/>
                  <a:pt x="175520" y="1181657"/>
                  <a:pt x="147385" y="1172278"/>
                </a:cubicBezTo>
                <a:lnTo>
                  <a:pt x="62979" y="1144142"/>
                </a:lnTo>
                <a:cubicBezTo>
                  <a:pt x="58290" y="1116007"/>
                  <a:pt x="60496" y="1085801"/>
                  <a:pt x="48911" y="1059736"/>
                </a:cubicBezTo>
                <a:cubicBezTo>
                  <a:pt x="40831" y="1041556"/>
                  <a:pt x="8905" y="1037306"/>
                  <a:pt x="6708" y="1017533"/>
                </a:cubicBezTo>
                <a:cubicBezTo>
                  <a:pt x="-12373" y="845798"/>
                  <a:pt x="13124" y="858844"/>
                  <a:pt x="34843" y="750247"/>
                </a:cubicBezTo>
                <a:cubicBezTo>
                  <a:pt x="40437" y="722277"/>
                  <a:pt x="44222" y="693976"/>
                  <a:pt x="48911" y="665841"/>
                </a:cubicBezTo>
                <a:cubicBezTo>
                  <a:pt x="52273" y="608680"/>
                  <a:pt x="50945" y="443355"/>
                  <a:pt x="77046" y="356351"/>
                </a:cubicBezTo>
                <a:cubicBezTo>
                  <a:pt x="84302" y="332164"/>
                  <a:pt x="97196" y="309969"/>
                  <a:pt x="105182" y="286013"/>
                </a:cubicBezTo>
                <a:cubicBezTo>
                  <a:pt x="135464" y="195170"/>
                  <a:pt x="97933" y="261718"/>
                  <a:pt x="147385" y="187539"/>
                </a:cubicBezTo>
                <a:cubicBezTo>
                  <a:pt x="152074" y="126579"/>
                  <a:pt x="138746" y="61426"/>
                  <a:pt x="161453" y="4659"/>
                </a:cubicBezTo>
                <a:cubicBezTo>
                  <a:pt x="168842" y="-13813"/>
                  <a:pt x="200097" y="27288"/>
                  <a:pt x="203656" y="46862"/>
                </a:cubicBezTo>
                <a:cubicBezTo>
                  <a:pt x="219616" y="134642"/>
                  <a:pt x="207093" y="225565"/>
                  <a:pt x="217723" y="314148"/>
                </a:cubicBezTo>
                <a:cubicBezTo>
                  <a:pt x="221257" y="343594"/>
                  <a:pt x="236481" y="370419"/>
                  <a:pt x="245859" y="398554"/>
                </a:cubicBezTo>
                <a:cubicBezTo>
                  <a:pt x="264122" y="453342"/>
                  <a:pt x="249439" y="430271"/>
                  <a:pt x="288062" y="468893"/>
                </a:cubicBezTo>
                <a:cubicBezTo>
                  <a:pt x="292751" y="515785"/>
                  <a:pt x="294964" y="562992"/>
                  <a:pt x="302130" y="609570"/>
                </a:cubicBezTo>
                <a:cubicBezTo>
                  <a:pt x="304385" y="624226"/>
                  <a:pt x="312601" y="637387"/>
                  <a:pt x="316197" y="651773"/>
                </a:cubicBezTo>
                <a:cubicBezTo>
                  <a:pt x="321996" y="674969"/>
                  <a:pt x="325576" y="698665"/>
                  <a:pt x="330265" y="722111"/>
                </a:cubicBezTo>
                <a:cubicBezTo>
                  <a:pt x="336560" y="822830"/>
                  <a:pt x="359060" y="1008025"/>
                  <a:pt x="330265" y="1116007"/>
                </a:cubicBezTo>
                <a:cubicBezTo>
                  <a:pt x="325139" y="1135230"/>
                  <a:pt x="302130" y="1144142"/>
                  <a:pt x="288062" y="1158210"/>
                </a:cubicBezTo>
                <a:lnTo>
                  <a:pt x="259926" y="1242616"/>
                </a:lnTo>
                <a:cubicBezTo>
                  <a:pt x="245819" y="1284938"/>
                  <a:pt x="236641" y="1306663"/>
                  <a:pt x="231791" y="1355158"/>
                </a:cubicBezTo>
                <a:cubicBezTo>
                  <a:pt x="229458" y="1378488"/>
                  <a:pt x="231791" y="1402050"/>
                  <a:pt x="231791" y="1425496"/>
                </a:cubicBezTo>
                <a:lnTo>
                  <a:pt x="217723" y="1495834"/>
                </a:lnTo>
                <a:close/>
              </a:path>
            </a:pathLst>
          </a:custGeom>
          <a:solidFill>
            <a:srgbClr val="34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439EFB08-EB52-436B-A881-71B4DEC381F8}"/>
              </a:ext>
            </a:extLst>
          </p:cNvPr>
          <p:cNvSpPr/>
          <p:nvPr/>
        </p:nvSpPr>
        <p:spPr>
          <a:xfrm>
            <a:off x="1171309" y="5004896"/>
            <a:ext cx="1185863" cy="777669"/>
          </a:xfrm>
          <a:custGeom>
            <a:avLst/>
            <a:gdLst>
              <a:gd name="connsiteX0" fmla="*/ 71401 w 1185863"/>
              <a:gd name="connsiteY0" fmla="*/ 0 h 777669"/>
              <a:gd name="connsiteX1" fmla="*/ 1114462 w 1185863"/>
              <a:gd name="connsiteY1" fmla="*/ 0 h 777669"/>
              <a:gd name="connsiteX2" fmla="*/ 1185863 w 1185863"/>
              <a:gd name="connsiteY2" fmla="*/ 777669 h 777669"/>
              <a:gd name="connsiteX3" fmla="*/ 0 w 1185863"/>
              <a:gd name="connsiteY3" fmla="*/ 777669 h 777669"/>
              <a:gd name="connsiteX4" fmla="*/ 71401 w 1185863"/>
              <a:gd name="connsiteY4" fmla="*/ 0 h 77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3" h="777669">
                <a:moveTo>
                  <a:pt x="71401" y="0"/>
                </a:moveTo>
                <a:lnTo>
                  <a:pt x="1114462" y="0"/>
                </a:lnTo>
                <a:lnTo>
                  <a:pt x="1185863" y="777669"/>
                </a:lnTo>
                <a:lnTo>
                  <a:pt x="0" y="777669"/>
                </a:lnTo>
                <a:lnTo>
                  <a:pt x="7140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8F76BA7-5AA8-4166-BAD8-0BED4A50A8E3}"/>
              </a:ext>
            </a:extLst>
          </p:cNvPr>
          <p:cNvSpPr/>
          <p:nvPr/>
        </p:nvSpPr>
        <p:spPr>
          <a:xfrm>
            <a:off x="1772321" y="1052023"/>
            <a:ext cx="582759" cy="4702363"/>
          </a:xfrm>
          <a:custGeom>
            <a:avLst/>
            <a:gdLst>
              <a:gd name="connsiteX0" fmla="*/ 0 w 582759"/>
              <a:gd name="connsiteY0" fmla="*/ 435757 h 4702363"/>
              <a:gd name="connsiteX1" fmla="*/ 268432 w 582759"/>
              <a:gd name="connsiteY1" fmla="*/ 435757 h 4702363"/>
              <a:gd name="connsiteX2" fmla="*/ 322011 w 582759"/>
              <a:gd name="connsiteY2" fmla="*/ 489336 h 4702363"/>
              <a:gd name="connsiteX3" fmla="*/ 322010 w 582759"/>
              <a:gd name="connsiteY3" fmla="*/ 489336 h 4702363"/>
              <a:gd name="connsiteX4" fmla="*/ 268431 w 582759"/>
              <a:gd name="connsiteY4" fmla="*/ 542915 h 4702363"/>
              <a:gd name="connsiteX5" fmla="*/ 261289 w 582759"/>
              <a:gd name="connsiteY5" fmla="*/ 542915 h 4702363"/>
              <a:gd name="connsiteX6" fmla="*/ 261289 w 582759"/>
              <a:gd name="connsiteY6" fmla="*/ 976895 h 4702363"/>
              <a:gd name="connsiteX7" fmla="*/ 268432 w 582759"/>
              <a:gd name="connsiteY7" fmla="*/ 976895 h 4702363"/>
              <a:gd name="connsiteX8" fmla="*/ 322011 w 582759"/>
              <a:gd name="connsiteY8" fmla="*/ 1030474 h 4702363"/>
              <a:gd name="connsiteX9" fmla="*/ 322010 w 582759"/>
              <a:gd name="connsiteY9" fmla="*/ 1030474 h 4702363"/>
              <a:gd name="connsiteX10" fmla="*/ 268431 w 582759"/>
              <a:gd name="connsiteY10" fmla="*/ 1084053 h 4702363"/>
              <a:gd name="connsiteX11" fmla="*/ 261289 w 582759"/>
              <a:gd name="connsiteY11" fmla="*/ 1084053 h 4702363"/>
              <a:gd name="connsiteX12" fmla="*/ 261289 w 582759"/>
              <a:gd name="connsiteY12" fmla="*/ 1401950 h 4702363"/>
              <a:gd name="connsiteX13" fmla="*/ 329154 w 582759"/>
              <a:gd name="connsiteY13" fmla="*/ 1401950 h 4702363"/>
              <a:gd name="connsiteX14" fmla="*/ 382733 w 582759"/>
              <a:gd name="connsiteY14" fmla="*/ 1455529 h 4702363"/>
              <a:gd name="connsiteX15" fmla="*/ 382732 w 582759"/>
              <a:gd name="connsiteY15" fmla="*/ 1455529 h 4702363"/>
              <a:gd name="connsiteX16" fmla="*/ 329153 w 582759"/>
              <a:gd name="connsiteY16" fmla="*/ 1509108 h 4702363"/>
              <a:gd name="connsiteX17" fmla="*/ 289573 w 582759"/>
              <a:gd name="connsiteY17" fmla="*/ 1509108 h 4702363"/>
              <a:gd name="connsiteX18" fmla="*/ 582759 w 582759"/>
              <a:gd name="connsiteY18" fmla="*/ 4702363 h 4702363"/>
              <a:gd name="connsiteX19" fmla="*/ 0 w 582759"/>
              <a:gd name="connsiteY19" fmla="*/ 4702363 h 4702363"/>
              <a:gd name="connsiteX20" fmla="*/ 0 w 582759"/>
              <a:gd name="connsiteY20" fmla="*/ 0 h 4702363"/>
              <a:gd name="connsiteX21" fmla="*/ 14829 w 582759"/>
              <a:gd name="connsiteY21" fmla="*/ 0 h 4702363"/>
              <a:gd name="connsiteX22" fmla="*/ 36310 w 582759"/>
              <a:gd name="connsiteY22" fmla="*/ 159574 h 4702363"/>
              <a:gd name="connsiteX23" fmla="*/ 103235 w 582759"/>
              <a:gd name="connsiteY23" fmla="*/ 173085 h 4702363"/>
              <a:gd name="connsiteX24" fmla="*/ 275577 w 582759"/>
              <a:gd name="connsiteY24" fmla="*/ 433089 h 4702363"/>
              <a:gd name="connsiteX25" fmla="*/ 0 w 582759"/>
              <a:gd name="connsiteY25" fmla="*/ 433089 h 470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2759" h="4702363">
                <a:moveTo>
                  <a:pt x="0" y="435757"/>
                </a:moveTo>
                <a:lnTo>
                  <a:pt x="268432" y="435757"/>
                </a:lnTo>
                <a:cubicBezTo>
                  <a:pt x="298023" y="435757"/>
                  <a:pt x="322011" y="459745"/>
                  <a:pt x="322011" y="489336"/>
                </a:cubicBezTo>
                <a:lnTo>
                  <a:pt x="322010" y="489336"/>
                </a:lnTo>
                <a:cubicBezTo>
                  <a:pt x="322010" y="518927"/>
                  <a:pt x="298022" y="542915"/>
                  <a:pt x="268431" y="542915"/>
                </a:cubicBezTo>
                <a:lnTo>
                  <a:pt x="261289" y="542915"/>
                </a:lnTo>
                <a:lnTo>
                  <a:pt x="261289" y="976895"/>
                </a:lnTo>
                <a:lnTo>
                  <a:pt x="268432" y="976895"/>
                </a:lnTo>
                <a:cubicBezTo>
                  <a:pt x="298023" y="976895"/>
                  <a:pt x="322011" y="1000883"/>
                  <a:pt x="322011" y="1030474"/>
                </a:cubicBezTo>
                <a:lnTo>
                  <a:pt x="322010" y="1030474"/>
                </a:lnTo>
                <a:cubicBezTo>
                  <a:pt x="322010" y="1060065"/>
                  <a:pt x="298022" y="1084053"/>
                  <a:pt x="268431" y="1084053"/>
                </a:cubicBezTo>
                <a:lnTo>
                  <a:pt x="261289" y="1084053"/>
                </a:lnTo>
                <a:lnTo>
                  <a:pt x="261289" y="1401950"/>
                </a:lnTo>
                <a:lnTo>
                  <a:pt x="329154" y="1401950"/>
                </a:lnTo>
                <a:cubicBezTo>
                  <a:pt x="358745" y="1401950"/>
                  <a:pt x="382733" y="1425938"/>
                  <a:pt x="382733" y="1455529"/>
                </a:cubicBezTo>
                <a:lnTo>
                  <a:pt x="382732" y="1455529"/>
                </a:lnTo>
                <a:cubicBezTo>
                  <a:pt x="382732" y="1485120"/>
                  <a:pt x="358744" y="1509108"/>
                  <a:pt x="329153" y="1509108"/>
                </a:cubicBezTo>
                <a:lnTo>
                  <a:pt x="289573" y="1509108"/>
                </a:lnTo>
                <a:lnTo>
                  <a:pt x="582759" y="4702363"/>
                </a:lnTo>
                <a:lnTo>
                  <a:pt x="0" y="4702363"/>
                </a:lnTo>
                <a:close/>
                <a:moveTo>
                  <a:pt x="0" y="0"/>
                </a:moveTo>
                <a:lnTo>
                  <a:pt x="14829" y="0"/>
                </a:lnTo>
                <a:lnTo>
                  <a:pt x="36310" y="159574"/>
                </a:lnTo>
                <a:lnTo>
                  <a:pt x="103235" y="173085"/>
                </a:lnTo>
                <a:cubicBezTo>
                  <a:pt x="204513" y="215922"/>
                  <a:pt x="275577" y="316207"/>
                  <a:pt x="275577" y="433089"/>
                </a:cubicBezTo>
                <a:lnTo>
                  <a:pt x="0" y="433089"/>
                </a:lnTo>
                <a:close/>
              </a:path>
            </a:pathLst>
          </a:custGeom>
          <a:solidFill>
            <a:schemeClr val="bg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BB0F60B-B507-4CD2-81A1-D0CDEE8449C7}"/>
              </a:ext>
            </a:extLst>
          </p:cNvPr>
          <p:cNvSpPr/>
          <p:nvPr/>
        </p:nvSpPr>
        <p:spPr>
          <a:xfrm>
            <a:off x="1880330" y="5351191"/>
            <a:ext cx="171755" cy="171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A1E923AA-E448-4F58-ADB5-1BA814577A66}"/>
              </a:ext>
            </a:extLst>
          </p:cNvPr>
          <p:cNvSpPr/>
          <p:nvPr/>
        </p:nvSpPr>
        <p:spPr>
          <a:xfrm>
            <a:off x="1880330" y="4574116"/>
            <a:ext cx="171755" cy="171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4795C68-9181-4459-A44F-25135A932B6A}"/>
              </a:ext>
            </a:extLst>
          </p:cNvPr>
          <p:cNvSpPr/>
          <p:nvPr/>
        </p:nvSpPr>
        <p:spPr>
          <a:xfrm>
            <a:off x="1880330" y="3797041"/>
            <a:ext cx="171755" cy="171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DF9E81C-D630-45F1-A36C-5530CE2B1CFE}"/>
              </a:ext>
            </a:extLst>
          </p:cNvPr>
          <p:cNvSpPr/>
          <p:nvPr/>
        </p:nvSpPr>
        <p:spPr>
          <a:xfrm>
            <a:off x="1880330" y="3019966"/>
            <a:ext cx="171755" cy="171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rapezoid 1">
            <a:extLst>
              <a:ext uri="{FF2B5EF4-FFF2-40B4-BE49-F238E27FC236}">
                <a16:creationId xmlns:a16="http://schemas.microsoft.com/office/drawing/2014/main" id="{4F63AFD7-1B21-48E3-A21B-3C6348686D2E}"/>
              </a:ext>
            </a:extLst>
          </p:cNvPr>
          <p:cNvSpPr/>
          <p:nvPr/>
        </p:nvSpPr>
        <p:spPr>
          <a:xfrm rot="16200000">
            <a:off x="4639690" y="-2484162"/>
            <a:ext cx="4981914" cy="10218957"/>
          </a:xfrm>
          <a:custGeom>
            <a:avLst/>
            <a:gdLst>
              <a:gd name="connsiteX0" fmla="*/ 0 w 4981914"/>
              <a:gd name="connsiteY0" fmla="*/ 9461078 h 9461078"/>
              <a:gd name="connsiteX1" fmla="*/ 1245479 w 4981914"/>
              <a:gd name="connsiteY1" fmla="*/ 0 h 9461078"/>
              <a:gd name="connsiteX2" fmla="*/ 3736436 w 4981914"/>
              <a:gd name="connsiteY2" fmla="*/ 0 h 9461078"/>
              <a:gd name="connsiteX3" fmla="*/ 4981914 w 4981914"/>
              <a:gd name="connsiteY3" fmla="*/ 9461078 h 9461078"/>
              <a:gd name="connsiteX4" fmla="*/ 0 w 4981914"/>
              <a:gd name="connsiteY4" fmla="*/ 9461078 h 9461078"/>
              <a:gd name="connsiteX0" fmla="*/ 0 w 4981914"/>
              <a:gd name="connsiteY0" fmla="*/ 9507086 h 9507086"/>
              <a:gd name="connsiteX1" fmla="*/ 3080030 w 4981914"/>
              <a:gd name="connsiteY1" fmla="*/ 0 h 9507086"/>
              <a:gd name="connsiteX2" fmla="*/ 3736436 w 4981914"/>
              <a:gd name="connsiteY2" fmla="*/ 46008 h 9507086"/>
              <a:gd name="connsiteX3" fmla="*/ 4981914 w 4981914"/>
              <a:gd name="connsiteY3" fmla="*/ 9507086 h 9507086"/>
              <a:gd name="connsiteX4" fmla="*/ 0 w 4981914"/>
              <a:gd name="connsiteY4" fmla="*/ 9507086 h 9507086"/>
              <a:gd name="connsiteX0" fmla="*/ 0 w 4981914"/>
              <a:gd name="connsiteY0" fmla="*/ 9507086 h 9507086"/>
              <a:gd name="connsiteX1" fmla="*/ 3080030 w 4981914"/>
              <a:gd name="connsiteY1" fmla="*/ 0 h 9507086"/>
              <a:gd name="connsiteX2" fmla="*/ 3523651 w 4981914"/>
              <a:gd name="connsiteY2" fmla="*/ 0 h 9507086"/>
              <a:gd name="connsiteX3" fmla="*/ 4981914 w 4981914"/>
              <a:gd name="connsiteY3" fmla="*/ 9507086 h 9507086"/>
              <a:gd name="connsiteX4" fmla="*/ 0 w 4981914"/>
              <a:gd name="connsiteY4" fmla="*/ 9507086 h 95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914" h="9507086">
                <a:moveTo>
                  <a:pt x="0" y="9507086"/>
                </a:moveTo>
                <a:lnTo>
                  <a:pt x="3080030" y="0"/>
                </a:lnTo>
                <a:lnTo>
                  <a:pt x="3523651" y="0"/>
                </a:lnTo>
                <a:lnTo>
                  <a:pt x="4981914" y="9507086"/>
                </a:lnTo>
                <a:lnTo>
                  <a:pt x="0" y="9507086"/>
                </a:lnTo>
                <a:close/>
              </a:path>
            </a:pathLst>
          </a:custGeom>
          <a:gradFill>
            <a:gsLst>
              <a:gs pos="5000">
                <a:schemeClr val="accent1">
                  <a:lumMod val="0"/>
                  <a:lumOff val="100000"/>
                  <a:alpha val="88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3E39828-D8CB-4A17-91DE-A259533C2113}"/>
              </a:ext>
            </a:extLst>
          </p:cNvPr>
          <p:cNvSpPr/>
          <p:nvPr/>
        </p:nvSpPr>
        <p:spPr>
          <a:xfrm>
            <a:off x="985536" y="5158159"/>
            <a:ext cx="275294" cy="852060"/>
          </a:xfrm>
          <a:custGeom>
            <a:avLst/>
            <a:gdLst>
              <a:gd name="connsiteX0" fmla="*/ 217723 w 344579"/>
              <a:gd name="connsiteY0" fmla="*/ 1495834 h 1495834"/>
              <a:gd name="connsiteX1" fmla="*/ 217723 w 344579"/>
              <a:gd name="connsiteY1" fmla="*/ 1495834 h 1495834"/>
              <a:gd name="connsiteX2" fmla="*/ 189588 w 344579"/>
              <a:gd name="connsiteY2" fmla="*/ 1369225 h 1495834"/>
              <a:gd name="connsiteX3" fmla="*/ 175520 w 344579"/>
              <a:gd name="connsiteY3" fmla="*/ 1256684 h 1495834"/>
              <a:gd name="connsiteX4" fmla="*/ 147385 w 344579"/>
              <a:gd name="connsiteY4" fmla="*/ 1172278 h 1495834"/>
              <a:gd name="connsiteX5" fmla="*/ 62979 w 344579"/>
              <a:gd name="connsiteY5" fmla="*/ 1144142 h 1495834"/>
              <a:gd name="connsiteX6" fmla="*/ 48911 w 344579"/>
              <a:gd name="connsiteY6" fmla="*/ 1059736 h 1495834"/>
              <a:gd name="connsiteX7" fmla="*/ 6708 w 344579"/>
              <a:gd name="connsiteY7" fmla="*/ 1017533 h 1495834"/>
              <a:gd name="connsiteX8" fmla="*/ 34843 w 344579"/>
              <a:gd name="connsiteY8" fmla="*/ 750247 h 1495834"/>
              <a:gd name="connsiteX9" fmla="*/ 48911 w 344579"/>
              <a:gd name="connsiteY9" fmla="*/ 665841 h 1495834"/>
              <a:gd name="connsiteX10" fmla="*/ 77046 w 344579"/>
              <a:gd name="connsiteY10" fmla="*/ 356351 h 1495834"/>
              <a:gd name="connsiteX11" fmla="*/ 105182 w 344579"/>
              <a:gd name="connsiteY11" fmla="*/ 286013 h 1495834"/>
              <a:gd name="connsiteX12" fmla="*/ 147385 w 344579"/>
              <a:gd name="connsiteY12" fmla="*/ 187539 h 1495834"/>
              <a:gd name="connsiteX13" fmla="*/ 161453 w 344579"/>
              <a:gd name="connsiteY13" fmla="*/ 4659 h 1495834"/>
              <a:gd name="connsiteX14" fmla="*/ 203656 w 344579"/>
              <a:gd name="connsiteY14" fmla="*/ 46862 h 1495834"/>
              <a:gd name="connsiteX15" fmla="*/ 217723 w 344579"/>
              <a:gd name="connsiteY15" fmla="*/ 314148 h 1495834"/>
              <a:gd name="connsiteX16" fmla="*/ 245859 w 344579"/>
              <a:gd name="connsiteY16" fmla="*/ 398554 h 1495834"/>
              <a:gd name="connsiteX17" fmla="*/ 288062 w 344579"/>
              <a:gd name="connsiteY17" fmla="*/ 468893 h 1495834"/>
              <a:gd name="connsiteX18" fmla="*/ 302130 w 344579"/>
              <a:gd name="connsiteY18" fmla="*/ 609570 h 1495834"/>
              <a:gd name="connsiteX19" fmla="*/ 316197 w 344579"/>
              <a:gd name="connsiteY19" fmla="*/ 651773 h 1495834"/>
              <a:gd name="connsiteX20" fmla="*/ 330265 w 344579"/>
              <a:gd name="connsiteY20" fmla="*/ 722111 h 1495834"/>
              <a:gd name="connsiteX21" fmla="*/ 330265 w 344579"/>
              <a:gd name="connsiteY21" fmla="*/ 1116007 h 1495834"/>
              <a:gd name="connsiteX22" fmla="*/ 288062 w 344579"/>
              <a:gd name="connsiteY22" fmla="*/ 1158210 h 1495834"/>
              <a:gd name="connsiteX23" fmla="*/ 259926 w 344579"/>
              <a:gd name="connsiteY23" fmla="*/ 1242616 h 1495834"/>
              <a:gd name="connsiteX24" fmla="*/ 231791 w 344579"/>
              <a:gd name="connsiteY24" fmla="*/ 1355158 h 1495834"/>
              <a:gd name="connsiteX25" fmla="*/ 231791 w 344579"/>
              <a:gd name="connsiteY25" fmla="*/ 1425496 h 1495834"/>
              <a:gd name="connsiteX26" fmla="*/ 217723 w 344579"/>
              <a:gd name="connsiteY26" fmla="*/ 1495834 h 14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4579" h="1495834">
                <a:moveTo>
                  <a:pt x="217723" y="1495834"/>
                </a:moveTo>
                <a:lnTo>
                  <a:pt x="217723" y="1495834"/>
                </a:lnTo>
                <a:cubicBezTo>
                  <a:pt x="208345" y="1453631"/>
                  <a:pt x="197101" y="1411800"/>
                  <a:pt x="189588" y="1369225"/>
                </a:cubicBezTo>
                <a:cubicBezTo>
                  <a:pt x="183018" y="1331995"/>
                  <a:pt x="183441" y="1293650"/>
                  <a:pt x="175520" y="1256684"/>
                </a:cubicBezTo>
                <a:cubicBezTo>
                  <a:pt x="169306" y="1227685"/>
                  <a:pt x="175520" y="1181657"/>
                  <a:pt x="147385" y="1172278"/>
                </a:cubicBezTo>
                <a:lnTo>
                  <a:pt x="62979" y="1144142"/>
                </a:lnTo>
                <a:cubicBezTo>
                  <a:pt x="58290" y="1116007"/>
                  <a:pt x="60496" y="1085801"/>
                  <a:pt x="48911" y="1059736"/>
                </a:cubicBezTo>
                <a:cubicBezTo>
                  <a:pt x="40831" y="1041556"/>
                  <a:pt x="8905" y="1037306"/>
                  <a:pt x="6708" y="1017533"/>
                </a:cubicBezTo>
                <a:cubicBezTo>
                  <a:pt x="-12373" y="845798"/>
                  <a:pt x="13124" y="858844"/>
                  <a:pt x="34843" y="750247"/>
                </a:cubicBezTo>
                <a:cubicBezTo>
                  <a:pt x="40437" y="722277"/>
                  <a:pt x="44222" y="693976"/>
                  <a:pt x="48911" y="665841"/>
                </a:cubicBezTo>
                <a:cubicBezTo>
                  <a:pt x="52273" y="608680"/>
                  <a:pt x="50945" y="443355"/>
                  <a:pt x="77046" y="356351"/>
                </a:cubicBezTo>
                <a:cubicBezTo>
                  <a:pt x="84302" y="332164"/>
                  <a:pt x="97196" y="309969"/>
                  <a:pt x="105182" y="286013"/>
                </a:cubicBezTo>
                <a:cubicBezTo>
                  <a:pt x="135464" y="195170"/>
                  <a:pt x="97933" y="261718"/>
                  <a:pt x="147385" y="187539"/>
                </a:cubicBezTo>
                <a:cubicBezTo>
                  <a:pt x="152074" y="126579"/>
                  <a:pt x="138746" y="61426"/>
                  <a:pt x="161453" y="4659"/>
                </a:cubicBezTo>
                <a:cubicBezTo>
                  <a:pt x="168842" y="-13813"/>
                  <a:pt x="200097" y="27288"/>
                  <a:pt x="203656" y="46862"/>
                </a:cubicBezTo>
                <a:cubicBezTo>
                  <a:pt x="219616" y="134642"/>
                  <a:pt x="207093" y="225565"/>
                  <a:pt x="217723" y="314148"/>
                </a:cubicBezTo>
                <a:cubicBezTo>
                  <a:pt x="221257" y="343594"/>
                  <a:pt x="236481" y="370419"/>
                  <a:pt x="245859" y="398554"/>
                </a:cubicBezTo>
                <a:cubicBezTo>
                  <a:pt x="264122" y="453342"/>
                  <a:pt x="249439" y="430271"/>
                  <a:pt x="288062" y="468893"/>
                </a:cubicBezTo>
                <a:cubicBezTo>
                  <a:pt x="292751" y="515785"/>
                  <a:pt x="294964" y="562992"/>
                  <a:pt x="302130" y="609570"/>
                </a:cubicBezTo>
                <a:cubicBezTo>
                  <a:pt x="304385" y="624226"/>
                  <a:pt x="312601" y="637387"/>
                  <a:pt x="316197" y="651773"/>
                </a:cubicBezTo>
                <a:cubicBezTo>
                  <a:pt x="321996" y="674969"/>
                  <a:pt x="325576" y="698665"/>
                  <a:pt x="330265" y="722111"/>
                </a:cubicBezTo>
                <a:cubicBezTo>
                  <a:pt x="336560" y="822830"/>
                  <a:pt x="359060" y="1008025"/>
                  <a:pt x="330265" y="1116007"/>
                </a:cubicBezTo>
                <a:cubicBezTo>
                  <a:pt x="325139" y="1135230"/>
                  <a:pt x="302130" y="1144142"/>
                  <a:pt x="288062" y="1158210"/>
                </a:cubicBezTo>
                <a:lnTo>
                  <a:pt x="259926" y="1242616"/>
                </a:lnTo>
                <a:cubicBezTo>
                  <a:pt x="245819" y="1284938"/>
                  <a:pt x="236641" y="1306663"/>
                  <a:pt x="231791" y="1355158"/>
                </a:cubicBezTo>
                <a:cubicBezTo>
                  <a:pt x="229458" y="1378488"/>
                  <a:pt x="231791" y="1402050"/>
                  <a:pt x="231791" y="1425496"/>
                </a:cubicBezTo>
                <a:lnTo>
                  <a:pt x="217723" y="1495834"/>
                </a:lnTo>
                <a:close/>
              </a:path>
            </a:pathLst>
          </a:custGeom>
          <a:solidFill>
            <a:srgbClr val="34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C4998928-B2A1-4828-9A40-7CBDE62F01B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b="14461"/>
          <a:stretch/>
        </p:blipFill>
        <p:spPr>
          <a:xfrm>
            <a:off x="2627423" y="7643254"/>
            <a:ext cx="691323" cy="591347"/>
          </a:xfrm>
          <a:prstGeom prst="rect">
            <a:avLst/>
          </a:prstGeom>
          <a:effectLst>
            <a:glow rad="101600">
              <a:schemeClr val="bg1">
                <a:alpha val="40000"/>
              </a:schemeClr>
            </a:glow>
          </a:effectLst>
        </p:spPr>
      </p:pic>
      <p:sp>
        <p:nvSpPr>
          <p:cNvPr id="31" name="TextBox 30">
            <a:extLst>
              <a:ext uri="{FF2B5EF4-FFF2-40B4-BE49-F238E27FC236}">
                <a16:creationId xmlns:a16="http://schemas.microsoft.com/office/drawing/2014/main" id="{CAC60ED7-7947-4BBB-A856-B4ED341B1468}"/>
              </a:ext>
            </a:extLst>
          </p:cNvPr>
          <p:cNvSpPr txBox="1"/>
          <p:nvPr/>
        </p:nvSpPr>
        <p:spPr>
          <a:xfrm>
            <a:off x="3323500" y="1624308"/>
            <a:ext cx="1482970"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Rahmettir.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2904722-4F8C-4A85-BD9A-20635F9B336A}"/>
              </a:ext>
            </a:extLst>
          </p:cNvPr>
          <p:cNvSpPr txBox="1"/>
          <p:nvPr/>
        </p:nvSpPr>
        <p:spPr>
          <a:xfrm>
            <a:off x="6536212" y="2420734"/>
            <a:ext cx="1698991"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Açıklamadır.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6DBAECE-0A70-4E09-842F-3ED56A89C3B6}"/>
              </a:ext>
            </a:extLst>
          </p:cNvPr>
          <p:cNvSpPr txBox="1"/>
          <p:nvPr/>
        </p:nvSpPr>
        <p:spPr>
          <a:xfrm>
            <a:off x="153678" y="132160"/>
            <a:ext cx="56475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Oswald" panose="02000503000000000000" pitchFamily="2" charset="0"/>
                <a:ea typeface="+mn-ea"/>
                <a:cs typeface="+mn-cs"/>
              </a:rPr>
              <a:t>Kur’an inananlara</a:t>
            </a:r>
            <a:r>
              <a:rPr kumimoji="0" lang="tr-TR" sz="3600" b="0" i="0" u="none" strike="noStrike" kern="1200" cap="none" spc="0" normalizeH="0" noProof="0" dirty="0" smtClean="0">
                <a:ln>
                  <a:noFill/>
                </a:ln>
                <a:solidFill>
                  <a:prstClr val="white"/>
                </a:solidFill>
                <a:effectLst/>
                <a:uLnTx/>
                <a:uFillTx/>
                <a:latin typeface="Oswald" panose="02000503000000000000" pitchFamily="2" charset="0"/>
                <a:ea typeface="+mn-ea"/>
                <a:cs typeface="+mn-cs"/>
              </a:rPr>
              <a:t> yol gösterir</a:t>
            </a:r>
            <a:endParaRPr kumimoji="0" lang="en-US" sz="3600" b="0" i="0" u="none" strike="noStrike" kern="1200" cap="none" spc="0" normalizeH="0" baseline="0" noProof="0" dirty="0">
              <a:ln>
                <a:noFill/>
              </a:ln>
              <a:solidFill>
                <a:prstClr val="white"/>
              </a:solidFill>
              <a:effectLst/>
              <a:uLnTx/>
              <a:uFillTx/>
              <a:latin typeface="Oswald" panose="02000503000000000000" pitchFamily="2" charset="0"/>
              <a:ea typeface="+mn-ea"/>
              <a:cs typeface="+mn-cs"/>
            </a:endParaRPr>
          </a:p>
        </p:txBody>
      </p:sp>
      <p:sp>
        <p:nvSpPr>
          <p:cNvPr id="37" name="TextBox 30">
            <a:extLst>
              <a:ext uri="{FF2B5EF4-FFF2-40B4-BE49-F238E27FC236}">
                <a16:creationId xmlns:a16="http://schemas.microsoft.com/office/drawing/2014/main" id="{CAC60ED7-7947-4BBB-A856-B4ED341B1468}"/>
              </a:ext>
            </a:extLst>
          </p:cNvPr>
          <p:cNvSpPr txBox="1"/>
          <p:nvPr/>
        </p:nvSpPr>
        <p:spPr>
          <a:xfrm>
            <a:off x="4506746" y="1890350"/>
            <a:ext cx="1466555"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Rehberdir.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0">
            <a:extLst>
              <a:ext uri="{FF2B5EF4-FFF2-40B4-BE49-F238E27FC236}">
                <a16:creationId xmlns:a16="http://schemas.microsoft.com/office/drawing/2014/main" id="{CAC60ED7-7947-4BBB-A856-B4ED341B1468}"/>
              </a:ext>
            </a:extLst>
          </p:cNvPr>
          <p:cNvSpPr txBox="1"/>
          <p:nvPr/>
        </p:nvSpPr>
        <p:spPr>
          <a:xfrm>
            <a:off x="5753367" y="2166020"/>
            <a:ext cx="1018099"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Şifadır.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2">
            <a:extLst>
              <a:ext uri="{FF2B5EF4-FFF2-40B4-BE49-F238E27FC236}">
                <a16:creationId xmlns:a16="http://schemas.microsoft.com/office/drawing/2014/main" id="{32904722-4F8C-4A85-BD9A-20635F9B336A}"/>
              </a:ext>
            </a:extLst>
          </p:cNvPr>
          <p:cNvSpPr txBox="1"/>
          <p:nvPr/>
        </p:nvSpPr>
        <p:spPr>
          <a:xfrm>
            <a:off x="7938429" y="2789133"/>
            <a:ext cx="2101601"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Bilgi kaynağıdır.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2">
            <a:extLst>
              <a:ext uri="{FF2B5EF4-FFF2-40B4-BE49-F238E27FC236}">
                <a16:creationId xmlns:a16="http://schemas.microsoft.com/office/drawing/2014/main" id="{32904722-4F8C-4A85-BD9A-20635F9B336A}"/>
              </a:ext>
            </a:extLst>
          </p:cNvPr>
          <p:cNvSpPr txBox="1"/>
          <p:nvPr/>
        </p:nvSpPr>
        <p:spPr>
          <a:xfrm>
            <a:off x="8964532" y="3250334"/>
            <a:ext cx="3274358" cy="461665"/>
          </a:xfrm>
          <a:prstGeom prst="rect">
            <a:avLst/>
          </a:prstGeom>
          <a:noFill/>
          <a:effectLst>
            <a:glow rad="101600">
              <a:schemeClr val="bg1">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Yolu aydınlatan bir ışıktır.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7094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94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9150"/>
                                        <p:tgtEl>
                                          <p:spTgt spid="22"/>
                                        </p:tgtEl>
                                      </p:cBhvr>
                                    </p:animEffect>
                                  </p:childTnLst>
                                </p:cTn>
                              </p:par>
                              <p:par>
                                <p:cTn id="11" presetID="22" presetClass="entr" presetSubtype="8" fill="hold" nodeType="withEffect">
                                  <p:stCondLst>
                                    <p:cond delay="150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140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500"/>
                                        <p:tgtEl>
                                          <p:spTgt spid="31"/>
                                        </p:tgtEl>
                                      </p:cBhvr>
                                    </p:animEffect>
                                  </p:childTnLst>
                                </p:cTn>
                              </p:par>
                              <p:par>
                                <p:cTn id="17" presetID="22" presetClass="entr" presetSubtype="8" fill="hold" grpId="0" nodeType="withEffect">
                                  <p:stCondLst>
                                    <p:cond delay="26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1500"/>
                                        <p:tgtEl>
                                          <p:spTgt spid="37"/>
                                        </p:tgtEl>
                                      </p:cBhvr>
                                    </p:animEffect>
                                  </p:childTnLst>
                                </p:cTn>
                              </p:par>
                              <p:par>
                                <p:cTn id="20" presetID="22" presetClass="entr" presetSubtype="8" fill="hold" grpId="0" nodeType="withEffect">
                                  <p:stCondLst>
                                    <p:cond delay="360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1500"/>
                                        <p:tgtEl>
                                          <p:spTgt spid="38"/>
                                        </p:tgtEl>
                                      </p:cBhvr>
                                    </p:animEffect>
                                  </p:childTnLst>
                                </p:cTn>
                              </p:par>
                              <p:par>
                                <p:cTn id="23" presetID="22" presetClass="entr" presetSubtype="8" fill="hold" grpId="0" nodeType="withEffect">
                                  <p:stCondLst>
                                    <p:cond delay="43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1800"/>
                                        <p:tgtEl>
                                          <p:spTgt spid="33"/>
                                        </p:tgtEl>
                                      </p:cBhvr>
                                    </p:animEffect>
                                  </p:childTnLst>
                                </p:cTn>
                              </p:par>
                              <p:par>
                                <p:cTn id="26" presetID="22" presetClass="entr" presetSubtype="8" fill="hold" grpId="0" nodeType="withEffect">
                                  <p:stCondLst>
                                    <p:cond delay="600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1800"/>
                                        <p:tgtEl>
                                          <p:spTgt spid="39"/>
                                        </p:tgtEl>
                                      </p:cBhvr>
                                    </p:animEffect>
                                  </p:childTnLst>
                                </p:cTn>
                              </p:par>
                              <p:par>
                                <p:cTn id="29" presetID="22" presetClass="entr" presetSubtype="8" fill="hold" grpId="0" nodeType="withEffect">
                                  <p:stCondLst>
                                    <p:cond delay="850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18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31" grpId="0"/>
      <p:bldP spid="33"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60891" y="290381"/>
            <a:ext cx="5983704" cy="906559"/>
            <a:chOff x="6096000" y="537408"/>
            <a:chExt cx="5983704" cy="1363579"/>
          </a:xfrm>
        </p:grpSpPr>
        <p:sp>
          <p:nvSpPr>
            <p:cNvPr id="5" name="Dikdörtgen 4"/>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kdörtgen 5"/>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5</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Dikdörtgen 6"/>
          <p:cNvSpPr/>
          <p:nvPr/>
        </p:nvSpPr>
        <p:spPr>
          <a:xfrm>
            <a:off x="873362" y="210265"/>
            <a:ext cx="5697326" cy="1015663"/>
          </a:xfrm>
          <a:prstGeom prst="rect">
            <a:avLst/>
          </a:prstGeom>
        </p:spPr>
        <p:txBody>
          <a:bodyPr wrap="square">
            <a:spAutoFit/>
          </a:bodyPr>
          <a:lstStyle/>
          <a:p>
            <a:pPr lvl="0">
              <a:defRPr/>
            </a:pPr>
            <a:r>
              <a:rPr lang="tr-TR" sz="3000" dirty="0"/>
              <a:t>Kur’an-ı Kerim, insanı düşünmeye ve aklını kullanmaya yöneltir.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8" name="Sola Bükülü Ok 7"/>
          <p:cNvSpPr/>
          <p:nvPr/>
        </p:nvSpPr>
        <p:spPr>
          <a:xfrm>
            <a:off x="9084039" y="4109598"/>
            <a:ext cx="1642343" cy="2358657"/>
          </a:xfrm>
          <a:prstGeom prst="curvedLeftArrow">
            <a:avLst>
              <a:gd name="adj1" fmla="val 19534"/>
              <a:gd name="adj2" fmla="val 46320"/>
              <a:gd name="adj3" fmla="val 25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solidFill>
                <a:schemeClr val="tx1"/>
              </a:solidFill>
            </a:endParaRPr>
          </a:p>
        </p:txBody>
      </p:sp>
      <p:sp>
        <p:nvSpPr>
          <p:cNvPr id="9" name="Dikdörtgen 8"/>
          <p:cNvSpPr/>
          <p:nvPr/>
        </p:nvSpPr>
        <p:spPr>
          <a:xfrm>
            <a:off x="1708878" y="1466668"/>
            <a:ext cx="9129010" cy="397476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“…Ey akıl sahipleri</a:t>
            </a:r>
            <a:r>
              <a:rPr lang="tr-TR" sz="2800" b="1" dirty="0" smtClean="0">
                <a:solidFill>
                  <a:schemeClr val="tx1"/>
                </a:solidFill>
              </a:rPr>
              <a:t>!...”</a:t>
            </a:r>
          </a:p>
          <a:p>
            <a:pPr algn="r"/>
            <a:r>
              <a:rPr lang="tr-TR" sz="2800" dirty="0" smtClean="0">
                <a:solidFill>
                  <a:schemeClr val="tx1"/>
                </a:solidFill>
              </a:rPr>
              <a:t>Bakara </a:t>
            </a:r>
            <a:r>
              <a:rPr lang="tr-TR" sz="2800" dirty="0">
                <a:solidFill>
                  <a:schemeClr val="tx1"/>
                </a:solidFill>
              </a:rPr>
              <a:t>suresi, 197.</a:t>
            </a:r>
          </a:p>
          <a:p>
            <a:r>
              <a:rPr lang="tr-TR" sz="2800" b="1" dirty="0" smtClean="0">
                <a:solidFill>
                  <a:schemeClr val="tx1"/>
                </a:solidFill>
              </a:rPr>
              <a:t> “…düşünmüyor </a:t>
            </a:r>
            <a:r>
              <a:rPr lang="tr-TR" sz="2800" b="1" dirty="0">
                <a:solidFill>
                  <a:schemeClr val="tx1"/>
                </a:solidFill>
              </a:rPr>
              <a:t>musunuz</a:t>
            </a:r>
            <a:r>
              <a:rPr lang="tr-TR" sz="2800" b="1" dirty="0" smtClean="0">
                <a:solidFill>
                  <a:schemeClr val="tx1"/>
                </a:solidFill>
              </a:rPr>
              <a:t>?”</a:t>
            </a:r>
            <a:endParaRPr lang="tr-TR" sz="2800" dirty="0">
              <a:solidFill>
                <a:schemeClr val="tx1"/>
              </a:solidFill>
            </a:endParaRPr>
          </a:p>
          <a:p>
            <a:pPr algn="r"/>
            <a:r>
              <a:rPr lang="tr-TR" sz="2800" dirty="0" err="1">
                <a:solidFill>
                  <a:schemeClr val="tx1"/>
                </a:solidFill>
              </a:rPr>
              <a:t>Yûnus</a:t>
            </a:r>
            <a:r>
              <a:rPr lang="tr-TR" sz="2800" dirty="0">
                <a:solidFill>
                  <a:schemeClr val="tx1"/>
                </a:solidFill>
              </a:rPr>
              <a:t> suresi, 16. </a:t>
            </a:r>
            <a:r>
              <a:rPr lang="tr-TR" sz="2800" dirty="0" smtClean="0">
                <a:solidFill>
                  <a:schemeClr val="tx1"/>
                </a:solidFill>
              </a:rPr>
              <a:t>ayet</a:t>
            </a:r>
          </a:p>
          <a:p>
            <a:r>
              <a:rPr lang="tr-TR" sz="2800" b="1" dirty="0" smtClean="0">
                <a:solidFill>
                  <a:schemeClr val="tx1"/>
                </a:solidFill>
              </a:rPr>
              <a:t>“… </a:t>
            </a:r>
            <a:r>
              <a:rPr lang="tr-TR" sz="2800" b="1" dirty="0">
                <a:solidFill>
                  <a:schemeClr val="tx1"/>
                </a:solidFill>
              </a:rPr>
              <a:t>aklınızı </a:t>
            </a:r>
            <a:r>
              <a:rPr lang="tr-TR" sz="2800" b="1" dirty="0" smtClean="0">
                <a:solidFill>
                  <a:schemeClr val="tx1"/>
                </a:solidFill>
              </a:rPr>
              <a:t>kullanmıyor musunuz?”</a:t>
            </a:r>
          </a:p>
          <a:p>
            <a:pPr algn="r"/>
            <a:r>
              <a:rPr lang="tr-TR" sz="2800" dirty="0" err="1">
                <a:solidFill>
                  <a:schemeClr val="tx1"/>
                </a:solidFill>
              </a:rPr>
              <a:t>Enbiyâ</a:t>
            </a:r>
            <a:r>
              <a:rPr lang="tr-TR" sz="2800" dirty="0">
                <a:solidFill>
                  <a:schemeClr val="tx1"/>
                </a:solidFill>
              </a:rPr>
              <a:t> suresi, 10. Ayet.</a:t>
            </a:r>
          </a:p>
          <a:p>
            <a:r>
              <a:rPr lang="tr-TR" sz="2800" b="1" dirty="0" smtClean="0">
                <a:solidFill>
                  <a:schemeClr val="tx1"/>
                </a:solidFill>
              </a:rPr>
              <a:t>“Bu </a:t>
            </a:r>
            <a:r>
              <a:rPr lang="tr-TR" sz="2800" b="1" dirty="0">
                <a:solidFill>
                  <a:schemeClr val="tx1"/>
                </a:solidFill>
              </a:rPr>
              <a:t>Kur’an, </a:t>
            </a:r>
            <a:r>
              <a:rPr lang="tr-TR" sz="2800" b="1" dirty="0" smtClean="0">
                <a:solidFill>
                  <a:schemeClr val="tx1"/>
                </a:solidFill>
              </a:rPr>
              <a:t>ayetlerini düşünsünler </a:t>
            </a:r>
            <a:r>
              <a:rPr lang="tr-TR" sz="2800" b="1" dirty="0">
                <a:solidFill>
                  <a:schemeClr val="tx1"/>
                </a:solidFill>
              </a:rPr>
              <a:t>ve akıl sahipleri öğüt </a:t>
            </a:r>
            <a:r>
              <a:rPr lang="tr-TR" sz="2800" b="1" dirty="0" smtClean="0">
                <a:solidFill>
                  <a:schemeClr val="tx1"/>
                </a:solidFill>
              </a:rPr>
              <a:t>alsınlar diye sana indirdiğimiz </a:t>
            </a:r>
            <a:r>
              <a:rPr lang="tr-TR" sz="2800" b="1" dirty="0">
                <a:solidFill>
                  <a:schemeClr val="tx1"/>
                </a:solidFill>
              </a:rPr>
              <a:t>mübarek </a:t>
            </a:r>
            <a:r>
              <a:rPr lang="tr-TR" sz="2800" b="1" dirty="0" smtClean="0">
                <a:solidFill>
                  <a:schemeClr val="tx1"/>
                </a:solidFill>
              </a:rPr>
              <a:t>bir kitaptır.”</a:t>
            </a:r>
          </a:p>
          <a:p>
            <a:pPr algn="r"/>
            <a:r>
              <a:rPr lang="tr-TR" sz="2800" dirty="0" err="1">
                <a:solidFill>
                  <a:schemeClr val="tx1"/>
                </a:solidFill>
              </a:rPr>
              <a:t>Sâd</a:t>
            </a:r>
            <a:r>
              <a:rPr lang="tr-TR" sz="2800" dirty="0">
                <a:solidFill>
                  <a:schemeClr val="tx1"/>
                </a:solidFill>
              </a:rPr>
              <a:t> suresi, 29. ayet.</a:t>
            </a:r>
            <a:endParaRPr lang="tr-TR" sz="3600" dirty="0">
              <a:solidFill>
                <a:schemeClr val="tx1"/>
              </a:solidFill>
            </a:endParaRPr>
          </a:p>
        </p:txBody>
      </p:sp>
      <p:sp>
        <p:nvSpPr>
          <p:cNvPr id="10" name="Yuvarlatılmış Dikdörtgen 9"/>
          <p:cNvSpPr/>
          <p:nvPr/>
        </p:nvSpPr>
        <p:spPr>
          <a:xfrm>
            <a:off x="2833140" y="5711252"/>
            <a:ext cx="6145968" cy="754745"/>
          </a:xfrm>
          <a:prstGeom prst="round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tr-TR" sz="3200" dirty="0" smtClean="0">
                <a:solidFill>
                  <a:schemeClr val="tx1"/>
                </a:solidFill>
              </a:rPr>
              <a:t>Verilen ayetlerin ana fikri nedir?</a:t>
            </a:r>
            <a:endParaRPr lang="tr-TR" sz="3200" dirty="0">
              <a:solidFill>
                <a:schemeClr val="tx1"/>
              </a:solidFill>
            </a:endParaRPr>
          </a:p>
        </p:txBody>
      </p:sp>
    </p:spTree>
    <p:extLst>
      <p:ext uri="{BB962C8B-B14F-4D97-AF65-F5344CB8AC3E}">
        <p14:creationId xmlns:p14="http://schemas.microsoft.com/office/powerpoint/2010/main" val="3367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500"/>
                                        <p:tgtEl>
                                          <p:spTgt spid="9">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up)">
                                      <p:cBhvr>
                                        <p:cTn id="11" dur="500"/>
                                        <p:tgtEl>
                                          <p:spTgt spid="9">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up)">
                                      <p:cBhvr>
                                        <p:cTn id="15" dur="500"/>
                                        <p:tgtEl>
                                          <p:spTgt spid="9">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up)">
                                      <p:cBhvr>
                                        <p:cTn id="19" dur="500"/>
                                        <p:tgtEl>
                                          <p:spTgt spid="9">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up)">
                                      <p:cBhvr>
                                        <p:cTn id="23" dur="500"/>
                                        <p:tgtEl>
                                          <p:spTgt spid="9">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500"/>
                                        <p:tgtEl>
                                          <p:spTgt spid="9">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wipe(up)">
                                      <p:cBhvr>
                                        <p:cTn id="31" dur="500"/>
                                        <p:tgtEl>
                                          <p:spTgt spid="9">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wipe(up)">
                                      <p:cBhvr>
                                        <p:cTn id="35" dur="500"/>
                                        <p:tgtEl>
                                          <p:spTgt spid="9">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wipe(up)">
                                      <p:cBhvr>
                                        <p:cTn id="39" dur="500"/>
                                        <p:tgtEl>
                                          <p:spTgt spid="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782924" y="1781996"/>
            <a:ext cx="3405333" cy="4372746"/>
            <a:chOff x="4365573" y="1287319"/>
            <a:chExt cx="3405333" cy="4372746"/>
          </a:xfrm>
        </p:grpSpPr>
        <p:sp>
          <p:nvSpPr>
            <p:cNvPr id="5" name="Rectangle 5">
              <a:extLst>
                <a:ext uri="{FF2B5EF4-FFF2-40B4-BE49-F238E27FC236}">
                  <a16:creationId xmlns:a16="http://schemas.microsoft.com/office/drawing/2014/main" id="{F3170FFD-1FDC-43EE-881B-5D21C1DE5196}"/>
                </a:ext>
              </a:extLst>
            </p:cNvPr>
            <p:cNvSpPr/>
            <p:nvPr/>
          </p:nvSpPr>
          <p:spPr>
            <a:xfrm>
              <a:off x="4366282" y="2052106"/>
              <a:ext cx="3404624" cy="3607959"/>
            </a:xfrm>
            <a:prstGeom prst="rect">
              <a:avLst/>
            </a:prstGeom>
            <a:blipFill>
              <a:blip r:embed="rId2"/>
              <a:stretch>
                <a:fillRect/>
              </a:stretch>
            </a:blipFill>
            <a:ln>
              <a:solidFill>
                <a:schemeClr val="bg1">
                  <a:lumMod val="50000"/>
                </a:schemeClr>
              </a:solidFill>
            </a:ln>
            <a:effectLst>
              <a:reflection blurRad="6350" stA="48000" endPos="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8">
              <a:extLst>
                <a:ext uri="{FF2B5EF4-FFF2-40B4-BE49-F238E27FC236}">
                  <a16:creationId xmlns:a16="http://schemas.microsoft.com/office/drawing/2014/main" id="{48FA055A-2529-4FA9-9C7C-A452094C41A6}"/>
                </a:ext>
              </a:extLst>
            </p:cNvPr>
            <p:cNvSpPr/>
            <p:nvPr/>
          </p:nvSpPr>
          <p:spPr>
            <a:xfrm flipV="1">
              <a:off x="4365573" y="1287319"/>
              <a:ext cx="3405332" cy="118013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1EF9D6C6-49C5-454F-A394-800A537A39B1}"/>
                </a:ext>
              </a:extLst>
            </p:cNvPr>
            <p:cNvSpPr txBox="1"/>
            <p:nvPr/>
          </p:nvSpPr>
          <p:spPr>
            <a:xfrm>
              <a:off x="5425996" y="1344220"/>
              <a:ext cx="1154483" cy="830997"/>
            </a:xfrm>
            <a:prstGeom prst="rect">
              <a:avLst/>
            </a:prstGeom>
            <a:noFill/>
          </p:spPr>
          <p:txBody>
            <a:bodyPr wrap="none" rtlCol="0">
              <a:spAutoFit/>
            </a:bodyPr>
            <a:lstStyle/>
            <a:p>
              <a:pPr algn="ctr"/>
              <a:r>
                <a:rPr lang="tr-TR" sz="4800" b="1" dirty="0" smtClean="0">
                  <a:solidFill>
                    <a:schemeClr val="bg1"/>
                  </a:solidFill>
                </a:rPr>
                <a:t>Akıl</a:t>
              </a:r>
              <a:endParaRPr lang="en-US" sz="4800" b="1" dirty="0">
                <a:solidFill>
                  <a:schemeClr val="bg1"/>
                </a:solidFill>
                <a:latin typeface="Helvetica" panose="020B0604020202020204" pitchFamily="34" charset="0"/>
              </a:endParaRPr>
            </a:p>
          </p:txBody>
        </p:sp>
      </p:grpSp>
      <p:grpSp>
        <p:nvGrpSpPr>
          <p:cNvPr id="8" name="Grup 7"/>
          <p:cNvGrpSpPr/>
          <p:nvPr/>
        </p:nvGrpSpPr>
        <p:grpSpPr>
          <a:xfrm>
            <a:off x="160891" y="290381"/>
            <a:ext cx="5983704" cy="906559"/>
            <a:chOff x="6096000" y="537408"/>
            <a:chExt cx="5983704" cy="1363579"/>
          </a:xfrm>
        </p:grpSpPr>
        <p:sp>
          <p:nvSpPr>
            <p:cNvPr id="9" name="Dikdörtgen 8"/>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5</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Dikdörtgen 10"/>
          <p:cNvSpPr/>
          <p:nvPr/>
        </p:nvSpPr>
        <p:spPr>
          <a:xfrm>
            <a:off x="873362" y="210265"/>
            <a:ext cx="5697326" cy="1015663"/>
          </a:xfrm>
          <a:prstGeom prst="rect">
            <a:avLst/>
          </a:prstGeom>
        </p:spPr>
        <p:txBody>
          <a:bodyPr wrap="square">
            <a:spAutoFit/>
          </a:bodyPr>
          <a:lstStyle/>
          <a:p>
            <a:pPr lvl="0">
              <a:defRPr/>
            </a:pPr>
            <a:r>
              <a:rPr lang="tr-TR" sz="3000" dirty="0"/>
              <a:t>Kur’an-ı Kerim, insanı düşünmeye ve aklını kullanmaya yöneltir.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13" name="Dikdörtgen 12"/>
          <p:cNvSpPr/>
          <p:nvPr/>
        </p:nvSpPr>
        <p:spPr>
          <a:xfrm>
            <a:off x="4557010" y="2443397"/>
            <a:ext cx="7330189" cy="2878111"/>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tr-TR" sz="3200" b="0" i="0" u="none" strike="noStrike" kern="0" cap="none" spc="0" normalizeH="0" baseline="0" noProof="0" dirty="0" smtClean="0">
                <a:ln>
                  <a:noFill/>
                </a:ln>
                <a:effectLst/>
                <a:uLnTx/>
                <a:uFillTx/>
                <a:latin typeface="Calibri" panose="020F0502020204030204"/>
                <a:ea typeface="+mn-ea"/>
                <a:cs typeface="+mn-cs"/>
              </a:rPr>
              <a:t>Kur'ân-ı Kerîm’de "akıl" daima </a:t>
            </a:r>
            <a:r>
              <a:rPr kumimoji="0" lang="tr-TR" sz="3200" b="1" i="0" u="none" strike="noStrike" kern="0" cap="none" spc="0" normalizeH="0" baseline="0" noProof="0" dirty="0" smtClean="0">
                <a:ln>
                  <a:noFill/>
                </a:ln>
                <a:effectLst/>
                <a:uLnTx/>
                <a:uFillTx/>
                <a:latin typeface="Calibri" panose="020F0502020204030204"/>
                <a:ea typeface="+mn-ea"/>
                <a:cs typeface="+mn-cs"/>
              </a:rPr>
              <a:t>«</a:t>
            </a:r>
            <a:r>
              <a:rPr kumimoji="0" lang="tr-TR" sz="3200" b="1" i="0" u="none" strike="noStrike" kern="0" cap="none" spc="0" normalizeH="0" baseline="0" noProof="0" dirty="0" err="1" smtClean="0">
                <a:ln>
                  <a:noFill/>
                </a:ln>
                <a:effectLst/>
                <a:uLnTx/>
                <a:uFillTx/>
                <a:latin typeface="Calibri" panose="020F0502020204030204"/>
                <a:ea typeface="+mn-ea"/>
                <a:cs typeface="+mn-cs"/>
              </a:rPr>
              <a:t>akletme</a:t>
            </a:r>
            <a:r>
              <a:rPr kumimoji="0" lang="tr-TR" sz="3200" b="1" i="0" u="none" strike="noStrike" kern="0" cap="none" spc="0" normalizeH="0" baseline="0" noProof="0" dirty="0" smtClean="0">
                <a:ln>
                  <a:noFill/>
                </a:ln>
                <a:effectLst/>
                <a:uLnTx/>
                <a:uFillTx/>
                <a:latin typeface="Calibri" panose="020F0502020204030204"/>
                <a:ea typeface="+mn-ea"/>
                <a:cs typeface="+mn-cs"/>
              </a:rPr>
              <a:t>», «aklını kullanma</a:t>
            </a:r>
            <a:r>
              <a:rPr kumimoji="0" lang="tr-TR" sz="3200" b="0" i="0" u="none" strike="noStrike" kern="0" cap="none" spc="0" normalizeH="0" baseline="0" noProof="0" dirty="0" smtClean="0">
                <a:ln>
                  <a:noFill/>
                </a:ln>
                <a:effectLst/>
                <a:uLnTx/>
                <a:uFillTx/>
                <a:latin typeface="Calibri" panose="020F0502020204030204"/>
                <a:ea typeface="+mn-ea"/>
                <a:cs typeface="+mn-cs"/>
              </a:rPr>
              <a:t>» olarak fiil haliyle kullanıldığı toplam ayet sayısı 49 kadardır.</a:t>
            </a:r>
          </a:p>
        </p:txBody>
      </p:sp>
    </p:spTree>
    <p:extLst>
      <p:ext uri="{BB962C8B-B14F-4D97-AF65-F5344CB8AC3E}">
        <p14:creationId xmlns:p14="http://schemas.microsoft.com/office/powerpoint/2010/main" val="42200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oogle Shape;1763;p36"/>
          <p:cNvSpPr/>
          <p:nvPr/>
        </p:nvSpPr>
        <p:spPr>
          <a:xfrm flipH="1">
            <a:off x="1796715" y="753979"/>
            <a:ext cx="1276267" cy="700067"/>
          </a:xfrm>
          <a:custGeom>
            <a:avLst/>
            <a:gdLst/>
            <a:ahLst/>
            <a:cxnLst/>
            <a:rect l="l" t="t" r="r" b="b"/>
            <a:pathLst>
              <a:path w="10264" h="22087" extrusionOk="0">
                <a:moveTo>
                  <a:pt x="9847" y="0"/>
                </a:moveTo>
                <a:lnTo>
                  <a:pt x="1" y="21908"/>
                </a:lnTo>
                <a:lnTo>
                  <a:pt x="418" y="22086"/>
                </a:lnTo>
                <a:lnTo>
                  <a:pt x="10264" y="191"/>
                </a:lnTo>
                <a:lnTo>
                  <a:pt x="9847" y="0"/>
                </a:lnTo>
                <a:close/>
              </a:path>
            </a:pathLst>
          </a:custGeom>
          <a:solidFill>
            <a:srgbClr val="544744"/>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61;p36"/>
          <p:cNvSpPr/>
          <p:nvPr/>
        </p:nvSpPr>
        <p:spPr>
          <a:xfrm rot="21219958" flipV="1">
            <a:off x="1677115" y="1409348"/>
            <a:ext cx="1193574" cy="224385"/>
          </a:xfrm>
          <a:custGeom>
            <a:avLst/>
            <a:gdLst/>
            <a:ahLst/>
            <a:cxnLst/>
            <a:rect l="l" t="t" r="r" b="b"/>
            <a:pathLst>
              <a:path w="23254" h="6954" extrusionOk="0">
                <a:moveTo>
                  <a:pt x="23122" y="0"/>
                </a:moveTo>
                <a:lnTo>
                  <a:pt x="0" y="6501"/>
                </a:lnTo>
                <a:lnTo>
                  <a:pt x="131" y="6954"/>
                </a:lnTo>
                <a:lnTo>
                  <a:pt x="23253" y="441"/>
                </a:lnTo>
                <a:lnTo>
                  <a:pt x="23122" y="0"/>
                </a:lnTo>
                <a:close/>
              </a:path>
            </a:pathLst>
          </a:custGeom>
          <a:solidFill>
            <a:srgbClr val="544744"/>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Düz Bağlayıcı 160"/>
          <p:cNvCxnSpPr/>
          <p:nvPr/>
        </p:nvCxnSpPr>
        <p:spPr>
          <a:xfrm flipH="1">
            <a:off x="3222886" y="5216577"/>
            <a:ext cx="299803" cy="95937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2" name="Düz Bağlayıcı 161"/>
          <p:cNvCxnSpPr/>
          <p:nvPr/>
        </p:nvCxnSpPr>
        <p:spPr>
          <a:xfrm flipV="1">
            <a:off x="2263515" y="5171607"/>
            <a:ext cx="749508" cy="70453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3" name="Düz Bağlayıcı 162"/>
          <p:cNvCxnSpPr/>
          <p:nvPr/>
        </p:nvCxnSpPr>
        <p:spPr>
          <a:xfrm flipV="1">
            <a:off x="1846288" y="4874302"/>
            <a:ext cx="944380" cy="749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4" name="Düz Bağlayıcı 163"/>
          <p:cNvCxnSpPr/>
          <p:nvPr/>
        </p:nvCxnSpPr>
        <p:spPr>
          <a:xfrm>
            <a:off x="2548328" y="4167266"/>
            <a:ext cx="389744" cy="43471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3" name="Düz Bağlayıcı 132"/>
          <p:cNvCxnSpPr/>
          <p:nvPr/>
        </p:nvCxnSpPr>
        <p:spPr>
          <a:xfrm>
            <a:off x="9308892" y="1933731"/>
            <a:ext cx="719528" cy="70453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9" name="Düz Bağlayıcı 138"/>
          <p:cNvCxnSpPr/>
          <p:nvPr/>
        </p:nvCxnSpPr>
        <p:spPr>
          <a:xfrm>
            <a:off x="9746105" y="1726366"/>
            <a:ext cx="806971" cy="2523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1" name="Düz Bağlayıcı 140"/>
          <p:cNvCxnSpPr/>
          <p:nvPr/>
        </p:nvCxnSpPr>
        <p:spPr>
          <a:xfrm flipV="1">
            <a:off x="9758597" y="1289155"/>
            <a:ext cx="944380" cy="749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5" name="Düz Bağlayıcı 144"/>
          <p:cNvCxnSpPr/>
          <p:nvPr/>
        </p:nvCxnSpPr>
        <p:spPr>
          <a:xfrm flipV="1">
            <a:off x="9296400" y="569626"/>
            <a:ext cx="507167" cy="5421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Google Shape;1761;p36"/>
          <p:cNvSpPr/>
          <p:nvPr/>
        </p:nvSpPr>
        <p:spPr>
          <a:xfrm rot="21219958">
            <a:off x="1660854" y="1847469"/>
            <a:ext cx="1229534" cy="259072"/>
          </a:xfrm>
          <a:custGeom>
            <a:avLst/>
            <a:gdLst/>
            <a:ahLst/>
            <a:cxnLst/>
            <a:rect l="l" t="t" r="r" b="b"/>
            <a:pathLst>
              <a:path w="23254" h="6954" extrusionOk="0">
                <a:moveTo>
                  <a:pt x="23122" y="0"/>
                </a:moveTo>
                <a:lnTo>
                  <a:pt x="0" y="6501"/>
                </a:lnTo>
                <a:lnTo>
                  <a:pt x="131" y="6954"/>
                </a:lnTo>
                <a:lnTo>
                  <a:pt x="23253" y="441"/>
                </a:lnTo>
                <a:lnTo>
                  <a:pt x="23122" y="0"/>
                </a:lnTo>
                <a:close/>
              </a:path>
            </a:pathLst>
          </a:custGeom>
          <a:solidFill>
            <a:srgbClr val="544744"/>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63;p36"/>
          <p:cNvSpPr/>
          <p:nvPr/>
        </p:nvSpPr>
        <p:spPr>
          <a:xfrm flipH="1">
            <a:off x="3147500" y="665646"/>
            <a:ext cx="421284" cy="608518"/>
          </a:xfrm>
          <a:custGeom>
            <a:avLst/>
            <a:gdLst/>
            <a:ahLst/>
            <a:cxnLst/>
            <a:rect l="l" t="t" r="r" b="b"/>
            <a:pathLst>
              <a:path w="10264" h="22087" extrusionOk="0">
                <a:moveTo>
                  <a:pt x="9847" y="0"/>
                </a:moveTo>
                <a:lnTo>
                  <a:pt x="1" y="21908"/>
                </a:lnTo>
                <a:lnTo>
                  <a:pt x="418" y="22086"/>
                </a:lnTo>
                <a:lnTo>
                  <a:pt x="10264" y="191"/>
                </a:lnTo>
                <a:lnTo>
                  <a:pt x="9847" y="0"/>
                </a:lnTo>
                <a:close/>
              </a:path>
            </a:pathLst>
          </a:custGeom>
          <a:solidFill>
            <a:srgbClr val="544744"/>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64;p36"/>
          <p:cNvSpPr/>
          <p:nvPr/>
        </p:nvSpPr>
        <p:spPr>
          <a:xfrm>
            <a:off x="3807502" y="1828800"/>
            <a:ext cx="1723868" cy="1199212"/>
          </a:xfrm>
          <a:custGeom>
            <a:avLst/>
            <a:gdLst/>
            <a:ahLst/>
            <a:cxnLst/>
            <a:rect l="l" t="t" r="r" b="b"/>
            <a:pathLst>
              <a:path w="30529" h="30529" extrusionOk="0">
                <a:moveTo>
                  <a:pt x="322" y="1"/>
                </a:moveTo>
                <a:lnTo>
                  <a:pt x="1" y="334"/>
                </a:lnTo>
                <a:lnTo>
                  <a:pt x="30207" y="30528"/>
                </a:lnTo>
                <a:lnTo>
                  <a:pt x="30528" y="30207"/>
                </a:lnTo>
                <a:lnTo>
                  <a:pt x="322" y="1"/>
                </a:lnTo>
                <a:close/>
              </a:path>
            </a:pathLst>
          </a:custGeom>
          <a:solidFill>
            <a:srgbClr val="544744"/>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83;p36"/>
          <p:cNvSpPr/>
          <p:nvPr/>
        </p:nvSpPr>
        <p:spPr>
          <a:xfrm>
            <a:off x="2660068" y="2173574"/>
            <a:ext cx="502857" cy="398313"/>
          </a:xfrm>
          <a:custGeom>
            <a:avLst/>
            <a:gdLst/>
            <a:ahLst/>
            <a:cxnLst/>
            <a:rect l="l" t="t" r="r" b="b"/>
            <a:pathLst>
              <a:path w="11193" h="22694" extrusionOk="0">
                <a:moveTo>
                  <a:pt x="10764" y="1"/>
                </a:moveTo>
                <a:lnTo>
                  <a:pt x="0" y="22492"/>
                </a:lnTo>
                <a:lnTo>
                  <a:pt x="429" y="22694"/>
                </a:lnTo>
                <a:lnTo>
                  <a:pt x="11192" y="203"/>
                </a:lnTo>
                <a:lnTo>
                  <a:pt x="10764" y="1"/>
                </a:lnTo>
                <a:close/>
              </a:path>
            </a:pathLst>
          </a:custGeom>
          <a:solidFill>
            <a:srgbClr val="544744"/>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84;p36"/>
          <p:cNvSpPr/>
          <p:nvPr/>
        </p:nvSpPr>
        <p:spPr>
          <a:xfrm>
            <a:off x="1648919" y="2458387"/>
            <a:ext cx="1379094"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Doğruluk</a:t>
            </a:r>
            <a:endParaRPr sz="2400" dirty="0">
              <a:solidFill>
                <a:schemeClr val="bg1"/>
              </a:solidFill>
            </a:endParaRPr>
          </a:p>
        </p:txBody>
      </p:sp>
      <p:sp>
        <p:nvSpPr>
          <p:cNvPr id="38" name="Google Shape;1794;p36"/>
          <p:cNvSpPr/>
          <p:nvPr/>
        </p:nvSpPr>
        <p:spPr>
          <a:xfrm>
            <a:off x="7300210" y="4032354"/>
            <a:ext cx="2092377" cy="1205212"/>
          </a:xfrm>
          <a:custGeom>
            <a:avLst/>
            <a:gdLst/>
            <a:ahLst/>
            <a:cxnLst/>
            <a:rect l="l" t="t" r="r" b="b"/>
            <a:pathLst>
              <a:path w="30541" h="30541" extrusionOk="0">
                <a:moveTo>
                  <a:pt x="334" y="1"/>
                </a:moveTo>
                <a:lnTo>
                  <a:pt x="1" y="334"/>
                </a:lnTo>
                <a:lnTo>
                  <a:pt x="30207" y="30540"/>
                </a:lnTo>
                <a:lnTo>
                  <a:pt x="30540" y="30207"/>
                </a:lnTo>
                <a:lnTo>
                  <a:pt x="334" y="1"/>
                </a:lnTo>
                <a:close/>
              </a:path>
            </a:pathLst>
          </a:custGeom>
          <a:solidFill>
            <a:srgbClr val="544744"/>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28;p36"/>
          <p:cNvSpPr/>
          <p:nvPr/>
        </p:nvSpPr>
        <p:spPr>
          <a:xfrm>
            <a:off x="3447737" y="4062335"/>
            <a:ext cx="1618939" cy="1004340"/>
          </a:xfrm>
          <a:custGeom>
            <a:avLst/>
            <a:gdLst/>
            <a:ahLst/>
            <a:cxnLst/>
            <a:rect l="l" t="t" r="r" b="b"/>
            <a:pathLst>
              <a:path w="30529" h="30541" extrusionOk="0">
                <a:moveTo>
                  <a:pt x="30207" y="1"/>
                </a:moveTo>
                <a:lnTo>
                  <a:pt x="1" y="30207"/>
                </a:lnTo>
                <a:lnTo>
                  <a:pt x="322" y="30540"/>
                </a:lnTo>
                <a:lnTo>
                  <a:pt x="30528" y="334"/>
                </a:lnTo>
                <a:lnTo>
                  <a:pt x="30207" y="1"/>
                </a:lnTo>
                <a:close/>
              </a:path>
            </a:pathLst>
          </a:custGeom>
          <a:solidFill>
            <a:srgbClr val="544744"/>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52;p36"/>
          <p:cNvSpPr/>
          <p:nvPr/>
        </p:nvSpPr>
        <p:spPr>
          <a:xfrm>
            <a:off x="6805535" y="1663908"/>
            <a:ext cx="1289154" cy="1244183"/>
          </a:xfrm>
          <a:custGeom>
            <a:avLst/>
            <a:gdLst/>
            <a:ahLst/>
            <a:cxnLst/>
            <a:rect l="l" t="t" r="r" b="b"/>
            <a:pathLst>
              <a:path w="30529" h="30529" extrusionOk="0">
                <a:moveTo>
                  <a:pt x="30195" y="1"/>
                </a:moveTo>
                <a:lnTo>
                  <a:pt x="1" y="30207"/>
                </a:lnTo>
                <a:lnTo>
                  <a:pt x="322" y="30528"/>
                </a:lnTo>
                <a:lnTo>
                  <a:pt x="30528" y="334"/>
                </a:lnTo>
                <a:lnTo>
                  <a:pt x="30195" y="1"/>
                </a:lnTo>
                <a:close/>
              </a:path>
            </a:pathLst>
          </a:custGeom>
          <a:solidFill>
            <a:srgbClr val="544744"/>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78;p36"/>
          <p:cNvSpPr/>
          <p:nvPr/>
        </p:nvSpPr>
        <p:spPr>
          <a:xfrm>
            <a:off x="4332157" y="2098623"/>
            <a:ext cx="3717561" cy="2518347"/>
          </a:xfrm>
          <a:prstGeom prst="ellipse">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800" dirty="0" smtClean="0">
                <a:solidFill>
                  <a:schemeClr val="bg1"/>
                </a:solidFill>
                <a:ea typeface="Fira Sans Extra Condensed Medium"/>
                <a:cs typeface="Fira Sans Extra Condensed Medium"/>
                <a:sym typeface="Fira Sans Extra Condensed Medium"/>
              </a:rPr>
              <a:t>Kur’an-ı Kerim’in Özellikleri </a:t>
            </a:r>
            <a:endParaRPr sz="2800" dirty="0">
              <a:solidFill>
                <a:schemeClr val="bg1"/>
              </a:solidFill>
              <a:ea typeface="Fira Sans Extra Condensed Medium"/>
              <a:cs typeface="Fira Sans Extra Condensed Medium"/>
              <a:sym typeface="Fira Sans Extra Condensed Medium"/>
            </a:endParaRPr>
          </a:p>
        </p:txBody>
      </p:sp>
      <p:sp>
        <p:nvSpPr>
          <p:cNvPr id="123" name="Google Shape;1784;p36"/>
          <p:cNvSpPr/>
          <p:nvPr/>
        </p:nvSpPr>
        <p:spPr>
          <a:xfrm>
            <a:off x="692047" y="1891259"/>
            <a:ext cx="1139252"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Adalet</a:t>
            </a:r>
            <a:endParaRPr sz="2400" dirty="0">
              <a:solidFill>
                <a:schemeClr val="bg1"/>
              </a:solidFill>
            </a:endParaRPr>
          </a:p>
        </p:txBody>
      </p:sp>
      <p:sp>
        <p:nvSpPr>
          <p:cNvPr id="124" name="Google Shape;1784;p36"/>
          <p:cNvSpPr/>
          <p:nvPr/>
        </p:nvSpPr>
        <p:spPr>
          <a:xfrm>
            <a:off x="149903" y="1144248"/>
            <a:ext cx="1708878"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Merhamet</a:t>
            </a:r>
            <a:endParaRPr sz="2400" dirty="0">
              <a:solidFill>
                <a:schemeClr val="bg1"/>
              </a:solidFill>
            </a:endParaRPr>
          </a:p>
        </p:txBody>
      </p:sp>
      <p:sp>
        <p:nvSpPr>
          <p:cNvPr id="125" name="Google Shape;1784;p36"/>
          <p:cNvSpPr/>
          <p:nvPr/>
        </p:nvSpPr>
        <p:spPr>
          <a:xfrm>
            <a:off x="622091" y="427218"/>
            <a:ext cx="1329127"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Saygı </a:t>
            </a:r>
            <a:endParaRPr sz="2400" dirty="0">
              <a:solidFill>
                <a:schemeClr val="bg1"/>
              </a:solidFill>
            </a:endParaRPr>
          </a:p>
        </p:txBody>
      </p:sp>
      <p:sp>
        <p:nvSpPr>
          <p:cNvPr id="126" name="Google Shape;1784;p36"/>
          <p:cNvSpPr/>
          <p:nvPr/>
        </p:nvSpPr>
        <p:spPr>
          <a:xfrm>
            <a:off x="2063646" y="174884"/>
            <a:ext cx="1329127"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Sevgi </a:t>
            </a:r>
            <a:endParaRPr sz="2400" dirty="0">
              <a:solidFill>
                <a:schemeClr val="bg1"/>
              </a:solidFill>
            </a:endParaRPr>
          </a:p>
        </p:txBody>
      </p:sp>
      <p:sp>
        <p:nvSpPr>
          <p:cNvPr id="9" name="Google Shape;1765;p36"/>
          <p:cNvSpPr/>
          <p:nvPr/>
        </p:nvSpPr>
        <p:spPr>
          <a:xfrm>
            <a:off x="2848132" y="1004341"/>
            <a:ext cx="2263514" cy="1349115"/>
          </a:xfrm>
          <a:custGeom>
            <a:avLst/>
            <a:gdLst/>
            <a:ahLst/>
            <a:cxnLst/>
            <a:rect l="l" t="t" r="r" b="b"/>
            <a:pathLst>
              <a:path w="36017" h="36017" extrusionOk="0">
                <a:moveTo>
                  <a:pt x="18014" y="0"/>
                </a:moveTo>
                <a:cubicBezTo>
                  <a:pt x="8061" y="0"/>
                  <a:pt x="0" y="8061"/>
                  <a:pt x="0" y="18002"/>
                </a:cubicBezTo>
                <a:cubicBezTo>
                  <a:pt x="0" y="27956"/>
                  <a:pt x="8061" y="36016"/>
                  <a:pt x="18014" y="36016"/>
                </a:cubicBezTo>
                <a:cubicBezTo>
                  <a:pt x="27956" y="36016"/>
                  <a:pt x="36017" y="27956"/>
                  <a:pt x="36017" y="18002"/>
                </a:cubicBezTo>
                <a:cubicBezTo>
                  <a:pt x="36017" y="8061"/>
                  <a:pt x="27956" y="0"/>
                  <a:pt x="18014" y="0"/>
                </a:cubicBezTo>
                <a:close/>
              </a:path>
            </a:pathLst>
          </a:custGeom>
          <a:solidFill>
            <a:srgbClr val="5EB2FC"/>
          </a:solidFill>
          <a:ln>
            <a:noFill/>
          </a:ln>
        </p:spPr>
        <p:txBody>
          <a:bodyPr spcFirstLastPara="1" wrap="square" lIns="91425" tIns="91425" rIns="91425" bIns="91425" anchor="ctr" anchorCtr="0">
            <a:noAutofit/>
          </a:bodyPr>
          <a:lstStyle/>
          <a:p>
            <a:pPr lvl="0" algn="ctr"/>
            <a:r>
              <a:rPr lang="tr-TR" sz="2400" dirty="0">
                <a:solidFill>
                  <a:schemeClr val="bg1"/>
                </a:solidFill>
                <a:ea typeface="Fira Sans Extra Condensed Medium"/>
                <a:cs typeface="Fira Sans Extra Condensed Medium"/>
                <a:sym typeface="Fira Sans Extra Condensed Medium"/>
              </a:rPr>
              <a:t>Kur’an’ın </a:t>
            </a:r>
            <a:r>
              <a:rPr lang="tr-TR" sz="2400" dirty="0" smtClean="0">
                <a:solidFill>
                  <a:schemeClr val="bg1"/>
                </a:solidFill>
                <a:ea typeface="Fira Sans Extra Condensed Medium"/>
                <a:cs typeface="Fira Sans Extra Condensed Medium"/>
                <a:sym typeface="Fira Sans Extra Condensed Medium"/>
              </a:rPr>
              <a:t>iyi davranışlara yönlendirir.</a:t>
            </a:r>
            <a:endParaRPr lang="tr-TR" sz="2400" dirty="0">
              <a:solidFill>
                <a:schemeClr val="bg1"/>
              </a:solidFill>
              <a:ea typeface="Fira Sans Extra Condensed Medium"/>
              <a:cs typeface="Fira Sans Extra Condensed Medium"/>
              <a:sym typeface="Fira Sans Extra Condensed Medium"/>
            </a:endParaRPr>
          </a:p>
        </p:txBody>
      </p:sp>
      <p:sp>
        <p:nvSpPr>
          <p:cNvPr id="129" name="Google Shape;1765;p36"/>
          <p:cNvSpPr/>
          <p:nvPr/>
        </p:nvSpPr>
        <p:spPr>
          <a:xfrm>
            <a:off x="7435121" y="854440"/>
            <a:ext cx="2398427" cy="1259174"/>
          </a:xfrm>
          <a:custGeom>
            <a:avLst/>
            <a:gdLst/>
            <a:ahLst/>
            <a:cxnLst/>
            <a:rect l="l" t="t" r="r" b="b"/>
            <a:pathLst>
              <a:path w="36017" h="36017" extrusionOk="0">
                <a:moveTo>
                  <a:pt x="18014" y="0"/>
                </a:moveTo>
                <a:cubicBezTo>
                  <a:pt x="8061" y="0"/>
                  <a:pt x="0" y="8061"/>
                  <a:pt x="0" y="18002"/>
                </a:cubicBezTo>
                <a:cubicBezTo>
                  <a:pt x="0" y="27956"/>
                  <a:pt x="8061" y="36016"/>
                  <a:pt x="18014" y="36016"/>
                </a:cubicBezTo>
                <a:cubicBezTo>
                  <a:pt x="27956" y="36016"/>
                  <a:pt x="36017" y="27956"/>
                  <a:pt x="36017" y="18002"/>
                </a:cubicBezTo>
                <a:cubicBezTo>
                  <a:pt x="36017" y="8061"/>
                  <a:pt x="27956" y="0"/>
                  <a:pt x="18014" y="0"/>
                </a:cubicBezTo>
                <a:close/>
              </a:path>
            </a:pathLst>
          </a:custGeom>
          <a:solidFill>
            <a:srgbClr val="69E781"/>
          </a:solidFill>
          <a:ln>
            <a:noFill/>
          </a:ln>
        </p:spPr>
        <p:txBody>
          <a:bodyPr spcFirstLastPara="1" wrap="square" lIns="91425" tIns="91425" rIns="91425" bIns="91425" anchor="ctr" anchorCtr="0">
            <a:noAutofit/>
          </a:bodyPr>
          <a:lstStyle/>
          <a:p>
            <a:pPr lvl="0" algn="ctr"/>
            <a:r>
              <a:rPr lang="tr-TR" sz="2400" dirty="0" smtClean="0">
                <a:solidFill>
                  <a:schemeClr val="bg1"/>
                </a:solidFill>
                <a:ea typeface="Fira Sans Extra Condensed Medium"/>
                <a:cs typeface="Fira Sans Extra Condensed Medium"/>
                <a:sym typeface="Fira Sans Extra Condensed Medium"/>
              </a:rPr>
              <a:t>Kur’an kötü davranışlardan sakındırır.</a:t>
            </a:r>
            <a:endParaRPr lang="tr-TR" sz="2400" dirty="0">
              <a:solidFill>
                <a:schemeClr val="bg1"/>
              </a:solidFill>
              <a:ea typeface="Fira Sans Extra Condensed Medium"/>
              <a:cs typeface="Fira Sans Extra Condensed Medium"/>
              <a:sym typeface="Fira Sans Extra Condensed Medium"/>
            </a:endParaRPr>
          </a:p>
        </p:txBody>
      </p:sp>
      <p:sp>
        <p:nvSpPr>
          <p:cNvPr id="130" name="Google Shape;1765;p36"/>
          <p:cNvSpPr/>
          <p:nvPr/>
        </p:nvSpPr>
        <p:spPr>
          <a:xfrm>
            <a:off x="2758190" y="4242217"/>
            <a:ext cx="1711377" cy="1144250"/>
          </a:xfrm>
          <a:custGeom>
            <a:avLst/>
            <a:gdLst/>
            <a:ahLst/>
            <a:cxnLst/>
            <a:rect l="l" t="t" r="r" b="b"/>
            <a:pathLst>
              <a:path w="36017" h="36017" extrusionOk="0">
                <a:moveTo>
                  <a:pt x="18014" y="0"/>
                </a:moveTo>
                <a:cubicBezTo>
                  <a:pt x="8061" y="0"/>
                  <a:pt x="0" y="8061"/>
                  <a:pt x="0" y="18002"/>
                </a:cubicBezTo>
                <a:cubicBezTo>
                  <a:pt x="0" y="27956"/>
                  <a:pt x="8061" y="36016"/>
                  <a:pt x="18014" y="36016"/>
                </a:cubicBezTo>
                <a:cubicBezTo>
                  <a:pt x="27956" y="36016"/>
                  <a:pt x="36017" y="27956"/>
                  <a:pt x="36017" y="18002"/>
                </a:cubicBezTo>
                <a:cubicBezTo>
                  <a:pt x="36017" y="8061"/>
                  <a:pt x="27956" y="0"/>
                  <a:pt x="18014" y="0"/>
                </a:cubicBezTo>
                <a:close/>
              </a:path>
            </a:pathLst>
          </a:custGeom>
          <a:solidFill>
            <a:srgbClr val="EC3A3B"/>
          </a:solidFill>
          <a:ln>
            <a:noFill/>
          </a:ln>
        </p:spPr>
        <p:txBody>
          <a:bodyPr spcFirstLastPara="1" wrap="square" lIns="91425" tIns="91425" rIns="91425" bIns="91425" anchor="ctr" anchorCtr="0">
            <a:noAutofit/>
          </a:bodyPr>
          <a:lstStyle/>
          <a:p>
            <a:pPr lvl="0" algn="ctr"/>
            <a:r>
              <a:rPr lang="tr-TR" sz="2400" dirty="0" smtClean="0">
                <a:solidFill>
                  <a:schemeClr val="bg1"/>
                </a:solidFill>
                <a:ea typeface="Fira Sans Extra Condensed Medium"/>
                <a:cs typeface="Fira Sans Extra Condensed Medium"/>
                <a:sym typeface="Fira Sans Extra Condensed Medium"/>
              </a:rPr>
              <a:t>Kur’an açıklar.</a:t>
            </a:r>
            <a:endParaRPr lang="tr-TR" sz="2400" dirty="0">
              <a:solidFill>
                <a:schemeClr val="bg1"/>
              </a:solidFill>
              <a:ea typeface="Fira Sans Extra Condensed Medium"/>
              <a:cs typeface="Fira Sans Extra Condensed Medium"/>
              <a:sym typeface="Fira Sans Extra Condensed Medium"/>
            </a:endParaRPr>
          </a:p>
        </p:txBody>
      </p:sp>
      <p:sp>
        <p:nvSpPr>
          <p:cNvPr id="134" name="Google Shape;1784;p36"/>
          <p:cNvSpPr/>
          <p:nvPr/>
        </p:nvSpPr>
        <p:spPr>
          <a:xfrm>
            <a:off x="9896008" y="2385935"/>
            <a:ext cx="1379094"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Gıybet</a:t>
            </a:r>
            <a:endParaRPr sz="2400" dirty="0">
              <a:solidFill>
                <a:schemeClr val="bg1"/>
              </a:solidFill>
            </a:endParaRPr>
          </a:p>
        </p:txBody>
      </p:sp>
      <p:sp>
        <p:nvSpPr>
          <p:cNvPr id="135" name="Google Shape;1784;p36"/>
          <p:cNvSpPr/>
          <p:nvPr/>
        </p:nvSpPr>
        <p:spPr>
          <a:xfrm>
            <a:off x="10558072" y="1743854"/>
            <a:ext cx="1314137"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İftira</a:t>
            </a:r>
            <a:endParaRPr sz="2400" dirty="0">
              <a:solidFill>
                <a:schemeClr val="bg1"/>
              </a:solidFill>
            </a:endParaRPr>
          </a:p>
        </p:txBody>
      </p:sp>
      <p:sp>
        <p:nvSpPr>
          <p:cNvPr id="136" name="Google Shape;1784;p36"/>
          <p:cNvSpPr/>
          <p:nvPr/>
        </p:nvSpPr>
        <p:spPr>
          <a:xfrm>
            <a:off x="9446303" y="179882"/>
            <a:ext cx="1708878"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Önyargı</a:t>
            </a:r>
            <a:endParaRPr sz="2400" dirty="0">
              <a:solidFill>
                <a:schemeClr val="bg1"/>
              </a:solidFill>
            </a:endParaRPr>
          </a:p>
        </p:txBody>
      </p:sp>
      <p:sp>
        <p:nvSpPr>
          <p:cNvPr id="137" name="Google Shape;1784;p36"/>
          <p:cNvSpPr/>
          <p:nvPr/>
        </p:nvSpPr>
        <p:spPr>
          <a:xfrm>
            <a:off x="10563069" y="999343"/>
            <a:ext cx="1329127"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Hırsızlık </a:t>
            </a:r>
            <a:endParaRPr sz="2400" dirty="0">
              <a:solidFill>
                <a:schemeClr val="bg1"/>
              </a:solidFill>
            </a:endParaRPr>
          </a:p>
        </p:txBody>
      </p:sp>
      <p:cxnSp>
        <p:nvCxnSpPr>
          <p:cNvPr id="148" name="Düz Bağlayıcı 147"/>
          <p:cNvCxnSpPr/>
          <p:nvPr/>
        </p:nvCxnSpPr>
        <p:spPr>
          <a:xfrm>
            <a:off x="9581213" y="5518878"/>
            <a:ext cx="569627" cy="59960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0" name="Düz Bağlayıcı 149"/>
          <p:cNvCxnSpPr/>
          <p:nvPr/>
        </p:nvCxnSpPr>
        <p:spPr>
          <a:xfrm flipV="1">
            <a:off x="9596204" y="4527030"/>
            <a:ext cx="881921" cy="28731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2" name="Google Shape;1784;p36"/>
          <p:cNvSpPr/>
          <p:nvPr/>
        </p:nvSpPr>
        <p:spPr>
          <a:xfrm>
            <a:off x="9853535" y="5606321"/>
            <a:ext cx="1943723" cy="874427"/>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Düşünmemizi</a:t>
            </a:r>
            <a:endParaRPr sz="2400" dirty="0">
              <a:solidFill>
                <a:schemeClr val="bg1"/>
              </a:solidFill>
            </a:endParaRPr>
          </a:p>
        </p:txBody>
      </p:sp>
      <p:sp>
        <p:nvSpPr>
          <p:cNvPr id="154" name="Google Shape;1784;p36"/>
          <p:cNvSpPr/>
          <p:nvPr/>
        </p:nvSpPr>
        <p:spPr>
          <a:xfrm>
            <a:off x="10103372" y="4019862"/>
            <a:ext cx="1963710" cy="866932"/>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000" dirty="0" smtClean="0">
                <a:solidFill>
                  <a:schemeClr val="bg1"/>
                </a:solidFill>
              </a:rPr>
              <a:t>Aklımızı kullanmamızı</a:t>
            </a:r>
            <a:endParaRPr sz="2000" dirty="0">
              <a:solidFill>
                <a:schemeClr val="bg1"/>
              </a:solidFill>
            </a:endParaRPr>
          </a:p>
        </p:txBody>
      </p:sp>
      <p:sp>
        <p:nvSpPr>
          <p:cNvPr id="131" name="Google Shape;1765;p36"/>
          <p:cNvSpPr/>
          <p:nvPr/>
        </p:nvSpPr>
        <p:spPr>
          <a:xfrm>
            <a:off x="7929797" y="4459574"/>
            <a:ext cx="2008683" cy="1176728"/>
          </a:xfrm>
          <a:custGeom>
            <a:avLst/>
            <a:gdLst/>
            <a:ahLst/>
            <a:cxnLst/>
            <a:rect l="l" t="t" r="r" b="b"/>
            <a:pathLst>
              <a:path w="36017" h="36017" extrusionOk="0">
                <a:moveTo>
                  <a:pt x="18014" y="0"/>
                </a:moveTo>
                <a:cubicBezTo>
                  <a:pt x="8061" y="0"/>
                  <a:pt x="0" y="8061"/>
                  <a:pt x="0" y="18002"/>
                </a:cubicBezTo>
                <a:cubicBezTo>
                  <a:pt x="0" y="27956"/>
                  <a:pt x="8061" y="36016"/>
                  <a:pt x="18014" y="36016"/>
                </a:cubicBezTo>
                <a:cubicBezTo>
                  <a:pt x="27956" y="36016"/>
                  <a:pt x="36017" y="27956"/>
                  <a:pt x="36017" y="18002"/>
                </a:cubicBezTo>
                <a:cubicBezTo>
                  <a:pt x="36017" y="8061"/>
                  <a:pt x="27956" y="0"/>
                  <a:pt x="18014" y="0"/>
                </a:cubicBezTo>
                <a:close/>
              </a:path>
            </a:pathLst>
          </a:custGeom>
          <a:solidFill>
            <a:srgbClr val="FCBD24"/>
          </a:solidFill>
          <a:ln>
            <a:noFill/>
          </a:ln>
        </p:spPr>
        <p:txBody>
          <a:bodyPr spcFirstLastPara="1" wrap="square" lIns="91425" tIns="91425" rIns="91425" bIns="91425" anchor="ctr" anchorCtr="0">
            <a:noAutofit/>
          </a:bodyPr>
          <a:lstStyle/>
          <a:p>
            <a:pPr lvl="0" algn="ctr"/>
            <a:r>
              <a:rPr lang="tr-TR" sz="2400" dirty="0" smtClean="0">
                <a:solidFill>
                  <a:schemeClr val="bg1"/>
                </a:solidFill>
                <a:ea typeface="Fira Sans Extra Condensed Medium"/>
                <a:cs typeface="Fira Sans Extra Condensed Medium"/>
                <a:sym typeface="Fira Sans Extra Condensed Medium"/>
              </a:rPr>
              <a:t>Kur’an-ı Kerim teşvik eder.</a:t>
            </a:r>
            <a:endParaRPr lang="tr-TR" sz="2400" dirty="0">
              <a:solidFill>
                <a:schemeClr val="bg1"/>
              </a:solidFill>
              <a:ea typeface="Fira Sans Extra Condensed Medium"/>
              <a:cs typeface="Fira Sans Extra Condensed Medium"/>
              <a:sym typeface="Fira Sans Extra Condensed Medium"/>
            </a:endParaRPr>
          </a:p>
        </p:txBody>
      </p:sp>
      <p:sp>
        <p:nvSpPr>
          <p:cNvPr id="157" name="Google Shape;1784;p36"/>
          <p:cNvSpPr/>
          <p:nvPr/>
        </p:nvSpPr>
        <p:spPr>
          <a:xfrm>
            <a:off x="2133600" y="6165955"/>
            <a:ext cx="2198557"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Ahiret hayatını</a:t>
            </a:r>
            <a:endParaRPr sz="2400" dirty="0">
              <a:solidFill>
                <a:schemeClr val="bg1"/>
              </a:solidFill>
            </a:endParaRPr>
          </a:p>
        </p:txBody>
      </p:sp>
      <p:sp>
        <p:nvSpPr>
          <p:cNvPr id="158" name="Google Shape;1784;p36"/>
          <p:cNvSpPr/>
          <p:nvPr/>
        </p:nvSpPr>
        <p:spPr>
          <a:xfrm>
            <a:off x="277318" y="5523872"/>
            <a:ext cx="2016177" cy="727025"/>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Allah’ın sıfatlarını</a:t>
            </a:r>
            <a:endParaRPr sz="2400" dirty="0">
              <a:solidFill>
                <a:schemeClr val="bg1"/>
              </a:solidFill>
            </a:endParaRPr>
          </a:p>
        </p:txBody>
      </p:sp>
      <p:sp>
        <p:nvSpPr>
          <p:cNvPr id="159" name="Google Shape;1784;p36"/>
          <p:cNvSpPr/>
          <p:nvPr/>
        </p:nvSpPr>
        <p:spPr>
          <a:xfrm>
            <a:off x="1054308" y="3750042"/>
            <a:ext cx="1733862" cy="584616"/>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Cennet</a:t>
            </a:r>
            <a:endParaRPr sz="2400" dirty="0">
              <a:solidFill>
                <a:schemeClr val="bg1"/>
              </a:solidFill>
            </a:endParaRPr>
          </a:p>
        </p:txBody>
      </p:sp>
      <p:sp>
        <p:nvSpPr>
          <p:cNvPr id="160" name="Google Shape;1784;p36"/>
          <p:cNvSpPr/>
          <p:nvPr/>
        </p:nvSpPr>
        <p:spPr>
          <a:xfrm>
            <a:off x="0" y="4452080"/>
            <a:ext cx="2338466" cy="779488"/>
          </a:xfrm>
          <a:custGeom>
            <a:avLst/>
            <a:gdLst/>
            <a:ahLst/>
            <a:cxnLst/>
            <a:rect l="l" t="t" r="r" b="b"/>
            <a:pathLst>
              <a:path w="21134" h="21135" extrusionOk="0">
                <a:moveTo>
                  <a:pt x="10573" y="1"/>
                </a:moveTo>
                <a:cubicBezTo>
                  <a:pt x="4739" y="1"/>
                  <a:pt x="0" y="4740"/>
                  <a:pt x="0" y="10574"/>
                </a:cubicBezTo>
                <a:cubicBezTo>
                  <a:pt x="0" y="16408"/>
                  <a:pt x="4739" y="21135"/>
                  <a:pt x="10573" y="21135"/>
                </a:cubicBezTo>
                <a:cubicBezTo>
                  <a:pt x="16407" y="21135"/>
                  <a:pt x="21134" y="16408"/>
                  <a:pt x="21134" y="10574"/>
                </a:cubicBezTo>
                <a:cubicBezTo>
                  <a:pt x="21134" y="4740"/>
                  <a:pt x="16407" y="1"/>
                  <a:pt x="10573"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dirty="0" smtClean="0">
                <a:solidFill>
                  <a:schemeClr val="bg1"/>
                </a:solidFill>
              </a:rPr>
              <a:t>Görünmeyen varlıkları </a:t>
            </a:r>
            <a:endParaRPr sz="2400" dirty="0">
              <a:solidFill>
                <a:schemeClr val="bg1"/>
              </a:solidFill>
            </a:endParaRPr>
          </a:p>
        </p:txBody>
      </p:sp>
    </p:spTree>
    <p:extLst>
      <p:ext uri="{BB962C8B-B14F-4D97-AF65-F5344CB8AC3E}">
        <p14:creationId xmlns:p14="http://schemas.microsoft.com/office/powerpoint/2010/main" val="31543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right)">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right)">
                                      <p:cBhvr>
                                        <p:cTn id="30" dur="500"/>
                                        <p:tgtEl>
                                          <p:spTgt spid="128"/>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wipe(right)">
                                      <p:cBhvr>
                                        <p:cTn id="34" dur="500"/>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wipe(right)">
                                      <p:cBhvr>
                                        <p:cTn id="39" dur="500"/>
                                        <p:tgtEl>
                                          <p:spTgt spid="127"/>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wipe(right)">
                                      <p:cBhvr>
                                        <p:cTn id="43" dur="500"/>
                                        <p:tgtEl>
                                          <p:spTgt spid="1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500"/>
                                        <p:tgtEl>
                                          <p:spTgt spid="5"/>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wipe(right)">
                                      <p:cBhvr>
                                        <p:cTn id="52" dur="500"/>
                                        <p:tgtEl>
                                          <p:spTgt spid="1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wipe(down)">
                                      <p:cBhvr>
                                        <p:cTn id="66" dur="500"/>
                                        <p:tgtEl>
                                          <p:spTgt spid="96"/>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wipe(down)">
                                      <p:cBhvr>
                                        <p:cTn id="70" dur="500"/>
                                        <p:tgtEl>
                                          <p:spTgt spid="1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wipe(left)">
                                      <p:cBhvr>
                                        <p:cTn id="75" dur="500"/>
                                        <p:tgtEl>
                                          <p:spTgt spid="14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wipe(left)">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wipe(left)">
                                      <p:cBhvr>
                                        <p:cTn id="84" dur="500"/>
                                        <p:tgtEl>
                                          <p:spTgt spid="141"/>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wipe(left)">
                                      <p:cBhvr>
                                        <p:cTn id="88" dur="500"/>
                                        <p:tgtEl>
                                          <p:spTgt spid="13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wipe(left)">
                                      <p:cBhvr>
                                        <p:cTn id="93" dur="500"/>
                                        <p:tgtEl>
                                          <p:spTgt spid="139"/>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35"/>
                                        </p:tgtEl>
                                        <p:attrNameLst>
                                          <p:attrName>style.visibility</p:attrName>
                                        </p:attrNameLst>
                                      </p:cBhvr>
                                      <p:to>
                                        <p:strVal val="visible"/>
                                      </p:to>
                                    </p:set>
                                    <p:animEffect transition="in" filter="wipe(left)">
                                      <p:cBhvr>
                                        <p:cTn id="97" dur="500"/>
                                        <p:tgtEl>
                                          <p:spTgt spid="1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wipe(left)">
                                      <p:cBhvr>
                                        <p:cTn id="102" dur="500"/>
                                        <p:tgtEl>
                                          <p:spTgt spid="133"/>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wipe(left)">
                                      <p:cBhvr>
                                        <p:cTn id="106" dur="500"/>
                                        <p:tgtEl>
                                          <p:spTgt spid="13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wipe(right)">
                                      <p:cBhvr>
                                        <p:cTn id="111" dur="500"/>
                                        <p:tgtEl>
                                          <p:spTgt spid="72"/>
                                        </p:tgtEl>
                                      </p:cBhvr>
                                    </p:animEffec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nodeType="clickEffect">
                                  <p:stCondLst>
                                    <p:cond delay="0"/>
                                  </p:stCondLst>
                                  <p:childTnLst>
                                    <p:set>
                                      <p:cBhvr>
                                        <p:cTn id="119" dur="1" fill="hold">
                                          <p:stCondLst>
                                            <p:cond delay="0"/>
                                          </p:stCondLst>
                                        </p:cTn>
                                        <p:tgtEl>
                                          <p:spTgt spid="164"/>
                                        </p:tgtEl>
                                        <p:attrNameLst>
                                          <p:attrName>style.visibility</p:attrName>
                                        </p:attrNameLst>
                                      </p:cBhvr>
                                      <p:to>
                                        <p:strVal val="visible"/>
                                      </p:to>
                                    </p:set>
                                    <p:animEffect transition="in" filter="wipe(right)">
                                      <p:cBhvr>
                                        <p:cTn id="120" dur="500"/>
                                        <p:tgtEl>
                                          <p:spTgt spid="164"/>
                                        </p:tgtEl>
                                      </p:cBhvr>
                                    </p:animEffect>
                                  </p:childTnLst>
                                </p:cTn>
                              </p:par>
                            </p:childTnLst>
                          </p:cTn>
                        </p:par>
                        <p:par>
                          <p:cTn id="121" fill="hold">
                            <p:stCondLst>
                              <p:cond delay="500"/>
                            </p:stCondLst>
                            <p:childTnLst>
                              <p:par>
                                <p:cTn id="122" presetID="22" presetClass="entr" presetSubtype="2" fill="hold" grpId="0" nodeType="afterEffect">
                                  <p:stCondLst>
                                    <p:cond delay="0"/>
                                  </p:stCondLst>
                                  <p:childTnLst>
                                    <p:set>
                                      <p:cBhvr>
                                        <p:cTn id="123" dur="1" fill="hold">
                                          <p:stCondLst>
                                            <p:cond delay="0"/>
                                          </p:stCondLst>
                                        </p:cTn>
                                        <p:tgtEl>
                                          <p:spTgt spid="159"/>
                                        </p:tgtEl>
                                        <p:attrNameLst>
                                          <p:attrName>style.visibility</p:attrName>
                                        </p:attrNameLst>
                                      </p:cBhvr>
                                      <p:to>
                                        <p:strVal val="visible"/>
                                      </p:to>
                                    </p:set>
                                    <p:animEffect transition="in" filter="wipe(right)">
                                      <p:cBhvr>
                                        <p:cTn id="124" dur="500"/>
                                        <p:tgtEl>
                                          <p:spTgt spid="15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163"/>
                                        </p:tgtEl>
                                        <p:attrNameLst>
                                          <p:attrName>style.visibility</p:attrName>
                                        </p:attrNameLst>
                                      </p:cBhvr>
                                      <p:to>
                                        <p:strVal val="visible"/>
                                      </p:to>
                                    </p:set>
                                    <p:animEffect transition="in" filter="wipe(right)">
                                      <p:cBhvr>
                                        <p:cTn id="129" dur="500"/>
                                        <p:tgtEl>
                                          <p:spTgt spid="163"/>
                                        </p:tgtEl>
                                      </p:cBhvr>
                                    </p:animEffect>
                                  </p:childTnLst>
                                </p:cTn>
                              </p:par>
                            </p:childTnLst>
                          </p:cTn>
                        </p:par>
                        <p:par>
                          <p:cTn id="130" fill="hold">
                            <p:stCondLst>
                              <p:cond delay="500"/>
                            </p:stCondLst>
                            <p:childTnLst>
                              <p:par>
                                <p:cTn id="131" presetID="22" presetClass="entr" presetSubtype="2" fill="hold" grpId="0" nodeType="afterEffect">
                                  <p:stCondLst>
                                    <p:cond delay="0"/>
                                  </p:stCondLst>
                                  <p:childTnLst>
                                    <p:set>
                                      <p:cBhvr>
                                        <p:cTn id="132" dur="1" fill="hold">
                                          <p:stCondLst>
                                            <p:cond delay="0"/>
                                          </p:stCondLst>
                                        </p:cTn>
                                        <p:tgtEl>
                                          <p:spTgt spid="160"/>
                                        </p:tgtEl>
                                        <p:attrNameLst>
                                          <p:attrName>style.visibility</p:attrName>
                                        </p:attrNameLst>
                                      </p:cBhvr>
                                      <p:to>
                                        <p:strVal val="visible"/>
                                      </p:to>
                                    </p:set>
                                    <p:animEffect transition="in" filter="wipe(right)">
                                      <p:cBhvr>
                                        <p:cTn id="133" dur="500"/>
                                        <p:tgtEl>
                                          <p:spTgt spid="16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162"/>
                                        </p:tgtEl>
                                        <p:attrNameLst>
                                          <p:attrName>style.visibility</p:attrName>
                                        </p:attrNameLst>
                                      </p:cBhvr>
                                      <p:to>
                                        <p:strVal val="visible"/>
                                      </p:to>
                                    </p:set>
                                    <p:animEffect transition="in" filter="wipe(up)">
                                      <p:cBhvr>
                                        <p:cTn id="138" dur="500"/>
                                        <p:tgtEl>
                                          <p:spTgt spid="162"/>
                                        </p:tgtEl>
                                      </p:cBhvr>
                                    </p:animEffect>
                                  </p:childTnLst>
                                </p:cTn>
                              </p:par>
                            </p:childTnLst>
                          </p:cTn>
                        </p:par>
                        <p:par>
                          <p:cTn id="139" fill="hold">
                            <p:stCondLst>
                              <p:cond delay="500"/>
                            </p:stCondLst>
                            <p:childTnLst>
                              <p:par>
                                <p:cTn id="140" presetID="22" presetClass="entr" presetSubtype="2" fill="hold" grpId="0"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wipe(right)">
                                      <p:cBhvr>
                                        <p:cTn id="142" dur="500"/>
                                        <p:tgtEl>
                                          <p:spTgt spid="15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161"/>
                                        </p:tgtEl>
                                        <p:attrNameLst>
                                          <p:attrName>style.visibility</p:attrName>
                                        </p:attrNameLst>
                                      </p:cBhvr>
                                      <p:to>
                                        <p:strVal val="visible"/>
                                      </p:to>
                                    </p:set>
                                    <p:animEffect transition="in" filter="wipe(up)">
                                      <p:cBhvr>
                                        <p:cTn id="147" dur="500"/>
                                        <p:tgtEl>
                                          <p:spTgt spid="161"/>
                                        </p:tgtEl>
                                      </p:cBhvr>
                                    </p:animEffect>
                                  </p:childTnLst>
                                </p:cTn>
                              </p:par>
                            </p:childTnLst>
                          </p:cTn>
                        </p:par>
                        <p:par>
                          <p:cTn id="148" fill="hold">
                            <p:stCondLst>
                              <p:cond delay="500"/>
                            </p:stCondLst>
                            <p:childTnLst>
                              <p:par>
                                <p:cTn id="149" presetID="22" presetClass="entr" presetSubtype="2"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Effect transition="in" filter="wipe(right)">
                                      <p:cBhvr>
                                        <p:cTn id="151" dur="500"/>
                                        <p:tgtEl>
                                          <p:spTgt spid="157"/>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wipe(left)">
                                      <p:cBhvr>
                                        <p:cTn id="156" dur="500"/>
                                        <p:tgtEl>
                                          <p:spTgt spid="38"/>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131"/>
                                        </p:tgtEl>
                                        <p:attrNameLst>
                                          <p:attrName>style.visibility</p:attrName>
                                        </p:attrNameLst>
                                      </p:cBhvr>
                                      <p:to>
                                        <p:strVal val="visible"/>
                                      </p:to>
                                    </p:set>
                                    <p:animEffect transition="in" filter="wipe(left)">
                                      <p:cBhvr>
                                        <p:cTn id="160" dur="500"/>
                                        <p:tgtEl>
                                          <p:spTgt spid="131"/>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150"/>
                                        </p:tgtEl>
                                        <p:attrNameLst>
                                          <p:attrName>style.visibility</p:attrName>
                                        </p:attrNameLst>
                                      </p:cBhvr>
                                      <p:to>
                                        <p:strVal val="visible"/>
                                      </p:to>
                                    </p:set>
                                    <p:animEffect transition="in" filter="wipe(left)">
                                      <p:cBhvr>
                                        <p:cTn id="165" dur="500"/>
                                        <p:tgtEl>
                                          <p:spTgt spid="150"/>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154"/>
                                        </p:tgtEl>
                                        <p:attrNameLst>
                                          <p:attrName>style.visibility</p:attrName>
                                        </p:attrNameLst>
                                      </p:cBhvr>
                                      <p:to>
                                        <p:strVal val="visible"/>
                                      </p:to>
                                    </p:set>
                                    <p:animEffect transition="in" filter="wipe(left)">
                                      <p:cBhvr>
                                        <p:cTn id="169" dur="500"/>
                                        <p:tgtEl>
                                          <p:spTgt spid="154"/>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148"/>
                                        </p:tgtEl>
                                        <p:attrNameLst>
                                          <p:attrName>style.visibility</p:attrName>
                                        </p:attrNameLst>
                                      </p:cBhvr>
                                      <p:to>
                                        <p:strVal val="visible"/>
                                      </p:to>
                                    </p:set>
                                    <p:animEffect transition="in" filter="wipe(left)">
                                      <p:cBhvr>
                                        <p:cTn id="174" dur="500"/>
                                        <p:tgtEl>
                                          <p:spTgt spid="148"/>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152"/>
                                        </p:tgtEl>
                                        <p:attrNameLst>
                                          <p:attrName>style.visibility</p:attrName>
                                        </p:attrNameLst>
                                      </p:cBhvr>
                                      <p:to>
                                        <p:strVal val="visible"/>
                                      </p:to>
                                    </p:set>
                                    <p:animEffect transition="in" filter="wipe(left)">
                                      <p:cBhvr>
                                        <p:cTn id="17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7" grpId="0" animBg="1"/>
      <p:bldP spid="5" grpId="0" animBg="1"/>
      <p:bldP spid="7" grpId="0" animBg="1"/>
      <p:bldP spid="8" grpId="0" animBg="1"/>
      <p:bldP spid="16" grpId="0" animBg="1"/>
      <p:bldP spid="17" grpId="0" animBg="1"/>
      <p:bldP spid="38" grpId="0" animBg="1"/>
      <p:bldP spid="72" grpId="0" animBg="1"/>
      <p:bldP spid="96" grpId="0" animBg="1"/>
      <p:bldP spid="122" grpId="0" animBg="1"/>
      <p:bldP spid="123" grpId="0" animBg="1"/>
      <p:bldP spid="124" grpId="0" animBg="1"/>
      <p:bldP spid="125" grpId="0" animBg="1"/>
      <p:bldP spid="126" grpId="0" animBg="1"/>
      <p:bldP spid="9" grpId="0" animBg="1"/>
      <p:bldP spid="129" grpId="0" animBg="1"/>
      <p:bldP spid="130" grpId="0" animBg="1"/>
      <p:bldP spid="134" grpId="0" animBg="1"/>
      <p:bldP spid="135" grpId="0" animBg="1"/>
      <p:bldP spid="136" grpId="0" animBg="1"/>
      <p:bldP spid="137" grpId="0" animBg="1"/>
      <p:bldP spid="152" grpId="0" animBg="1"/>
      <p:bldP spid="154" grpId="0" animBg="1"/>
      <p:bldP spid="131" grpId="0" animBg="1"/>
      <p:bldP spid="157" grpId="0" animBg="1"/>
      <p:bldP spid="158" grpId="0" animBg="1"/>
      <p:bldP spid="159" grpId="0" animBg="1"/>
      <p:bldP spid="1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Kur'an-ı Kerim'deki geçmiş peygamberler ve kavimlerle ilgili ibret </a:t>
            </a:r>
            <a:endParaRPr lang="tr-TR" sz="2400" dirty="0" smtClean="0">
              <a:solidFill>
                <a:prstClr val="black"/>
              </a:solidFill>
            </a:endParaRPr>
          </a:p>
          <a:p>
            <a:pPr lvl="0">
              <a:defRPr/>
            </a:pPr>
            <a:r>
              <a:rPr lang="tr-TR" sz="2400" dirty="0">
                <a:solidFill>
                  <a:prstClr val="black"/>
                </a:solidFill>
              </a:rPr>
              <a:t> </a:t>
            </a:r>
            <a:r>
              <a:rPr lang="tr-TR" sz="2400" dirty="0" smtClean="0">
                <a:solidFill>
                  <a:prstClr val="black"/>
                </a:solidFill>
              </a:rPr>
              <a:t> verici birçok olay vardır.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158989"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lang="tr-TR" sz="2400" dirty="0">
                <a:solidFill>
                  <a:prstClr val="black"/>
                </a:solidFill>
              </a:rPr>
              <a:t>Kur’an-ı </a:t>
            </a:r>
            <a:r>
              <a:rPr lang="tr-TR" sz="2400" dirty="0" smtClean="0">
                <a:solidFill>
                  <a:prstClr val="black"/>
                </a:solidFill>
              </a:rPr>
              <a:t>Kerim sadece ibadet ve ahiret konularını açıklar.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Kur’an-ı Kerim hak ile batılı, </a:t>
            </a:r>
            <a:r>
              <a:rPr lang="tr-TR" sz="2400" dirty="0" smtClean="0">
                <a:solidFill>
                  <a:prstClr val="black"/>
                </a:solidFill>
              </a:rPr>
              <a:t>doğru </a:t>
            </a:r>
            <a:r>
              <a:rPr lang="tr-TR" sz="2400" dirty="0">
                <a:solidFill>
                  <a:prstClr val="black"/>
                </a:solidFill>
              </a:rPr>
              <a:t>ile yanlışı, iman </a:t>
            </a:r>
            <a:r>
              <a:rPr lang="tr-TR" sz="2400" dirty="0" smtClean="0">
                <a:solidFill>
                  <a:prstClr val="black"/>
                </a:solidFill>
              </a:rPr>
              <a:t>ile küfrü  </a:t>
            </a:r>
          </a:p>
          <a:p>
            <a:pPr lvl="0">
              <a:defRPr/>
            </a:pPr>
            <a:r>
              <a:rPr lang="tr-TR" sz="2400" dirty="0">
                <a:solidFill>
                  <a:prstClr val="black"/>
                </a:solidFill>
              </a:rPr>
              <a:t> </a:t>
            </a:r>
            <a:r>
              <a:rPr lang="tr-TR" sz="2400" dirty="0" smtClean="0">
                <a:solidFill>
                  <a:prstClr val="black"/>
                </a:solidFill>
              </a:rPr>
              <a:t> birbirinden </a:t>
            </a:r>
            <a:r>
              <a:rPr lang="tr-TR" sz="2400" dirty="0">
                <a:solidFill>
                  <a:prstClr val="black"/>
                </a:solidFill>
              </a:rPr>
              <a:t>ayıran bir </a:t>
            </a:r>
            <a:r>
              <a:rPr lang="tr-TR" sz="2400" dirty="0" smtClean="0">
                <a:solidFill>
                  <a:prstClr val="black"/>
                </a:solidFill>
              </a:rPr>
              <a:t>kitaptır</a:t>
            </a:r>
            <a:r>
              <a:rPr lang="tr-TR" sz="2400" dirty="0">
                <a:solidFill>
                  <a:prstClr val="black"/>
                </a:solidFill>
              </a:rPr>
              <a:t>. Onun bu özelliği </a:t>
            </a:r>
            <a:r>
              <a:rPr lang="tr-TR" sz="2400" dirty="0" smtClean="0">
                <a:solidFill>
                  <a:prstClr val="black"/>
                </a:solidFill>
              </a:rPr>
              <a:t>Furkan denir.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Kur’an’ın bir özelliği de açıklayan bir kitap olmasıdır.</a:t>
            </a:r>
            <a:r>
              <a:rPr kumimoji="0" lang="tr-TR" sz="2400" b="0" i="0" u="none" strike="noStrike" kern="1200" cap="none" spc="0" normalizeH="0" noProof="0" dirty="0" smtClean="0">
                <a:ln>
                  <a:noFill/>
                </a:ln>
                <a:solidFill>
                  <a:prstClr val="black"/>
                </a:solidFill>
                <a:effectLst/>
                <a:uLnTx/>
                <a:uFillTx/>
                <a:latin typeface="Arial"/>
                <a:ea typeface="맑은 고딕"/>
                <a:cs typeface="+mn-cs"/>
              </a:rPr>
              <a:t> Bu özelliğine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prstClr val="black"/>
                </a:solidFill>
                <a:latin typeface="Arial"/>
                <a:ea typeface="맑은 고딕"/>
              </a:rPr>
              <a:t> </a:t>
            </a:r>
            <a:r>
              <a:rPr lang="tr-TR" sz="2400" dirty="0" smtClean="0">
                <a:solidFill>
                  <a:prstClr val="black"/>
                </a:solidFill>
                <a:latin typeface="Arial"/>
                <a:ea typeface="맑은 고딕"/>
              </a:rPr>
              <a:t> </a:t>
            </a:r>
            <a:r>
              <a:rPr kumimoji="0" lang="tr-TR" sz="2400" b="0" i="0" u="none" strike="noStrike" kern="1200" cap="none" spc="0" normalizeH="0" noProof="0" dirty="0" smtClean="0">
                <a:ln>
                  <a:noFill/>
                </a:ln>
                <a:solidFill>
                  <a:prstClr val="black"/>
                </a:solidFill>
                <a:effectLst/>
                <a:uLnTx/>
                <a:uFillTx/>
                <a:latin typeface="Arial"/>
                <a:ea typeface="맑은 고딕"/>
                <a:cs typeface="+mn-cs"/>
              </a:rPr>
              <a:t>beyan denir.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218951"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kumimoji="0" lang="tr-TR" sz="2400" b="0" i="0" u="none" strike="noStrike" kern="1200" cap="none" spc="0" normalizeH="0" noProof="0" dirty="0" smtClean="0">
                <a:ln>
                  <a:noFill/>
                </a:ln>
                <a:solidFill>
                  <a:prstClr val="black"/>
                </a:solidFill>
                <a:effectLst/>
                <a:uLnTx/>
                <a:uFillTx/>
                <a:latin typeface="Arial"/>
                <a:ea typeface="맑은 고딕"/>
                <a:cs typeface="+mn-cs"/>
              </a:rPr>
              <a:t> </a:t>
            </a:r>
            <a:r>
              <a:rPr lang="tr-TR" sz="2400" dirty="0" smtClean="0">
                <a:solidFill>
                  <a:prstClr val="black"/>
                </a:solidFill>
              </a:rPr>
              <a:t>Kur’an-ı Kerim son kitap olmasına en-Zikir olarak isimlendirilir.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8"/>
            <a:ext cx="9199225" cy="7847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 Kur'an-ı Kerim, yasaklanan </a:t>
            </a:r>
            <a:r>
              <a:rPr lang="tr-TR" sz="2400" dirty="0">
                <a:solidFill>
                  <a:prstClr val="black"/>
                </a:solidFill>
              </a:rPr>
              <a:t>tutum ve davranışların neler olduğunu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gösterir. Bu özelliği kötülükten sakındırması ile ilgilidir.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78106" cy="80946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1424930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93053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421" y="160420"/>
            <a:ext cx="11919284" cy="51161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lnSpc>
                <a:spcPct val="150000"/>
              </a:lnSpc>
            </a:pPr>
            <a:r>
              <a:rPr lang="tr-TR" sz="2400" dirty="0" smtClean="0">
                <a:solidFill>
                  <a:prstClr val="black"/>
                </a:solidFill>
              </a:rPr>
              <a:t>“</a:t>
            </a:r>
            <a:r>
              <a:rPr lang="tr-TR" sz="2400" dirty="0">
                <a:solidFill>
                  <a:prstClr val="black"/>
                </a:solidFill>
              </a:rPr>
              <a:t>Kur’an-ı Kerim, Allah tarafından vahiy meleği </a:t>
            </a:r>
            <a:r>
              <a:rPr lang="tr-TR" sz="2400" dirty="0" err="1">
                <a:solidFill>
                  <a:prstClr val="black"/>
                </a:solidFill>
              </a:rPr>
              <a:t>Cebrâil</a:t>
            </a:r>
            <a:r>
              <a:rPr lang="tr-TR" sz="2400" dirty="0">
                <a:solidFill>
                  <a:prstClr val="black"/>
                </a:solidFill>
              </a:rPr>
              <a:t> aracılığıyla son peygamber Hz. Muhammed’e indirilmiştir. </a:t>
            </a:r>
            <a:r>
              <a:rPr lang="tr-TR" sz="2400" b="1" dirty="0">
                <a:solidFill>
                  <a:prstClr val="black"/>
                </a:solidFill>
              </a:rPr>
              <a:t>(I) </a:t>
            </a:r>
            <a:r>
              <a:rPr lang="tr-TR" sz="2400" dirty="0">
                <a:solidFill>
                  <a:prstClr val="black"/>
                </a:solidFill>
              </a:rPr>
              <a:t>Kur’an-ı Kerim hem lafız hem de </a:t>
            </a:r>
            <a:r>
              <a:rPr lang="tr-TR" sz="2400" dirty="0" smtClean="0">
                <a:solidFill>
                  <a:prstClr val="black"/>
                </a:solidFill>
              </a:rPr>
              <a:t>mana </a:t>
            </a:r>
            <a:r>
              <a:rPr lang="tr-TR" sz="2400" dirty="0">
                <a:solidFill>
                  <a:prstClr val="black"/>
                </a:solidFill>
              </a:rPr>
              <a:t>bakımında Allah’a ait olduğu için içinde de hiç bir insanın sözü yoktur. </a:t>
            </a:r>
            <a:r>
              <a:rPr lang="tr-TR" sz="2400" b="1" dirty="0">
                <a:solidFill>
                  <a:prstClr val="black"/>
                </a:solidFill>
              </a:rPr>
              <a:t>(II) </a:t>
            </a:r>
            <a:r>
              <a:rPr lang="tr-TR" sz="2400" dirty="0">
                <a:solidFill>
                  <a:prstClr val="black"/>
                </a:solidFill>
              </a:rPr>
              <a:t>Kur’an-ı Kerim tamamı hepsi birden Hz. Muhammed’ (sav) indirilmemiş,  olayların akışına göre zamana yayılarak indirilmiştir. </a:t>
            </a:r>
            <a:r>
              <a:rPr lang="tr-TR" sz="2400" b="1" dirty="0">
                <a:solidFill>
                  <a:prstClr val="black"/>
                </a:solidFill>
              </a:rPr>
              <a:t>(</a:t>
            </a:r>
            <a:r>
              <a:rPr lang="tr-TR" sz="2400" b="1" dirty="0" smtClean="0">
                <a:solidFill>
                  <a:prstClr val="black"/>
                </a:solidFill>
              </a:rPr>
              <a:t>III) </a:t>
            </a:r>
            <a:r>
              <a:rPr lang="tr-TR" sz="2400" dirty="0" smtClean="0">
                <a:solidFill>
                  <a:prstClr val="black"/>
                </a:solidFill>
              </a:rPr>
              <a:t>Kur’an-ı </a:t>
            </a:r>
            <a:r>
              <a:rPr lang="tr-TR" sz="2400" dirty="0">
                <a:solidFill>
                  <a:prstClr val="black"/>
                </a:solidFill>
              </a:rPr>
              <a:t>Kerim İslam dinin tek ve en önemli kaynağı olarak kabul edilir. </a:t>
            </a:r>
            <a:r>
              <a:rPr lang="tr-TR" sz="2400" b="1" dirty="0">
                <a:solidFill>
                  <a:prstClr val="black"/>
                </a:solidFill>
              </a:rPr>
              <a:t>(IV)</a:t>
            </a:r>
          </a:p>
          <a:p>
            <a:pPr lvl="1" algn="just">
              <a:lnSpc>
                <a:spcPct val="150000"/>
              </a:lnSpc>
            </a:pPr>
            <a:r>
              <a:rPr lang="tr-TR" sz="2400" b="1" dirty="0">
                <a:solidFill>
                  <a:prstClr val="black"/>
                </a:solidFill>
              </a:rPr>
              <a:t>Kur’an-ı Kerim ile ilgili verilen bu metinde numaralanmış hangi cümlede </a:t>
            </a:r>
            <a:r>
              <a:rPr lang="tr-TR" sz="2400" b="1" u="sng" dirty="0">
                <a:solidFill>
                  <a:prstClr val="black"/>
                </a:solidFill>
              </a:rPr>
              <a:t>hatalı </a:t>
            </a:r>
            <a:r>
              <a:rPr lang="tr-TR" sz="2400" b="1" dirty="0">
                <a:solidFill>
                  <a:prstClr val="black"/>
                </a:solidFill>
              </a:rPr>
              <a:t>bir bilgi verilmiştir?</a:t>
            </a:r>
          </a:p>
        </p:txBody>
      </p:sp>
      <p:sp>
        <p:nvSpPr>
          <p:cNvPr id="11" name="Komut Düğmesi: Geri veya Önceki 10">
            <a:hlinkClick r:id="" action="ppaction://hlinkshowjump?jump=previousslide" highlightClick="1"/>
          </p:cNvPr>
          <p:cNvSpPr/>
          <p:nvPr/>
        </p:nvSpPr>
        <p:spPr>
          <a:xfrm>
            <a:off x="10988843"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12" name="Komut Düğmesi: İleri veya Sonraki 11">
            <a:hlinkClick r:id="" action="ppaction://hlinkshowjump?jump=nextslide" highlightClick="1"/>
          </p:cNvPr>
          <p:cNvSpPr/>
          <p:nvPr/>
        </p:nvSpPr>
        <p:spPr>
          <a:xfrm>
            <a:off x="11646569"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1" name="Dikdörtgen 20"/>
          <p:cNvSpPr/>
          <p:nvPr/>
        </p:nvSpPr>
        <p:spPr>
          <a:xfrm>
            <a:off x="8745266" y="5593481"/>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8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22" name="Dikdörtgen 21"/>
          <p:cNvSpPr/>
          <p:nvPr/>
        </p:nvSpPr>
        <p:spPr>
          <a:xfrm>
            <a:off x="2923083" y="5694948"/>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23" name="b"/>
          <p:cNvGrpSpPr/>
          <p:nvPr/>
        </p:nvGrpSpPr>
        <p:grpSpPr>
          <a:xfrm>
            <a:off x="3659666" y="5699449"/>
            <a:ext cx="1766777" cy="616999"/>
            <a:chOff x="9304418" y="1698249"/>
            <a:chExt cx="761409" cy="703619"/>
          </a:xfrm>
          <a:solidFill>
            <a:schemeClr val="accent1">
              <a:lumMod val="60000"/>
              <a:lumOff val="40000"/>
            </a:schemeClr>
          </a:solidFill>
        </p:grpSpPr>
        <p:sp>
          <p:nvSpPr>
            <p:cNvPr id="24" name="Serbest Form 23"/>
            <p:cNvSpPr/>
            <p:nvPr/>
          </p:nvSpPr>
          <p:spPr>
            <a:xfrm>
              <a:off x="9304421" y="1698250"/>
              <a:ext cx="761406"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a:t>
              </a:r>
              <a:endParaRPr kumimoji="0" lang="tr-TR" sz="40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25" name="İkizkenar Üçgen 24"/>
            <p:cNvSpPr/>
            <p:nvPr/>
          </p:nvSpPr>
          <p:spPr>
            <a:xfrm rot="5400000">
              <a:off x="9084022" y="1918645"/>
              <a:ext cx="703619" cy="262827"/>
            </a:xfrm>
            <a:prstGeom prst="triangle">
              <a:avLst/>
            </a:prstGeom>
            <a:solidFill>
              <a:srgbClr val="FFB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B</a:t>
              </a:r>
            </a:p>
          </p:txBody>
        </p:sp>
      </p:grpSp>
      <p:grpSp>
        <p:nvGrpSpPr>
          <p:cNvPr id="26" name="E"/>
          <p:cNvGrpSpPr/>
          <p:nvPr/>
        </p:nvGrpSpPr>
        <p:grpSpPr>
          <a:xfrm>
            <a:off x="9469521" y="5641031"/>
            <a:ext cx="1743122" cy="600466"/>
            <a:chOff x="9304418" y="1698249"/>
            <a:chExt cx="859627" cy="684765"/>
          </a:xfrm>
          <a:solidFill>
            <a:schemeClr val="accent1">
              <a:lumMod val="60000"/>
              <a:lumOff val="40000"/>
            </a:schemeClr>
          </a:solidFill>
        </p:grpSpPr>
        <p:sp>
          <p:nvSpPr>
            <p:cNvPr id="27" name="Serbest Form 26"/>
            <p:cNvSpPr/>
            <p:nvPr/>
          </p:nvSpPr>
          <p:spPr>
            <a:xfrm>
              <a:off x="9304419" y="1698250"/>
              <a:ext cx="859626" cy="623262"/>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IV</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28" name="İkizkenar Üçgen 27"/>
            <p:cNvSpPr/>
            <p:nvPr/>
          </p:nvSpPr>
          <p:spPr>
            <a:xfrm rot="5400000">
              <a:off x="9131281" y="1871386"/>
              <a:ext cx="684765" cy="338491"/>
            </a:xfrm>
            <a:prstGeom prst="triangle">
              <a:avLst/>
            </a:prstGeom>
            <a:solidFill>
              <a:srgbClr val="D764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29" name="Dikdörtgen 28"/>
          <p:cNvSpPr/>
          <p:nvPr/>
        </p:nvSpPr>
        <p:spPr>
          <a:xfrm>
            <a:off x="5803692" y="5652475"/>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30" name="b"/>
          <p:cNvGrpSpPr/>
          <p:nvPr/>
        </p:nvGrpSpPr>
        <p:grpSpPr>
          <a:xfrm>
            <a:off x="6550096" y="5699449"/>
            <a:ext cx="1889364" cy="616999"/>
            <a:chOff x="9304418" y="1698249"/>
            <a:chExt cx="814239" cy="703619"/>
          </a:xfrm>
          <a:solidFill>
            <a:schemeClr val="accent1">
              <a:lumMod val="60000"/>
              <a:lumOff val="40000"/>
            </a:schemeClr>
          </a:solidFill>
        </p:grpSpPr>
        <p:sp>
          <p:nvSpPr>
            <p:cNvPr id="31" name="Serbest Form 30"/>
            <p:cNvSpPr/>
            <p:nvPr/>
          </p:nvSpPr>
          <p:spPr>
            <a:xfrm>
              <a:off x="9304421" y="1698250"/>
              <a:ext cx="814236"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32" name="İkizkenar Üçgen 31"/>
            <p:cNvSpPr/>
            <p:nvPr/>
          </p:nvSpPr>
          <p:spPr>
            <a:xfrm rot="5400000">
              <a:off x="9084022" y="1918645"/>
              <a:ext cx="703619" cy="262827"/>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33" name="Dikdörtgen 32"/>
          <p:cNvSpPr/>
          <p:nvPr/>
        </p:nvSpPr>
        <p:spPr>
          <a:xfrm>
            <a:off x="0" y="572992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34" name="b"/>
          <p:cNvGrpSpPr/>
          <p:nvPr/>
        </p:nvGrpSpPr>
        <p:grpSpPr>
          <a:xfrm>
            <a:off x="769233" y="5744419"/>
            <a:ext cx="1899015" cy="616999"/>
            <a:chOff x="9304418" y="1698249"/>
            <a:chExt cx="818398" cy="703619"/>
          </a:xfrm>
          <a:solidFill>
            <a:schemeClr val="accent1">
              <a:lumMod val="60000"/>
              <a:lumOff val="40000"/>
            </a:schemeClr>
          </a:solidFill>
        </p:grpSpPr>
        <p:sp>
          <p:nvSpPr>
            <p:cNvPr id="35" name="Serbest Form 34"/>
            <p:cNvSpPr/>
            <p:nvPr/>
          </p:nvSpPr>
          <p:spPr>
            <a:xfrm>
              <a:off x="9304421" y="1698250"/>
              <a:ext cx="818395"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I</a:t>
              </a:r>
              <a:endParaRPr kumimoji="0" lang="tr-TR" sz="4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6" name="İkizkenar Üçgen 35"/>
            <p:cNvSpPr/>
            <p:nvPr/>
          </p:nvSpPr>
          <p:spPr>
            <a:xfrm rot="5400000">
              <a:off x="9084022" y="1918645"/>
              <a:ext cx="703619" cy="262827"/>
            </a:xfrm>
            <a:prstGeom prst="triangle">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Tree>
    <p:extLst>
      <p:ext uri="{BB962C8B-B14F-4D97-AF65-F5344CB8AC3E}">
        <p14:creationId xmlns:p14="http://schemas.microsoft.com/office/powerpoint/2010/main" val="1258746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audio>
                                      <p:cMediaNode>
                                        <p:cTn display="0" masterRel="sameClick">
                                          <p:stCondLst>
                                            <p:cond evt="begin" delay="0">
                                              <p:tn val="23"/>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4"/>
                  </p:tgtEl>
                </p:cond>
              </p:nextCondLst>
            </p:seq>
          </p:childTnLst>
        </p:cTn>
      </p:par>
    </p:tnLst>
    <p:bldLst>
      <p:bldP spid="21" grpId="0" animBg="1"/>
      <p:bldP spid="22" grpId="0" animBg="1"/>
      <p:bldP spid="29"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p:nvPr/>
        </p:nvSpPr>
        <p:spPr>
          <a:xfrm>
            <a:off x="244837" y="1148588"/>
            <a:ext cx="6733080" cy="1886263"/>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3" name="Dikdörtgen 2"/>
          <p:cNvSpPr/>
          <p:nvPr/>
        </p:nvSpPr>
        <p:spPr>
          <a:xfrm>
            <a:off x="514661" y="1294318"/>
            <a:ext cx="6505732" cy="1384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Kur’an-ı Kerim __________</a:t>
            </a:r>
            <a:r>
              <a:rPr kumimoji="0" lang="tr-TR" sz="2800" b="0" i="0" u="none" strike="noStrike" kern="1200" cap="none" spc="0" normalizeH="0" noProof="0" dirty="0" smtClean="0">
                <a:ln>
                  <a:noFill/>
                </a:ln>
                <a:solidFill>
                  <a:prstClr val="black"/>
                </a:solidFill>
                <a:effectLst/>
                <a:uLnTx/>
                <a:uFillTx/>
                <a:latin typeface="Arial"/>
                <a:ea typeface="맑은 고딕"/>
                <a:cs typeface="+mn-cs"/>
              </a:rPr>
              <a:t> yapmamızı ister.</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 name="Google Shape;72;p16"/>
          <p:cNvSpPr/>
          <p:nvPr/>
        </p:nvSpPr>
        <p:spPr>
          <a:xfrm>
            <a:off x="259827" y="3549512"/>
            <a:ext cx="6735579" cy="1733863"/>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5" name="Dikdörtgen 4"/>
          <p:cNvSpPr/>
          <p:nvPr/>
        </p:nvSpPr>
        <p:spPr>
          <a:xfrm>
            <a:off x="484679" y="3695242"/>
            <a:ext cx="6508231" cy="1384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Kur’an-ı Kerim ___________ gibi davranışlardan uzak durmamızı ister.</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6" name="Google Shape;1485;p33"/>
          <p:cNvSpPr/>
          <p:nvPr/>
        </p:nvSpPr>
        <p:spPr>
          <a:xfrm rot="5400000" flipV="1">
            <a:off x="5268119" y="3111338"/>
            <a:ext cx="4197246" cy="45719"/>
          </a:xfrm>
          <a:custGeom>
            <a:avLst/>
            <a:gdLst/>
            <a:ahLst/>
            <a:cxnLst/>
            <a:rect l="l" t="t" r="r" b="b"/>
            <a:pathLst>
              <a:path w="281802" h="1181" extrusionOk="0">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nvGrpSpPr>
          <p:cNvPr id="7" name="Google Shape;1538;p33"/>
          <p:cNvGrpSpPr/>
          <p:nvPr/>
        </p:nvGrpSpPr>
        <p:grpSpPr>
          <a:xfrm rot="5400000" flipH="1">
            <a:off x="9076629" y="876818"/>
            <a:ext cx="1710403" cy="4520338"/>
            <a:chOff x="2867564" y="1284881"/>
            <a:chExt cx="1354220" cy="2501533"/>
          </a:xfrm>
        </p:grpSpPr>
        <p:sp>
          <p:nvSpPr>
            <p:cNvPr id="8" name="Google Shape;1539;p33"/>
            <p:cNvSpPr/>
            <p:nvPr/>
          </p:nvSpPr>
          <p:spPr>
            <a:xfrm>
              <a:off x="2889226" y="1444282"/>
              <a:ext cx="1256975" cy="2304885"/>
            </a:xfrm>
            <a:custGeom>
              <a:avLst/>
              <a:gdLst/>
              <a:ahLst/>
              <a:cxnLst/>
              <a:rect l="l" t="t" r="r" b="b"/>
              <a:pathLst>
                <a:path w="58308" h="106918" extrusionOk="0">
                  <a:moveTo>
                    <a:pt x="43499" y="1"/>
                  </a:moveTo>
                  <a:cubicBezTo>
                    <a:pt x="35992" y="1"/>
                    <a:pt x="26569" y="592"/>
                    <a:pt x="26569" y="592"/>
                  </a:cubicBezTo>
                  <a:lnTo>
                    <a:pt x="7870" y="39"/>
                  </a:lnTo>
                  <a:cubicBezTo>
                    <a:pt x="7870" y="39"/>
                    <a:pt x="2699" y="592"/>
                    <a:pt x="2179" y="4657"/>
                  </a:cubicBezTo>
                  <a:cubicBezTo>
                    <a:pt x="1626" y="8722"/>
                    <a:pt x="553" y="50477"/>
                    <a:pt x="553" y="50477"/>
                  </a:cubicBezTo>
                  <a:cubicBezTo>
                    <a:pt x="553" y="50477"/>
                    <a:pt x="0" y="69989"/>
                    <a:pt x="260" y="74346"/>
                  </a:cubicBezTo>
                  <a:cubicBezTo>
                    <a:pt x="553" y="78704"/>
                    <a:pt x="2179" y="83289"/>
                    <a:pt x="6244" y="84655"/>
                  </a:cubicBezTo>
                  <a:cubicBezTo>
                    <a:pt x="8100" y="85278"/>
                    <a:pt x="12558" y="85448"/>
                    <a:pt x="16856" y="85448"/>
                  </a:cubicBezTo>
                  <a:cubicBezTo>
                    <a:pt x="21972" y="85448"/>
                    <a:pt x="26861" y="85208"/>
                    <a:pt x="26861" y="85208"/>
                  </a:cubicBezTo>
                  <a:cubicBezTo>
                    <a:pt x="26861" y="85208"/>
                    <a:pt x="29853" y="97955"/>
                    <a:pt x="31739" y="102280"/>
                  </a:cubicBezTo>
                  <a:cubicBezTo>
                    <a:pt x="32908" y="104961"/>
                    <a:pt x="33565" y="106918"/>
                    <a:pt x="34221" y="106918"/>
                  </a:cubicBezTo>
                  <a:cubicBezTo>
                    <a:pt x="34623" y="106918"/>
                    <a:pt x="35025" y="106182"/>
                    <a:pt x="35544" y="104427"/>
                  </a:cubicBezTo>
                  <a:cubicBezTo>
                    <a:pt x="36877" y="99809"/>
                    <a:pt x="36617" y="85728"/>
                    <a:pt x="36617" y="85728"/>
                  </a:cubicBezTo>
                  <a:lnTo>
                    <a:pt x="50438" y="85468"/>
                  </a:lnTo>
                  <a:cubicBezTo>
                    <a:pt x="50438" y="85468"/>
                    <a:pt x="56129" y="84915"/>
                    <a:pt x="56942" y="74639"/>
                  </a:cubicBezTo>
                  <a:cubicBezTo>
                    <a:pt x="57755" y="64330"/>
                    <a:pt x="58308" y="8982"/>
                    <a:pt x="58308" y="8982"/>
                  </a:cubicBezTo>
                  <a:cubicBezTo>
                    <a:pt x="58308" y="8982"/>
                    <a:pt x="56682" y="1112"/>
                    <a:pt x="50438" y="299"/>
                  </a:cubicBezTo>
                  <a:cubicBezTo>
                    <a:pt x="48760" y="81"/>
                    <a:pt x="46259" y="1"/>
                    <a:pt x="43499" y="1"/>
                  </a:cubicBezTo>
                  <a:close/>
                </a:path>
              </a:pathLst>
            </a:custGeom>
            <a:solidFill>
              <a:srgbClr val="577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 name="Google Shape;1541;p33"/>
            <p:cNvSpPr/>
            <p:nvPr/>
          </p:nvSpPr>
          <p:spPr>
            <a:xfrm>
              <a:off x="2867564" y="1440915"/>
              <a:ext cx="595914" cy="1864875"/>
            </a:xfrm>
            <a:custGeom>
              <a:avLst/>
              <a:gdLst/>
              <a:ahLst/>
              <a:cxnLst/>
              <a:rect l="l" t="t" r="r" b="b"/>
              <a:pathLst>
                <a:path w="27643" h="86507" extrusionOk="0">
                  <a:moveTo>
                    <a:pt x="9111" y="1"/>
                  </a:moveTo>
                  <a:cubicBezTo>
                    <a:pt x="6711" y="1"/>
                    <a:pt x="4251" y="351"/>
                    <a:pt x="3057" y="2319"/>
                  </a:cubicBezTo>
                  <a:cubicBezTo>
                    <a:pt x="2082" y="3848"/>
                    <a:pt x="1919" y="5864"/>
                    <a:pt x="1789" y="7620"/>
                  </a:cubicBezTo>
                  <a:cubicBezTo>
                    <a:pt x="1594" y="9799"/>
                    <a:pt x="1561" y="11977"/>
                    <a:pt x="1464" y="14124"/>
                  </a:cubicBezTo>
                  <a:cubicBezTo>
                    <a:pt x="1301" y="18807"/>
                    <a:pt x="1106" y="23457"/>
                    <a:pt x="911" y="28140"/>
                  </a:cubicBezTo>
                  <a:cubicBezTo>
                    <a:pt x="553" y="37538"/>
                    <a:pt x="163" y="46936"/>
                    <a:pt x="98" y="56367"/>
                  </a:cubicBezTo>
                  <a:cubicBezTo>
                    <a:pt x="33" y="60887"/>
                    <a:pt x="0" y="65407"/>
                    <a:pt x="98" y="69927"/>
                  </a:cubicBezTo>
                  <a:cubicBezTo>
                    <a:pt x="196" y="73927"/>
                    <a:pt x="326" y="78317"/>
                    <a:pt x="1822" y="82089"/>
                  </a:cubicBezTo>
                  <a:cubicBezTo>
                    <a:pt x="2439" y="83553"/>
                    <a:pt x="3350" y="84984"/>
                    <a:pt x="4781" y="85764"/>
                  </a:cubicBezTo>
                  <a:cubicBezTo>
                    <a:pt x="5918" y="86381"/>
                    <a:pt x="7272" y="86506"/>
                    <a:pt x="8626" y="86506"/>
                  </a:cubicBezTo>
                  <a:cubicBezTo>
                    <a:pt x="9557" y="86506"/>
                    <a:pt x="10489" y="86447"/>
                    <a:pt x="11350" y="86447"/>
                  </a:cubicBezTo>
                  <a:cubicBezTo>
                    <a:pt x="13571" y="86447"/>
                    <a:pt x="15827" y="86488"/>
                    <a:pt x="18086" y="86488"/>
                  </a:cubicBezTo>
                  <a:cubicBezTo>
                    <a:pt x="21152" y="86488"/>
                    <a:pt x="24224" y="86413"/>
                    <a:pt x="27219" y="86057"/>
                  </a:cubicBezTo>
                  <a:cubicBezTo>
                    <a:pt x="27642" y="85992"/>
                    <a:pt x="27642" y="85406"/>
                    <a:pt x="27219" y="85341"/>
                  </a:cubicBezTo>
                  <a:cubicBezTo>
                    <a:pt x="25727" y="85227"/>
                    <a:pt x="24226" y="85189"/>
                    <a:pt x="22723" y="85189"/>
                  </a:cubicBezTo>
                  <a:cubicBezTo>
                    <a:pt x="19936" y="85189"/>
                    <a:pt x="17141" y="85320"/>
                    <a:pt x="14374" y="85341"/>
                  </a:cubicBezTo>
                  <a:cubicBezTo>
                    <a:pt x="12943" y="85341"/>
                    <a:pt x="11512" y="85370"/>
                    <a:pt x="10082" y="85370"/>
                  </a:cubicBezTo>
                  <a:cubicBezTo>
                    <a:pt x="9366" y="85370"/>
                    <a:pt x="8651" y="85363"/>
                    <a:pt x="7935" y="85341"/>
                  </a:cubicBezTo>
                  <a:cubicBezTo>
                    <a:pt x="5789" y="85276"/>
                    <a:pt x="4358" y="84496"/>
                    <a:pt x="3350" y="82642"/>
                  </a:cubicBezTo>
                  <a:cubicBezTo>
                    <a:pt x="1529" y="79293"/>
                    <a:pt x="1399" y="74870"/>
                    <a:pt x="1269" y="71130"/>
                  </a:cubicBezTo>
                  <a:cubicBezTo>
                    <a:pt x="1106" y="66968"/>
                    <a:pt x="1171" y="62805"/>
                    <a:pt x="1171" y="58643"/>
                  </a:cubicBezTo>
                  <a:cubicBezTo>
                    <a:pt x="1236" y="50058"/>
                    <a:pt x="1496" y="41505"/>
                    <a:pt x="1854" y="32953"/>
                  </a:cubicBezTo>
                  <a:lnTo>
                    <a:pt x="2374" y="19912"/>
                  </a:lnTo>
                  <a:cubicBezTo>
                    <a:pt x="2537" y="15750"/>
                    <a:pt x="2537" y="11555"/>
                    <a:pt x="2927" y="7425"/>
                  </a:cubicBezTo>
                  <a:cubicBezTo>
                    <a:pt x="3155" y="5213"/>
                    <a:pt x="3382" y="2352"/>
                    <a:pt x="5854" y="1571"/>
                  </a:cubicBezTo>
                  <a:cubicBezTo>
                    <a:pt x="6820" y="1270"/>
                    <a:pt x="7887" y="1193"/>
                    <a:pt x="8964" y="1193"/>
                  </a:cubicBezTo>
                  <a:cubicBezTo>
                    <a:pt x="10097" y="1193"/>
                    <a:pt x="11242" y="1279"/>
                    <a:pt x="12293" y="1279"/>
                  </a:cubicBezTo>
                  <a:cubicBezTo>
                    <a:pt x="17171" y="1246"/>
                    <a:pt x="22016" y="1246"/>
                    <a:pt x="26894" y="1213"/>
                  </a:cubicBezTo>
                  <a:cubicBezTo>
                    <a:pt x="27545" y="1148"/>
                    <a:pt x="27545" y="173"/>
                    <a:pt x="26894" y="108"/>
                  </a:cubicBezTo>
                  <a:lnTo>
                    <a:pt x="12813" y="108"/>
                  </a:lnTo>
                  <a:cubicBezTo>
                    <a:pt x="11748" y="108"/>
                    <a:pt x="10439" y="1"/>
                    <a:pt x="911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0" name="Google Shape;1543;p33"/>
            <p:cNvSpPr/>
            <p:nvPr/>
          </p:nvSpPr>
          <p:spPr>
            <a:xfrm>
              <a:off x="3447073" y="3278131"/>
              <a:ext cx="222150" cy="508283"/>
            </a:xfrm>
            <a:custGeom>
              <a:avLst/>
              <a:gdLst/>
              <a:ahLst/>
              <a:cxnLst/>
              <a:rect l="l" t="t" r="r" b="b"/>
              <a:pathLst>
                <a:path w="10305" h="23578" extrusionOk="0">
                  <a:moveTo>
                    <a:pt x="377" y="0"/>
                  </a:moveTo>
                  <a:cubicBezTo>
                    <a:pt x="186" y="0"/>
                    <a:pt x="0" y="159"/>
                    <a:pt x="77" y="410"/>
                  </a:cubicBezTo>
                  <a:cubicBezTo>
                    <a:pt x="695" y="4800"/>
                    <a:pt x="1931" y="9125"/>
                    <a:pt x="3134" y="13385"/>
                  </a:cubicBezTo>
                  <a:cubicBezTo>
                    <a:pt x="3784" y="15597"/>
                    <a:pt x="4435" y="17808"/>
                    <a:pt x="5118" y="20019"/>
                  </a:cubicBezTo>
                  <a:cubicBezTo>
                    <a:pt x="5443" y="21093"/>
                    <a:pt x="5703" y="23206"/>
                    <a:pt x="7069" y="23531"/>
                  </a:cubicBezTo>
                  <a:cubicBezTo>
                    <a:pt x="7197" y="23563"/>
                    <a:pt x="7320" y="23577"/>
                    <a:pt x="7439" y="23577"/>
                  </a:cubicBezTo>
                  <a:cubicBezTo>
                    <a:pt x="8437" y="23577"/>
                    <a:pt x="9102" y="22543"/>
                    <a:pt x="9248" y="21613"/>
                  </a:cubicBezTo>
                  <a:cubicBezTo>
                    <a:pt x="9573" y="19467"/>
                    <a:pt x="9508" y="17158"/>
                    <a:pt x="9605" y="14979"/>
                  </a:cubicBezTo>
                  <a:cubicBezTo>
                    <a:pt x="9833" y="10329"/>
                    <a:pt x="10061" y="5678"/>
                    <a:pt x="10288" y="1028"/>
                  </a:cubicBezTo>
                  <a:cubicBezTo>
                    <a:pt x="10305" y="638"/>
                    <a:pt x="10004" y="443"/>
                    <a:pt x="9695" y="443"/>
                  </a:cubicBezTo>
                  <a:cubicBezTo>
                    <a:pt x="9386" y="443"/>
                    <a:pt x="9069" y="638"/>
                    <a:pt x="9053" y="1028"/>
                  </a:cubicBezTo>
                  <a:cubicBezTo>
                    <a:pt x="8890" y="4768"/>
                    <a:pt x="8727" y="8475"/>
                    <a:pt x="8565" y="12215"/>
                  </a:cubicBezTo>
                  <a:cubicBezTo>
                    <a:pt x="8467" y="14068"/>
                    <a:pt x="8402" y="15922"/>
                    <a:pt x="8305" y="17776"/>
                  </a:cubicBezTo>
                  <a:cubicBezTo>
                    <a:pt x="8272" y="18719"/>
                    <a:pt x="8240" y="19662"/>
                    <a:pt x="8207" y="20572"/>
                  </a:cubicBezTo>
                  <a:cubicBezTo>
                    <a:pt x="8207" y="20897"/>
                    <a:pt x="8240" y="21580"/>
                    <a:pt x="8045" y="21840"/>
                  </a:cubicBezTo>
                  <a:cubicBezTo>
                    <a:pt x="7776" y="22258"/>
                    <a:pt x="7552" y="22413"/>
                    <a:pt x="7365" y="22413"/>
                  </a:cubicBezTo>
                  <a:cubicBezTo>
                    <a:pt x="6897" y="22413"/>
                    <a:pt x="6665" y="21436"/>
                    <a:pt x="6549" y="21158"/>
                  </a:cubicBezTo>
                  <a:cubicBezTo>
                    <a:pt x="4207" y="14263"/>
                    <a:pt x="2744" y="7174"/>
                    <a:pt x="695" y="248"/>
                  </a:cubicBezTo>
                  <a:cubicBezTo>
                    <a:pt x="642" y="75"/>
                    <a:pt x="508" y="0"/>
                    <a:pt x="3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1" name="Google Shape;1544;p33"/>
            <p:cNvSpPr/>
            <p:nvPr/>
          </p:nvSpPr>
          <p:spPr>
            <a:xfrm>
              <a:off x="3638719" y="1645819"/>
              <a:ext cx="512465" cy="1669909"/>
            </a:xfrm>
            <a:custGeom>
              <a:avLst/>
              <a:gdLst/>
              <a:ahLst/>
              <a:cxnLst/>
              <a:rect l="l" t="t" r="r" b="b"/>
              <a:pathLst>
                <a:path w="23772" h="77463" extrusionOk="0">
                  <a:moveTo>
                    <a:pt x="22861" y="1"/>
                  </a:moveTo>
                  <a:cubicBezTo>
                    <a:pt x="22650" y="1"/>
                    <a:pt x="22439" y="131"/>
                    <a:pt x="22406" y="391"/>
                  </a:cubicBezTo>
                  <a:lnTo>
                    <a:pt x="22374" y="391"/>
                  </a:lnTo>
                  <a:cubicBezTo>
                    <a:pt x="22146" y="6765"/>
                    <a:pt x="22341" y="13171"/>
                    <a:pt x="22341" y="19545"/>
                  </a:cubicBezTo>
                  <a:cubicBezTo>
                    <a:pt x="22308" y="25919"/>
                    <a:pt x="22211" y="32228"/>
                    <a:pt x="22016" y="38569"/>
                  </a:cubicBezTo>
                  <a:cubicBezTo>
                    <a:pt x="21821" y="44910"/>
                    <a:pt x="21365" y="51252"/>
                    <a:pt x="20975" y="57593"/>
                  </a:cubicBezTo>
                  <a:cubicBezTo>
                    <a:pt x="20780" y="60455"/>
                    <a:pt x="20780" y="63349"/>
                    <a:pt x="20455" y="66243"/>
                  </a:cubicBezTo>
                  <a:cubicBezTo>
                    <a:pt x="20162" y="68910"/>
                    <a:pt x="19544" y="72227"/>
                    <a:pt x="17593" y="74243"/>
                  </a:cubicBezTo>
                  <a:cubicBezTo>
                    <a:pt x="16285" y="75622"/>
                    <a:pt x="14321" y="75859"/>
                    <a:pt x="12427" y="75859"/>
                  </a:cubicBezTo>
                  <a:cubicBezTo>
                    <a:pt x="11685" y="75859"/>
                    <a:pt x="10953" y="75822"/>
                    <a:pt x="10276" y="75804"/>
                  </a:cubicBezTo>
                  <a:cubicBezTo>
                    <a:pt x="9842" y="75790"/>
                    <a:pt x="9408" y="75784"/>
                    <a:pt x="8974" y="75784"/>
                  </a:cubicBezTo>
                  <a:cubicBezTo>
                    <a:pt x="6254" y="75784"/>
                    <a:pt x="3533" y="76021"/>
                    <a:pt x="813" y="76162"/>
                  </a:cubicBezTo>
                  <a:cubicBezTo>
                    <a:pt x="10" y="76194"/>
                    <a:pt x="0" y="77463"/>
                    <a:pt x="783" y="77463"/>
                  </a:cubicBezTo>
                  <a:cubicBezTo>
                    <a:pt x="793" y="77463"/>
                    <a:pt x="803" y="77463"/>
                    <a:pt x="813" y="77462"/>
                  </a:cubicBezTo>
                  <a:cubicBezTo>
                    <a:pt x="3274" y="77354"/>
                    <a:pt x="5757" y="77179"/>
                    <a:pt x="8244" y="77179"/>
                  </a:cubicBezTo>
                  <a:cubicBezTo>
                    <a:pt x="8748" y="77179"/>
                    <a:pt x="9252" y="77186"/>
                    <a:pt x="9756" y="77202"/>
                  </a:cubicBezTo>
                  <a:cubicBezTo>
                    <a:pt x="10657" y="77228"/>
                    <a:pt x="11585" y="77279"/>
                    <a:pt x="12509" y="77279"/>
                  </a:cubicBezTo>
                  <a:cubicBezTo>
                    <a:pt x="13918" y="77279"/>
                    <a:pt x="15321" y="77160"/>
                    <a:pt x="16618" y="76649"/>
                  </a:cubicBezTo>
                  <a:cubicBezTo>
                    <a:pt x="21495" y="74731"/>
                    <a:pt x="21983" y="67544"/>
                    <a:pt x="22211" y="63121"/>
                  </a:cubicBezTo>
                  <a:cubicBezTo>
                    <a:pt x="22926" y="49951"/>
                    <a:pt x="23447" y="36748"/>
                    <a:pt x="23544" y="23545"/>
                  </a:cubicBezTo>
                  <a:cubicBezTo>
                    <a:pt x="23609" y="15805"/>
                    <a:pt x="23772" y="8098"/>
                    <a:pt x="23317" y="391"/>
                  </a:cubicBezTo>
                  <a:cubicBezTo>
                    <a:pt x="23284" y="131"/>
                    <a:pt x="23073" y="1"/>
                    <a:pt x="22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2" name="Google Shape;1546;p33"/>
            <p:cNvSpPr/>
            <p:nvPr/>
          </p:nvSpPr>
          <p:spPr>
            <a:xfrm>
              <a:off x="4060751" y="1454035"/>
              <a:ext cx="132089" cy="207454"/>
            </a:xfrm>
            <a:custGeom>
              <a:avLst/>
              <a:gdLst/>
              <a:ahLst/>
              <a:cxnLst/>
              <a:rect l="l" t="t" r="r" b="b"/>
              <a:pathLst>
                <a:path w="6537" h="12955" extrusionOk="0">
                  <a:moveTo>
                    <a:pt x="619" y="1"/>
                  </a:moveTo>
                  <a:cubicBezTo>
                    <a:pt x="0" y="1"/>
                    <a:pt x="10" y="946"/>
                    <a:pt x="650" y="1010"/>
                  </a:cubicBezTo>
                  <a:cubicBezTo>
                    <a:pt x="2927" y="1237"/>
                    <a:pt x="4553" y="3254"/>
                    <a:pt x="4878" y="5400"/>
                  </a:cubicBezTo>
                  <a:cubicBezTo>
                    <a:pt x="5268" y="7774"/>
                    <a:pt x="4878" y="10213"/>
                    <a:pt x="4910" y="12619"/>
                  </a:cubicBezTo>
                  <a:cubicBezTo>
                    <a:pt x="4910" y="12824"/>
                    <a:pt x="5103" y="12955"/>
                    <a:pt x="5286" y="12955"/>
                  </a:cubicBezTo>
                  <a:cubicBezTo>
                    <a:pt x="5422" y="12955"/>
                    <a:pt x="5552" y="12883"/>
                    <a:pt x="5593" y="12717"/>
                  </a:cubicBezTo>
                  <a:cubicBezTo>
                    <a:pt x="6179" y="9953"/>
                    <a:pt x="6536" y="6278"/>
                    <a:pt x="5463" y="3579"/>
                  </a:cubicBezTo>
                  <a:cubicBezTo>
                    <a:pt x="4748" y="1725"/>
                    <a:pt x="2666" y="99"/>
                    <a:pt x="650" y="2"/>
                  </a:cubicBezTo>
                  <a:cubicBezTo>
                    <a:pt x="640" y="1"/>
                    <a:pt x="629"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3" name="Google Shape;1547;p33"/>
            <p:cNvSpPr/>
            <p:nvPr/>
          </p:nvSpPr>
          <p:spPr>
            <a:xfrm>
              <a:off x="4073684" y="1284881"/>
              <a:ext cx="29124" cy="77176"/>
            </a:xfrm>
            <a:custGeom>
              <a:avLst/>
              <a:gdLst/>
              <a:ahLst/>
              <a:cxnLst/>
              <a:rect l="l" t="t" r="r" b="b"/>
              <a:pathLst>
                <a:path w="1351" h="3580" extrusionOk="0">
                  <a:moveTo>
                    <a:pt x="959" y="0"/>
                  </a:moveTo>
                  <a:cubicBezTo>
                    <a:pt x="842" y="0"/>
                    <a:pt x="730" y="56"/>
                    <a:pt x="668" y="192"/>
                  </a:cubicBezTo>
                  <a:cubicBezTo>
                    <a:pt x="213" y="1102"/>
                    <a:pt x="148" y="2305"/>
                    <a:pt x="18" y="3313"/>
                  </a:cubicBezTo>
                  <a:cubicBezTo>
                    <a:pt x="0" y="3489"/>
                    <a:pt x="143" y="3579"/>
                    <a:pt x="295" y="3579"/>
                  </a:cubicBezTo>
                  <a:cubicBezTo>
                    <a:pt x="423" y="3579"/>
                    <a:pt x="558" y="3513"/>
                    <a:pt x="603" y="3378"/>
                  </a:cubicBezTo>
                  <a:cubicBezTo>
                    <a:pt x="928" y="2468"/>
                    <a:pt x="1351" y="1330"/>
                    <a:pt x="1351" y="354"/>
                  </a:cubicBezTo>
                  <a:cubicBezTo>
                    <a:pt x="1351" y="152"/>
                    <a:pt x="1150" y="0"/>
                    <a:pt x="9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4" name="Google Shape;1548;p33"/>
            <p:cNvSpPr/>
            <p:nvPr/>
          </p:nvSpPr>
          <p:spPr>
            <a:xfrm>
              <a:off x="4113005" y="1302063"/>
              <a:ext cx="50811" cy="73382"/>
            </a:xfrm>
            <a:custGeom>
              <a:avLst/>
              <a:gdLst/>
              <a:ahLst/>
              <a:cxnLst/>
              <a:rect l="l" t="t" r="r" b="b"/>
              <a:pathLst>
                <a:path w="2357" h="3404" extrusionOk="0">
                  <a:moveTo>
                    <a:pt x="1738" y="0"/>
                  </a:moveTo>
                  <a:cubicBezTo>
                    <a:pt x="1706" y="0"/>
                    <a:pt x="1673" y="4"/>
                    <a:pt x="1641" y="12"/>
                  </a:cubicBezTo>
                  <a:cubicBezTo>
                    <a:pt x="1120" y="110"/>
                    <a:pt x="990" y="825"/>
                    <a:pt x="795" y="1281"/>
                  </a:cubicBezTo>
                  <a:cubicBezTo>
                    <a:pt x="503" y="1833"/>
                    <a:pt x="275" y="2386"/>
                    <a:pt x="47" y="2972"/>
                  </a:cubicBezTo>
                  <a:cubicBezTo>
                    <a:pt x="1" y="3204"/>
                    <a:pt x="187" y="3403"/>
                    <a:pt x="380" y="3403"/>
                  </a:cubicBezTo>
                  <a:cubicBezTo>
                    <a:pt x="457" y="3403"/>
                    <a:pt x="535" y="3371"/>
                    <a:pt x="600" y="3297"/>
                  </a:cubicBezTo>
                  <a:cubicBezTo>
                    <a:pt x="1088" y="2842"/>
                    <a:pt x="1478" y="2289"/>
                    <a:pt x="1771" y="1671"/>
                  </a:cubicBezTo>
                  <a:cubicBezTo>
                    <a:pt x="1999" y="1183"/>
                    <a:pt x="2356" y="598"/>
                    <a:pt x="1999" y="110"/>
                  </a:cubicBezTo>
                  <a:cubicBezTo>
                    <a:pt x="1925" y="37"/>
                    <a:pt x="1834" y="0"/>
                    <a:pt x="1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5" name="Google Shape;1549;p33"/>
            <p:cNvSpPr/>
            <p:nvPr/>
          </p:nvSpPr>
          <p:spPr>
            <a:xfrm>
              <a:off x="4148812" y="1343237"/>
              <a:ext cx="72972" cy="67820"/>
            </a:xfrm>
            <a:custGeom>
              <a:avLst/>
              <a:gdLst/>
              <a:ahLst/>
              <a:cxnLst/>
              <a:rect l="l" t="t" r="r" b="b"/>
              <a:pathLst>
                <a:path w="3385" h="3146" extrusionOk="0">
                  <a:moveTo>
                    <a:pt x="2998" y="0"/>
                  </a:moveTo>
                  <a:cubicBezTo>
                    <a:pt x="2959" y="0"/>
                    <a:pt x="2917" y="7"/>
                    <a:pt x="2874" y="21"/>
                  </a:cubicBezTo>
                  <a:cubicBezTo>
                    <a:pt x="2354" y="184"/>
                    <a:pt x="1963" y="736"/>
                    <a:pt x="1573" y="1127"/>
                  </a:cubicBezTo>
                  <a:cubicBezTo>
                    <a:pt x="1183" y="1517"/>
                    <a:pt x="695" y="2037"/>
                    <a:pt x="240" y="2460"/>
                  </a:cubicBezTo>
                  <a:cubicBezTo>
                    <a:pt x="0" y="2726"/>
                    <a:pt x="219" y="3145"/>
                    <a:pt x="502" y="3145"/>
                  </a:cubicBezTo>
                  <a:cubicBezTo>
                    <a:pt x="565" y="3145"/>
                    <a:pt x="630" y="3125"/>
                    <a:pt x="695" y="3078"/>
                  </a:cubicBezTo>
                  <a:cubicBezTo>
                    <a:pt x="1216" y="2720"/>
                    <a:pt x="1736" y="2330"/>
                    <a:pt x="2191" y="1875"/>
                  </a:cubicBezTo>
                  <a:cubicBezTo>
                    <a:pt x="2614" y="1484"/>
                    <a:pt x="3232" y="1029"/>
                    <a:pt x="3329" y="444"/>
                  </a:cubicBezTo>
                  <a:cubicBezTo>
                    <a:pt x="3385" y="222"/>
                    <a:pt x="3227" y="0"/>
                    <a:pt x="29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6" name="Google Shape;1550;p33"/>
            <p:cNvSpPr/>
            <p:nvPr/>
          </p:nvSpPr>
          <p:spPr>
            <a:xfrm>
              <a:off x="3349180" y="1394825"/>
              <a:ext cx="52600" cy="57925"/>
            </a:xfrm>
            <a:custGeom>
              <a:avLst/>
              <a:gdLst/>
              <a:ahLst/>
              <a:cxnLst/>
              <a:rect l="l" t="t" r="r" b="b"/>
              <a:pathLst>
                <a:path w="2440" h="2687" extrusionOk="0">
                  <a:moveTo>
                    <a:pt x="1970" y="1"/>
                  </a:moveTo>
                  <a:cubicBezTo>
                    <a:pt x="1433" y="1"/>
                    <a:pt x="903" y="533"/>
                    <a:pt x="618" y="913"/>
                  </a:cubicBezTo>
                  <a:cubicBezTo>
                    <a:pt x="261" y="1368"/>
                    <a:pt x="33" y="1888"/>
                    <a:pt x="0" y="2473"/>
                  </a:cubicBezTo>
                  <a:cubicBezTo>
                    <a:pt x="0" y="2609"/>
                    <a:pt x="115" y="2687"/>
                    <a:pt x="229" y="2687"/>
                  </a:cubicBezTo>
                  <a:cubicBezTo>
                    <a:pt x="306" y="2687"/>
                    <a:pt x="384" y="2650"/>
                    <a:pt x="423" y="2571"/>
                  </a:cubicBezTo>
                  <a:cubicBezTo>
                    <a:pt x="618" y="2148"/>
                    <a:pt x="878" y="1725"/>
                    <a:pt x="1171" y="1400"/>
                  </a:cubicBezTo>
                  <a:cubicBezTo>
                    <a:pt x="1496" y="1075"/>
                    <a:pt x="1984" y="880"/>
                    <a:pt x="2244" y="587"/>
                  </a:cubicBezTo>
                  <a:cubicBezTo>
                    <a:pt x="2439" y="360"/>
                    <a:pt x="2309" y="34"/>
                    <a:pt x="2017" y="2"/>
                  </a:cubicBezTo>
                  <a:cubicBezTo>
                    <a:pt x="2001" y="1"/>
                    <a:pt x="1985" y="1"/>
                    <a:pt x="19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7" name="Google Shape;1551;p33"/>
            <p:cNvSpPr/>
            <p:nvPr/>
          </p:nvSpPr>
          <p:spPr>
            <a:xfrm>
              <a:off x="3384922" y="1400279"/>
              <a:ext cx="43050" cy="49884"/>
            </a:xfrm>
            <a:custGeom>
              <a:avLst/>
              <a:gdLst/>
              <a:ahLst/>
              <a:cxnLst/>
              <a:rect l="l" t="t" r="r" b="b"/>
              <a:pathLst>
                <a:path w="1997" h="2314" extrusionOk="0">
                  <a:moveTo>
                    <a:pt x="1473" y="1"/>
                  </a:moveTo>
                  <a:cubicBezTo>
                    <a:pt x="1420" y="1"/>
                    <a:pt x="1363" y="13"/>
                    <a:pt x="1302" y="42"/>
                  </a:cubicBezTo>
                  <a:cubicBezTo>
                    <a:pt x="456" y="367"/>
                    <a:pt x="1" y="1310"/>
                    <a:pt x="326" y="2188"/>
                  </a:cubicBezTo>
                  <a:cubicBezTo>
                    <a:pt x="382" y="2272"/>
                    <a:pt x="473" y="2313"/>
                    <a:pt x="565" y="2313"/>
                  </a:cubicBezTo>
                  <a:cubicBezTo>
                    <a:pt x="687" y="2313"/>
                    <a:pt x="809" y="2239"/>
                    <a:pt x="846" y="2090"/>
                  </a:cubicBezTo>
                  <a:cubicBezTo>
                    <a:pt x="879" y="1830"/>
                    <a:pt x="944" y="1570"/>
                    <a:pt x="1074" y="1310"/>
                  </a:cubicBezTo>
                  <a:cubicBezTo>
                    <a:pt x="1204" y="1115"/>
                    <a:pt x="1399" y="952"/>
                    <a:pt x="1627" y="855"/>
                  </a:cubicBezTo>
                  <a:cubicBezTo>
                    <a:pt x="1997" y="627"/>
                    <a:pt x="1844"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8" name="Google Shape;1552;p33"/>
            <p:cNvSpPr/>
            <p:nvPr/>
          </p:nvSpPr>
          <p:spPr>
            <a:xfrm>
              <a:off x="2901539" y="1389953"/>
              <a:ext cx="120981" cy="98367"/>
            </a:xfrm>
            <a:custGeom>
              <a:avLst/>
              <a:gdLst/>
              <a:ahLst/>
              <a:cxnLst/>
              <a:rect l="l" t="t" r="r" b="b"/>
              <a:pathLst>
                <a:path w="5612" h="4563" extrusionOk="0">
                  <a:moveTo>
                    <a:pt x="5091" y="0"/>
                  </a:moveTo>
                  <a:cubicBezTo>
                    <a:pt x="2912" y="65"/>
                    <a:pt x="766" y="2179"/>
                    <a:pt x="83" y="4130"/>
                  </a:cubicBezTo>
                  <a:cubicBezTo>
                    <a:pt x="0" y="4399"/>
                    <a:pt x="194" y="4563"/>
                    <a:pt x="404" y="4563"/>
                  </a:cubicBezTo>
                  <a:cubicBezTo>
                    <a:pt x="524" y="4563"/>
                    <a:pt x="650" y="4509"/>
                    <a:pt x="733" y="4390"/>
                  </a:cubicBezTo>
                  <a:cubicBezTo>
                    <a:pt x="1254" y="3545"/>
                    <a:pt x="1969" y="2764"/>
                    <a:pt x="2750" y="2114"/>
                  </a:cubicBezTo>
                  <a:cubicBezTo>
                    <a:pt x="3530" y="1496"/>
                    <a:pt x="4441" y="1171"/>
                    <a:pt x="5286" y="683"/>
                  </a:cubicBezTo>
                  <a:cubicBezTo>
                    <a:pt x="5611" y="488"/>
                    <a:pt x="5481" y="0"/>
                    <a:pt x="50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9" name="Google Shape;1553;p33"/>
            <p:cNvSpPr/>
            <p:nvPr/>
          </p:nvSpPr>
          <p:spPr>
            <a:xfrm>
              <a:off x="3684270" y="3343299"/>
              <a:ext cx="31582" cy="252740"/>
            </a:xfrm>
            <a:custGeom>
              <a:avLst/>
              <a:gdLst/>
              <a:ahLst/>
              <a:cxnLst/>
              <a:rect l="l" t="t" r="r" b="b"/>
              <a:pathLst>
                <a:path w="1465" h="11724" extrusionOk="0">
                  <a:moveTo>
                    <a:pt x="903" y="1"/>
                  </a:moveTo>
                  <a:cubicBezTo>
                    <a:pt x="781" y="1"/>
                    <a:pt x="652" y="66"/>
                    <a:pt x="619" y="184"/>
                  </a:cubicBezTo>
                  <a:cubicBezTo>
                    <a:pt x="163" y="1907"/>
                    <a:pt x="359" y="3891"/>
                    <a:pt x="293" y="5647"/>
                  </a:cubicBezTo>
                  <a:cubicBezTo>
                    <a:pt x="261" y="7566"/>
                    <a:pt x="1" y="9614"/>
                    <a:pt x="228" y="11533"/>
                  </a:cubicBezTo>
                  <a:cubicBezTo>
                    <a:pt x="228" y="11644"/>
                    <a:pt x="334" y="11723"/>
                    <a:pt x="430" y="11723"/>
                  </a:cubicBezTo>
                  <a:cubicBezTo>
                    <a:pt x="504" y="11723"/>
                    <a:pt x="572" y="11678"/>
                    <a:pt x="586" y="11566"/>
                  </a:cubicBezTo>
                  <a:cubicBezTo>
                    <a:pt x="976" y="9745"/>
                    <a:pt x="879" y="7761"/>
                    <a:pt x="1009" y="5875"/>
                  </a:cubicBezTo>
                  <a:cubicBezTo>
                    <a:pt x="1106" y="4021"/>
                    <a:pt x="1464" y="2005"/>
                    <a:pt x="1139" y="184"/>
                  </a:cubicBezTo>
                  <a:cubicBezTo>
                    <a:pt x="1123" y="58"/>
                    <a:pt x="1016" y="1"/>
                    <a:pt x="90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Google Shape;1554;p33"/>
            <p:cNvSpPr/>
            <p:nvPr/>
          </p:nvSpPr>
          <p:spPr>
            <a:xfrm>
              <a:off x="3727040" y="3344442"/>
              <a:ext cx="27356" cy="110827"/>
            </a:xfrm>
            <a:custGeom>
              <a:avLst/>
              <a:gdLst/>
              <a:ahLst/>
              <a:cxnLst/>
              <a:rect l="l" t="t" r="r" b="b"/>
              <a:pathLst>
                <a:path w="1269" h="5141" extrusionOk="0">
                  <a:moveTo>
                    <a:pt x="602" y="1"/>
                  </a:moveTo>
                  <a:cubicBezTo>
                    <a:pt x="431" y="1"/>
                    <a:pt x="261" y="98"/>
                    <a:pt x="196" y="293"/>
                  </a:cubicBezTo>
                  <a:cubicBezTo>
                    <a:pt x="0" y="1041"/>
                    <a:pt x="163" y="1854"/>
                    <a:pt x="163" y="2635"/>
                  </a:cubicBezTo>
                  <a:cubicBezTo>
                    <a:pt x="131" y="3415"/>
                    <a:pt x="163" y="4196"/>
                    <a:pt x="293" y="4944"/>
                  </a:cubicBezTo>
                  <a:cubicBezTo>
                    <a:pt x="312" y="5059"/>
                    <a:pt x="445" y="5140"/>
                    <a:pt x="564" y="5140"/>
                  </a:cubicBezTo>
                  <a:cubicBezTo>
                    <a:pt x="647" y="5140"/>
                    <a:pt x="722" y="5102"/>
                    <a:pt x="748" y="5009"/>
                  </a:cubicBezTo>
                  <a:cubicBezTo>
                    <a:pt x="976" y="4293"/>
                    <a:pt x="1106" y="3578"/>
                    <a:pt x="1106" y="2830"/>
                  </a:cubicBezTo>
                  <a:cubicBezTo>
                    <a:pt x="1171" y="2017"/>
                    <a:pt x="1269" y="1074"/>
                    <a:pt x="1009" y="293"/>
                  </a:cubicBezTo>
                  <a:cubicBezTo>
                    <a:pt x="944" y="98"/>
                    <a:pt x="773" y="1"/>
                    <a:pt x="6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21" name="Google Shape;1555;p33"/>
          <p:cNvGrpSpPr/>
          <p:nvPr/>
        </p:nvGrpSpPr>
        <p:grpSpPr>
          <a:xfrm>
            <a:off x="7276797" y="2998671"/>
            <a:ext cx="164721" cy="144910"/>
            <a:chOff x="2001901" y="4098523"/>
            <a:chExt cx="164721" cy="144910"/>
          </a:xfrm>
        </p:grpSpPr>
        <p:sp>
          <p:nvSpPr>
            <p:cNvPr id="22" name="Google Shape;1556;p33"/>
            <p:cNvSpPr/>
            <p:nvPr/>
          </p:nvSpPr>
          <p:spPr>
            <a:xfrm>
              <a:off x="2019298" y="4123056"/>
              <a:ext cx="147324" cy="110008"/>
            </a:xfrm>
            <a:custGeom>
              <a:avLst/>
              <a:gdLst/>
              <a:ahLst/>
              <a:cxnLst/>
              <a:rect l="l" t="t" r="r" b="b"/>
              <a:pathLst>
                <a:path w="6834" h="5103" extrusionOk="0">
                  <a:moveTo>
                    <a:pt x="3743" y="0"/>
                  </a:moveTo>
                  <a:cubicBezTo>
                    <a:pt x="3649" y="0"/>
                    <a:pt x="3551" y="4"/>
                    <a:pt x="3448" y="12"/>
                  </a:cubicBezTo>
                  <a:cubicBezTo>
                    <a:pt x="1269" y="174"/>
                    <a:pt x="1" y="532"/>
                    <a:pt x="521" y="2678"/>
                  </a:cubicBezTo>
                  <a:cubicBezTo>
                    <a:pt x="908" y="4250"/>
                    <a:pt x="1906" y="5102"/>
                    <a:pt x="2940" y="5102"/>
                  </a:cubicBezTo>
                  <a:cubicBezTo>
                    <a:pt x="3297" y="5102"/>
                    <a:pt x="3658" y="5001"/>
                    <a:pt x="4001" y="4792"/>
                  </a:cubicBezTo>
                  <a:cubicBezTo>
                    <a:pt x="5294" y="4035"/>
                    <a:pt x="6833" y="0"/>
                    <a:pt x="3743" y="0"/>
                  </a:cubicBezTo>
                  <a:close/>
                </a:path>
              </a:pathLst>
            </a:custGeom>
            <a:solidFill>
              <a:srgbClr val="577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3" name="Google Shape;1557;p33"/>
            <p:cNvSpPr/>
            <p:nvPr/>
          </p:nvSpPr>
          <p:spPr>
            <a:xfrm>
              <a:off x="2001901" y="4098523"/>
              <a:ext cx="161832" cy="144910"/>
            </a:xfrm>
            <a:custGeom>
              <a:avLst/>
              <a:gdLst/>
              <a:ahLst/>
              <a:cxnLst/>
              <a:rect l="l" t="t" r="r" b="b"/>
              <a:pathLst>
                <a:path w="7507" h="6722" extrusionOk="0">
                  <a:moveTo>
                    <a:pt x="3847" y="1196"/>
                  </a:moveTo>
                  <a:cubicBezTo>
                    <a:pt x="4425" y="1206"/>
                    <a:pt x="4997" y="1239"/>
                    <a:pt x="5490" y="1638"/>
                  </a:cubicBezTo>
                  <a:cubicBezTo>
                    <a:pt x="6629" y="2516"/>
                    <a:pt x="5946" y="4402"/>
                    <a:pt x="5003" y="5182"/>
                  </a:cubicBezTo>
                  <a:cubicBezTo>
                    <a:pt x="4676" y="5442"/>
                    <a:pt x="4291" y="5555"/>
                    <a:pt x="3894" y="5555"/>
                  </a:cubicBezTo>
                  <a:cubicBezTo>
                    <a:pt x="2751" y="5555"/>
                    <a:pt x="1513" y="4618"/>
                    <a:pt x="1295" y="3556"/>
                  </a:cubicBezTo>
                  <a:cubicBezTo>
                    <a:pt x="990" y="1944"/>
                    <a:pt x="2538" y="1401"/>
                    <a:pt x="3847"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0" y="5087"/>
                    <a:pt x="2013" y="6722"/>
                    <a:pt x="3980" y="6722"/>
                  </a:cubicBezTo>
                  <a:cubicBezTo>
                    <a:pt x="4072" y="6722"/>
                    <a:pt x="4163" y="6718"/>
                    <a:pt x="4255" y="6711"/>
                  </a:cubicBezTo>
                  <a:cubicBezTo>
                    <a:pt x="6173" y="6548"/>
                    <a:pt x="7507" y="4077"/>
                    <a:pt x="7149" y="2288"/>
                  </a:cubicBezTo>
                  <a:cubicBezTo>
                    <a:pt x="6843" y="884"/>
                    <a:pt x="5253" y="1"/>
                    <a:pt x="37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24" name="Metin kutusu 23"/>
          <p:cNvSpPr txBox="1"/>
          <p:nvPr/>
        </p:nvSpPr>
        <p:spPr>
          <a:xfrm>
            <a:off x="8787538" y="2560755"/>
            <a:ext cx="3022170"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Cümlelerdeki boşlukları dolduralım.</a:t>
            </a:r>
          </a:p>
        </p:txBody>
      </p:sp>
    </p:spTree>
    <p:extLst>
      <p:ext uri="{BB962C8B-B14F-4D97-AF65-F5344CB8AC3E}">
        <p14:creationId xmlns:p14="http://schemas.microsoft.com/office/powerpoint/2010/main" val="17809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up 97"/>
          <p:cNvGrpSpPr/>
          <p:nvPr/>
        </p:nvGrpSpPr>
        <p:grpSpPr>
          <a:xfrm>
            <a:off x="3497177" y="3134285"/>
            <a:ext cx="2243561" cy="228482"/>
            <a:chOff x="3497177" y="3134285"/>
            <a:chExt cx="2243561" cy="228482"/>
          </a:xfrm>
        </p:grpSpPr>
        <p:cxnSp>
          <p:nvCxnSpPr>
            <p:cNvPr id="79" name="Düz Bağlayıcı 78"/>
            <p:cNvCxnSpPr>
              <a:stCxn id="2" idx="6"/>
            </p:cNvCxnSpPr>
            <p:nvPr/>
          </p:nvCxnSpPr>
          <p:spPr>
            <a:xfrm>
              <a:off x="3497177" y="3240506"/>
              <a:ext cx="2198503" cy="170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593544" y="3134285"/>
              <a:ext cx="147194" cy="228482"/>
            </a:xfrm>
            <a:prstGeom prst="ellipse">
              <a:avLst/>
            </a:prstGeom>
            <a:solidFill>
              <a:srgbClr val="2E75B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 98"/>
          <p:cNvGrpSpPr/>
          <p:nvPr/>
        </p:nvGrpSpPr>
        <p:grpSpPr>
          <a:xfrm>
            <a:off x="3320714" y="3688158"/>
            <a:ext cx="2427967" cy="1182721"/>
            <a:chOff x="3320714" y="3688158"/>
            <a:chExt cx="2427967" cy="1182721"/>
          </a:xfrm>
        </p:grpSpPr>
        <p:grpSp>
          <p:nvGrpSpPr>
            <p:cNvPr id="45" name="Grup 44"/>
            <p:cNvGrpSpPr/>
            <p:nvPr/>
          </p:nvGrpSpPr>
          <p:grpSpPr>
            <a:xfrm flipV="1">
              <a:off x="3320714" y="3688158"/>
              <a:ext cx="2392857" cy="1068479"/>
              <a:chOff x="3204287" y="1114926"/>
              <a:chExt cx="3620624" cy="441158"/>
            </a:xfrm>
          </p:grpSpPr>
          <p:cxnSp>
            <p:nvCxnSpPr>
              <p:cNvPr id="47" name="Düz Bağlayıcı 46"/>
              <p:cNvCxnSpPr/>
              <p:nvPr/>
            </p:nvCxnSpPr>
            <p:spPr>
              <a:xfrm flipV="1">
                <a:off x="3204287" y="1114926"/>
                <a:ext cx="1030827" cy="44115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Düz Bağlayıcı 47"/>
              <p:cNvCxnSpPr/>
              <p:nvPr/>
            </p:nvCxnSpPr>
            <p:spPr>
              <a:xfrm flipV="1">
                <a:off x="4194008" y="1117074"/>
                <a:ext cx="2630903" cy="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0" name="Oval 89"/>
            <p:cNvSpPr/>
            <p:nvPr/>
          </p:nvSpPr>
          <p:spPr>
            <a:xfrm>
              <a:off x="5601487" y="4642397"/>
              <a:ext cx="147194" cy="228482"/>
            </a:xfrm>
            <a:prstGeom prst="ellipse">
              <a:avLst/>
            </a:prstGeom>
            <a:solidFill>
              <a:srgbClr val="2E75B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 99"/>
          <p:cNvGrpSpPr/>
          <p:nvPr/>
        </p:nvGrpSpPr>
        <p:grpSpPr>
          <a:xfrm>
            <a:off x="2699552" y="4697106"/>
            <a:ext cx="3069725" cy="1495791"/>
            <a:chOff x="2699552" y="4697106"/>
            <a:chExt cx="3069725" cy="1495791"/>
          </a:xfrm>
        </p:grpSpPr>
        <p:grpSp>
          <p:nvGrpSpPr>
            <p:cNvPr id="50" name="Grup 49"/>
            <p:cNvGrpSpPr/>
            <p:nvPr/>
          </p:nvGrpSpPr>
          <p:grpSpPr>
            <a:xfrm flipV="1">
              <a:off x="2699552" y="4697106"/>
              <a:ext cx="3036752" cy="1412020"/>
              <a:chOff x="3176335" y="1114927"/>
              <a:chExt cx="3689682" cy="850232"/>
            </a:xfrm>
          </p:grpSpPr>
          <p:cxnSp>
            <p:nvCxnSpPr>
              <p:cNvPr id="52" name="Düz Bağlayıcı 51"/>
              <p:cNvCxnSpPr/>
              <p:nvPr/>
            </p:nvCxnSpPr>
            <p:spPr>
              <a:xfrm flipV="1">
                <a:off x="3176335" y="1114927"/>
                <a:ext cx="1058779" cy="85023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Düz Bağlayıcı 52"/>
              <p:cNvCxnSpPr/>
              <p:nvPr/>
            </p:nvCxnSpPr>
            <p:spPr>
              <a:xfrm flipV="1">
                <a:off x="4235114" y="1114927"/>
                <a:ext cx="2630903" cy="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Oval 90"/>
            <p:cNvSpPr/>
            <p:nvPr/>
          </p:nvSpPr>
          <p:spPr>
            <a:xfrm>
              <a:off x="5622083" y="5964415"/>
              <a:ext cx="147194" cy="228482"/>
            </a:xfrm>
            <a:prstGeom prst="ellipse">
              <a:avLst/>
            </a:prstGeom>
            <a:solidFill>
              <a:srgbClr val="2E75B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up 96"/>
          <p:cNvGrpSpPr/>
          <p:nvPr/>
        </p:nvGrpSpPr>
        <p:grpSpPr>
          <a:xfrm>
            <a:off x="3128211" y="1854655"/>
            <a:ext cx="2631496" cy="871033"/>
            <a:chOff x="3128211" y="1854655"/>
            <a:chExt cx="2631496" cy="871033"/>
          </a:xfrm>
        </p:grpSpPr>
        <p:grpSp>
          <p:nvGrpSpPr>
            <p:cNvPr id="31" name="Grup 30"/>
            <p:cNvGrpSpPr/>
            <p:nvPr/>
          </p:nvGrpSpPr>
          <p:grpSpPr>
            <a:xfrm>
              <a:off x="3128211" y="1974245"/>
              <a:ext cx="2608093" cy="751443"/>
              <a:chOff x="3204287" y="1114926"/>
              <a:chExt cx="3629165" cy="441158"/>
            </a:xfrm>
          </p:grpSpPr>
          <p:cxnSp>
            <p:nvCxnSpPr>
              <p:cNvPr id="33" name="Düz Bağlayıcı 32"/>
              <p:cNvCxnSpPr/>
              <p:nvPr/>
            </p:nvCxnSpPr>
            <p:spPr>
              <a:xfrm flipV="1">
                <a:off x="3204287" y="1114926"/>
                <a:ext cx="1030827" cy="44115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flipV="1">
                <a:off x="4202549" y="1121941"/>
                <a:ext cx="2630903" cy="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2" name="Oval 91"/>
            <p:cNvSpPr/>
            <p:nvPr/>
          </p:nvSpPr>
          <p:spPr>
            <a:xfrm>
              <a:off x="5612513" y="1854655"/>
              <a:ext cx="147194" cy="228482"/>
            </a:xfrm>
            <a:prstGeom prst="ellipse">
              <a:avLst/>
            </a:prstGeom>
            <a:solidFill>
              <a:srgbClr val="2E75B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up 95"/>
          <p:cNvGrpSpPr/>
          <p:nvPr/>
        </p:nvGrpSpPr>
        <p:grpSpPr>
          <a:xfrm>
            <a:off x="2486526" y="466127"/>
            <a:ext cx="3240600" cy="1261424"/>
            <a:chOff x="2486526" y="466127"/>
            <a:chExt cx="3240600" cy="1261424"/>
          </a:xfrm>
        </p:grpSpPr>
        <p:grpSp>
          <p:nvGrpSpPr>
            <p:cNvPr id="24" name="Grup 23"/>
            <p:cNvGrpSpPr/>
            <p:nvPr/>
          </p:nvGrpSpPr>
          <p:grpSpPr>
            <a:xfrm>
              <a:off x="2486526" y="597531"/>
              <a:ext cx="3164295" cy="1130020"/>
              <a:chOff x="3176335" y="1114927"/>
              <a:chExt cx="3689682" cy="850232"/>
            </a:xfrm>
          </p:grpSpPr>
          <p:cxnSp>
            <p:nvCxnSpPr>
              <p:cNvPr id="19" name="Düz Bağlayıcı 18"/>
              <p:cNvCxnSpPr/>
              <p:nvPr/>
            </p:nvCxnSpPr>
            <p:spPr>
              <a:xfrm flipV="1">
                <a:off x="3176335" y="1114927"/>
                <a:ext cx="1058779" cy="85023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V="1">
                <a:off x="4235114" y="1114927"/>
                <a:ext cx="2630903" cy="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3" name="Oval 92"/>
            <p:cNvSpPr/>
            <p:nvPr/>
          </p:nvSpPr>
          <p:spPr>
            <a:xfrm>
              <a:off x="5579932" y="466127"/>
              <a:ext cx="147194" cy="228482"/>
            </a:xfrm>
            <a:prstGeom prst="ellipse">
              <a:avLst/>
            </a:prstGeom>
            <a:solidFill>
              <a:srgbClr val="2E75B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up 94"/>
          <p:cNvGrpSpPr/>
          <p:nvPr/>
        </p:nvGrpSpPr>
        <p:grpSpPr>
          <a:xfrm>
            <a:off x="0" y="1556085"/>
            <a:ext cx="3497177" cy="3368842"/>
            <a:chOff x="0" y="1556085"/>
            <a:chExt cx="3497177" cy="3368842"/>
          </a:xfrm>
        </p:grpSpPr>
        <p:sp>
          <p:nvSpPr>
            <p:cNvPr id="2" name="Oval 1"/>
            <p:cNvSpPr/>
            <p:nvPr/>
          </p:nvSpPr>
          <p:spPr>
            <a:xfrm>
              <a:off x="0" y="1556085"/>
              <a:ext cx="3497177" cy="3368842"/>
            </a:xfrm>
            <a:prstGeom prst="ellipse">
              <a:avLst/>
            </a:prstGeom>
            <a:solidFill>
              <a:schemeClr val="bg1"/>
            </a:solidFill>
            <a:ln w="57150">
              <a:gradFill>
                <a:gsLst>
                  <a:gs pos="0">
                    <a:schemeClr val="accent1">
                      <a:lumMod val="5000"/>
                      <a:lumOff val="95000"/>
                    </a:schemeClr>
                  </a:gs>
                  <a:gs pos="1000">
                    <a:schemeClr val="accent1">
                      <a:lumMod val="20000"/>
                      <a:lumOff val="80000"/>
                    </a:schemeClr>
                  </a:gs>
                  <a:gs pos="100000">
                    <a:schemeClr val="accent1">
                      <a:lumMod val="7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p:nvSpPr>
          <p:spPr>
            <a:xfrm>
              <a:off x="160421" y="1764632"/>
              <a:ext cx="3160293" cy="2967789"/>
            </a:xfrm>
            <a:prstGeom prst="ellipse">
              <a:avLst/>
            </a:prstGeom>
            <a:solidFill>
              <a:schemeClr val="bg1"/>
            </a:solidFill>
            <a:ln w="38100">
              <a:gradFill>
                <a:gsLst>
                  <a:gs pos="0">
                    <a:schemeClr val="accent1">
                      <a:lumMod val="20000"/>
                      <a:lumOff val="80000"/>
                    </a:schemeClr>
                  </a:gs>
                  <a:gs pos="100000">
                    <a:schemeClr val="accent1">
                      <a:lumMod val="60000"/>
                      <a:lumOff val="40000"/>
                    </a:schemeClr>
                  </a:gs>
                  <a:gs pos="100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tr-TR" sz="2800" b="0" i="0" u="none" strike="noStrike" kern="1200" cap="none" spc="0" normalizeH="0" baseline="0" noProof="0" dirty="0">
                <a:ln>
                  <a:noFill/>
                </a:ln>
                <a:solidFill>
                  <a:prstClr val="black"/>
                </a:solidFill>
                <a:effectLst/>
                <a:uLnTx/>
                <a:uFillTx/>
                <a:latin typeface="Calibri" panose="020F0502020204030204"/>
              </a:endParaRPr>
            </a:p>
          </p:txBody>
        </p:sp>
      </p:grpSp>
      <p:grpSp>
        <p:nvGrpSpPr>
          <p:cNvPr id="54" name="Grup 53"/>
          <p:cNvGrpSpPr/>
          <p:nvPr/>
        </p:nvGrpSpPr>
        <p:grpSpPr>
          <a:xfrm>
            <a:off x="5872143" y="124146"/>
            <a:ext cx="5983704" cy="906559"/>
            <a:chOff x="6096000" y="537408"/>
            <a:chExt cx="5983704" cy="1363579"/>
          </a:xfrm>
        </p:grpSpPr>
        <p:sp>
          <p:nvSpPr>
            <p:cNvPr id="29" name="Dikdörtgen 28"/>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Dikdörtgen 36"/>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1</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8" name="Dikdörtgen 57"/>
          <p:cNvSpPr/>
          <p:nvPr/>
        </p:nvSpPr>
        <p:spPr>
          <a:xfrm>
            <a:off x="6584614" y="273459"/>
            <a:ext cx="5138330" cy="553998"/>
          </a:xfrm>
          <a:prstGeom prst="rect">
            <a:avLst/>
          </a:prstGeom>
        </p:spPr>
        <p:txBody>
          <a:bodyPr wrap="none">
            <a:spAutoFit/>
          </a:bodyPr>
          <a:lstStyle/>
          <a:p>
            <a:pPr lvl="0">
              <a:defRPr/>
            </a:pPr>
            <a:r>
              <a:rPr lang="tr-TR" sz="3000" dirty="0">
                <a:solidFill>
                  <a:prstClr val="black"/>
                </a:solidFill>
              </a:rPr>
              <a:t>Kur’an-ı </a:t>
            </a:r>
            <a:r>
              <a:rPr lang="tr-TR" sz="3000" dirty="0" smtClean="0">
                <a:solidFill>
                  <a:prstClr val="black"/>
                </a:solidFill>
              </a:rPr>
              <a:t>Kerim, iyiye yönlendirir.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grpSp>
        <p:nvGrpSpPr>
          <p:cNvPr id="62" name="Grup 61"/>
          <p:cNvGrpSpPr/>
          <p:nvPr/>
        </p:nvGrpSpPr>
        <p:grpSpPr>
          <a:xfrm>
            <a:off x="5872143" y="1481092"/>
            <a:ext cx="5983704" cy="906559"/>
            <a:chOff x="6096000" y="537408"/>
            <a:chExt cx="5983704" cy="1363579"/>
          </a:xfrm>
        </p:grpSpPr>
        <p:sp>
          <p:nvSpPr>
            <p:cNvPr id="63" name="Dikdörtgen 62"/>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Dikdörtgen 63"/>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 name="Grup 64"/>
          <p:cNvGrpSpPr/>
          <p:nvPr/>
        </p:nvGrpSpPr>
        <p:grpSpPr>
          <a:xfrm>
            <a:off x="5872143" y="2804266"/>
            <a:ext cx="5983704" cy="906559"/>
            <a:chOff x="6096000" y="537408"/>
            <a:chExt cx="5983704" cy="1363579"/>
          </a:xfrm>
        </p:grpSpPr>
        <p:sp>
          <p:nvSpPr>
            <p:cNvPr id="66" name="Dikdörtgen 65"/>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Dikdörtgen 66"/>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up 67"/>
          <p:cNvGrpSpPr/>
          <p:nvPr/>
        </p:nvGrpSpPr>
        <p:grpSpPr>
          <a:xfrm>
            <a:off x="5872143" y="4194982"/>
            <a:ext cx="5983704" cy="906559"/>
            <a:chOff x="6096000" y="537408"/>
            <a:chExt cx="5983704" cy="1363579"/>
          </a:xfrm>
        </p:grpSpPr>
        <p:sp>
          <p:nvSpPr>
            <p:cNvPr id="69" name="Dikdörtgen 68"/>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Dikdörtgen 69"/>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4</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1" name="Grup 70"/>
          <p:cNvGrpSpPr/>
          <p:nvPr/>
        </p:nvGrpSpPr>
        <p:grpSpPr>
          <a:xfrm>
            <a:off x="5872143" y="5551928"/>
            <a:ext cx="5983704" cy="906559"/>
            <a:chOff x="6096000" y="537408"/>
            <a:chExt cx="5983704" cy="1363579"/>
          </a:xfrm>
        </p:grpSpPr>
        <p:sp>
          <p:nvSpPr>
            <p:cNvPr id="72" name="Dikdörtgen 71"/>
            <p:cNvSpPr/>
            <p:nvPr/>
          </p:nvSpPr>
          <p:spPr>
            <a:xfrm>
              <a:off x="6464968" y="537408"/>
              <a:ext cx="5614736"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Dikdörtgen 72"/>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5</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9" name="Dikdörtgen 58"/>
          <p:cNvSpPr/>
          <p:nvPr/>
        </p:nvSpPr>
        <p:spPr>
          <a:xfrm>
            <a:off x="6584614" y="1457631"/>
            <a:ext cx="5262610" cy="1015663"/>
          </a:xfrm>
          <a:prstGeom prst="rect">
            <a:avLst/>
          </a:prstGeom>
        </p:spPr>
        <p:txBody>
          <a:bodyPr wrap="square">
            <a:spAutoFit/>
          </a:bodyPr>
          <a:lstStyle/>
          <a:p>
            <a:pPr lvl="0">
              <a:defRPr/>
            </a:pPr>
            <a:r>
              <a:rPr lang="tr-TR" sz="3000" dirty="0">
                <a:solidFill>
                  <a:prstClr val="black"/>
                </a:solidFill>
              </a:rPr>
              <a:t>Kur’an-ı Kerim, kötülüklerden sakındırır. </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60" name="Dikdörtgen 59"/>
          <p:cNvSpPr/>
          <p:nvPr/>
        </p:nvSpPr>
        <p:spPr>
          <a:xfrm>
            <a:off x="6569623" y="2983547"/>
            <a:ext cx="3555717" cy="553998"/>
          </a:xfrm>
          <a:prstGeom prst="rect">
            <a:avLst/>
          </a:prstGeom>
        </p:spPr>
        <p:txBody>
          <a:bodyPr wrap="none">
            <a:spAutoFit/>
          </a:bodyPr>
          <a:lstStyle/>
          <a:p>
            <a:pPr lvl="0">
              <a:defRPr/>
            </a:pPr>
            <a:r>
              <a:rPr lang="tr-TR" sz="3000" dirty="0"/>
              <a:t>Kur’an-ı </a:t>
            </a:r>
            <a:r>
              <a:rPr lang="tr-TR" sz="3000" dirty="0" smtClean="0"/>
              <a:t>Kerim</a:t>
            </a:r>
            <a:r>
              <a:rPr lang="tr-TR" sz="3000" dirty="0"/>
              <a:t> </a:t>
            </a:r>
            <a:r>
              <a:rPr lang="tr-TR" sz="3000" dirty="0" smtClean="0"/>
              <a:t>açıklar.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61" name="Dikdörtgen 60"/>
          <p:cNvSpPr/>
          <p:nvPr/>
        </p:nvSpPr>
        <p:spPr>
          <a:xfrm>
            <a:off x="6569624" y="4347601"/>
            <a:ext cx="5187660" cy="553998"/>
          </a:xfrm>
          <a:prstGeom prst="rect">
            <a:avLst/>
          </a:prstGeom>
        </p:spPr>
        <p:txBody>
          <a:bodyPr wrap="square">
            <a:spAutoFit/>
          </a:bodyPr>
          <a:lstStyle/>
          <a:p>
            <a:pPr lvl="0">
              <a:defRPr/>
            </a:pPr>
            <a:r>
              <a:rPr lang="tr-TR" sz="3000" dirty="0"/>
              <a:t>Kur’an-ı </a:t>
            </a:r>
            <a:r>
              <a:rPr lang="tr-TR" sz="3000" dirty="0" smtClean="0"/>
              <a:t>Kerim</a:t>
            </a:r>
            <a:r>
              <a:rPr lang="tr-TR" sz="3000" dirty="0"/>
              <a:t> </a:t>
            </a:r>
            <a:r>
              <a:rPr lang="tr-TR" sz="3000" dirty="0" smtClean="0"/>
              <a:t>yol gösterir.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94" name="Dikdörtgen 93"/>
          <p:cNvSpPr/>
          <p:nvPr/>
        </p:nvSpPr>
        <p:spPr>
          <a:xfrm>
            <a:off x="6584614" y="5471812"/>
            <a:ext cx="5697326" cy="1015663"/>
          </a:xfrm>
          <a:prstGeom prst="rect">
            <a:avLst/>
          </a:prstGeom>
        </p:spPr>
        <p:txBody>
          <a:bodyPr wrap="square">
            <a:spAutoFit/>
          </a:bodyPr>
          <a:lstStyle/>
          <a:p>
            <a:pPr lvl="0">
              <a:defRPr/>
            </a:pPr>
            <a:r>
              <a:rPr lang="tr-TR" sz="3000" dirty="0"/>
              <a:t>Kur’an-ı Kerim, insanı düşünmeye ve aklını kullanmaya yöneltir.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4" name="Dikdörtgen 3"/>
          <p:cNvSpPr/>
          <p:nvPr/>
        </p:nvSpPr>
        <p:spPr>
          <a:xfrm>
            <a:off x="149902" y="2659718"/>
            <a:ext cx="3237875" cy="1077218"/>
          </a:xfrm>
          <a:prstGeom prst="rect">
            <a:avLst/>
          </a:prstGeom>
        </p:spPr>
        <p:txBody>
          <a:bodyPr wrap="square">
            <a:spAutoFit/>
          </a:bodyPr>
          <a:lstStyle/>
          <a:p>
            <a:pPr lvl="0" algn="ctr">
              <a:defRPr/>
            </a:pPr>
            <a:r>
              <a:rPr lang="tr-TR" sz="3200" dirty="0">
                <a:solidFill>
                  <a:prstClr val="black"/>
                </a:solidFill>
              </a:rPr>
              <a:t>Kur’an-ı Kerim’in Temel Özellikleri</a:t>
            </a:r>
          </a:p>
        </p:txBody>
      </p:sp>
    </p:spTree>
    <p:extLst>
      <p:ext uri="{BB962C8B-B14F-4D97-AF65-F5344CB8AC3E}">
        <p14:creationId xmlns:p14="http://schemas.microsoft.com/office/powerpoint/2010/main" val="23516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wipe(left)">
                                      <p:cBhvr>
                                        <p:cTn id="29" dur="500"/>
                                        <p:tgtEl>
                                          <p:spTgt spid="9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wipe(left)">
                                      <p:cBhvr>
                                        <p:cTn id="42" dur="500"/>
                                        <p:tgtEl>
                                          <p:spTgt spid="98"/>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wipe(left)">
                                      <p:cBhvr>
                                        <p:cTn id="55" dur="500"/>
                                        <p:tgtEl>
                                          <p:spTgt spid="99"/>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ipe(left)">
                                      <p:cBhvr>
                                        <p:cTn id="68" dur="500"/>
                                        <p:tgtEl>
                                          <p:spTgt spid="10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left)">
                                      <p:cBhvr>
                                        <p:cTn id="72" dur="500"/>
                                        <p:tgtEl>
                                          <p:spTgt spid="71"/>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ipe(left)">
                                      <p:cBhvr>
                                        <p:cTn id="7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9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10019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ikdörtgen 31"/>
          <p:cNvSpPr/>
          <p:nvPr/>
        </p:nvSpPr>
        <p:spPr>
          <a:xfrm>
            <a:off x="5139422" y="388382"/>
            <a:ext cx="6168789" cy="5991367"/>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 name="Grup 1"/>
          <p:cNvGrpSpPr/>
          <p:nvPr/>
        </p:nvGrpSpPr>
        <p:grpSpPr>
          <a:xfrm>
            <a:off x="137771" y="403116"/>
            <a:ext cx="4511722" cy="1022728"/>
            <a:chOff x="6096000" y="537408"/>
            <a:chExt cx="4547417" cy="1538312"/>
          </a:xfrm>
        </p:grpSpPr>
        <p:sp>
          <p:nvSpPr>
            <p:cNvPr id="3" name="Dikdörtgen 2"/>
            <p:cNvSpPr/>
            <p:nvPr/>
          </p:nvSpPr>
          <p:spPr>
            <a:xfrm>
              <a:off x="6464969" y="537408"/>
              <a:ext cx="4178448" cy="1538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6096000" y="713872"/>
              <a:ext cx="737937" cy="10106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1</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Dikdörtgen 4"/>
          <p:cNvSpPr/>
          <p:nvPr/>
        </p:nvSpPr>
        <p:spPr>
          <a:xfrm>
            <a:off x="898901" y="381948"/>
            <a:ext cx="3657601" cy="1015663"/>
          </a:xfrm>
          <a:prstGeom prst="rect">
            <a:avLst/>
          </a:prstGeom>
        </p:spPr>
        <p:txBody>
          <a:bodyPr wrap="square">
            <a:spAutoFit/>
          </a:bodyPr>
          <a:lstStyle/>
          <a:p>
            <a:pPr lvl="0">
              <a:defRPr/>
            </a:pPr>
            <a:r>
              <a:rPr lang="tr-TR" sz="3000" dirty="0">
                <a:solidFill>
                  <a:prstClr val="black"/>
                </a:solidFill>
              </a:rPr>
              <a:t>Kur’an-ı </a:t>
            </a:r>
            <a:r>
              <a:rPr lang="tr-TR" sz="3000" dirty="0" smtClean="0">
                <a:solidFill>
                  <a:prstClr val="black"/>
                </a:solidFill>
              </a:rPr>
              <a:t>Kerim, iyiye yönlendirir.</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6" name="자유형: 도형 30">
            <a:extLst>
              <a:ext uri="{FF2B5EF4-FFF2-40B4-BE49-F238E27FC236}">
                <a16:creationId xmlns:a16="http://schemas.microsoft.com/office/drawing/2014/main" id="{22C07E94-952B-4A9D-BF21-390B6DA7CBCC}"/>
              </a:ext>
            </a:extLst>
          </p:cNvPr>
          <p:cNvSpPr/>
          <p:nvPr/>
        </p:nvSpPr>
        <p:spPr>
          <a:xfrm>
            <a:off x="6444264" y="523583"/>
            <a:ext cx="1883686" cy="2152784"/>
          </a:xfrm>
          <a:custGeom>
            <a:avLst/>
            <a:gdLst>
              <a:gd name="connsiteX0" fmla="*/ 800100 w 800100"/>
              <a:gd name="connsiteY0" fmla="*/ 692468 h 914400"/>
              <a:gd name="connsiteX1" fmla="*/ 800100 w 800100"/>
              <a:gd name="connsiteY1" fmla="*/ 230505 h 914400"/>
              <a:gd name="connsiteX2" fmla="*/ 400050 w 800100"/>
              <a:gd name="connsiteY2" fmla="*/ 0 h 914400"/>
              <a:gd name="connsiteX3" fmla="*/ 0 w 800100"/>
              <a:gd name="connsiteY3" fmla="*/ 230505 h 914400"/>
              <a:gd name="connsiteX4" fmla="*/ 0 w 800100"/>
              <a:gd name="connsiteY4" fmla="*/ 692468 h 914400"/>
              <a:gd name="connsiteX5" fmla="*/ 400050 w 800100"/>
              <a:gd name="connsiteY5" fmla="*/ 92392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14400">
                <a:moveTo>
                  <a:pt x="800100" y="692468"/>
                </a:moveTo>
                <a:lnTo>
                  <a:pt x="800100" y="230505"/>
                </a:lnTo>
                <a:lnTo>
                  <a:pt x="400050" y="0"/>
                </a:lnTo>
                <a:lnTo>
                  <a:pt x="0" y="230505"/>
                </a:lnTo>
                <a:lnTo>
                  <a:pt x="0" y="692468"/>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7" name="자유형: 도형 31">
            <a:extLst>
              <a:ext uri="{FF2B5EF4-FFF2-40B4-BE49-F238E27FC236}">
                <a16:creationId xmlns:a16="http://schemas.microsoft.com/office/drawing/2014/main" id="{4F2322E5-B3A3-4C0F-93AF-616CFA6A4C64}"/>
              </a:ext>
            </a:extLst>
          </p:cNvPr>
          <p:cNvSpPr/>
          <p:nvPr/>
        </p:nvSpPr>
        <p:spPr>
          <a:xfrm>
            <a:off x="8384012" y="528068"/>
            <a:ext cx="1883686" cy="2175208"/>
          </a:xfrm>
          <a:custGeom>
            <a:avLst/>
            <a:gdLst>
              <a:gd name="connsiteX0" fmla="*/ 800100 w 800100"/>
              <a:gd name="connsiteY0" fmla="*/ 692468 h 923925"/>
              <a:gd name="connsiteX1" fmla="*/ 800100 w 800100"/>
              <a:gd name="connsiteY1" fmla="*/ 230505 h 923925"/>
              <a:gd name="connsiteX2" fmla="*/ 400050 w 800100"/>
              <a:gd name="connsiteY2" fmla="*/ 0 h 923925"/>
              <a:gd name="connsiteX3" fmla="*/ 0 w 800100"/>
              <a:gd name="connsiteY3" fmla="*/ 230505 h 923925"/>
              <a:gd name="connsiteX4" fmla="*/ 0 w 800100"/>
              <a:gd name="connsiteY4" fmla="*/ 692468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2468"/>
                </a:moveTo>
                <a:lnTo>
                  <a:pt x="800100" y="230505"/>
                </a:lnTo>
                <a:lnTo>
                  <a:pt x="400050" y="0"/>
                </a:lnTo>
                <a:lnTo>
                  <a:pt x="0" y="230505"/>
                </a:lnTo>
                <a:lnTo>
                  <a:pt x="0" y="692468"/>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8" name="자유형: 도형 32">
            <a:extLst>
              <a:ext uri="{FF2B5EF4-FFF2-40B4-BE49-F238E27FC236}">
                <a16:creationId xmlns:a16="http://schemas.microsoft.com/office/drawing/2014/main" id="{FA2355B9-BC33-4692-9250-76C4CACD2512}"/>
              </a:ext>
            </a:extLst>
          </p:cNvPr>
          <p:cNvSpPr/>
          <p:nvPr/>
        </p:nvSpPr>
        <p:spPr>
          <a:xfrm>
            <a:off x="6439781" y="3878337"/>
            <a:ext cx="1883686" cy="2175208"/>
          </a:xfrm>
          <a:custGeom>
            <a:avLst/>
            <a:gdLst>
              <a:gd name="connsiteX0" fmla="*/ 800100 w 800100"/>
              <a:gd name="connsiteY0" fmla="*/ 693420 h 923925"/>
              <a:gd name="connsiteX1" fmla="*/ 800100 w 800100"/>
              <a:gd name="connsiteY1" fmla="*/ 231458 h 923925"/>
              <a:gd name="connsiteX2" fmla="*/ 400050 w 800100"/>
              <a:gd name="connsiteY2" fmla="*/ 0 h 923925"/>
              <a:gd name="connsiteX3" fmla="*/ 0 w 800100"/>
              <a:gd name="connsiteY3" fmla="*/ 231458 h 923925"/>
              <a:gd name="connsiteX4" fmla="*/ 0 w 800100"/>
              <a:gd name="connsiteY4" fmla="*/ 693420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3420"/>
                </a:moveTo>
                <a:lnTo>
                  <a:pt x="800100" y="231458"/>
                </a:lnTo>
                <a:lnTo>
                  <a:pt x="400050" y="0"/>
                </a:lnTo>
                <a:lnTo>
                  <a:pt x="0" y="231458"/>
                </a:lnTo>
                <a:lnTo>
                  <a:pt x="0" y="693420"/>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9" name="자유형: 도형 33">
            <a:extLst>
              <a:ext uri="{FF2B5EF4-FFF2-40B4-BE49-F238E27FC236}">
                <a16:creationId xmlns:a16="http://schemas.microsoft.com/office/drawing/2014/main" id="{B3DEEB1F-81B9-4983-9CE9-CFB4C3C6F2FD}"/>
              </a:ext>
            </a:extLst>
          </p:cNvPr>
          <p:cNvSpPr/>
          <p:nvPr/>
        </p:nvSpPr>
        <p:spPr>
          <a:xfrm>
            <a:off x="8384012" y="3882823"/>
            <a:ext cx="1883686" cy="2175208"/>
          </a:xfrm>
          <a:custGeom>
            <a:avLst/>
            <a:gdLst>
              <a:gd name="connsiteX0" fmla="*/ 800100 w 800100"/>
              <a:gd name="connsiteY0" fmla="*/ 693420 h 923925"/>
              <a:gd name="connsiteX1" fmla="*/ 800100 w 800100"/>
              <a:gd name="connsiteY1" fmla="*/ 231458 h 923925"/>
              <a:gd name="connsiteX2" fmla="*/ 400050 w 800100"/>
              <a:gd name="connsiteY2" fmla="*/ 0 h 923925"/>
              <a:gd name="connsiteX3" fmla="*/ 0 w 800100"/>
              <a:gd name="connsiteY3" fmla="*/ 231458 h 923925"/>
              <a:gd name="connsiteX4" fmla="*/ 0 w 800100"/>
              <a:gd name="connsiteY4" fmla="*/ 693420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3420"/>
                </a:moveTo>
                <a:lnTo>
                  <a:pt x="800100" y="231458"/>
                </a:lnTo>
                <a:lnTo>
                  <a:pt x="400050" y="0"/>
                </a:lnTo>
                <a:lnTo>
                  <a:pt x="0" y="231458"/>
                </a:lnTo>
                <a:lnTo>
                  <a:pt x="0" y="693420"/>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0" name="자유형: 도형 34">
            <a:extLst>
              <a:ext uri="{FF2B5EF4-FFF2-40B4-BE49-F238E27FC236}">
                <a16:creationId xmlns:a16="http://schemas.microsoft.com/office/drawing/2014/main" id="{DC5D6D1D-5314-4203-9E26-978660602D61}"/>
              </a:ext>
            </a:extLst>
          </p:cNvPr>
          <p:cNvSpPr/>
          <p:nvPr/>
        </p:nvSpPr>
        <p:spPr>
          <a:xfrm>
            <a:off x="9355007" y="2203204"/>
            <a:ext cx="1883686" cy="2175208"/>
          </a:xfrm>
          <a:custGeom>
            <a:avLst/>
            <a:gdLst>
              <a:gd name="connsiteX0" fmla="*/ 800100 w 800100"/>
              <a:gd name="connsiteY0" fmla="*/ 693420 h 923925"/>
              <a:gd name="connsiteX1" fmla="*/ 800100 w 800100"/>
              <a:gd name="connsiteY1" fmla="*/ 231458 h 923925"/>
              <a:gd name="connsiteX2" fmla="*/ 400050 w 800100"/>
              <a:gd name="connsiteY2" fmla="*/ 0 h 923925"/>
              <a:gd name="connsiteX3" fmla="*/ 0 w 800100"/>
              <a:gd name="connsiteY3" fmla="*/ 231458 h 923925"/>
              <a:gd name="connsiteX4" fmla="*/ 0 w 800100"/>
              <a:gd name="connsiteY4" fmla="*/ 693420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3420"/>
                </a:moveTo>
                <a:lnTo>
                  <a:pt x="800100" y="231458"/>
                </a:lnTo>
                <a:lnTo>
                  <a:pt x="400050" y="0"/>
                </a:lnTo>
                <a:lnTo>
                  <a:pt x="0" y="231458"/>
                </a:lnTo>
                <a:lnTo>
                  <a:pt x="0" y="693420"/>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1" name="자유형: 도형 35">
            <a:extLst>
              <a:ext uri="{FF2B5EF4-FFF2-40B4-BE49-F238E27FC236}">
                <a16:creationId xmlns:a16="http://schemas.microsoft.com/office/drawing/2014/main" id="{5FB1C762-43A0-4629-988A-4DF31DC67751}"/>
              </a:ext>
            </a:extLst>
          </p:cNvPr>
          <p:cNvSpPr/>
          <p:nvPr/>
        </p:nvSpPr>
        <p:spPr>
          <a:xfrm>
            <a:off x="5466543" y="2198719"/>
            <a:ext cx="1883686" cy="2175208"/>
          </a:xfrm>
          <a:custGeom>
            <a:avLst/>
            <a:gdLst>
              <a:gd name="connsiteX0" fmla="*/ 800100 w 800100"/>
              <a:gd name="connsiteY0" fmla="*/ 692468 h 923925"/>
              <a:gd name="connsiteX1" fmla="*/ 800100 w 800100"/>
              <a:gd name="connsiteY1" fmla="*/ 230505 h 923925"/>
              <a:gd name="connsiteX2" fmla="*/ 400050 w 800100"/>
              <a:gd name="connsiteY2" fmla="*/ 0 h 923925"/>
              <a:gd name="connsiteX3" fmla="*/ 0 w 800100"/>
              <a:gd name="connsiteY3" fmla="*/ 230505 h 923925"/>
              <a:gd name="connsiteX4" fmla="*/ 0 w 800100"/>
              <a:gd name="connsiteY4" fmla="*/ 692468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2468"/>
                </a:moveTo>
                <a:lnTo>
                  <a:pt x="800100" y="230505"/>
                </a:lnTo>
                <a:lnTo>
                  <a:pt x="400050" y="0"/>
                </a:lnTo>
                <a:lnTo>
                  <a:pt x="0" y="230505"/>
                </a:lnTo>
                <a:lnTo>
                  <a:pt x="0" y="692468"/>
                </a:lnTo>
                <a:lnTo>
                  <a:pt x="400050" y="923925"/>
                </a:lnTo>
                <a:close/>
              </a:path>
            </a:pathLst>
          </a:custGeom>
          <a:solidFill>
            <a:srgbClr val="FFFFFF"/>
          </a:solidFill>
          <a:ln w="9525" cap="flat">
            <a:noFill/>
            <a:prstDash val="solid"/>
            <a:miter/>
          </a:ln>
          <a:effectLst>
            <a:outerShdw blurRad="127000" dist="38100" dir="5400000" algn="t" rotWithShape="0">
              <a:prstClr val="black">
                <a:alpha val="12000"/>
              </a:prst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2" name="자유형: 도형 38">
            <a:extLst>
              <a:ext uri="{FF2B5EF4-FFF2-40B4-BE49-F238E27FC236}">
                <a16:creationId xmlns:a16="http://schemas.microsoft.com/office/drawing/2014/main" id="{C2B5DF2F-E74D-4F01-B9EF-B12B268D0F93}"/>
              </a:ext>
            </a:extLst>
          </p:cNvPr>
          <p:cNvSpPr/>
          <p:nvPr/>
        </p:nvSpPr>
        <p:spPr>
          <a:xfrm>
            <a:off x="6974046" y="1687433"/>
            <a:ext cx="1345490" cy="1009117"/>
          </a:xfrm>
          <a:custGeom>
            <a:avLst/>
            <a:gdLst>
              <a:gd name="connsiteX0" fmla="*/ 575310 w 571500"/>
              <a:gd name="connsiteY0" fmla="*/ 200025 h 428625"/>
              <a:gd name="connsiteX1" fmla="*/ 575310 w 571500"/>
              <a:gd name="connsiteY1" fmla="*/ 0 h 428625"/>
              <a:gd name="connsiteX2" fmla="*/ 0 w 571500"/>
              <a:gd name="connsiteY2" fmla="*/ 330518 h 428625"/>
              <a:gd name="connsiteX3" fmla="*/ 175260 w 571500"/>
              <a:gd name="connsiteY3" fmla="*/ 431483 h 428625"/>
              <a:gd name="connsiteX4" fmla="*/ 575310 w 571500"/>
              <a:gd name="connsiteY4" fmla="*/ 2000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28625">
                <a:moveTo>
                  <a:pt x="575310" y="200025"/>
                </a:moveTo>
                <a:lnTo>
                  <a:pt x="575310" y="0"/>
                </a:lnTo>
                <a:cubicBezTo>
                  <a:pt x="331470" y="3810"/>
                  <a:pt x="118110" y="135255"/>
                  <a:pt x="0" y="330518"/>
                </a:cubicBezTo>
                <a:lnTo>
                  <a:pt x="175260" y="431483"/>
                </a:lnTo>
                <a:lnTo>
                  <a:pt x="575310" y="200025"/>
                </a:lnTo>
                <a:close/>
              </a:path>
            </a:pathLst>
          </a:custGeom>
          <a:solidFill>
            <a:srgbClr val="BEC6D0"/>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3" name="자유형: 도형 39">
            <a:extLst>
              <a:ext uri="{FF2B5EF4-FFF2-40B4-BE49-F238E27FC236}">
                <a16:creationId xmlns:a16="http://schemas.microsoft.com/office/drawing/2014/main" id="{33964E89-548E-481A-820C-1B65236C0DD4}"/>
              </a:ext>
            </a:extLst>
          </p:cNvPr>
          <p:cNvSpPr/>
          <p:nvPr/>
        </p:nvSpPr>
        <p:spPr>
          <a:xfrm>
            <a:off x="8377562" y="1687433"/>
            <a:ext cx="1345490" cy="1009117"/>
          </a:xfrm>
          <a:custGeom>
            <a:avLst/>
            <a:gdLst>
              <a:gd name="connsiteX0" fmla="*/ 400050 w 571500"/>
              <a:gd name="connsiteY0" fmla="*/ 433388 h 428625"/>
              <a:gd name="connsiteX1" fmla="*/ 573405 w 571500"/>
              <a:gd name="connsiteY1" fmla="*/ 333375 h 428625"/>
              <a:gd name="connsiteX2" fmla="*/ 0 w 571500"/>
              <a:gd name="connsiteY2" fmla="*/ 0 h 428625"/>
              <a:gd name="connsiteX3" fmla="*/ 0 w 571500"/>
              <a:gd name="connsiteY3" fmla="*/ 201930 h 428625"/>
              <a:gd name="connsiteX4" fmla="*/ 400050 w 571500"/>
              <a:gd name="connsiteY4" fmla="*/ 433388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28625">
                <a:moveTo>
                  <a:pt x="400050" y="433388"/>
                </a:moveTo>
                <a:lnTo>
                  <a:pt x="573405" y="333375"/>
                </a:lnTo>
                <a:cubicBezTo>
                  <a:pt x="456248" y="137160"/>
                  <a:pt x="243840" y="4763"/>
                  <a:pt x="0" y="0"/>
                </a:cubicBezTo>
                <a:lnTo>
                  <a:pt x="0" y="201930"/>
                </a:lnTo>
                <a:lnTo>
                  <a:pt x="400050" y="433388"/>
                </a:lnTo>
                <a:close/>
              </a:path>
            </a:pathLst>
          </a:custGeom>
          <a:solidFill>
            <a:srgbClr val="F27EA7"/>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4" name="자유형: 도형 40">
            <a:extLst>
              <a:ext uri="{FF2B5EF4-FFF2-40B4-BE49-F238E27FC236}">
                <a16:creationId xmlns:a16="http://schemas.microsoft.com/office/drawing/2014/main" id="{031A26A5-F72F-4D6B-9BA2-D6EB9792ABC8}"/>
              </a:ext>
            </a:extLst>
          </p:cNvPr>
          <p:cNvSpPr/>
          <p:nvPr/>
        </p:nvSpPr>
        <p:spPr>
          <a:xfrm>
            <a:off x="6967039" y="3875541"/>
            <a:ext cx="1345490" cy="1009117"/>
          </a:xfrm>
          <a:custGeom>
            <a:avLst/>
            <a:gdLst>
              <a:gd name="connsiteX0" fmla="*/ 173355 w 571500"/>
              <a:gd name="connsiteY0" fmla="*/ 0 h 428625"/>
              <a:gd name="connsiteX1" fmla="*/ 0 w 571500"/>
              <a:gd name="connsiteY1" fmla="*/ 100013 h 428625"/>
              <a:gd name="connsiteX2" fmla="*/ 574358 w 571500"/>
              <a:gd name="connsiteY2" fmla="*/ 432435 h 428625"/>
              <a:gd name="connsiteX3" fmla="*/ 574358 w 571500"/>
              <a:gd name="connsiteY3" fmla="*/ 230505 h 428625"/>
              <a:gd name="connsiteX4" fmla="*/ 173355 w 571500"/>
              <a:gd name="connsiteY4" fmla="*/ 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28625">
                <a:moveTo>
                  <a:pt x="173355" y="0"/>
                </a:moveTo>
                <a:lnTo>
                  <a:pt x="0" y="100013"/>
                </a:lnTo>
                <a:cubicBezTo>
                  <a:pt x="117158" y="296228"/>
                  <a:pt x="330518" y="427672"/>
                  <a:pt x="574358" y="432435"/>
                </a:cubicBezTo>
                <a:lnTo>
                  <a:pt x="574358" y="230505"/>
                </a:lnTo>
                <a:lnTo>
                  <a:pt x="173355" y="0"/>
                </a:lnTo>
                <a:close/>
              </a:path>
            </a:pathLst>
          </a:custGeom>
          <a:solidFill>
            <a:srgbClr val="2E4C6D"/>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5" name="자유형: 도형 41">
            <a:extLst>
              <a:ext uri="{FF2B5EF4-FFF2-40B4-BE49-F238E27FC236}">
                <a16:creationId xmlns:a16="http://schemas.microsoft.com/office/drawing/2014/main" id="{13D8482D-75FF-40E9-8AC9-2D0DA2008AB8}"/>
              </a:ext>
            </a:extLst>
          </p:cNvPr>
          <p:cNvSpPr/>
          <p:nvPr/>
        </p:nvSpPr>
        <p:spPr>
          <a:xfrm>
            <a:off x="8382325" y="3882544"/>
            <a:ext cx="1345490" cy="1009117"/>
          </a:xfrm>
          <a:custGeom>
            <a:avLst/>
            <a:gdLst>
              <a:gd name="connsiteX0" fmla="*/ 0 w 571500"/>
              <a:gd name="connsiteY0" fmla="*/ 231458 h 428625"/>
              <a:gd name="connsiteX1" fmla="*/ 0 w 571500"/>
              <a:gd name="connsiteY1" fmla="*/ 431482 h 428625"/>
              <a:gd name="connsiteX2" fmla="*/ 572453 w 571500"/>
              <a:gd name="connsiteY2" fmla="*/ 100013 h 428625"/>
              <a:gd name="connsiteX3" fmla="*/ 400050 w 571500"/>
              <a:gd name="connsiteY3" fmla="*/ 0 h 428625"/>
              <a:gd name="connsiteX4" fmla="*/ 0 w 571500"/>
              <a:gd name="connsiteY4" fmla="*/ 231458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28625">
                <a:moveTo>
                  <a:pt x="0" y="231458"/>
                </a:moveTo>
                <a:lnTo>
                  <a:pt x="0" y="431482"/>
                </a:lnTo>
                <a:cubicBezTo>
                  <a:pt x="242888" y="426720"/>
                  <a:pt x="455295" y="295275"/>
                  <a:pt x="572453" y="100013"/>
                </a:cubicBezTo>
                <a:lnTo>
                  <a:pt x="400050" y="0"/>
                </a:lnTo>
                <a:lnTo>
                  <a:pt x="0" y="231458"/>
                </a:lnTo>
                <a:close/>
              </a:path>
            </a:pathLst>
          </a:custGeom>
          <a:solidFill>
            <a:srgbClr val="49C0C9"/>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6" name="자유형: 도형 42">
            <a:extLst>
              <a:ext uri="{FF2B5EF4-FFF2-40B4-BE49-F238E27FC236}">
                <a16:creationId xmlns:a16="http://schemas.microsoft.com/office/drawing/2014/main" id="{51857D78-A10B-4B32-874B-EA84D50EC683}"/>
              </a:ext>
            </a:extLst>
          </p:cNvPr>
          <p:cNvSpPr/>
          <p:nvPr/>
        </p:nvSpPr>
        <p:spPr>
          <a:xfrm>
            <a:off x="9343796" y="2517152"/>
            <a:ext cx="605471" cy="1547313"/>
          </a:xfrm>
          <a:custGeom>
            <a:avLst/>
            <a:gdLst>
              <a:gd name="connsiteX0" fmla="*/ 172402 w 257175"/>
              <a:gd name="connsiteY0" fmla="*/ 0 h 657225"/>
              <a:gd name="connsiteX1" fmla="*/ 0 w 257175"/>
              <a:gd name="connsiteY1" fmla="*/ 100013 h 657225"/>
              <a:gd name="connsiteX2" fmla="*/ 0 w 257175"/>
              <a:gd name="connsiteY2" fmla="*/ 561975 h 657225"/>
              <a:gd name="connsiteX3" fmla="*/ 172402 w 257175"/>
              <a:gd name="connsiteY3" fmla="*/ 661988 h 657225"/>
              <a:gd name="connsiteX4" fmla="*/ 258127 w 257175"/>
              <a:gd name="connsiteY4" fmla="*/ 331470 h 657225"/>
              <a:gd name="connsiteX5" fmla="*/ 172402 w 257175"/>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657225">
                <a:moveTo>
                  <a:pt x="172402" y="0"/>
                </a:moveTo>
                <a:lnTo>
                  <a:pt x="0" y="100013"/>
                </a:lnTo>
                <a:lnTo>
                  <a:pt x="0" y="561975"/>
                </a:lnTo>
                <a:lnTo>
                  <a:pt x="172402" y="661988"/>
                </a:lnTo>
                <a:cubicBezTo>
                  <a:pt x="226695" y="563880"/>
                  <a:pt x="258127" y="451485"/>
                  <a:pt x="258127" y="331470"/>
                </a:cubicBezTo>
                <a:cubicBezTo>
                  <a:pt x="258127" y="210502"/>
                  <a:pt x="226695" y="98107"/>
                  <a:pt x="172402" y="0"/>
                </a:cubicBezTo>
                <a:close/>
              </a:path>
            </a:pathLst>
          </a:custGeom>
          <a:solidFill>
            <a:srgbClr val="E94164"/>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7" name="자유형: 도형 43">
            <a:extLst>
              <a:ext uri="{FF2B5EF4-FFF2-40B4-BE49-F238E27FC236}">
                <a16:creationId xmlns:a16="http://schemas.microsoft.com/office/drawing/2014/main" id="{CD6BC4EC-BC8F-4811-80F7-919B125BD180}"/>
              </a:ext>
            </a:extLst>
          </p:cNvPr>
          <p:cNvSpPr/>
          <p:nvPr/>
        </p:nvSpPr>
        <p:spPr>
          <a:xfrm>
            <a:off x="6750755" y="2507901"/>
            <a:ext cx="605471" cy="1547313"/>
          </a:xfrm>
          <a:custGeom>
            <a:avLst/>
            <a:gdLst>
              <a:gd name="connsiteX0" fmla="*/ 258128 w 257175"/>
              <a:gd name="connsiteY0" fmla="*/ 99060 h 657225"/>
              <a:gd name="connsiteX1" fmla="*/ 86678 w 257175"/>
              <a:gd name="connsiteY1" fmla="*/ 0 h 657225"/>
              <a:gd name="connsiteX2" fmla="*/ 0 w 257175"/>
              <a:gd name="connsiteY2" fmla="*/ 332422 h 657225"/>
              <a:gd name="connsiteX3" fmla="*/ 84773 w 257175"/>
              <a:gd name="connsiteY3" fmla="*/ 661035 h 657225"/>
              <a:gd name="connsiteX4" fmla="*/ 258128 w 257175"/>
              <a:gd name="connsiteY4" fmla="*/ 561023 h 657225"/>
              <a:gd name="connsiteX5" fmla="*/ 258128 w 257175"/>
              <a:gd name="connsiteY5" fmla="*/ 9906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657225">
                <a:moveTo>
                  <a:pt x="258128" y="99060"/>
                </a:moveTo>
                <a:lnTo>
                  <a:pt x="86678" y="0"/>
                </a:lnTo>
                <a:cubicBezTo>
                  <a:pt x="31433" y="99060"/>
                  <a:pt x="0" y="212408"/>
                  <a:pt x="0" y="332422"/>
                </a:cubicBezTo>
                <a:cubicBezTo>
                  <a:pt x="0" y="451485"/>
                  <a:pt x="30480" y="563880"/>
                  <a:pt x="84773" y="661035"/>
                </a:cubicBezTo>
                <a:lnTo>
                  <a:pt x="258128" y="561023"/>
                </a:lnTo>
                <a:lnTo>
                  <a:pt x="258128" y="99060"/>
                </a:lnTo>
                <a:close/>
              </a:path>
            </a:pathLst>
          </a:custGeom>
          <a:solidFill>
            <a:srgbClr val="F6AE2E"/>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18" name="TextBox 50">
            <a:extLst>
              <a:ext uri="{FF2B5EF4-FFF2-40B4-BE49-F238E27FC236}">
                <a16:creationId xmlns:a16="http://schemas.microsoft.com/office/drawing/2014/main" id="{8756228E-5157-4637-AE95-D618DA959B42}"/>
              </a:ext>
            </a:extLst>
          </p:cNvPr>
          <p:cNvSpPr txBox="1"/>
          <p:nvPr/>
        </p:nvSpPr>
        <p:spPr>
          <a:xfrm>
            <a:off x="10207314" y="2294341"/>
            <a:ext cx="524956" cy="30777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E94164"/>
                </a:solidFill>
                <a:cs typeface="Arial" panose="020B0604020202020204" pitchFamily="34" charset="0"/>
              </a:rPr>
              <a:t>2</a:t>
            </a:r>
            <a:endParaRPr lang="ko-KR" altLang="en-US" sz="3600" b="1" dirty="0">
              <a:solidFill>
                <a:srgbClr val="E94164"/>
              </a:solidFill>
              <a:cs typeface="Arial" panose="020B0604020202020204" pitchFamily="34" charset="0"/>
            </a:endParaRPr>
          </a:p>
        </p:txBody>
      </p:sp>
      <p:sp>
        <p:nvSpPr>
          <p:cNvPr id="19" name="TextBox 56">
            <a:extLst>
              <a:ext uri="{FF2B5EF4-FFF2-40B4-BE49-F238E27FC236}">
                <a16:creationId xmlns:a16="http://schemas.microsoft.com/office/drawing/2014/main" id="{7E0D30D4-B688-4B92-9F9F-FE84ADD3359E}"/>
              </a:ext>
            </a:extLst>
          </p:cNvPr>
          <p:cNvSpPr txBox="1"/>
          <p:nvPr/>
        </p:nvSpPr>
        <p:spPr>
          <a:xfrm>
            <a:off x="8404652" y="5177612"/>
            <a:ext cx="524956" cy="30777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49C0C9"/>
                </a:solidFill>
                <a:cs typeface="Arial" panose="020B0604020202020204" pitchFamily="34" charset="0"/>
              </a:rPr>
              <a:t>3</a:t>
            </a:r>
            <a:endParaRPr lang="ko-KR" altLang="en-US" sz="3600" b="1" dirty="0">
              <a:solidFill>
                <a:srgbClr val="49C0C9"/>
              </a:solidFill>
              <a:cs typeface="Arial" panose="020B0604020202020204" pitchFamily="34" charset="0"/>
            </a:endParaRPr>
          </a:p>
        </p:txBody>
      </p:sp>
      <p:sp>
        <p:nvSpPr>
          <p:cNvPr id="20" name="TextBox 59">
            <a:extLst>
              <a:ext uri="{FF2B5EF4-FFF2-40B4-BE49-F238E27FC236}">
                <a16:creationId xmlns:a16="http://schemas.microsoft.com/office/drawing/2014/main" id="{79B6660B-A09E-48B4-BC34-90D3052E16B1}"/>
              </a:ext>
            </a:extLst>
          </p:cNvPr>
          <p:cNvSpPr txBox="1"/>
          <p:nvPr/>
        </p:nvSpPr>
        <p:spPr>
          <a:xfrm>
            <a:off x="6440431" y="4421030"/>
            <a:ext cx="524956" cy="30777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2E4C6D"/>
                </a:solidFill>
                <a:cs typeface="Arial" panose="020B0604020202020204" pitchFamily="34" charset="0"/>
              </a:rPr>
              <a:t>4</a:t>
            </a:r>
            <a:endParaRPr lang="ko-KR" altLang="en-US" sz="3600" b="1" dirty="0">
              <a:solidFill>
                <a:srgbClr val="2E4C6D"/>
              </a:solidFill>
              <a:cs typeface="Arial" panose="020B0604020202020204" pitchFamily="34" charset="0"/>
            </a:endParaRPr>
          </a:p>
        </p:txBody>
      </p:sp>
      <p:sp>
        <p:nvSpPr>
          <p:cNvPr id="21" name="TextBox 62">
            <a:extLst>
              <a:ext uri="{FF2B5EF4-FFF2-40B4-BE49-F238E27FC236}">
                <a16:creationId xmlns:a16="http://schemas.microsoft.com/office/drawing/2014/main" id="{1D516F25-CDC1-4E59-B9DE-48C97E6191F8}"/>
              </a:ext>
            </a:extLst>
          </p:cNvPr>
          <p:cNvSpPr txBox="1"/>
          <p:nvPr/>
        </p:nvSpPr>
        <p:spPr>
          <a:xfrm>
            <a:off x="6193963" y="2315138"/>
            <a:ext cx="524956" cy="30777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F6AE2E"/>
                </a:solidFill>
                <a:cs typeface="Arial" panose="020B0604020202020204" pitchFamily="34" charset="0"/>
              </a:rPr>
              <a:t>5</a:t>
            </a:r>
            <a:endParaRPr lang="ko-KR" altLang="en-US" sz="3600" b="1" dirty="0">
              <a:solidFill>
                <a:srgbClr val="F6AE2E"/>
              </a:solidFill>
              <a:cs typeface="Arial" panose="020B0604020202020204" pitchFamily="34" charset="0"/>
            </a:endParaRPr>
          </a:p>
        </p:txBody>
      </p:sp>
      <p:sp>
        <p:nvSpPr>
          <p:cNvPr id="22" name="TextBox 65">
            <a:extLst>
              <a:ext uri="{FF2B5EF4-FFF2-40B4-BE49-F238E27FC236}">
                <a16:creationId xmlns:a16="http://schemas.microsoft.com/office/drawing/2014/main" id="{2CD5C0B6-50DC-41FF-B703-9739BE0BE08C}"/>
              </a:ext>
            </a:extLst>
          </p:cNvPr>
          <p:cNvSpPr txBox="1"/>
          <p:nvPr/>
        </p:nvSpPr>
        <p:spPr>
          <a:xfrm>
            <a:off x="7282292" y="557939"/>
            <a:ext cx="466861" cy="35781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BEC6D0"/>
                </a:solidFill>
                <a:cs typeface="Arial" panose="020B0604020202020204" pitchFamily="34" charset="0"/>
              </a:rPr>
              <a:t>6</a:t>
            </a:r>
            <a:endParaRPr lang="ko-KR" altLang="en-US" sz="3600" b="1" dirty="0">
              <a:solidFill>
                <a:srgbClr val="BEC6D0"/>
              </a:solidFill>
              <a:cs typeface="Arial" panose="020B0604020202020204" pitchFamily="34" charset="0"/>
            </a:endParaRPr>
          </a:p>
        </p:txBody>
      </p:sp>
      <p:sp>
        <p:nvSpPr>
          <p:cNvPr id="23" name="TextBox 66">
            <a:extLst>
              <a:ext uri="{FF2B5EF4-FFF2-40B4-BE49-F238E27FC236}">
                <a16:creationId xmlns:a16="http://schemas.microsoft.com/office/drawing/2014/main" id="{A2433C72-70A7-4B23-B852-F99312E2116F}"/>
              </a:ext>
            </a:extLst>
          </p:cNvPr>
          <p:cNvSpPr txBox="1"/>
          <p:nvPr/>
        </p:nvSpPr>
        <p:spPr>
          <a:xfrm>
            <a:off x="9247450" y="585190"/>
            <a:ext cx="524956" cy="307777"/>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3600" b="1" dirty="0" smtClean="0">
                <a:solidFill>
                  <a:srgbClr val="F27EA7"/>
                </a:solidFill>
                <a:cs typeface="Arial" panose="020B0604020202020204" pitchFamily="34" charset="0"/>
              </a:rPr>
              <a:t>1</a:t>
            </a:r>
            <a:endParaRPr lang="ko-KR" altLang="en-US" sz="3600" b="1" dirty="0">
              <a:solidFill>
                <a:srgbClr val="F27EA7"/>
              </a:solidFill>
              <a:cs typeface="Arial" panose="020B0604020202020204" pitchFamily="34" charset="0"/>
            </a:endParaRPr>
          </a:p>
        </p:txBody>
      </p:sp>
      <p:sp>
        <p:nvSpPr>
          <p:cNvPr id="24" name="자유형: 도형 69">
            <a:extLst>
              <a:ext uri="{FF2B5EF4-FFF2-40B4-BE49-F238E27FC236}">
                <a16:creationId xmlns:a16="http://schemas.microsoft.com/office/drawing/2014/main" id="{F85687D5-D92C-4898-904F-9EDF4B7F27E9}"/>
              </a:ext>
            </a:extLst>
          </p:cNvPr>
          <p:cNvSpPr/>
          <p:nvPr/>
        </p:nvSpPr>
        <p:spPr>
          <a:xfrm>
            <a:off x="7466793" y="2267890"/>
            <a:ext cx="1771650" cy="2045834"/>
          </a:xfrm>
          <a:custGeom>
            <a:avLst/>
            <a:gdLst>
              <a:gd name="connsiteX0" fmla="*/ 800100 w 800100"/>
              <a:gd name="connsiteY0" fmla="*/ 692468 h 923925"/>
              <a:gd name="connsiteX1" fmla="*/ 800100 w 800100"/>
              <a:gd name="connsiteY1" fmla="*/ 230505 h 923925"/>
              <a:gd name="connsiteX2" fmla="*/ 400050 w 800100"/>
              <a:gd name="connsiteY2" fmla="*/ 0 h 923925"/>
              <a:gd name="connsiteX3" fmla="*/ 0 w 800100"/>
              <a:gd name="connsiteY3" fmla="*/ 230505 h 923925"/>
              <a:gd name="connsiteX4" fmla="*/ 0 w 800100"/>
              <a:gd name="connsiteY4" fmla="*/ 692468 h 923925"/>
              <a:gd name="connsiteX5" fmla="*/ 400050 w 800100"/>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923925">
                <a:moveTo>
                  <a:pt x="800100" y="692468"/>
                </a:moveTo>
                <a:lnTo>
                  <a:pt x="800100" y="230505"/>
                </a:lnTo>
                <a:lnTo>
                  <a:pt x="400050" y="0"/>
                </a:lnTo>
                <a:lnTo>
                  <a:pt x="0" y="230505"/>
                </a:lnTo>
                <a:lnTo>
                  <a:pt x="0" y="692468"/>
                </a:lnTo>
                <a:lnTo>
                  <a:pt x="400050" y="923925"/>
                </a:lnTo>
                <a:close/>
              </a:path>
            </a:pathLst>
          </a:custGeom>
          <a:noFill/>
          <a:ln w="19050" cap="flat">
            <a:solidFill>
              <a:srgbClr val="000000">
                <a:alpha val="20000"/>
              </a:srgb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Text" lastClr="000000"/>
              </a:solidFill>
              <a:effectLst/>
              <a:uLnTx/>
              <a:uFillTx/>
              <a:latin typeface="Calibri" panose="020F0502020204030204"/>
              <a:ea typeface="맑은 고딕" panose="020B0503020000020004" pitchFamily="34" charset="-127"/>
              <a:cs typeface="+mn-cs"/>
            </a:endParaRPr>
          </a:p>
        </p:txBody>
      </p:sp>
      <p:sp>
        <p:nvSpPr>
          <p:cNvPr id="25" name="TextBox 70">
            <a:extLst>
              <a:ext uri="{FF2B5EF4-FFF2-40B4-BE49-F238E27FC236}">
                <a16:creationId xmlns:a16="http://schemas.microsoft.com/office/drawing/2014/main" id="{D8B81237-F355-47BF-865B-C562920DD59B}"/>
              </a:ext>
            </a:extLst>
          </p:cNvPr>
          <p:cNvSpPr txBox="1"/>
          <p:nvPr/>
        </p:nvSpPr>
        <p:spPr>
          <a:xfrm>
            <a:off x="7435481" y="2810675"/>
            <a:ext cx="1879001" cy="845768"/>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altLang="ko-KR" sz="2000" dirty="0" smtClean="0">
                <a:solidFill>
                  <a:prstClr val="black"/>
                </a:solidFill>
                <a:cs typeface="Arial" panose="020B0604020202020204" pitchFamily="34" charset="0"/>
              </a:rPr>
              <a:t>Kur’an’ın yönlendirdiği iyi davranışlar</a:t>
            </a:r>
            <a:endParaRPr lang="ko-KR" altLang="en-US" sz="2000" b="1" dirty="0">
              <a:solidFill>
                <a:prstClr val="black"/>
              </a:solidFill>
              <a:cs typeface="Arial" panose="020B0604020202020204" pitchFamily="34" charset="0"/>
            </a:endParaRPr>
          </a:p>
        </p:txBody>
      </p:sp>
      <p:sp>
        <p:nvSpPr>
          <p:cNvPr id="26" name="Dikdörtgen 25"/>
          <p:cNvSpPr/>
          <p:nvPr/>
        </p:nvSpPr>
        <p:spPr>
          <a:xfrm rot="19150761">
            <a:off x="8936897" y="4509095"/>
            <a:ext cx="1014765" cy="954107"/>
          </a:xfrm>
          <a:prstGeom prst="rect">
            <a:avLst/>
          </a:prstGeom>
        </p:spPr>
        <p:txBody>
          <a:bodyPr wrap="none">
            <a:spAutoFit/>
          </a:bodyPr>
          <a:lstStyle/>
          <a:p>
            <a:r>
              <a:rPr lang="tr-TR" sz="2800" dirty="0" smtClean="0">
                <a:solidFill>
                  <a:prstClr val="black"/>
                </a:solidFill>
                <a:latin typeface="Calibri" panose="020F0502020204030204"/>
              </a:rPr>
              <a:t>Sevgi </a:t>
            </a:r>
          </a:p>
          <a:p>
            <a:r>
              <a:rPr lang="tr-TR" sz="2800" dirty="0" smtClean="0">
                <a:solidFill>
                  <a:prstClr val="black"/>
                </a:solidFill>
                <a:latin typeface="Calibri" panose="020F0502020204030204"/>
              </a:rPr>
              <a:t>Saygı</a:t>
            </a:r>
            <a:endParaRPr lang="tr-TR" sz="2800" dirty="0">
              <a:solidFill>
                <a:prstClr val="black"/>
              </a:solidFill>
              <a:latin typeface="Calibri" panose="020F0502020204030204"/>
            </a:endParaRPr>
          </a:p>
        </p:txBody>
      </p:sp>
      <p:sp>
        <p:nvSpPr>
          <p:cNvPr id="27" name="Dikdörtgen 26"/>
          <p:cNvSpPr/>
          <p:nvPr/>
        </p:nvSpPr>
        <p:spPr>
          <a:xfrm rot="1645651">
            <a:off x="8767400" y="1104400"/>
            <a:ext cx="1269322" cy="584775"/>
          </a:xfrm>
          <a:prstGeom prst="rect">
            <a:avLst/>
          </a:prstGeom>
        </p:spPr>
        <p:txBody>
          <a:bodyPr wrap="none">
            <a:spAutoFit/>
          </a:bodyPr>
          <a:lstStyle/>
          <a:p>
            <a:r>
              <a:rPr lang="tr-TR" sz="3200" dirty="0" smtClean="0">
                <a:solidFill>
                  <a:prstClr val="black"/>
                </a:solidFill>
                <a:latin typeface="Calibri" panose="020F0502020204030204"/>
              </a:rPr>
              <a:t>Adalet</a:t>
            </a:r>
            <a:endParaRPr lang="tr-TR" sz="3200" dirty="0">
              <a:solidFill>
                <a:prstClr val="black"/>
              </a:solidFill>
              <a:latin typeface="Calibri" panose="020F0502020204030204"/>
            </a:endParaRPr>
          </a:p>
        </p:txBody>
      </p:sp>
      <p:sp>
        <p:nvSpPr>
          <p:cNvPr id="28" name="Dikdörtgen 27"/>
          <p:cNvSpPr/>
          <p:nvPr/>
        </p:nvSpPr>
        <p:spPr>
          <a:xfrm rot="18087454">
            <a:off x="9426069" y="3079197"/>
            <a:ext cx="1995937" cy="523220"/>
          </a:xfrm>
          <a:prstGeom prst="rect">
            <a:avLst/>
          </a:prstGeom>
        </p:spPr>
        <p:txBody>
          <a:bodyPr wrap="square">
            <a:spAutoFit/>
          </a:bodyPr>
          <a:lstStyle/>
          <a:p>
            <a:pPr algn="ctr"/>
            <a:r>
              <a:rPr lang="tr-TR" sz="2800" dirty="0" smtClean="0">
                <a:solidFill>
                  <a:prstClr val="black"/>
                </a:solidFill>
                <a:latin typeface="Calibri" panose="020F0502020204030204"/>
              </a:rPr>
              <a:t>Doğruluk</a:t>
            </a:r>
            <a:endParaRPr lang="tr-TR" sz="2800" dirty="0">
              <a:solidFill>
                <a:prstClr val="black"/>
              </a:solidFill>
              <a:latin typeface="Calibri" panose="020F0502020204030204"/>
            </a:endParaRPr>
          </a:p>
        </p:txBody>
      </p:sp>
      <p:sp>
        <p:nvSpPr>
          <p:cNvPr id="29" name="Dikdörtgen 28"/>
          <p:cNvSpPr/>
          <p:nvPr/>
        </p:nvSpPr>
        <p:spPr>
          <a:xfrm rot="1565299">
            <a:off x="6577021" y="4929254"/>
            <a:ext cx="1600887" cy="523220"/>
          </a:xfrm>
          <a:prstGeom prst="rect">
            <a:avLst/>
          </a:prstGeom>
        </p:spPr>
        <p:txBody>
          <a:bodyPr wrap="none">
            <a:spAutoFit/>
          </a:bodyPr>
          <a:lstStyle/>
          <a:p>
            <a:r>
              <a:rPr lang="tr-TR" sz="2800" dirty="0" smtClean="0">
                <a:solidFill>
                  <a:prstClr val="black"/>
                </a:solidFill>
                <a:latin typeface="Calibri" panose="020F0502020204030204"/>
              </a:rPr>
              <a:t>Dürüstlük</a:t>
            </a:r>
            <a:endParaRPr lang="tr-TR" sz="2800" dirty="0">
              <a:solidFill>
                <a:prstClr val="black"/>
              </a:solidFill>
              <a:latin typeface="Calibri" panose="020F0502020204030204"/>
            </a:endParaRPr>
          </a:p>
        </p:txBody>
      </p:sp>
      <p:sp>
        <p:nvSpPr>
          <p:cNvPr id="30" name="Dikdörtgen 29"/>
          <p:cNvSpPr/>
          <p:nvPr/>
        </p:nvSpPr>
        <p:spPr>
          <a:xfrm rot="4006230">
            <a:off x="5287011" y="3073802"/>
            <a:ext cx="1963423" cy="584775"/>
          </a:xfrm>
          <a:prstGeom prst="rect">
            <a:avLst/>
          </a:prstGeom>
        </p:spPr>
        <p:txBody>
          <a:bodyPr wrap="none">
            <a:spAutoFit/>
          </a:bodyPr>
          <a:lstStyle/>
          <a:p>
            <a:r>
              <a:rPr lang="tr-TR" sz="3200" dirty="0" smtClean="0">
                <a:solidFill>
                  <a:prstClr val="black"/>
                </a:solidFill>
                <a:latin typeface="Calibri" panose="020F0502020204030204"/>
              </a:rPr>
              <a:t>Merhamet</a:t>
            </a:r>
            <a:endParaRPr lang="tr-TR" sz="3200" dirty="0">
              <a:solidFill>
                <a:prstClr val="black"/>
              </a:solidFill>
              <a:latin typeface="Calibri" panose="020F0502020204030204"/>
            </a:endParaRPr>
          </a:p>
        </p:txBody>
      </p:sp>
      <p:sp>
        <p:nvSpPr>
          <p:cNvPr id="31" name="Dikdörtgen 30"/>
          <p:cNvSpPr/>
          <p:nvPr/>
        </p:nvSpPr>
        <p:spPr>
          <a:xfrm rot="19567263">
            <a:off x="6349319" y="979269"/>
            <a:ext cx="1927131" cy="954107"/>
          </a:xfrm>
          <a:prstGeom prst="rect">
            <a:avLst/>
          </a:prstGeom>
        </p:spPr>
        <p:txBody>
          <a:bodyPr wrap="none">
            <a:spAutoFit/>
          </a:bodyPr>
          <a:lstStyle/>
          <a:p>
            <a:pPr algn="ctr"/>
            <a:r>
              <a:rPr lang="tr-TR" sz="2800" dirty="0" smtClean="0">
                <a:solidFill>
                  <a:prstClr val="black"/>
                </a:solidFill>
                <a:latin typeface="Calibri" panose="020F0502020204030204"/>
              </a:rPr>
              <a:t>Sorumluluk </a:t>
            </a:r>
          </a:p>
          <a:p>
            <a:pPr algn="ctr"/>
            <a:r>
              <a:rPr lang="tr-TR" sz="2800" dirty="0" smtClean="0">
                <a:solidFill>
                  <a:prstClr val="black"/>
                </a:solidFill>
                <a:latin typeface="Calibri" panose="020F0502020204030204"/>
              </a:rPr>
              <a:t>bilinci</a:t>
            </a:r>
            <a:endParaRPr lang="tr-TR" sz="2800" dirty="0">
              <a:solidFill>
                <a:prstClr val="black"/>
              </a:solidFill>
              <a:latin typeface="Calibri" panose="020F0502020204030204"/>
            </a:endParaRPr>
          </a:p>
        </p:txBody>
      </p:sp>
      <p:grpSp>
        <p:nvGrpSpPr>
          <p:cNvPr id="34" name="Google Shape;561;p21"/>
          <p:cNvGrpSpPr/>
          <p:nvPr/>
        </p:nvGrpSpPr>
        <p:grpSpPr>
          <a:xfrm>
            <a:off x="811649" y="1988601"/>
            <a:ext cx="3930833" cy="3838762"/>
            <a:chOff x="3899876" y="2682435"/>
            <a:chExt cx="1719235" cy="1881362"/>
          </a:xfrm>
        </p:grpSpPr>
        <p:sp>
          <p:nvSpPr>
            <p:cNvPr id="39" name="Google Shape;562;p21"/>
            <p:cNvSpPr/>
            <p:nvPr/>
          </p:nvSpPr>
          <p:spPr>
            <a:xfrm rot="-199322">
              <a:off x="3983162" y="3314603"/>
              <a:ext cx="1635949" cy="1249194"/>
            </a:xfrm>
            <a:prstGeom prst="rect">
              <a:avLst/>
            </a:pr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63;p21"/>
            <p:cNvSpPr/>
            <p:nvPr/>
          </p:nvSpPr>
          <p:spPr>
            <a:xfrm rot="-199067">
              <a:off x="3942918" y="3250292"/>
              <a:ext cx="1635848" cy="1249264"/>
            </a:xfrm>
            <a:prstGeom prst="rect">
              <a:avLst/>
            </a:prstGeom>
            <a:solidFill>
              <a:srgbClr val="FFE2C8"/>
            </a:solidFill>
            <a:ln>
              <a:noFill/>
            </a:ln>
            <a:effectLst>
              <a:outerShdw dist="19050" dir="5400000" algn="bl" rotWithShape="0">
                <a:srgbClr val="000000">
                  <a:alpha val="1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64;p21"/>
            <p:cNvSpPr/>
            <p:nvPr/>
          </p:nvSpPr>
          <p:spPr>
            <a:xfrm rot="-199067">
              <a:off x="3899876" y="3013267"/>
              <a:ext cx="1635848" cy="238332"/>
            </a:xfrm>
            <a:prstGeom prst="rect">
              <a:avLst/>
            </a:pr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66;p21"/>
            <p:cNvSpPr/>
            <p:nvPr/>
          </p:nvSpPr>
          <p:spPr>
            <a:xfrm rot="6733678">
              <a:off x="4469012" y="2830708"/>
              <a:ext cx="583675" cy="287130"/>
            </a:xfrm>
            <a:prstGeom prst="rect">
              <a:avLst/>
            </a:prstGeom>
            <a:solidFill>
              <a:srgbClr val="B3E5E6">
                <a:alpha val="620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44" name="Metin kutusu 43"/>
          <p:cNvSpPr txBox="1"/>
          <p:nvPr/>
        </p:nvSpPr>
        <p:spPr>
          <a:xfrm rot="21334609">
            <a:off x="958966" y="3516846"/>
            <a:ext cx="3908025" cy="1723549"/>
          </a:xfrm>
          <a:prstGeom prst="rect">
            <a:avLst/>
          </a:prstGeom>
          <a:noFill/>
        </p:spPr>
        <p:txBody>
          <a:bodyPr wrap="square" lIns="0" tIns="0" rIns="0" bIns="0" rtlCol="0">
            <a:spAutoFit/>
          </a:bodyPr>
          <a:lstStyle/>
          <a:p>
            <a:r>
              <a:rPr lang="tr-TR" sz="2800" dirty="0" smtClean="0"/>
              <a:t>Kur’an ortaya koyduğu birçok emri ve yasaklarla insanları iyiliğe ulaştırır.</a:t>
            </a:r>
          </a:p>
        </p:txBody>
      </p:sp>
    </p:spTree>
    <p:extLst>
      <p:ext uri="{BB962C8B-B14F-4D97-AF65-F5344CB8AC3E}">
        <p14:creationId xmlns:p14="http://schemas.microsoft.com/office/powerpoint/2010/main" val="36410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right)">
                                      <p:cBhvr>
                                        <p:cTn id="88" dur="500"/>
                                        <p:tgtEl>
                                          <p:spTgt spid="17"/>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right)">
                                      <p:cBhvr>
                                        <p:cTn id="91" dur="500"/>
                                        <p:tgtEl>
                                          <p:spTgt spid="11"/>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right)">
                                      <p:cBhvr>
                                        <p:cTn id="94" dur="500"/>
                                        <p:tgtEl>
                                          <p:spTgt spid="2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right)">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500"/>
                                        <p:tgtEl>
                                          <p:spTgt spid="1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down)">
                                      <p:cBhvr>
                                        <p:cTn id="105" dur="500"/>
                                        <p:tgtEl>
                                          <p:spTgt spid="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wipe(down)">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animBg="1"/>
      <p:bldP spid="25" grpId="0"/>
      <p:bldP spid="26" grpId="0"/>
      <p:bldP spid="27" grpId="0"/>
      <p:bldP spid="28" grpId="0"/>
      <p:bldP spid="29" grpId="0"/>
      <p:bldP spid="30" grpId="0"/>
      <p:bldP spid="31"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64498" y="5261547"/>
            <a:ext cx="10777928" cy="854440"/>
          </a:xfrm>
          <a:prstGeom prst="roundRect">
            <a:avLst>
              <a:gd name="adj" fmla="val 4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Ayete göre </a:t>
            </a:r>
            <a:r>
              <a:rPr kumimoji="0" lang="tr-TR" sz="3200" b="1" i="0" u="none" strike="noStrike" kern="1200" cap="none" spc="0" normalizeH="0" baseline="0" noProof="0" dirty="0" smtClean="0">
                <a:ln>
                  <a:noFill/>
                </a:ln>
                <a:solidFill>
                  <a:prstClr val="black"/>
                </a:solidFill>
                <a:effectLst/>
                <a:uLnTx/>
                <a:uFillTx/>
                <a:latin typeface="Arial"/>
                <a:ea typeface="맑은 고딕"/>
                <a:cs typeface="+mn-cs"/>
              </a:rPr>
              <a:t>Kur’an’a göre neler iyiliktir?</a:t>
            </a:r>
            <a:r>
              <a:rPr kumimoji="0" lang="tr-TR" sz="3200" b="1" i="0" u="none" strike="noStrike" kern="1200" cap="none" spc="0" normalizeH="0" noProof="0" dirty="0" smtClean="0">
                <a:ln>
                  <a:noFill/>
                </a:ln>
                <a:solidFill>
                  <a:prstClr val="black"/>
                </a:solidFill>
                <a:effectLst/>
                <a:uLnTx/>
                <a:uFillTx/>
                <a:latin typeface="Arial"/>
                <a:ea typeface="맑은 고딕"/>
                <a:cs typeface="+mn-cs"/>
              </a:rPr>
              <a:t> </a:t>
            </a:r>
            <a:r>
              <a:rPr lang="tr-TR" sz="3200" dirty="0">
                <a:solidFill>
                  <a:prstClr val="black"/>
                </a:solidFill>
                <a:latin typeface="Arial"/>
                <a:ea typeface="맑은 고딕"/>
              </a:rPr>
              <a:t>L</a:t>
            </a:r>
            <a:r>
              <a:rPr kumimoji="0" lang="tr-TR" sz="3200" b="0" i="0" u="none" strike="noStrike" kern="1200" cap="none" spc="0" normalizeH="0" baseline="0" noProof="0" dirty="0" err="1" smtClean="0">
                <a:ln>
                  <a:noFill/>
                </a:ln>
                <a:solidFill>
                  <a:prstClr val="black"/>
                </a:solidFill>
                <a:effectLst/>
                <a:uLnTx/>
                <a:uFillTx/>
                <a:latin typeface="Arial"/>
                <a:ea typeface="맑은 고딕"/>
                <a:cs typeface="+mn-cs"/>
              </a:rPr>
              <a:t>isteleyelim</a:t>
            </a: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a:t>
            </a:r>
          </a:p>
        </p:txBody>
      </p:sp>
      <p:sp>
        <p:nvSpPr>
          <p:cNvPr id="5" name="Dikdörtgen 4"/>
          <p:cNvSpPr/>
          <p:nvPr/>
        </p:nvSpPr>
        <p:spPr>
          <a:xfrm>
            <a:off x="164892" y="194872"/>
            <a:ext cx="11797259" cy="458699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İyilik</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 yüzlerinizi doğu ve batı taraflarına çevirmeniz(den ibaret) değildir. Asıl iyilik, Allah’a, ahiret gününe, meleklere, kitap ve peygamberlere iman edenlerin; mala olan sevgilerine rağmen, onu yakınlara, yetimlere, yoksullara, yolda kalmışa, (ihtiyacından dolayı) isteyene ve (özgürlükleri için) kölelere verenlerin; namazı dosdoğru kılan, zekâtı veren, antlaşma yaptıklarında sözlerini yerine getirenlerin ve zorda, hastalıkta ve savaşın kızıştığı zamanlarda (direnip) sabredenlerin tutum ve davranışlarıdır. İşte bunlar, doğru olanlardır. İşte bunlar, Allah’a karşı gelmekten sakınanların ta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kendileridir.</a:t>
            </a:r>
          </a:p>
        </p:txBody>
      </p:sp>
      <p:sp>
        <p:nvSpPr>
          <p:cNvPr id="6" name="Yuvarlatılmış Dikdörtgen 5"/>
          <p:cNvSpPr/>
          <p:nvPr/>
        </p:nvSpPr>
        <p:spPr>
          <a:xfrm>
            <a:off x="8289560" y="4482731"/>
            <a:ext cx="3612629" cy="464024"/>
          </a:xfrm>
          <a:prstGeom prst="roundRect">
            <a:avLst>
              <a:gd name="adj" fmla="val 3235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ea typeface="맑은 고딕"/>
                <a:cs typeface="+mn-cs"/>
              </a:rPr>
              <a:t>Bakara Suresi 177. Ayet</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4266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70;p42"/>
          <p:cNvSpPr/>
          <p:nvPr/>
        </p:nvSpPr>
        <p:spPr>
          <a:xfrm>
            <a:off x="10074155" y="640399"/>
            <a:ext cx="715357" cy="623636"/>
          </a:xfrm>
          <a:custGeom>
            <a:avLst/>
            <a:gdLst/>
            <a:ahLst/>
            <a:cxnLst/>
            <a:rect l="l" t="t" r="r" b="b"/>
            <a:pathLst>
              <a:path w="2346" h="2349" extrusionOk="0">
                <a:moveTo>
                  <a:pt x="256" y="1"/>
                </a:moveTo>
                <a:cubicBezTo>
                  <a:pt x="128" y="1"/>
                  <a:pt x="1" y="143"/>
                  <a:pt x="90" y="280"/>
                </a:cubicBezTo>
                <a:cubicBezTo>
                  <a:pt x="130" y="343"/>
                  <a:pt x="171" y="402"/>
                  <a:pt x="217" y="466"/>
                </a:cubicBezTo>
                <a:cubicBezTo>
                  <a:pt x="194" y="511"/>
                  <a:pt x="190" y="571"/>
                  <a:pt x="217" y="634"/>
                </a:cubicBezTo>
                <a:cubicBezTo>
                  <a:pt x="258" y="730"/>
                  <a:pt x="303" y="825"/>
                  <a:pt x="349" y="921"/>
                </a:cubicBezTo>
                <a:cubicBezTo>
                  <a:pt x="353" y="1148"/>
                  <a:pt x="299" y="1385"/>
                  <a:pt x="240" y="1598"/>
                </a:cubicBezTo>
                <a:cubicBezTo>
                  <a:pt x="201" y="1737"/>
                  <a:pt x="313" y="1830"/>
                  <a:pt x="423" y="1830"/>
                </a:cubicBezTo>
                <a:cubicBezTo>
                  <a:pt x="443" y="1830"/>
                  <a:pt x="462" y="1827"/>
                  <a:pt x="481" y="1821"/>
                </a:cubicBezTo>
                <a:cubicBezTo>
                  <a:pt x="499" y="1830"/>
                  <a:pt x="522" y="1830"/>
                  <a:pt x="549" y="1830"/>
                </a:cubicBezTo>
                <a:cubicBezTo>
                  <a:pt x="619" y="1825"/>
                  <a:pt x="691" y="1821"/>
                  <a:pt x="763" y="1821"/>
                </a:cubicBezTo>
                <a:cubicBezTo>
                  <a:pt x="1206" y="1821"/>
                  <a:pt x="1684" y="1938"/>
                  <a:pt x="1977" y="2290"/>
                </a:cubicBezTo>
                <a:cubicBezTo>
                  <a:pt x="2011" y="2331"/>
                  <a:pt x="2053" y="2348"/>
                  <a:pt x="2095" y="2348"/>
                </a:cubicBezTo>
                <a:cubicBezTo>
                  <a:pt x="2220" y="2348"/>
                  <a:pt x="2345" y="2195"/>
                  <a:pt x="2263" y="2062"/>
                </a:cubicBezTo>
                <a:cubicBezTo>
                  <a:pt x="2113" y="1808"/>
                  <a:pt x="1877" y="1671"/>
                  <a:pt x="1654" y="1489"/>
                </a:cubicBezTo>
                <a:cubicBezTo>
                  <a:pt x="1627" y="1462"/>
                  <a:pt x="1595" y="1439"/>
                  <a:pt x="1568" y="1412"/>
                </a:cubicBezTo>
                <a:cubicBezTo>
                  <a:pt x="1558" y="1385"/>
                  <a:pt x="1549" y="1353"/>
                  <a:pt x="1527" y="1325"/>
                </a:cubicBezTo>
                <a:cubicBezTo>
                  <a:pt x="1417" y="1189"/>
                  <a:pt x="1313" y="1053"/>
                  <a:pt x="1204" y="916"/>
                </a:cubicBezTo>
                <a:cubicBezTo>
                  <a:pt x="1186" y="775"/>
                  <a:pt x="1054" y="693"/>
                  <a:pt x="922" y="671"/>
                </a:cubicBezTo>
                <a:cubicBezTo>
                  <a:pt x="885" y="639"/>
                  <a:pt x="854" y="607"/>
                  <a:pt x="822" y="575"/>
                </a:cubicBezTo>
                <a:cubicBezTo>
                  <a:pt x="781" y="539"/>
                  <a:pt x="735" y="498"/>
                  <a:pt x="694" y="461"/>
                </a:cubicBezTo>
                <a:cubicBezTo>
                  <a:pt x="653" y="416"/>
                  <a:pt x="613" y="366"/>
                  <a:pt x="572" y="316"/>
                </a:cubicBezTo>
                <a:cubicBezTo>
                  <a:pt x="522" y="225"/>
                  <a:pt x="458" y="134"/>
                  <a:pt x="376" y="52"/>
                </a:cubicBezTo>
                <a:cubicBezTo>
                  <a:pt x="341" y="16"/>
                  <a:pt x="299" y="1"/>
                  <a:pt x="256" y="1"/>
                </a:cubicBezTo>
                <a:close/>
              </a:path>
            </a:pathLst>
          </a:custGeom>
          <a:solidFill>
            <a:srgbClr val="F2F2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 name="Google Shape;1053;p25"/>
          <p:cNvGrpSpPr/>
          <p:nvPr/>
        </p:nvGrpSpPr>
        <p:grpSpPr>
          <a:xfrm>
            <a:off x="824458" y="839445"/>
            <a:ext cx="4197246" cy="4736895"/>
            <a:chOff x="1554975" y="1660093"/>
            <a:chExt cx="1600552" cy="2306687"/>
          </a:xfrm>
        </p:grpSpPr>
        <p:grpSp>
          <p:nvGrpSpPr>
            <p:cNvPr id="20" name="Google Shape;1054;p25"/>
            <p:cNvGrpSpPr/>
            <p:nvPr/>
          </p:nvGrpSpPr>
          <p:grpSpPr>
            <a:xfrm>
              <a:off x="1554975" y="1940353"/>
              <a:ext cx="1600552" cy="2026427"/>
              <a:chOff x="1554975" y="1940353"/>
              <a:chExt cx="1600552" cy="2026427"/>
            </a:xfrm>
          </p:grpSpPr>
          <p:sp>
            <p:nvSpPr>
              <p:cNvPr id="22" name="Google Shape;1055;p25"/>
              <p:cNvSpPr/>
              <p:nvPr/>
            </p:nvSpPr>
            <p:spPr>
              <a:xfrm>
                <a:off x="1562375" y="2064780"/>
                <a:ext cx="1561500" cy="1902000"/>
              </a:xfrm>
              <a:prstGeom prst="rect">
                <a:avLst/>
              </a:prstGeom>
              <a:solidFill>
                <a:srgbClr val="BEAF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56;p25"/>
              <p:cNvSpPr/>
              <p:nvPr/>
            </p:nvSpPr>
            <p:spPr>
              <a:xfrm rot="-155615">
                <a:off x="1590924" y="2262849"/>
                <a:ext cx="1564603" cy="1628260"/>
              </a:xfrm>
              <a:prstGeom prst="rect">
                <a:avLst/>
              </a:prstGeom>
              <a:solidFill>
                <a:srgbClr val="FFE2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57;p25"/>
              <p:cNvSpPr/>
              <p:nvPr/>
            </p:nvSpPr>
            <p:spPr>
              <a:xfrm>
                <a:off x="1554975" y="1940353"/>
                <a:ext cx="1569000" cy="414900"/>
              </a:xfrm>
              <a:prstGeom prst="rect">
                <a:avLst/>
              </a:pr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1058;p25"/>
            <p:cNvSpPr/>
            <p:nvPr/>
          </p:nvSpPr>
          <p:spPr>
            <a:xfrm>
              <a:off x="1875455" y="1660093"/>
              <a:ext cx="893505" cy="458333"/>
            </a:xfrm>
            <a:prstGeom prst="roundRect">
              <a:avLst/>
            </a:prstGeom>
            <a:solidFill>
              <a:srgbClr val="B3E5E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smtClean="0">
                  <a:ln>
                    <a:noFill/>
                  </a:ln>
                  <a:solidFill>
                    <a:srgbClr val="000000"/>
                  </a:solidFill>
                  <a:effectLst/>
                  <a:uLnTx/>
                  <a:uFillTx/>
                  <a:latin typeface="Arial"/>
                  <a:cs typeface="Arial"/>
                  <a:sym typeface="Arial"/>
                </a:rPr>
                <a:t>Salih amel</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6" name="Dikdörtgen 25"/>
          <p:cNvSpPr/>
          <p:nvPr/>
        </p:nvSpPr>
        <p:spPr>
          <a:xfrm>
            <a:off x="1009337" y="2427688"/>
            <a:ext cx="3967397" cy="2677656"/>
          </a:xfrm>
          <a:prstGeom prst="rect">
            <a:avLst/>
          </a:prstGeom>
        </p:spPr>
        <p:txBody>
          <a:bodyPr wrap="square">
            <a:spAutoFit/>
          </a:bodyPr>
          <a:lstStyle/>
          <a:p>
            <a:pPr algn="just"/>
            <a:r>
              <a:rPr lang="tr-TR" sz="2800" dirty="0" smtClean="0"/>
              <a:t>Bütün iyi, doğru ve güzel davranışlar, Kur’an’da </a:t>
            </a:r>
            <a:r>
              <a:rPr lang="tr-TR" sz="2800" b="1" dirty="0" smtClean="0"/>
              <a:t>salih amel </a:t>
            </a:r>
            <a:r>
              <a:rPr lang="tr-TR" sz="2800" dirty="0" smtClean="0"/>
              <a:t>olarak adlandırılmış ve salih amel işleyenlere </a:t>
            </a:r>
            <a:r>
              <a:rPr lang="tr-TR" sz="2800" b="1" dirty="0" smtClean="0"/>
              <a:t>mükafat</a:t>
            </a:r>
            <a:r>
              <a:rPr lang="tr-TR" sz="2800" dirty="0" smtClean="0"/>
              <a:t> verileceği belirtilmiştir</a:t>
            </a:r>
            <a:endParaRPr lang="tr-TR" sz="2800" dirty="0"/>
          </a:p>
        </p:txBody>
      </p:sp>
      <p:sp>
        <p:nvSpPr>
          <p:cNvPr id="27" name="Shape">
            <a:extLst>
              <a:ext uri="{FF2B5EF4-FFF2-40B4-BE49-F238E27FC236}">
                <a16:creationId xmlns:a16="http://schemas.microsoft.com/office/drawing/2014/main" id="{82078BCB-63BB-4A12-9B50-5B9DD83F9ED9}"/>
              </a:ext>
            </a:extLst>
          </p:cNvPr>
          <p:cNvSpPr/>
          <p:nvPr/>
        </p:nvSpPr>
        <p:spPr>
          <a:xfrm>
            <a:off x="7338906" y="112553"/>
            <a:ext cx="2525378" cy="2783424"/>
          </a:xfrm>
          <a:custGeom>
            <a:avLst/>
            <a:gdLst/>
            <a:ahLst/>
            <a:cxnLst>
              <a:cxn ang="0">
                <a:pos x="wd2" y="hd2"/>
              </a:cxn>
              <a:cxn ang="5400000">
                <a:pos x="wd2" y="hd2"/>
              </a:cxn>
              <a:cxn ang="10800000">
                <a:pos x="wd2" y="hd2"/>
              </a:cxn>
              <a:cxn ang="16200000">
                <a:pos x="wd2" y="hd2"/>
              </a:cxn>
            </a:cxnLst>
            <a:rect l="0" t="0" r="r" b="b"/>
            <a:pathLst>
              <a:path w="21590" h="21600" extrusionOk="0">
                <a:moveTo>
                  <a:pt x="10800" y="0"/>
                </a:moveTo>
                <a:cubicBezTo>
                  <a:pt x="4833" y="0"/>
                  <a:pt x="0" y="4387"/>
                  <a:pt x="0" y="9803"/>
                </a:cubicBezTo>
                <a:lnTo>
                  <a:pt x="0" y="21600"/>
                </a:lnTo>
                <a:lnTo>
                  <a:pt x="21590" y="21600"/>
                </a:lnTo>
                <a:lnTo>
                  <a:pt x="21590" y="9803"/>
                </a:lnTo>
                <a:cubicBezTo>
                  <a:pt x="21600" y="4387"/>
                  <a:pt x="16767" y="0"/>
                  <a:pt x="10800" y="0"/>
                </a:cubicBezTo>
                <a:lnTo>
                  <a:pt x="10800" y="0"/>
                </a:lnTo>
                <a:close/>
              </a:path>
            </a:pathLst>
          </a:custGeom>
          <a:solidFill>
            <a:sysClr val="window" lastClr="FFFFFF">
              <a:lumMod val="7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grpSp>
        <p:nvGrpSpPr>
          <p:cNvPr id="28" name="Group 71">
            <a:extLst>
              <a:ext uri="{FF2B5EF4-FFF2-40B4-BE49-F238E27FC236}">
                <a16:creationId xmlns:a16="http://schemas.microsoft.com/office/drawing/2014/main" id="{5FE0D48F-EAB7-4D36-8498-03A86D118F11}"/>
              </a:ext>
            </a:extLst>
          </p:cNvPr>
          <p:cNvGrpSpPr/>
          <p:nvPr/>
        </p:nvGrpSpPr>
        <p:grpSpPr>
          <a:xfrm>
            <a:off x="5767732" y="2760255"/>
            <a:ext cx="5674760" cy="2742033"/>
            <a:chOff x="3135866" y="3443287"/>
            <a:chExt cx="5920271" cy="2860662"/>
          </a:xfrm>
        </p:grpSpPr>
        <p:sp>
          <p:nvSpPr>
            <p:cNvPr id="29" name="Shape">
              <a:extLst>
                <a:ext uri="{FF2B5EF4-FFF2-40B4-BE49-F238E27FC236}">
                  <a16:creationId xmlns:a16="http://schemas.microsoft.com/office/drawing/2014/main" id="{F341464A-3016-4539-BFB2-06CCEC9D28D3}"/>
                </a:ext>
              </a:extLst>
            </p:cNvPr>
            <p:cNvSpPr/>
            <p:nvPr/>
          </p:nvSpPr>
          <p:spPr>
            <a:xfrm>
              <a:off x="3135866" y="3443288"/>
              <a:ext cx="5920271" cy="2860661"/>
            </a:xfrm>
            <a:custGeom>
              <a:avLst/>
              <a:gdLst/>
              <a:ahLst/>
              <a:cxnLst>
                <a:cxn ang="0">
                  <a:pos x="wd2" y="hd2"/>
                </a:cxn>
                <a:cxn ang="5400000">
                  <a:pos x="wd2" y="hd2"/>
                </a:cxn>
                <a:cxn ang="10800000">
                  <a:pos x="wd2" y="hd2"/>
                </a:cxn>
                <a:cxn ang="16200000">
                  <a:pos x="wd2" y="hd2"/>
                </a:cxn>
              </a:cxnLst>
              <a:rect l="0" t="0" r="r" b="b"/>
              <a:pathLst>
                <a:path w="21600" h="21600" extrusionOk="0">
                  <a:moveTo>
                    <a:pt x="0" y="17660"/>
                  </a:moveTo>
                  <a:lnTo>
                    <a:pt x="1018" y="16205"/>
                  </a:lnTo>
                  <a:lnTo>
                    <a:pt x="1018" y="12265"/>
                  </a:lnTo>
                  <a:lnTo>
                    <a:pt x="2130" y="10800"/>
                  </a:lnTo>
                  <a:lnTo>
                    <a:pt x="2130" y="6860"/>
                  </a:lnTo>
                  <a:lnTo>
                    <a:pt x="3223" y="5395"/>
                  </a:lnTo>
                  <a:lnTo>
                    <a:pt x="3223" y="1455"/>
                  </a:lnTo>
                  <a:lnTo>
                    <a:pt x="4291" y="0"/>
                  </a:lnTo>
                  <a:lnTo>
                    <a:pt x="17309" y="0"/>
                  </a:lnTo>
                  <a:lnTo>
                    <a:pt x="18377" y="1455"/>
                  </a:lnTo>
                  <a:lnTo>
                    <a:pt x="18377" y="5395"/>
                  </a:lnTo>
                  <a:lnTo>
                    <a:pt x="19470" y="6860"/>
                  </a:lnTo>
                  <a:lnTo>
                    <a:pt x="19470" y="10800"/>
                  </a:lnTo>
                  <a:lnTo>
                    <a:pt x="20582" y="12265"/>
                  </a:lnTo>
                  <a:lnTo>
                    <a:pt x="20582" y="16205"/>
                  </a:lnTo>
                  <a:lnTo>
                    <a:pt x="21600" y="17660"/>
                  </a:lnTo>
                  <a:lnTo>
                    <a:pt x="21600" y="21600"/>
                  </a:lnTo>
                  <a:lnTo>
                    <a:pt x="0" y="21600"/>
                  </a:ln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0" name="Rectangle">
              <a:extLst>
                <a:ext uri="{FF2B5EF4-FFF2-40B4-BE49-F238E27FC236}">
                  <a16:creationId xmlns:a16="http://schemas.microsoft.com/office/drawing/2014/main" id="{979B8589-B962-4578-A4EE-B1084F32A976}"/>
                </a:ext>
              </a:extLst>
            </p:cNvPr>
            <p:cNvSpPr/>
            <p:nvPr/>
          </p:nvSpPr>
          <p:spPr>
            <a:xfrm>
              <a:off x="3135866" y="5783875"/>
              <a:ext cx="5916169" cy="520074"/>
            </a:xfrm>
            <a:prstGeom prst="rect">
              <a:avLst/>
            </a:prstGeom>
            <a:solidFill>
              <a:sysClr val="window" lastClr="FFFFFF">
                <a:lumMod val="9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1" name="Rectangle">
              <a:extLst>
                <a:ext uri="{FF2B5EF4-FFF2-40B4-BE49-F238E27FC236}">
                  <a16:creationId xmlns:a16="http://schemas.microsoft.com/office/drawing/2014/main" id="{B2E2D511-4BE6-4C7F-87E1-3EED3C974075}"/>
                </a:ext>
              </a:extLst>
            </p:cNvPr>
            <p:cNvSpPr/>
            <p:nvPr/>
          </p:nvSpPr>
          <p:spPr>
            <a:xfrm>
              <a:off x="3416705" y="5074127"/>
              <a:ext cx="5362264" cy="513954"/>
            </a:xfrm>
            <a:prstGeom prst="rect">
              <a:avLst/>
            </a:prstGeom>
            <a:solidFill>
              <a:sysClr val="window" lastClr="FFFFFF">
                <a:lumMod val="9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2" name="Rectangle">
              <a:extLst>
                <a:ext uri="{FF2B5EF4-FFF2-40B4-BE49-F238E27FC236}">
                  <a16:creationId xmlns:a16="http://schemas.microsoft.com/office/drawing/2014/main" id="{F43FD5CF-A3E8-4471-87DA-0E79368A4B09}"/>
                </a:ext>
              </a:extLst>
            </p:cNvPr>
            <p:cNvSpPr/>
            <p:nvPr/>
          </p:nvSpPr>
          <p:spPr>
            <a:xfrm>
              <a:off x="3722630" y="4361578"/>
              <a:ext cx="4751638" cy="518720"/>
            </a:xfrm>
            <a:prstGeom prst="rect">
              <a:avLst/>
            </a:prstGeom>
            <a:solidFill>
              <a:sysClr val="window" lastClr="FFFFFF">
                <a:lumMod val="9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3" name="Rectangle">
              <a:extLst>
                <a:ext uri="{FF2B5EF4-FFF2-40B4-BE49-F238E27FC236}">
                  <a16:creationId xmlns:a16="http://schemas.microsoft.com/office/drawing/2014/main" id="{9C93DB2B-0609-4FB4-8A84-FC252B78F8E6}"/>
                </a:ext>
              </a:extLst>
            </p:cNvPr>
            <p:cNvSpPr/>
            <p:nvPr/>
          </p:nvSpPr>
          <p:spPr>
            <a:xfrm>
              <a:off x="4019988" y="3643392"/>
              <a:ext cx="4152025" cy="518720"/>
            </a:xfrm>
            <a:prstGeom prst="rect">
              <a:avLst/>
            </a:prstGeom>
            <a:solidFill>
              <a:sysClr val="window" lastClr="FFFFFF">
                <a:lumMod val="9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4" name="Shape">
              <a:extLst>
                <a:ext uri="{FF2B5EF4-FFF2-40B4-BE49-F238E27FC236}">
                  <a16:creationId xmlns:a16="http://schemas.microsoft.com/office/drawing/2014/main" id="{573F26A4-A9F3-4A0C-AEAE-84F7A50FEC3F}"/>
                </a:ext>
              </a:extLst>
            </p:cNvPr>
            <p:cNvSpPr/>
            <p:nvPr/>
          </p:nvSpPr>
          <p:spPr>
            <a:xfrm>
              <a:off x="4317493" y="4880297"/>
              <a:ext cx="3557017" cy="195181"/>
            </a:xfrm>
            <a:custGeom>
              <a:avLst/>
              <a:gdLst/>
              <a:ahLst/>
              <a:cxnLst>
                <a:cxn ang="0">
                  <a:pos x="wd2" y="hd2"/>
                </a:cxn>
                <a:cxn ang="5400000">
                  <a:pos x="wd2" y="hd2"/>
                </a:cxn>
                <a:cxn ang="10800000">
                  <a:pos x="wd2" y="hd2"/>
                </a:cxn>
                <a:cxn ang="16200000">
                  <a:pos x="wd2" y="hd2"/>
                </a:cxn>
              </a:cxnLst>
              <a:rect l="0" t="0" r="r" b="b"/>
              <a:pathLst>
                <a:path w="21600" h="21600" extrusionOk="0">
                  <a:moveTo>
                    <a:pt x="20375" y="0"/>
                  </a:moveTo>
                  <a:lnTo>
                    <a:pt x="1225" y="0"/>
                  </a:lnTo>
                  <a:lnTo>
                    <a:pt x="0" y="21600"/>
                  </a:lnTo>
                  <a:lnTo>
                    <a:pt x="21600" y="21600"/>
                  </a:lnTo>
                  <a:close/>
                </a:path>
              </a:pathLst>
            </a:custGeom>
            <a:solidFill>
              <a:srgbClr val="F7931F">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5" name="Shape">
              <a:extLst>
                <a:ext uri="{FF2B5EF4-FFF2-40B4-BE49-F238E27FC236}">
                  <a16:creationId xmlns:a16="http://schemas.microsoft.com/office/drawing/2014/main" id="{1328BE19-EC9B-4824-B390-ECBA4E0B4473}"/>
                </a:ext>
              </a:extLst>
            </p:cNvPr>
            <p:cNvSpPr/>
            <p:nvPr/>
          </p:nvSpPr>
          <p:spPr>
            <a:xfrm>
              <a:off x="4130040" y="5588083"/>
              <a:ext cx="3931921" cy="196766"/>
            </a:xfrm>
            <a:custGeom>
              <a:avLst/>
              <a:gdLst/>
              <a:ahLst/>
              <a:cxnLst>
                <a:cxn ang="0">
                  <a:pos x="wd2" y="hd2"/>
                </a:cxn>
                <a:cxn ang="5400000">
                  <a:pos x="wd2" y="hd2"/>
                </a:cxn>
                <a:cxn ang="10800000">
                  <a:pos x="wd2" y="hd2"/>
                </a:cxn>
                <a:cxn ang="16200000">
                  <a:pos x="wd2" y="hd2"/>
                </a:cxn>
              </a:cxnLst>
              <a:rect l="0" t="0" r="r" b="b"/>
              <a:pathLst>
                <a:path w="21600" h="21600" extrusionOk="0">
                  <a:moveTo>
                    <a:pt x="1022" y="0"/>
                  </a:moveTo>
                  <a:lnTo>
                    <a:pt x="0" y="21600"/>
                  </a:lnTo>
                  <a:lnTo>
                    <a:pt x="21600" y="21600"/>
                  </a:lnTo>
                  <a:lnTo>
                    <a:pt x="20578" y="0"/>
                  </a:lnTo>
                  <a:close/>
                </a:path>
              </a:pathLst>
            </a:custGeom>
            <a:solidFill>
              <a:srgbClr val="C13018">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6" name="Shape">
              <a:extLst>
                <a:ext uri="{FF2B5EF4-FFF2-40B4-BE49-F238E27FC236}">
                  <a16:creationId xmlns:a16="http://schemas.microsoft.com/office/drawing/2014/main" id="{25E1C53F-0C0A-4A49-8F7F-72BA29C0CC0A}"/>
                </a:ext>
              </a:extLst>
            </p:cNvPr>
            <p:cNvSpPr/>
            <p:nvPr/>
          </p:nvSpPr>
          <p:spPr>
            <a:xfrm>
              <a:off x="4518660" y="4162469"/>
              <a:ext cx="3154680" cy="201910"/>
            </a:xfrm>
            <a:custGeom>
              <a:avLst/>
              <a:gdLst/>
              <a:ahLst/>
              <a:cxnLst>
                <a:cxn ang="0">
                  <a:pos x="wd2" y="hd2"/>
                </a:cxn>
                <a:cxn ang="5400000">
                  <a:pos x="wd2" y="hd2"/>
                </a:cxn>
                <a:cxn ang="10800000">
                  <a:pos x="wd2" y="hd2"/>
                </a:cxn>
                <a:cxn ang="16200000">
                  <a:pos x="wd2" y="hd2"/>
                </a:cxn>
              </a:cxnLst>
              <a:rect l="0" t="0" r="r" b="b"/>
              <a:pathLst>
                <a:path w="21600" h="21600" extrusionOk="0">
                  <a:moveTo>
                    <a:pt x="20235" y="0"/>
                  </a:moveTo>
                  <a:lnTo>
                    <a:pt x="1365" y="0"/>
                  </a:lnTo>
                  <a:lnTo>
                    <a:pt x="0" y="21600"/>
                  </a:lnTo>
                  <a:lnTo>
                    <a:pt x="21600" y="21600"/>
                  </a:lnTo>
                  <a:close/>
                </a:path>
              </a:pathLst>
            </a:custGeom>
            <a:solidFill>
              <a:srgbClr val="FFCC4C">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7" name="Shape">
              <a:extLst>
                <a:ext uri="{FF2B5EF4-FFF2-40B4-BE49-F238E27FC236}">
                  <a16:creationId xmlns:a16="http://schemas.microsoft.com/office/drawing/2014/main" id="{35040125-EF87-4D55-A00F-48549D535127}"/>
                </a:ext>
              </a:extLst>
            </p:cNvPr>
            <p:cNvSpPr/>
            <p:nvPr/>
          </p:nvSpPr>
          <p:spPr>
            <a:xfrm>
              <a:off x="4716888" y="3443287"/>
              <a:ext cx="2758224" cy="2001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076" y="0"/>
                  </a:lnTo>
                  <a:lnTo>
                    <a:pt x="1524" y="0"/>
                  </a:lnTo>
                  <a:lnTo>
                    <a:pt x="0" y="21600"/>
                  </a:lnTo>
                  <a:close/>
                </a:path>
              </a:pathLst>
            </a:custGeom>
            <a:solidFill>
              <a:srgbClr val="A2B969">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38" name="Rectangle">
              <a:extLst>
                <a:ext uri="{FF2B5EF4-FFF2-40B4-BE49-F238E27FC236}">
                  <a16:creationId xmlns:a16="http://schemas.microsoft.com/office/drawing/2014/main" id="{2C997524-4AD3-451A-A42A-66AF52E6376E}"/>
                </a:ext>
              </a:extLst>
            </p:cNvPr>
            <p:cNvSpPr/>
            <p:nvPr/>
          </p:nvSpPr>
          <p:spPr>
            <a:xfrm>
              <a:off x="4130040" y="5783875"/>
              <a:ext cx="3931921" cy="520074"/>
            </a:xfrm>
            <a:prstGeom prst="rect">
              <a:avLst/>
            </a:prstGeom>
            <a:solidFill>
              <a:srgbClr val="C13018"/>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0" cap="none" spc="0" normalizeH="0" baseline="0" noProof="0" dirty="0">
                <a:ln>
                  <a:noFill/>
                </a:ln>
                <a:solidFill>
                  <a:prstClr val="white"/>
                </a:solidFill>
                <a:effectLst/>
                <a:uLnTx/>
                <a:uFillTx/>
              </a:endParaRPr>
            </a:p>
          </p:txBody>
        </p:sp>
        <p:sp>
          <p:nvSpPr>
            <p:cNvPr id="39" name="Rectangle">
              <a:extLst>
                <a:ext uri="{FF2B5EF4-FFF2-40B4-BE49-F238E27FC236}">
                  <a16:creationId xmlns:a16="http://schemas.microsoft.com/office/drawing/2014/main" id="{EE1BFD5C-5213-4DE3-9589-219E68A21294}"/>
                </a:ext>
              </a:extLst>
            </p:cNvPr>
            <p:cNvSpPr/>
            <p:nvPr/>
          </p:nvSpPr>
          <p:spPr>
            <a:xfrm>
              <a:off x="4317493" y="5074130"/>
              <a:ext cx="3557017" cy="513954"/>
            </a:xfrm>
            <a:prstGeom prst="rect">
              <a:avLst/>
            </a:prstGeom>
            <a:solidFill>
              <a:srgbClr val="F7931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1" i="0" u="none" strike="noStrike" kern="0" cap="none" spc="0" normalizeH="0" baseline="0" noProof="0" dirty="0">
                <a:ln>
                  <a:noFill/>
                </a:ln>
                <a:solidFill>
                  <a:prstClr val="black">
                    <a:lumMod val="85000"/>
                    <a:lumOff val="15000"/>
                  </a:prstClr>
                </a:solidFill>
                <a:effectLst/>
                <a:uLnTx/>
                <a:uFillTx/>
              </a:endParaRPr>
            </a:p>
          </p:txBody>
        </p:sp>
        <p:sp>
          <p:nvSpPr>
            <p:cNvPr id="40" name="Rectangle">
              <a:extLst>
                <a:ext uri="{FF2B5EF4-FFF2-40B4-BE49-F238E27FC236}">
                  <a16:creationId xmlns:a16="http://schemas.microsoft.com/office/drawing/2014/main" id="{99C58F28-CB82-41CB-AFF2-3F66E3F8ED6C}"/>
                </a:ext>
              </a:extLst>
            </p:cNvPr>
            <p:cNvSpPr/>
            <p:nvPr/>
          </p:nvSpPr>
          <p:spPr>
            <a:xfrm>
              <a:off x="4518660" y="4361581"/>
              <a:ext cx="3154680" cy="518720"/>
            </a:xfrm>
            <a:prstGeom prst="rect">
              <a:avLst/>
            </a:prstGeom>
            <a:solidFill>
              <a:srgbClr val="FFCC4C"/>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1" i="0" u="none" strike="noStrike" kern="0" cap="none" spc="0" normalizeH="0" baseline="0" noProof="0" dirty="0">
                <a:ln>
                  <a:noFill/>
                </a:ln>
                <a:solidFill>
                  <a:prstClr val="black">
                    <a:lumMod val="85000"/>
                    <a:lumOff val="15000"/>
                  </a:prstClr>
                </a:solidFill>
                <a:effectLst/>
                <a:uLnTx/>
                <a:uFillTx/>
              </a:endParaRPr>
            </a:p>
          </p:txBody>
        </p:sp>
        <p:sp>
          <p:nvSpPr>
            <p:cNvPr id="41" name="Rectangle">
              <a:extLst>
                <a:ext uri="{FF2B5EF4-FFF2-40B4-BE49-F238E27FC236}">
                  <a16:creationId xmlns:a16="http://schemas.microsoft.com/office/drawing/2014/main" id="{8642AA8C-F811-4D52-B16D-27A49F4DC4E1}"/>
                </a:ext>
              </a:extLst>
            </p:cNvPr>
            <p:cNvSpPr/>
            <p:nvPr/>
          </p:nvSpPr>
          <p:spPr>
            <a:xfrm>
              <a:off x="4716888" y="3643393"/>
              <a:ext cx="2758224" cy="519077"/>
            </a:xfrm>
            <a:prstGeom prst="rect">
              <a:avLst/>
            </a:prstGeom>
            <a:solidFill>
              <a:srgbClr val="A2B969"/>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0" cap="none" spc="0" normalizeH="0" baseline="0" noProof="0" dirty="0">
                <a:ln>
                  <a:noFill/>
                </a:ln>
                <a:solidFill>
                  <a:prstClr val="black">
                    <a:lumMod val="85000"/>
                    <a:lumOff val="15000"/>
                  </a:prstClr>
                </a:solidFill>
                <a:effectLst/>
                <a:uLnTx/>
                <a:uFillTx/>
              </a:endParaRPr>
            </a:p>
          </p:txBody>
        </p:sp>
      </p:grpSp>
      <p:sp>
        <p:nvSpPr>
          <p:cNvPr id="42" name="Shape">
            <a:extLst>
              <a:ext uri="{FF2B5EF4-FFF2-40B4-BE49-F238E27FC236}">
                <a16:creationId xmlns:a16="http://schemas.microsoft.com/office/drawing/2014/main" id="{83F5E713-CEE4-4A35-8A9B-25D2C72B782D}"/>
              </a:ext>
            </a:extLst>
          </p:cNvPr>
          <p:cNvSpPr/>
          <p:nvPr/>
        </p:nvSpPr>
        <p:spPr>
          <a:xfrm>
            <a:off x="7470709" y="228551"/>
            <a:ext cx="2261026" cy="2531533"/>
          </a:xfrm>
          <a:custGeom>
            <a:avLst/>
            <a:gdLst/>
            <a:ahLst/>
            <a:cxnLst>
              <a:cxn ang="0">
                <a:pos x="wd2" y="hd2"/>
              </a:cxn>
              <a:cxn ang="5400000">
                <a:pos x="wd2" y="hd2"/>
              </a:cxn>
              <a:cxn ang="10800000">
                <a:pos x="wd2" y="hd2"/>
              </a:cxn>
              <a:cxn ang="16200000">
                <a:pos x="wd2" y="hd2"/>
              </a:cxn>
            </a:cxnLst>
            <a:rect l="0" t="0" r="r" b="b"/>
            <a:pathLst>
              <a:path w="21589" h="21600" extrusionOk="0">
                <a:moveTo>
                  <a:pt x="10789" y="0"/>
                </a:moveTo>
                <a:cubicBezTo>
                  <a:pt x="16736" y="0"/>
                  <a:pt x="21589" y="4354"/>
                  <a:pt x="21589" y="9712"/>
                </a:cubicBezTo>
                <a:lnTo>
                  <a:pt x="21589" y="21600"/>
                </a:lnTo>
                <a:lnTo>
                  <a:pt x="0" y="21600"/>
                </a:lnTo>
                <a:lnTo>
                  <a:pt x="0" y="9712"/>
                </a:lnTo>
                <a:cubicBezTo>
                  <a:pt x="-11" y="4354"/>
                  <a:pt x="4842" y="0"/>
                  <a:pt x="10789" y="0"/>
                </a:cubicBezTo>
              </a:path>
            </a:pathLst>
          </a:custGeom>
          <a:solidFill>
            <a:srgbClr val="3A5C84">
              <a:lumMod val="20000"/>
              <a:lumOff val="80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2800" b="1" i="0" u="none" strike="noStrike" kern="0" cap="none" spc="0" normalizeH="0" baseline="0" noProof="0" dirty="0" smtClean="0">
                <a:ln>
                  <a:noFill/>
                </a:ln>
                <a:solidFill>
                  <a:srgbClr val="063951"/>
                </a:solidFill>
                <a:effectLst/>
                <a:uLnTx/>
                <a:uFillTx/>
              </a:rPr>
              <a:t>Cennet</a:t>
            </a:r>
            <a:endParaRPr kumimoji="0" sz="2800" b="1" i="0" u="none" strike="noStrike" kern="0" cap="none" spc="0" normalizeH="0" baseline="0" noProof="0" dirty="0">
              <a:ln>
                <a:noFill/>
              </a:ln>
              <a:solidFill>
                <a:srgbClr val="063951"/>
              </a:solidFill>
              <a:effectLst/>
              <a:uLnTx/>
              <a:uFillTx/>
            </a:endParaRPr>
          </a:p>
        </p:txBody>
      </p:sp>
      <p:grpSp>
        <p:nvGrpSpPr>
          <p:cNvPr id="43" name="Group 58">
            <a:extLst>
              <a:ext uri="{FF2B5EF4-FFF2-40B4-BE49-F238E27FC236}">
                <a16:creationId xmlns:a16="http://schemas.microsoft.com/office/drawing/2014/main" id="{039669B9-7CE1-4683-91AA-E97C56E03E1C}"/>
              </a:ext>
            </a:extLst>
          </p:cNvPr>
          <p:cNvGrpSpPr/>
          <p:nvPr/>
        </p:nvGrpSpPr>
        <p:grpSpPr>
          <a:xfrm>
            <a:off x="9731735" y="229847"/>
            <a:ext cx="1297293" cy="2847939"/>
            <a:chOff x="7271365" y="803406"/>
            <a:chExt cx="1353418" cy="2971151"/>
          </a:xfrm>
        </p:grpSpPr>
        <p:sp>
          <p:nvSpPr>
            <p:cNvPr id="44" name="Shape">
              <a:extLst>
                <a:ext uri="{FF2B5EF4-FFF2-40B4-BE49-F238E27FC236}">
                  <a16:creationId xmlns:a16="http://schemas.microsoft.com/office/drawing/2014/main" id="{51EE812C-E913-4B17-82BC-A66A3894B941}"/>
                </a:ext>
              </a:extLst>
            </p:cNvPr>
            <p:cNvSpPr/>
            <p:nvPr/>
          </p:nvSpPr>
          <p:spPr>
            <a:xfrm>
              <a:off x="7271365" y="803407"/>
              <a:ext cx="1353418" cy="2971150"/>
            </a:xfrm>
            <a:custGeom>
              <a:avLst/>
              <a:gdLst/>
              <a:ahLst/>
              <a:cxnLst>
                <a:cxn ang="0">
                  <a:pos x="wd2" y="hd2"/>
                </a:cxn>
                <a:cxn ang="5400000">
                  <a:pos x="wd2" y="hd2"/>
                </a:cxn>
                <a:cxn ang="10800000">
                  <a:pos x="wd2" y="hd2"/>
                </a:cxn>
                <a:cxn ang="16200000">
                  <a:pos x="wd2" y="hd2"/>
                </a:cxn>
              </a:cxnLst>
              <a:rect l="0" t="0" r="r" b="b"/>
              <a:pathLst>
                <a:path w="21600" h="21600" extrusionOk="0">
                  <a:moveTo>
                    <a:pt x="0" y="19243"/>
                  </a:moveTo>
                  <a:lnTo>
                    <a:pt x="19647" y="21600"/>
                  </a:lnTo>
                  <a:lnTo>
                    <a:pt x="21600" y="21600"/>
                  </a:lnTo>
                  <a:lnTo>
                    <a:pt x="21600" y="10444"/>
                  </a:lnTo>
                  <a:cubicBezTo>
                    <a:pt x="21600" y="8674"/>
                    <a:pt x="21131" y="6912"/>
                    <a:pt x="20116" y="5186"/>
                  </a:cubicBezTo>
                  <a:cubicBezTo>
                    <a:pt x="18690" y="2740"/>
                    <a:pt x="15995" y="0"/>
                    <a:pt x="11073" y="0"/>
                  </a:cubicBezTo>
                  <a:lnTo>
                    <a:pt x="0" y="19243"/>
                  </a:ln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45" name="Shape">
              <a:extLst>
                <a:ext uri="{FF2B5EF4-FFF2-40B4-BE49-F238E27FC236}">
                  <a16:creationId xmlns:a16="http://schemas.microsoft.com/office/drawing/2014/main" id="{1575D00C-2F97-4C67-B5CC-634E9A3C89B7}"/>
                </a:ext>
              </a:extLst>
            </p:cNvPr>
            <p:cNvSpPr/>
            <p:nvPr/>
          </p:nvSpPr>
          <p:spPr>
            <a:xfrm>
              <a:off x="7271365" y="803406"/>
              <a:ext cx="1231048" cy="2971150"/>
            </a:xfrm>
            <a:custGeom>
              <a:avLst/>
              <a:gdLst/>
              <a:ahLst/>
              <a:cxnLst>
                <a:cxn ang="0">
                  <a:pos x="wd2" y="hd2"/>
                </a:cxn>
                <a:cxn ang="5400000">
                  <a:pos x="wd2" y="hd2"/>
                </a:cxn>
                <a:cxn ang="10800000">
                  <a:pos x="wd2" y="hd2"/>
                </a:cxn>
                <a:cxn ang="16200000">
                  <a:pos x="wd2" y="hd2"/>
                </a:cxn>
              </a:cxnLst>
              <a:rect l="0" t="0" r="r" b="b"/>
              <a:pathLst>
                <a:path w="21600" h="20987" extrusionOk="0">
                  <a:moveTo>
                    <a:pt x="10714" y="78"/>
                  </a:moveTo>
                  <a:lnTo>
                    <a:pt x="10714" y="78"/>
                  </a:lnTo>
                  <a:cubicBezTo>
                    <a:pt x="4810" y="769"/>
                    <a:pt x="0" y="4856"/>
                    <a:pt x="0" y="9211"/>
                  </a:cubicBezTo>
                  <a:lnTo>
                    <a:pt x="0" y="18697"/>
                  </a:lnTo>
                  <a:lnTo>
                    <a:pt x="21600" y="20987"/>
                  </a:lnTo>
                  <a:lnTo>
                    <a:pt x="21493" y="8882"/>
                  </a:lnTo>
                  <a:cubicBezTo>
                    <a:pt x="21471" y="3327"/>
                    <a:pt x="16640" y="-613"/>
                    <a:pt x="10714" y="78"/>
                  </a:cubicBezTo>
                  <a:close/>
                </a:path>
              </a:pathLst>
            </a:custGeom>
            <a:solidFill>
              <a:sysClr val="windowText" lastClr="000000">
                <a:lumMod val="50000"/>
                <a:lumOff val="50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46" name="Shape">
              <a:extLst>
                <a:ext uri="{FF2B5EF4-FFF2-40B4-BE49-F238E27FC236}">
                  <a16:creationId xmlns:a16="http://schemas.microsoft.com/office/drawing/2014/main" id="{9B1CA14C-3939-487A-9B1C-6612BF8FCCC1}"/>
                </a:ext>
              </a:extLst>
            </p:cNvPr>
            <p:cNvSpPr/>
            <p:nvPr/>
          </p:nvSpPr>
          <p:spPr>
            <a:xfrm>
              <a:off x="8287039" y="2333035"/>
              <a:ext cx="93003" cy="3915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1" y="0"/>
                    <a:pt x="0" y="1553"/>
                    <a:pt x="0" y="3442"/>
                  </a:cubicBezTo>
                  <a:lnTo>
                    <a:pt x="0" y="18158"/>
                  </a:lnTo>
                  <a:cubicBezTo>
                    <a:pt x="0" y="20048"/>
                    <a:pt x="4831" y="21600"/>
                    <a:pt x="10800" y="21600"/>
                  </a:cubicBezTo>
                  <a:cubicBezTo>
                    <a:pt x="16769" y="21600"/>
                    <a:pt x="21600" y="20047"/>
                    <a:pt x="21600" y="18158"/>
                  </a:cubicBezTo>
                  <a:lnTo>
                    <a:pt x="21600" y="3442"/>
                  </a:lnTo>
                  <a:cubicBezTo>
                    <a:pt x="21600" y="1553"/>
                    <a:pt x="16769" y="0"/>
                    <a:pt x="10800" y="0"/>
                  </a:cubicBez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47" name="Shape">
              <a:extLst>
                <a:ext uri="{FF2B5EF4-FFF2-40B4-BE49-F238E27FC236}">
                  <a16:creationId xmlns:a16="http://schemas.microsoft.com/office/drawing/2014/main" id="{2FFFB0B1-5766-4AC5-A7ED-26430FD33453}"/>
                </a:ext>
              </a:extLst>
            </p:cNvPr>
            <p:cNvSpPr/>
            <p:nvPr/>
          </p:nvSpPr>
          <p:spPr>
            <a:xfrm>
              <a:off x="8164668" y="2443167"/>
              <a:ext cx="184779" cy="56293"/>
            </a:xfrm>
            <a:custGeom>
              <a:avLst/>
              <a:gdLst/>
              <a:ahLst/>
              <a:cxnLst>
                <a:cxn ang="0">
                  <a:pos x="wd2" y="hd2"/>
                </a:cxn>
                <a:cxn ang="5400000">
                  <a:pos x="wd2" y="hd2"/>
                </a:cxn>
                <a:cxn ang="10800000">
                  <a:pos x="wd2" y="hd2"/>
                </a:cxn>
                <a:cxn ang="16200000">
                  <a:pos x="wd2" y="hd2"/>
                </a:cxn>
              </a:cxnLst>
              <a:rect l="0" t="0" r="r" b="b"/>
              <a:pathLst>
                <a:path w="21600" h="21600" extrusionOk="0">
                  <a:moveTo>
                    <a:pt x="19168" y="0"/>
                  </a:moveTo>
                  <a:lnTo>
                    <a:pt x="2432" y="0"/>
                  </a:lnTo>
                  <a:cubicBezTo>
                    <a:pt x="1144" y="0"/>
                    <a:pt x="0" y="4696"/>
                    <a:pt x="0" y="10800"/>
                  </a:cubicBezTo>
                  <a:cubicBezTo>
                    <a:pt x="0" y="16434"/>
                    <a:pt x="1144" y="21600"/>
                    <a:pt x="2432" y="21600"/>
                  </a:cubicBezTo>
                  <a:lnTo>
                    <a:pt x="19168" y="21600"/>
                  </a:lnTo>
                  <a:cubicBezTo>
                    <a:pt x="20456" y="21600"/>
                    <a:pt x="21600" y="16904"/>
                    <a:pt x="21600" y="10800"/>
                  </a:cubicBezTo>
                  <a:cubicBezTo>
                    <a:pt x="21600" y="4696"/>
                    <a:pt x="20599" y="0"/>
                    <a:pt x="19168" y="0"/>
                  </a:cubicBez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48" name="Shape">
              <a:extLst>
                <a:ext uri="{FF2B5EF4-FFF2-40B4-BE49-F238E27FC236}">
                  <a16:creationId xmlns:a16="http://schemas.microsoft.com/office/drawing/2014/main" id="{71D9821E-D35B-405D-BDB4-3E2C02137CB4}"/>
                </a:ext>
              </a:extLst>
            </p:cNvPr>
            <p:cNvSpPr/>
            <p:nvPr/>
          </p:nvSpPr>
          <p:spPr>
            <a:xfrm>
              <a:off x="8311513" y="2577775"/>
              <a:ext cx="39477" cy="94513"/>
            </a:xfrm>
            <a:custGeom>
              <a:avLst/>
              <a:gdLst/>
              <a:ahLst/>
              <a:cxnLst>
                <a:cxn ang="0">
                  <a:pos x="wd2" y="hd2"/>
                </a:cxn>
                <a:cxn ang="5400000">
                  <a:pos x="wd2" y="hd2"/>
                </a:cxn>
                <a:cxn ang="10800000">
                  <a:pos x="wd2" y="hd2"/>
                </a:cxn>
                <a:cxn ang="16200000">
                  <a:pos x="wd2" y="hd2"/>
                </a:cxn>
              </a:cxnLst>
              <a:rect l="0" t="0" r="r" b="b"/>
              <a:pathLst>
                <a:path w="21115" h="21118" extrusionOk="0">
                  <a:moveTo>
                    <a:pt x="16363" y="12095"/>
                  </a:moveTo>
                  <a:cubicBezTo>
                    <a:pt x="15708" y="11549"/>
                    <a:pt x="16363" y="10728"/>
                    <a:pt x="17672" y="10455"/>
                  </a:cubicBezTo>
                  <a:cubicBezTo>
                    <a:pt x="20290" y="9088"/>
                    <a:pt x="21600" y="7174"/>
                    <a:pt x="20945" y="4987"/>
                  </a:cubicBezTo>
                  <a:cubicBezTo>
                    <a:pt x="20290" y="2526"/>
                    <a:pt x="16363" y="338"/>
                    <a:pt x="11782" y="65"/>
                  </a:cubicBezTo>
                  <a:cubicBezTo>
                    <a:pt x="5237" y="-482"/>
                    <a:pt x="0" y="2526"/>
                    <a:pt x="0" y="5807"/>
                  </a:cubicBezTo>
                  <a:cubicBezTo>
                    <a:pt x="0" y="7720"/>
                    <a:pt x="1309" y="9088"/>
                    <a:pt x="3928" y="10181"/>
                  </a:cubicBezTo>
                  <a:cubicBezTo>
                    <a:pt x="4583" y="10728"/>
                    <a:pt x="5237" y="11275"/>
                    <a:pt x="5237" y="11822"/>
                  </a:cubicBezTo>
                  <a:lnTo>
                    <a:pt x="1309" y="19204"/>
                  </a:lnTo>
                  <a:cubicBezTo>
                    <a:pt x="654" y="20025"/>
                    <a:pt x="1964" y="21118"/>
                    <a:pt x="3926" y="21118"/>
                  </a:cubicBezTo>
                  <a:lnTo>
                    <a:pt x="11127" y="21118"/>
                  </a:lnTo>
                  <a:lnTo>
                    <a:pt x="18327" y="21118"/>
                  </a:lnTo>
                  <a:cubicBezTo>
                    <a:pt x="20291" y="21118"/>
                    <a:pt x="21600" y="20298"/>
                    <a:pt x="20945" y="19204"/>
                  </a:cubicBezTo>
                  <a:lnTo>
                    <a:pt x="16363" y="12095"/>
                  </a:ln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sp>
          <p:nvSpPr>
            <p:cNvPr id="49" name="Shape">
              <a:extLst>
                <a:ext uri="{FF2B5EF4-FFF2-40B4-BE49-F238E27FC236}">
                  <a16:creationId xmlns:a16="http://schemas.microsoft.com/office/drawing/2014/main" id="{6EECD6A8-1571-4024-9F16-8B4045A31E01}"/>
                </a:ext>
              </a:extLst>
            </p:cNvPr>
            <p:cNvSpPr/>
            <p:nvPr/>
          </p:nvSpPr>
          <p:spPr>
            <a:xfrm>
              <a:off x="8544017" y="2577776"/>
              <a:ext cx="44055" cy="770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0" y="0"/>
                    <a:pt x="0" y="2400"/>
                    <a:pt x="0" y="5143"/>
                  </a:cubicBezTo>
                  <a:lnTo>
                    <a:pt x="0" y="16457"/>
                  </a:lnTo>
                  <a:cubicBezTo>
                    <a:pt x="0" y="19200"/>
                    <a:pt x="4800" y="21600"/>
                    <a:pt x="10800" y="21600"/>
                  </a:cubicBezTo>
                  <a:cubicBezTo>
                    <a:pt x="16800" y="21600"/>
                    <a:pt x="21600" y="19200"/>
                    <a:pt x="21600" y="16457"/>
                  </a:cubicBezTo>
                  <a:lnTo>
                    <a:pt x="21600" y="5143"/>
                  </a:lnTo>
                  <a:cubicBezTo>
                    <a:pt x="21599" y="2400"/>
                    <a:pt x="16800" y="0"/>
                    <a:pt x="10800" y="0"/>
                  </a:cubicBezTo>
                  <a:close/>
                </a:path>
              </a:pathLst>
            </a:custGeom>
            <a:solidFill>
              <a:sysClr val="windowText" lastClr="000000">
                <a:lumMod val="85000"/>
                <a:lumOff val="1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prstClr val="white"/>
                </a:solidFill>
                <a:effectLst/>
                <a:uLnTx/>
                <a:uFillTx/>
              </a:endParaRPr>
            </a:p>
          </p:txBody>
        </p:sp>
      </p:grpSp>
      <p:sp>
        <p:nvSpPr>
          <p:cNvPr id="50" name="Dikdörtgen 49"/>
          <p:cNvSpPr/>
          <p:nvPr/>
        </p:nvSpPr>
        <p:spPr>
          <a:xfrm>
            <a:off x="7933116" y="4994084"/>
            <a:ext cx="1269899" cy="523220"/>
          </a:xfrm>
          <a:prstGeom prst="rect">
            <a:avLst/>
          </a:prstGeom>
        </p:spPr>
        <p:txBody>
          <a:bodyPr wrap="none">
            <a:spAutoFit/>
          </a:bodyPr>
          <a:lstStyle/>
          <a:p>
            <a:r>
              <a:rPr lang="tr-TR" sz="2800" dirty="0" smtClean="0">
                <a:solidFill>
                  <a:schemeClr val="bg1"/>
                </a:solidFill>
              </a:rPr>
              <a:t>Namaz </a:t>
            </a:r>
            <a:endParaRPr lang="tr-TR" sz="2800" dirty="0">
              <a:solidFill>
                <a:schemeClr val="bg1"/>
              </a:solidFill>
            </a:endParaRPr>
          </a:p>
        </p:txBody>
      </p:sp>
      <p:sp>
        <p:nvSpPr>
          <p:cNvPr id="51" name="Dikdörtgen 50"/>
          <p:cNvSpPr/>
          <p:nvPr/>
        </p:nvSpPr>
        <p:spPr>
          <a:xfrm>
            <a:off x="7545486" y="4314579"/>
            <a:ext cx="2111475" cy="523220"/>
          </a:xfrm>
          <a:prstGeom prst="rect">
            <a:avLst/>
          </a:prstGeom>
        </p:spPr>
        <p:txBody>
          <a:bodyPr wrap="none">
            <a:spAutoFit/>
          </a:bodyPr>
          <a:lstStyle/>
          <a:p>
            <a:pPr lvl="0" algn="ctr">
              <a:defRPr sz="3000">
                <a:solidFill>
                  <a:srgbClr val="FFFFFF"/>
                </a:solidFill>
              </a:defRPr>
            </a:pPr>
            <a:r>
              <a:rPr lang="tr-TR" sz="2800" b="1" kern="0" dirty="0" smtClean="0">
                <a:solidFill>
                  <a:prstClr val="black">
                    <a:lumMod val="85000"/>
                    <a:lumOff val="15000"/>
                  </a:prstClr>
                </a:solidFill>
              </a:rPr>
              <a:t>yardımlaşma</a:t>
            </a:r>
            <a:endParaRPr lang="tr-TR" sz="2800" b="1" kern="0" dirty="0">
              <a:solidFill>
                <a:prstClr val="black">
                  <a:lumMod val="85000"/>
                  <a:lumOff val="15000"/>
                </a:prstClr>
              </a:solidFill>
            </a:endParaRPr>
          </a:p>
        </p:txBody>
      </p:sp>
      <p:sp>
        <p:nvSpPr>
          <p:cNvPr id="52" name="Dikdörtgen 51"/>
          <p:cNvSpPr/>
          <p:nvPr/>
        </p:nvSpPr>
        <p:spPr>
          <a:xfrm>
            <a:off x="8068864" y="3683994"/>
            <a:ext cx="888385" cy="523220"/>
          </a:xfrm>
          <a:prstGeom prst="rect">
            <a:avLst/>
          </a:prstGeom>
        </p:spPr>
        <p:txBody>
          <a:bodyPr wrap="none">
            <a:spAutoFit/>
          </a:bodyPr>
          <a:lstStyle/>
          <a:p>
            <a:pPr lvl="0" algn="ctr">
              <a:defRPr sz="3000">
                <a:solidFill>
                  <a:srgbClr val="FFFFFF"/>
                </a:solidFill>
              </a:defRPr>
            </a:pPr>
            <a:r>
              <a:rPr lang="tr-TR" sz="2800" b="1" kern="0" dirty="0" smtClean="0">
                <a:solidFill>
                  <a:prstClr val="black">
                    <a:lumMod val="85000"/>
                    <a:lumOff val="15000"/>
                  </a:prstClr>
                </a:solidFill>
              </a:rPr>
              <a:t>İyilik</a:t>
            </a:r>
            <a:endParaRPr lang="tr-TR" sz="2800" b="1" kern="0" dirty="0">
              <a:solidFill>
                <a:prstClr val="black">
                  <a:lumMod val="85000"/>
                  <a:lumOff val="15000"/>
                </a:prstClr>
              </a:solidFill>
            </a:endParaRPr>
          </a:p>
        </p:txBody>
      </p:sp>
      <p:sp>
        <p:nvSpPr>
          <p:cNvPr id="53" name="Dikdörtgen 52"/>
          <p:cNvSpPr/>
          <p:nvPr/>
        </p:nvSpPr>
        <p:spPr>
          <a:xfrm>
            <a:off x="7929025" y="2982931"/>
            <a:ext cx="1351652" cy="461665"/>
          </a:xfrm>
          <a:prstGeom prst="rect">
            <a:avLst/>
          </a:prstGeom>
        </p:spPr>
        <p:txBody>
          <a:bodyPr wrap="none">
            <a:spAutoFit/>
          </a:bodyPr>
          <a:lstStyle/>
          <a:p>
            <a:pPr lvl="0" algn="ctr">
              <a:defRPr sz="3000">
                <a:solidFill>
                  <a:srgbClr val="FFFFFF"/>
                </a:solidFill>
              </a:defRPr>
            </a:pPr>
            <a:r>
              <a:rPr lang="tr-TR" sz="2400" b="1" kern="0" dirty="0" smtClean="0">
                <a:solidFill>
                  <a:prstClr val="black">
                    <a:lumMod val="85000"/>
                    <a:lumOff val="15000"/>
                  </a:prstClr>
                </a:solidFill>
              </a:rPr>
              <a:t>Doğruluk</a:t>
            </a:r>
            <a:endParaRPr lang="tr-TR" sz="2400" b="1" kern="0" dirty="0">
              <a:solidFill>
                <a:prstClr val="black">
                  <a:lumMod val="85000"/>
                  <a:lumOff val="15000"/>
                </a:prstClr>
              </a:solidFill>
            </a:endParaRPr>
          </a:p>
        </p:txBody>
      </p:sp>
      <p:sp>
        <p:nvSpPr>
          <p:cNvPr id="54" name="Yuvarlatılmış Dikdörtgen 53"/>
          <p:cNvSpPr/>
          <p:nvPr/>
        </p:nvSpPr>
        <p:spPr>
          <a:xfrm>
            <a:off x="779489" y="5681272"/>
            <a:ext cx="10837888" cy="98935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1"/>
                </a:solidFill>
              </a:rPr>
              <a:t>“... Şüphesiz iman edip salih amel işleyen, namazı dosdoğru kılan ve zekâtı verenlerin mükâfatları Rableri katındadır.” </a:t>
            </a:r>
            <a:r>
              <a:rPr lang="tr-TR" sz="2400" dirty="0" smtClean="0">
                <a:solidFill>
                  <a:schemeClr val="tx1"/>
                </a:solidFill>
              </a:rPr>
              <a:t>Bakara suresi, 277. ayet</a:t>
            </a:r>
            <a:r>
              <a:rPr lang="tr-TR" sz="2800" dirty="0" smtClean="0">
                <a:solidFill>
                  <a:schemeClr val="tx1"/>
                </a:solidFill>
              </a:rPr>
              <a:t>.</a:t>
            </a:r>
            <a:endParaRPr lang="tr-TR" sz="2800" dirty="0">
              <a:solidFill>
                <a:schemeClr val="tx1"/>
              </a:solidFill>
            </a:endParaRPr>
          </a:p>
        </p:txBody>
      </p:sp>
    </p:spTree>
    <p:extLst>
      <p:ext uri="{BB962C8B-B14F-4D97-AF65-F5344CB8AC3E}">
        <p14:creationId xmlns:p14="http://schemas.microsoft.com/office/powerpoint/2010/main" val="13012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500"/>
                                        <p:tgtEl>
                                          <p:spTgt spid="51"/>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2" grpId="0" animBg="1"/>
      <p:bldP spid="50" grpId="0"/>
      <p:bldP spid="51" grpId="0"/>
      <p:bldP spid="52" grpId="0"/>
      <p:bldP spid="53"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70483" y="303221"/>
            <a:ext cx="5253926" cy="906559"/>
            <a:chOff x="6268273" y="537408"/>
            <a:chExt cx="5309137" cy="1363579"/>
          </a:xfrm>
        </p:grpSpPr>
        <p:sp>
          <p:nvSpPr>
            <p:cNvPr id="5" name="Dikdörtgen 4"/>
            <p:cNvSpPr/>
            <p:nvPr/>
          </p:nvSpPr>
          <p:spPr>
            <a:xfrm>
              <a:off x="6464969" y="537408"/>
              <a:ext cx="5112441" cy="13635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kdörtgen 5"/>
            <p:cNvSpPr/>
            <p:nvPr/>
          </p:nvSpPr>
          <p:spPr>
            <a:xfrm>
              <a:off x="6268273" y="713872"/>
              <a:ext cx="565665" cy="101065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Dikdörtgen 6"/>
          <p:cNvSpPr/>
          <p:nvPr/>
        </p:nvSpPr>
        <p:spPr>
          <a:xfrm>
            <a:off x="743467" y="248764"/>
            <a:ext cx="5207882" cy="1015663"/>
          </a:xfrm>
          <a:prstGeom prst="rect">
            <a:avLst/>
          </a:prstGeom>
        </p:spPr>
        <p:txBody>
          <a:bodyPr wrap="square">
            <a:spAutoFit/>
          </a:bodyPr>
          <a:lstStyle/>
          <a:p>
            <a:pPr lvl="0">
              <a:defRPr/>
            </a:pPr>
            <a:r>
              <a:rPr lang="tr-TR" sz="3000" dirty="0">
                <a:solidFill>
                  <a:prstClr val="black"/>
                </a:solidFill>
              </a:rPr>
              <a:t>Kur’an-ı Kerim, kötülüklerden sakındırır. </a:t>
            </a:r>
            <a:endParaRPr kumimoji="0" lang="tr-TR" sz="3000" b="0" i="0" u="none" strike="noStrike" kern="1200" cap="none" spc="0" normalizeH="0" baseline="0" noProof="0" dirty="0">
              <a:ln>
                <a:noFill/>
              </a:ln>
              <a:solidFill>
                <a:prstClr val="black"/>
              </a:solidFill>
              <a:effectLst/>
              <a:uLnTx/>
              <a:uFillTx/>
              <a:latin typeface="Calibri" panose="020F0502020204030204"/>
            </a:endParaRPr>
          </a:p>
        </p:txBody>
      </p:sp>
      <p:sp>
        <p:nvSpPr>
          <p:cNvPr id="8" name="Google Shape;127;p14"/>
          <p:cNvSpPr/>
          <p:nvPr/>
        </p:nvSpPr>
        <p:spPr>
          <a:xfrm rot="20686670" flipH="1">
            <a:off x="2679556" y="1256665"/>
            <a:ext cx="574424" cy="1536192"/>
          </a:xfrm>
          <a:custGeom>
            <a:avLst/>
            <a:gdLst/>
            <a:ahLst/>
            <a:cxnLst/>
            <a:rect l="l" t="t" r="r" b="b"/>
            <a:pathLst>
              <a:path w="5828" h="14000" extrusionOk="0">
                <a:moveTo>
                  <a:pt x="0" y="0"/>
                </a:moveTo>
                <a:lnTo>
                  <a:pt x="0" y="0"/>
                </a:lnTo>
                <a:cubicBezTo>
                  <a:pt x="665" y="4149"/>
                  <a:pt x="2597" y="7822"/>
                  <a:pt x="3832" y="11749"/>
                </a:cubicBezTo>
                <a:cubicBezTo>
                  <a:pt x="2692" y="12319"/>
                  <a:pt x="2692" y="12319"/>
                  <a:pt x="3737" y="13143"/>
                </a:cubicBezTo>
                <a:cubicBezTo>
                  <a:pt x="4170" y="13499"/>
                  <a:pt x="4542" y="14000"/>
                  <a:pt x="5166" y="14000"/>
                </a:cubicBezTo>
                <a:cubicBezTo>
                  <a:pt x="5317" y="14000"/>
                  <a:pt x="5483" y="13971"/>
                  <a:pt x="5669" y="13903"/>
                </a:cubicBezTo>
                <a:cubicBezTo>
                  <a:pt x="5479" y="13048"/>
                  <a:pt x="5827" y="12129"/>
                  <a:pt x="5542" y="11306"/>
                </a:cubicBezTo>
                <a:cubicBezTo>
                  <a:pt x="5482" y="11291"/>
                  <a:pt x="5426" y="11284"/>
                  <a:pt x="5375" y="11284"/>
                </a:cubicBezTo>
                <a:cubicBezTo>
                  <a:pt x="5051" y="11284"/>
                  <a:pt x="4896" y="11549"/>
                  <a:pt x="4590" y="11549"/>
                </a:cubicBezTo>
                <a:cubicBezTo>
                  <a:pt x="4542" y="11549"/>
                  <a:pt x="4491" y="11543"/>
                  <a:pt x="4434" y="11527"/>
                </a:cubicBezTo>
                <a:cubicBezTo>
                  <a:pt x="3864" y="9627"/>
                  <a:pt x="3040" y="7696"/>
                  <a:pt x="2312" y="5732"/>
                </a:cubicBezTo>
                <a:cubicBezTo>
                  <a:pt x="1552" y="3832"/>
                  <a:pt x="887" y="1868"/>
                  <a:pt x="0" y="0"/>
                </a:cubicBezTo>
                <a:close/>
              </a:path>
            </a:pathLst>
          </a:custGeom>
          <a:solidFill>
            <a:srgbClr val="5BCF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p14"/>
          <p:cNvSpPr/>
          <p:nvPr/>
        </p:nvSpPr>
        <p:spPr>
          <a:xfrm>
            <a:off x="137085" y="3022169"/>
            <a:ext cx="5426807" cy="2991173"/>
          </a:xfrm>
          <a:custGeom>
            <a:avLst/>
            <a:gdLst/>
            <a:ahLst/>
            <a:cxnLst/>
            <a:rect l="l" t="t" r="r" b="b"/>
            <a:pathLst>
              <a:path w="64004" h="51615" extrusionOk="0">
                <a:moveTo>
                  <a:pt x="2882" y="7508"/>
                </a:moveTo>
                <a:cubicBezTo>
                  <a:pt x="3642" y="8616"/>
                  <a:pt x="3674" y="9630"/>
                  <a:pt x="3737" y="10643"/>
                </a:cubicBezTo>
                <a:cubicBezTo>
                  <a:pt x="3357" y="9693"/>
                  <a:pt x="3041" y="8711"/>
                  <a:pt x="2882" y="7508"/>
                </a:cubicBezTo>
                <a:close/>
                <a:moveTo>
                  <a:pt x="9347" y="1144"/>
                </a:moveTo>
                <a:cubicBezTo>
                  <a:pt x="9956" y="1144"/>
                  <a:pt x="10574" y="1174"/>
                  <a:pt x="11180" y="1174"/>
                </a:cubicBezTo>
                <a:cubicBezTo>
                  <a:pt x="11918" y="1168"/>
                  <a:pt x="13380" y="1166"/>
                  <a:pt x="15300" y="1166"/>
                </a:cubicBezTo>
                <a:cubicBezTo>
                  <a:pt x="23846" y="1166"/>
                  <a:pt x="41465" y="1217"/>
                  <a:pt x="44749" y="1269"/>
                </a:cubicBezTo>
                <a:cubicBezTo>
                  <a:pt x="45260" y="1274"/>
                  <a:pt x="45771" y="1276"/>
                  <a:pt x="46283" y="1276"/>
                </a:cubicBezTo>
                <a:cubicBezTo>
                  <a:pt x="49351" y="1276"/>
                  <a:pt x="52422" y="1206"/>
                  <a:pt x="55516" y="1206"/>
                </a:cubicBezTo>
                <a:cubicBezTo>
                  <a:pt x="58240" y="1206"/>
                  <a:pt x="60647" y="3328"/>
                  <a:pt x="60710" y="5291"/>
                </a:cubicBezTo>
                <a:cubicBezTo>
                  <a:pt x="60742" y="6146"/>
                  <a:pt x="60615" y="6938"/>
                  <a:pt x="60330" y="7761"/>
                </a:cubicBezTo>
                <a:cubicBezTo>
                  <a:pt x="59570" y="9883"/>
                  <a:pt x="59127" y="12100"/>
                  <a:pt x="58937" y="14317"/>
                </a:cubicBezTo>
                <a:cubicBezTo>
                  <a:pt x="58715" y="16692"/>
                  <a:pt x="58525" y="19067"/>
                  <a:pt x="59190" y="21442"/>
                </a:cubicBezTo>
                <a:cubicBezTo>
                  <a:pt x="59633" y="22994"/>
                  <a:pt x="60678" y="24229"/>
                  <a:pt x="62104" y="25306"/>
                </a:cubicBezTo>
                <a:cubicBezTo>
                  <a:pt x="61185" y="26699"/>
                  <a:pt x="60678" y="28061"/>
                  <a:pt x="60520" y="29550"/>
                </a:cubicBezTo>
                <a:cubicBezTo>
                  <a:pt x="60077" y="34300"/>
                  <a:pt x="60425" y="39082"/>
                  <a:pt x="60425" y="43832"/>
                </a:cubicBezTo>
                <a:cubicBezTo>
                  <a:pt x="60425" y="44371"/>
                  <a:pt x="60488" y="44877"/>
                  <a:pt x="60520" y="45384"/>
                </a:cubicBezTo>
                <a:cubicBezTo>
                  <a:pt x="60678" y="48456"/>
                  <a:pt x="58272" y="50134"/>
                  <a:pt x="54725" y="50419"/>
                </a:cubicBezTo>
                <a:cubicBezTo>
                  <a:pt x="53559" y="50521"/>
                  <a:pt x="52399" y="50551"/>
                  <a:pt x="51240" y="50551"/>
                </a:cubicBezTo>
                <a:cubicBezTo>
                  <a:pt x="49501" y="50551"/>
                  <a:pt x="47764" y="50483"/>
                  <a:pt x="46016" y="50483"/>
                </a:cubicBezTo>
                <a:cubicBezTo>
                  <a:pt x="41740" y="50483"/>
                  <a:pt x="15962" y="50546"/>
                  <a:pt x="11655" y="50546"/>
                </a:cubicBezTo>
                <a:cubicBezTo>
                  <a:pt x="9945" y="50546"/>
                  <a:pt x="8234" y="50419"/>
                  <a:pt x="6651" y="49786"/>
                </a:cubicBezTo>
                <a:cubicBezTo>
                  <a:pt x="4878" y="49089"/>
                  <a:pt x="3864" y="47886"/>
                  <a:pt x="3706" y="46366"/>
                </a:cubicBezTo>
                <a:cubicBezTo>
                  <a:pt x="3389" y="43009"/>
                  <a:pt x="3421" y="39652"/>
                  <a:pt x="3737" y="36263"/>
                </a:cubicBezTo>
                <a:cubicBezTo>
                  <a:pt x="4022" y="33350"/>
                  <a:pt x="4149" y="30436"/>
                  <a:pt x="3231" y="27554"/>
                </a:cubicBezTo>
                <a:cubicBezTo>
                  <a:pt x="3009" y="26794"/>
                  <a:pt x="2724" y="26034"/>
                  <a:pt x="2091" y="25338"/>
                </a:cubicBezTo>
                <a:cubicBezTo>
                  <a:pt x="4054" y="24007"/>
                  <a:pt x="5163" y="22234"/>
                  <a:pt x="5289" y="20207"/>
                </a:cubicBezTo>
                <a:cubicBezTo>
                  <a:pt x="5479" y="17515"/>
                  <a:pt x="5669" y="14823"/>
                  <a:pt x="4941" y="12163"/>
                </a:cubicBezTo>
                <a:cubicBezTo>
                  <a:pt x="4466" y="10358"/>
                  <a:pt x="4213" y="8553"/>
                  <a:pt x="3611" y="6748"/>
                </a:cubicBezTo>
                <a:cubicBezTo>
                  <a:pt x="2851" y="4499"/>
                  <a:pt x="4371" y="2314"/>
                  <a:pt x="7063" y="1428"/>
                </a:cubicBezTo>
                <a:cubicBezTo>
                  <a:pt x="7779" y="1195"/>
                  <a:pt x="8555" y="1144"/>
                  <a:pt x="9347" y="1144"/>
                </a:cubicBezTo>
                <a:close/>
                <a:moveTo>
                  <a:pt x="3104" y="47316"/>
                </a:moveTo>
                <a:lnTo>
                  <a:pt x="3104" y="47316"/>
                </a:lnTo>
                <a:cubicBezTo>
                  <a:pt x="3991" y="49089"/>
                  <a:pt x="5321" y="50198"/>
                  <a:pt x="7601" y="50768"/>
                </a:cubicBezTo>
                <a:cubicBezTo>
                  <a:pt x="4656" y="50704"/>
                  <a:pt x="3452" y="49786"/>
                  <a:pt x="3104" y="47316"/>
                </a:cubicBezTo>
                <a:close/>
                <a:moveTo>
                  <a:pt x="60267" y="49406"/>
                </a:moveTo>
                <a:lnTo>
                  <a:pt x="60267" y="49406"/>
                </a:lnTo>
                <a:cubicBezTo>
                  <a:pt x="59684" y="50485"/>
                  <a:pt x="58993" y="50839"/>
                  <a:pt x="57158" y="50839"/>
                </a:cubicBezTo>
                <a:cubicBezTo>
                  <a:pt x="56999" y="50839"/>
                  <a:pt x="56832" y="50836"/>
                  <a:pt x="56656" y="50831"/>
                </a:cubicBezTo>
                <a:cubicBezTo>
                  <a:pt x="57955" y="50324"/>
                  <a:pt x="59095" y="49881"/>
                  <a:pt x="60267" y="49406"/>
                </a:cubicBezTo>
                <a:close/>
                <a:moveTo>
                  <a:pt x="10638" y="1"/>
                </a:moveTo>
                <a:cubicBezTo>
                  <a:pt x="8479" y="1"/>
                  <a:pt x="6522" y="440"/>
                  <a:pt x="4624" y="1174"/>
                </a:cubicBezTo>
                <a:cubicBezTo>
                  <a:pt x="3959" y="1428"/>
                  <a:pt x="3231" y="1744"/>
                  <a:pt x="3357" y="2504"/>
                </a:cubicBezTo>
                <a:cubicBezTo>
                  <a:pt x="3357" y="2663"/>
                  <a:pt x="3167" y="2758"/>
                  <a:pt x="3041" y="2853"/>
                </a:cubicBezTo>
                <a:cubicBezTo>
                  <a:pt x="2597" y="3233"/>
                  <a:pt x="2376" y="3708"/>
                  <a:pt x="2281" y="4183"/>
                </a:cubicBezTo>
                <a:cubicBezTo>
                  <a:pt x="1869" y="5956"/>
                  <a:pt x="2027" y="7730"/>
                  <a:pt x="2502" y="9503"/>
                </a:cubicBezTo>
                <a:cubicBezTo>
                  <a:pt x="3072" y="11657"/>
                  <a:pt x="4118" y="13715"/>
                  <a:pt x="4308" y="15932"/>
                </a:cubicBezTo>
                <a:cubicBezTo>
                  <a:pt x="4656" y="19542"/>
                  <a:pt x="3864" y="22804"/>
                  <a:pt x="349" y="25338"/>
                </a:cubicBezTo>
                <a:cubicBezTo>
                  <a:pt x="1" y="25591"/>
                  <a:pt x="32" y="25844"/>
                  <a:pt x="444" y="26034"/>
                </a:cubicBezTo>
                <a:cubicBezTo>
                  <a:pt x="1426" y="26446"/>
                  <a:pt x="1742" y="27206"/>
                  <a:pt x="1901" y="28029"/>
                </a:cubicBezTo>
                <a:cubicBezTo>
                  <a:pt x="2566" y="31861"/>
                  <a:pt x="2597" y="35725"/>
                  <a:pt x="2376" y="39589"/>
                </a:cubicBezTo>
                <a:cubicBezTo>
                  <a:pt x="2249" y="42154"/>
                  <a:pt x="2091" y="44719"/>
                  <a:pt x="2249" y="47284"/>
                </a:cubicBezTo>
                <a:cubicBezTo>
                  <a:pt x="2439" y="49913"/>
                  <a:pt x="3959" y="51053"/>
                  <a:pt x="7126" y="51433"/>
                </a:cubicBezTo>
                <a:cubicBezTo>
                  <a:pt x="8282" y="51575"/>
                  <a:pt x="9438" y="51615"/>
                  <a:pt x="10590" y="51615"/>
                </a:cubicBezTo>
                <a:cubicBezTo>
                  <a:pt x="11742" y="51615"/>
                  <a:pt x="12890" y="51575"/>
                  <a:pt x="14030" y="51559"/>
                </a:cubicBezTo>
                <a:cubicBezTo>
                  <a:pt x="17544" y="51463"/>
                  <a:pt x="28967" y="51391"/>
                  <a:pt x="38706" y="51391"/>
                </a:cubicBezTo>
                <a:cubicBezTo>
                  <a:pt x="45027" y="51391"/>
                  <a:pt x="50639" y="51421"/>
                  <a:pt x="52920" y="51496"/>
                </a:cubicBezTo>
                <a:cubicBezTo>
                  <a:pt x="53411" y="51516"/>
                  <a:pt x="53902" y="51523"/>
                  <a:pt x="54393" y="51523"/>
                </a:cubicBezTo>
                <a:cubicBezTo>
                  <a:pt x="55485" y="51523"/>
                  <a:pt x="56577" y="51486"/>
                  <a:pt x="57670" y="51464"/>
                </a:cubicBezTo>
                <a:cubicBezTo>
                  <a:pt x="60298" y="51401"/>
                  <a:pt x="61312" y="49849"/>
                  <a:pt x="61375" y="48171"/>
                </a:cubicBezTo>
                <a:cubicBezTo>
                  <a:pt x="61407" y="47537"/>
                  <a:pt x="61375" y="46872"/>
                  <a:pt x="61375" y="46239"/>
                </a:cubicBezTo>
                <a:cubicBezTo>
                  <a:pt x="61375" y="42945"/>
                  <a:pt x="61534" y="39652"/>
                  <a:pt x="61280" y="36358"/>
                </a:cubicBezTo>
                <a:cubicBezTo>
                  <a:pt x="60995" y="32906"/>
                  <a:pt x="61027" y="29486"/>
                  <a:pt x="63275" y="26383"/>
                </a:cubicBezTo>
                <a:cubicBezTo>
                  <a:pt x="63370" y="26288"/>
                  <a:pt x="63465" y="26066"/>
                  <a:pt x="63402" y="26034"/>
                </a:cubicBezTo>
                <a:cubicBezTo>
                  <a:pt x="62515" y="25306"/>
                  <a:pt x="63497" y="25433"/>
                  <a:pt x="63909" y="25306"/>
                </a:cubicBezTo>
                <a:cubicBezTo>
                  <a:pt x="64004" y="25021"/>
                  <a:pt x="63845" y="24926"/>
                  <a:pt x="63719" y="24831"/>
                </a:cubicBezTo>
                <a:cubicBezTo>
                  <a:pt x="60995" y="22836"/>
                  <a:pt x="59855" y="20302"/>
                  <a:pt x="60108" y="17420"/>
                </a:cubicBezTo>
                <a:cubicBezTo>
                  <a:pt x="60330" y="14538"/>
                  <a:pt x="60742" y="11657"/>
                  <a:pt x="61439" y="8806"/>
                </a:cubicBezTo>
                <a:cubicBezTo>
                  <a:pt x="61882" y="7033"/>
                  <a:pt x="62294" y="5228"/>
                  <a:pt x="61565" y="3423"/>
                </a:cubicBezTo>
                <a:cubicBezTo>
                  <a:pt x="60932" y="1744"/>
                  <a:pt x="58937" y="287"/>
                  <a:pt x="56942" y="256"/>
                </a:cubicBezTo>
                <a:cubicBezTo>
                  <a:pt x="48739" y="161"/>
                  <a:pt x="19034" y="97"/>
                  <a:pt x="10863" y="2"/>
                </a:cubicBezTo>
                <a:cubicBezTo>
                  <a:pt x="10788" y="1"/>
                  <a:pt x="10713" y="1"/>
                  <a:pt x="10638" y="1"/>
                </a:cubicBezTo>
                <a:close/>
              </a:path>
            </a:pathLst>
          </a:custGeom>
          <a:solidFill>
            <a:srgbClr val="ED3F5C"/>
          </a:solidFill>
          <a:ln>
            <a:noFill/>
          </a:ln>
        </p:spPr>
        <p:txBody>
          <a:bodyPr spcFirstLastPara="1" wrap="square" lIns="121900" tIns="121900" rIns="121900" bIns="121900" anchor="ctr" anchorCtr="0">
            <a:noAutofit/>
          </a:bodyPr>
          <a:lstStyle/>
          <a:p>
            <a:pPr lvl="1" algn="just" defTabSz="1219170">
              <a:buClr>
                <a:srgbClr val="000000"/>
              </a:buClr>
            </a:pPr>
            <a:endParaRPr lang="tr-TR" sz="2800" kern="0" dirty="0">
              <a:solidFill>
                <a:srgbClr val="000000"/>
              </a:solidFill>
              <a:latin typeface="Arial"/>
              <a:ea typeface="Roboto"/>
              <a:cs typeface="Roboto"/>
              <a:sym typeface="Roboto"/>
            </a:endParaRPr>
          </a:p>
        </p:txBody>
      </p:sp>
      <p:sp>
        <p:nvSpPr>
          <p:cNvPr id="10" name="Dikdörtgen 9"/>
          <p:cNvSpPr/>
          <p:nvPr/>
        </p:nvSpPr>
        <p:spPr>
          <a:xfrm>
            <a:off x="631648" y="3184311"/>
            <a:ext cx="4437681" cy="2677656"/>
          </a:xfrm>
          <a:prstGeom prst="rect">
            <a:avLst/>
          </a:prstGeom>
        </p:spPr>
        <p:txBody>
          <a:bodyPr wrap="square">
            <a:spAutoFit/>
          </a:bodyPr>
          <a:lstStyle/>
          <a:p>
            <a:pPr algn="just"/>
            <a:r>
              <a:rPr lang="tr-TR" sz="2800" dirty="0" smtClean="0"/>
              <a:t>Kur’an-ı Kerim, insan ve topluma zarar veren davranışların neler olduğunu açıklar ve Müslümanların bu davranışlardan </a:t>
            </a:r>
            <a:r>
              <a:rPr lang="tr-TR" sz="2800" b="1" dirty="0" smtClean="0"/>
              <a:t>uzak durması </a:t>
            </a:r>
            <a:r>
              <a:rPr lang="tr-TR" sz="2800" dirty="0" smtClean="0"/>
              <a:t>gerektiğini öğütler.</a:t>
            </a:r>
            <a:endParaRPr lang="tr-TR" sz="2800" dirty="0"/>
          </a:p>
        </p:txBody>
      </p:sp>
      <p:cxnSp>
        <p:nvCxnSpPr>
          <p:cNvPr id="11" name="Düz Bağlayıcı 10"/>
          <p:cNvCxnSpPr/>
          <p:nvPr/>
        </p:nvCxnSpPr>
        <p:spPr>
          <a:xfrm>
            <a:off x="6103495" y="1349115"/>
            <a:ext cx="44971" cy="517160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ircle">
            <a:extLst>
              <a:ext uri="{FF2B5EF4-FFF2-40B4-BE49-F238E27FC236}">
                <a16:creationId xmlns:a16="http://schemas.microsoft.com/office/drawing/2014/main" id="{0F9065E1-B769-4BD0-9DC1-09CE2E3B659E}"/>
              </a:ext>
            </a:extLst>
          </p:cNvPr>
          <p:cNvSpPr/>
          <p:nvPr/>
        </p:nvSpPr>
        <p:spPr>
          <a:xfrm>
            <a:off x="7966733" y="2550527"/>
            <a:ext cx="2319557" cy="2319553"/>
          </a:xfrm>
          <a:prstGeom prst="ellipse">
            <a:avLst/>
          </a:prstGeom>
          <a:solidFill>
            <a:sysClr val="window" lastClr="FFFFFF">
              <a:lumMod val="75000"/>
            </a:sysClr>
          </a:solidFill>
          <a:ln w="158750">
            <a:solidFill>
              <a:sysClr val="window" lastClr="FFFFFF">
                <a:lumMod val="65000"/>
              </a:sys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2400" b="0" i="0" u="none" strike="noStrike" kern="0" cap="none" spc="0" normalizeH="0" baseline="0" noProof="0" dirty="0" smtClean="0">
                <a:ln>
                  <a:noFill/>
                </a:ln>
                <a:solidFill>
                  <a:schemeClr val="tx1">
                    <a:lumMod val="95000"/>
                    <a:lumOff val="5000"/>
                  </a:schemeClr>
                </a:solidFill>
                <a:effectLst/>
                <a:uLnTx/>
                <a:uFillTx/>
                <a:latin typeface="Calibri" panose="020F0502020204030204"/>
              </a:rPr>
              <a:t>Kur’an’ın Sakındırdığı Davranışlar</a:t>
            </a:r>
            <a:endParaRPr kumimoji="0" sz="24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13" name="Shape">
            <a:extLst>
              <a:ext uri="{FF2B5EF4-FFF2-40B4-BE49-F238E27FC236}">
                <a16:creationId xmlns:a16="http://schemas.microsoft.com/office/drawing/2014/main" id="{F3A2A620-B594-44CF-934C-EEFF28AC4B52}"/>
              </a:ext>
            </a:extLst>
          </p:cNvPr>
          <p:cNvSpPr/>
          <p:nvPr/>
        </p:nvSpPr>
        <p:spPr>
          <a:xfrm>
            <a:off x="6385303" y="2774198"/>
            <a:ext cx="1908752" cy="1767822"/>
          </a:xfrm>
          <a:custGeom>
            <a:avLst/>
            <a:gdLst/>
            <a:ahLst/>
            <a:cxnLst>
              <a:cxn ang="0">
                <a:pos x="wd2" y="hd2"/>
              </a:cxn>
              <a:cxn ang="5400000">
                <a:pos x="wd2" y="hd2"/>
              </a:cxn>
              <a:cxn ang="10800000">
                <a:pos x="wd2" y="hd2"/>
              </a:cxn>
              <a:cxn ang="16200000">
                <a:pos x="wd2" y="hd2"/>
              </a:cxn>
            </a:cxnLst>
            <a:rect l="0" t="0" r="r" b="b"/>
            <a:pathLst>
              <a:path w="21027" h="21173" extrusionOk="0">
                <a:moveTo>
                  <a:pt x="19865" y="9637"/>
                </a:moveTo>
                <a:cubicBezTo>
                  <a:pt x="19284" y="9166"/>
                  <a:pt x="18862" y="8460"/>
                  <a:pt x="18650" y="7636"/>
                </a:cubicBezTo>
                <a:cubicBezTo>
                  <a:pt x="17436" y="2928"/>
                  <a:pt x="13369" y="-427"/>
                  <a:pt x="8616" y="44"/>
                </a:cubicBezTo>
                <a:cubicBezTo>
                  <a:pt x="4180" y="515"/>
                  <a:pt x="589" y="4399"/>
                  <a:pt x="61" y="9343"/>
                </a:cubicBezTo>
                <a:cubicBezTo>
                  <a:pt x="-573" y="15758"/>
                  <a:pt x="3863" y="21173"/>
                  <a:pt x="9461" y="21173"/>
                </a:cubicBezTo>
                <a:cubicBezTo>
                  <a:pt x="13792" y="21173"/>
                  <a:pt x="17436" y="17995"/>
                  <a:pt x="18598" y="13581"/>
                </a:cubicBezTo>
                <a:cubicBezTo>
                  <a:pt x="18809" y="12757"/>
                  <a:pt x="19231" y="12050"/>
                  <a:pt x="19865" y="11580"/>
                </a:cubicBezTo>
                <a:lnTo>
                  <a:pt x="21027" y="10638"/>
                </a:lnTo>
                <a:lnTo>
                  <a:pt x="19865" y="9637"/>
                </a:lnTo>
                <a:close/>
              </a:path>
            </a:pathLst>
          </a:custGeom>
          <a:gradFill flip="none" rotWithShape="1">
            <a:gsLst>
              <a:gs pos="0">
                <a:srgbClr val="F7931F">
                  <a:satMod val="103000"/>
                  <a:lumMod val="102000"/>
                  <a:tint val="94000"/>
                </a:srgbClr>
              </a:gs>
              <a:gs pos="50000">
                <a:srgbClr val="F7931F">
                  <a:satMod val="110000"/>
                  <a:lumMod val="100000"/>
                  <a:shade val="100000"/>
                </a:srgbClr>
              </a:gs>
              <a:gs pos="100000">
                <a:srgbClr val="F7931F">
                  <a:lumMod val="75000"/>
                </a:srgbClr>
              </a:gs>
            </a:gsLst>
            <a:lin ang="0" scaled="1"/>
            <a:tileRect/>
          </a:gradFill>
          <a:ln w="6350" cap="flat" cmpd="sng" algn="ctr">
            <a:noFill/>
            <a:prstDash val="solid"/>
            <a:miter lim="800000"/>
          </a:ln>
          <a:effectLst/>
        </p:spPr>
        <p:txBody>
          <a:bodyPr lIns="38100" tIns="38100" rIns="38100" bIns="38100" anchor="ctr"/>
          <a:lstStyle/>
          <a:p>
            <a:pPr lvl="0">
              <a:defRPr sz="3000">
                <a:solidFill>
                  <a:srgbClr val="FFFFFF"/>
                </a:solidFill>
              </a:defRPr>
            </a:pPr>
            <a:r>
              <a:rPr lang="tr-TR" sz="3600" kern="0" dirty="0" smtClean="0">
                <a:solidFill>
                  <a:schemeClr val="tx1">
                    <a:lumMod val="95000"/>
                    <a:lumOff val="5000"/>
                  </a:schemeClr>
                </a:solidFill>
                <a:latin typeface="Calibri" panose="020F0502020204030204"/>
              </a:rPr>
              <a:t> Hırsızlık</a:t>
            </a:r>
            <a:endParaRPr lang="tr-TR" sz="3600" kern="0" dirty="0">
              <a:solidFill>
                <a:schemeClr val="tx1">
                  <a:lumMod val="95000"/>
                  <a:lumOff val="5000"/>
                </a:schemeClr>
              </a:solidFill>
              <a:latin typeface="Calibri" panose="020F0502020204030204"/>
            </a:endParaRPr>
          </a:p>
        </p:txBody>
      </p:sp>
      <p:sp>
        <p:nvSpPr>
          <p:cNvPr id="14" name="Shape">
            <a:extLst>
              <a:ext uri="{FF2B5EF4-FFF2-40B4-BE49-F238E27FC236}">
                <a16:creationId xmlns:a16="http://schemas.microsoft.com/office/drawing/2014/main" id="{32BBDF08-EE17-4D21-8FA4-E9AC5A7F3329}"/>
              </a:ext>
            </a:extLst>
          </p:cNvPr>
          <p:cNvSpPr/>
          <p:nvPr/>
        </p:nvSpPr>
        <p:spPr>
          <a:xfrm>
            <a:off x="9958964" y="2926039"/>
            <a:ext cx="1735934" cy="1568528"/>
          </a:xfrm>
          <a:custGeom>
            <a:avLst/>
            <a:gdLst/>
            <a:ahLst/>
            <a:cxnLst>
              <a:cxn ang="0">
                <a:pos x="wd2" y="hd2"/>
              </a:cxn>
              <a:cxn ang="5400000">
                <a:pos x="wd2" y="hd2"/>
              </a:cxn>
              <a:cxn ang="10800000">
                <a:pos x="wd2" y="hd2"/>
              </a:cxn>
              <a:cxn ang="16200000">
                <a:pos x="wd2" y="hd2"/>
              </a:cxn>
            </a:cxnLst>
            <a:rect l="0" t="0" r="r" b="b"/>
            <a:pathLst>
              <a:path w="21027" h="21173" extrusionOk="0">
                <a:moveTo>
                  <a:pt x="1162" y="11536"/>
                </a:moveTo>
                <a:cubicBezTo>
                  <a:pt x="1743" y="12007"/>
                  <a:pt x="2165" y="12713"/>
                  <a:pt x="2377" y="13537"/>
                </a:cubicBezTo>
                <a:cubicBezTo>
                  <a:pt x="3591" y="18245"/>
                  <a:pt x="7658" y="21600"/>
                  <a:pt x="12411" y="21129"/>
                </a:cubicBezTo>
                <a:cubicBezTo>
                  <a:pt x="16847" y="20658"/>
                  <a:pt x="20438" y="16774"/>
                  <a:pt x="20966" y="11830"/>
                </a:cubicBezTo>
                <a:cubicBezTo>
                  <a:pt x="21600" y="5415"/>
                  <a:pt x="17164" y="0"/>
                  <a:pt x="11566" y="0"/>
                </a:cubicBezTo>
                <a:cubicBezTo>
                  <a:pt x="7235" y="0"/>
                  <a:pt x="3591" y="3178"/>
                  <a:pt x="2429" y="7592"/>
                </a:cubicBezTo>
                <a:cubicBezTo>
                  <a:pt x="2218" y="8416"/>
                  <a:pt x="1796" y="9123"/>
                  <a:pt x="1162" y="9593"/>
                </a:cubicBezTo>
                <a:lnTo>
                  <a:pt x="0" y="10535"/>
                </a:lnTo>
                <a:lnTo>
                  <a:pt x="1162" y="11536"/>
                </a:lnTo>
                <a:close/>
              </a:path>
            </a:pathLst>
          </a:custGeom>
          <a:gradFill flip="none" rotWithShape="1">
            <a:gsLst>
              <a:gs pos="0">
                <a:srgbClr val="A2B969">
                  <a:satMod val="103000"/>
                  <a:lumMod val="102000"/>
                  <a:tint val="94000"/>
                </a:srgbClr>
              </a:gs>
              <a:gs pos="50000">
                <a:srgbClr val="A2B969">
                  <a:satMod val="110000"/>
                  <a:lumMod val="100000"/>
                  <a:shade val="100000"/>
                </a:srgbClr>
              </a:gs>
              <a:gs pos="100000">
                <a:srgbClr val="A2B969">
                  <a:lumMod val="75000"/>
                </a:srgbClr>
              </a:gs>
            </a:gsLst>
            <a:lin ang="10800000" scaled="1"/>
            <a:tileRect/>
          </a:gradFill>
          <a:ln w="6350" cap="flat" cmpd="sng" algn="ctr">
            <a:solidFill>
              <a:srgbClr val="A2B969"/>
            </a:solidFill>
            <a:prstDash val="solid"/>
            <a:miter lim="800000"/>
          </a:ln>
          <a:effectLst/>
        </p:spPr>
        <p:txBody>
          <a:bodyPr lIns="38100" tIns="38100" rIns="38100" bIns="38100" anchor="ctr"/>
          <a:lstStyle/>
          <a:p>
            <a:pPr lvl="0" algn="ctr">
              <a:defRPr sz="3000">
                <a:solidFill>
                  <a:srgbClr val="FFFFFF"/>
                </a:solidFill>
              </a:defRPr>
            </a:pPr>
            <a:r>
              <a:rPr lang="tr-TR" sz="3200" kern="0" dirty="0">
                <a:solidFill>
                  <a:schemeClr val="tx1">
                    <a:lumMod val="95000"/>
                    <a:lumOff val="5000"/>
                  </a:schemeClr>
                </a:solidFill>
                <a:latin typeface="Calibri" panose="020F0502020204030204"/>
              </a:rPr>
              <a:t>   </a:t>
            </a:r>
            <a:r>
              <a:rPr lang="tr-TR" sz="3600" kern="0" dirty="0" smtClean="0">
                <a:solidFill>
                  <a:schemeClr val="tx1">
                    <a:lumMod val="95000"/>
                    <a:lumOff val="5000"/>
                  </a:schemeClr>
                </a:solidFill>
                <a:latin typeface="Calibri" panose="020F0502020204030204"/>
              </a:rPr>
              <a:t>İftira</a:t>
            </a:r>
            <a:endParaRPr kumimoji="0" sz="36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15" name="Shape">
            <a:extLst>
              <a:ext uri="{FF2B5EF4-FFF2-40B4-BE49-F238E27FC236}">
                <a16:creationId xmlns:a16="http://schemas.microsoft.com/office/drawing/2014/main" id="{8443F12E-950D-4334-928A-13E839DA2AFE}"/>
              </a:ext>
            </a:extLst>
          </p:cNvPr>
          <p:cNvSpPr/>
          <p:nvPr/>
        </p:nvSpPr>
        <p:spPr>
          <a:xfrm>
            <a:off x="7270230" y="4407108"/>
            <a:ext cx="1678898" cy="1663908"/>
          </a:xfrm>
          <a:custGeom>
            <a:avLst/>
            <a:gdLst/>
            <a:ahLst/>
            <a:cxnLst>
              <a:cxn ang="0">
                <a:pos x="wd2" y="hd2"/>
              </a:cxn>
              <a:cxn ang="5400000">
                <a:pos x="wd2" y="hd2"/>
              </a:cxn>
              <a:cxn ang="10800000">
                <a:pos x="wd2" y="hd2"/>
              </a:cxn>
              <a:cxn ang="16200000">
                <a:pos x="wd2" y="hd2"/>
              </a:cxn>
            </a:cxnLst>
            <a:rect l="0" t="0" r="r" b="b"/>
            <a:pathLst>
              <a:path w="19653" h="19715" extrusionOk="0">
                <a:moveTo>
                  <a:pt x="14448" y="588"/>
                </a:moveTo>
                <a:cubicBezTo>
                  <a:pt x="13738" y="909"/>
                  <a:pt x="12972" y="909"/>
                  <a:pt x="12206" y="748"/>
                </a:cubicBezTo>
                <a:cubicBezTo>
                  <a:pt x="7777" y="-321"/>
                  <a:pt x="2965" y="1711"/>
                  <a:pt x="887" y="6095"/>
                </a:cubicBezTo>
                <a:cubicBezTo>
                  <a:pt x="-1027" y="10158"/>
                  <a:pt x="231" y="15130"/>
                  <a:pt x="3949" y="17804"/>
                </a:cubicBezTo>
                <a:cubicBezTo>
                  <a:pt x="8761" y="21279"/>
                  <a:pt x="15433" y="19835"/>
                  <a:pt x="18331" y="14917"/>
                </a:cubicBezTo>
                <a:cubicBezTo>
                  <a:pt x="20573" y="11121"/>
                  <a:pt x="19862" y="6469"/>
                  <a:pt x="16964" y="3475"/>
                </a:cubicBezTo>
                <a:cubicBezTo>
                  <a:pt x="16417" y="2940"/>
                  <a:pt x="16034" y="2245"/>
                  <a:pt x="15980" y="1443"/>
                </a:cubicBezTo>
                <a:lnTo>
                  <a:pt x="15815" y="0"/>
                </a:lnTo>
                <a:lnTo>
                  <a:pt x="14448" y="588"/>
                </a:lnTo>
                <a:close/>
              </a:path>
            </a:pathLst>
          </a:custGeom>
          <a:solidFill>
            <a:schemeClr val="accent2">
              <a:lumMod val="60000"/>
              <a:lumOff val="40000"/>
            </a:schemeClr>
          </a:solidFill>
          <a:ln w="6350" cap="flat" cmpd="sng" algn="ctr">
            <a:noFill/>
            <a:prstDash val="solid"/>
            <a:miter lim="800000"/>
          </a:ln>
          <a:effectLst/>
        </p:spPr>
        <p:txBody>
          <a:bodyPr lIns="38100" tIns="38100" rIns="38100" bIns="38100" anchor="ctr"/>
          <a:lstStyle/>
          <a:p>
            <a:pPr lvl="0" algn="ctr">
              <a:defRPr sz="3000">
                <a:solidFill>
                  <a:srgbClr val="FFFFFF"/>
                </a:solidFill>
              </a:defRPr>
            </a:pPr>
            <a:r>
              <a:rPr lang="tr-TR" sz="3600" kern="0" dirty="0" smtClean="0">
                <a:solidFill>
                  <a:schemeClr val="tx1">
                    <a:lumMod val="95000"/>
                    <a:lumOff val="5000"/>
                  </a:schemeClr>
                </a:solidFill>
                <a:latin typeface="Calibri" panose="020F0502020204030204"/>
              </a:rPr>
              <a:t>Kibir</a:t>
            </a:r>
            <a:endParaRPr lang="tr-TR" sz="3600" kern="0" dirty="0">
              <a:solidFill>
                <a:schemeClr val="tx1">
                  <a:lumMod val="95000"/>
                  <a:lumOff val="5000"/>
                </a:schemeClr>
              </a:solidFill>
              <a:latin typeface="Calibri" panose="020F0502020204030204"/>
            </a:endParaRPr>
          </a:p>
        </p:txBody>
      </p:sp>
      <p:sp>
        <p:nvSpPr>
          <p:cNvPr id="16" name="Shape">
            <a:extLst>
              <a:ext uri="{FF2B5EF4-FFF2-40B4-BE49-F238E27FC236}">
                <a16:creationId xmlns:a16="http://schemas.microsoft.com/office/drawing/2014/main" id="{51C8626C-1676-4A6D-B7CA-42C0EFEB1F89}"/>
              </a:ext>
            </a:extLst>
          </p:cNvPr>
          <p:cNvSpPr/>
          <p:nvPr/>
        </p:nvSpPr>
        <p:spPr>
          <a:xfrm>
            <a:off x="9255587" y="1334125"/>
            <a:ext cx="1657251" cy="1687734"/>
          </a:xfrm>
          <a:custGeom>
            <a:avLst/>
            <a:gdLst/>
            <a:ahLst/>
            <a:cxnLst>
              <a:cxn ang="0">
                <a:pos x="wd2" y="hd2"/>
              </a:cxn>
              <a:cxn ang="5400000">
                <a:pos x="wd2" y="hd2"/>
              </a:cxn>
              <a:cxn ang="10800000">
                <a:pos x="wd2" y="hd2"/>
              </a:cxn>
              <a:cxn ang="16200000">
                <a:pos x="wd2" y="hd2"/>
              </a:cxn>
            </a:cxnLst>
            <a:rect l="0" t="0" r="r" b="b"/>
            <a:pathLst>
              <a:path w="19653" h="19715" extrusionOk="0">
                <a:moveTo>
                  <a:pt x="5205" y="19126"/>
                </a:moveTo>
                <a:cubicBezTo>
                  <a:pt x="5916" y="18805"/>
                  <a:pt x="6681" y="18805"/>
                  <a:pt x="7447" y="18966"/>
                </a:cubicBezTo>
                <a:cubicBezTo>
                  <a:pt x="11876" y="20035"/>
                  <a:pt x="16688" y="18003"/>
                  <a:pt x="18766" y="13619"/>
                </a:cubicBezTo>
                <a:cubicBezTo>
                  <a:pt x="20680" y="9556"/>
                  <a:pt x="19422" y="4584"/>
                  <a:pt x="15704" y="1910"/>
                </a:cubicBezTo>
                <a:cubicBezTo>
                  <a:pt x="10892" y="-1565"/>
                  <a:pt x="4220" y="-121"/>
                  <a:pt x="1322" y="4797"/>
                </a:cubicBezTo>
                <a:cubicBezTo>
                  <a:pt x="-920" y="8593"/>
                  <a:pt x="-209" y="13245"/>
                  <a:pt x="2689" y="16239"/>
                </a:cubicBezTo>
                <a:cubicBezTo>
                  <a:pt x="3236" y="16774"/>
                  <a:pt x="3619" y="17469"/>
                  <a:pt x="3673" y="18271"/>
                </a:cubicBezTo>
                <a:lnTo>
                  <a:pt x="3838" y="19714"/>
                </a:lnTo>
                <a:lnTo>
                  <a:pt x="5205" y="19126"/>
                </a:lnTo>
                <a:close/>
              </a:path>
            </a:pathLst>
          </a:custGeom>
          <a:gradFill flip="none" rotWithShape="1">
            <a:gsLst>
              <a:gs pos="0">
                <a:srgbClr val="4CC1EF">
                  <a:satMod val="103000"/>
                  <a:lumMod val="102000"/>
                  <a:tint val="94000"/>
                </a:srgbClr>
              </a:gs>
              <a:gs pos="50000">
                <a:srgbClr val="4CC1EF">
                  <a:satMod val="110000"/>
                  <a:lumMod val="100000"/>
                  <a:shade val="100000"/>
                </a:srgbClr>
              </a:gs>
              <a:gs pos="100000">
                <a:srgbClr val="4CC1EF">
                  <a:lumMod val="75000"/>
                </a:srgbClr>
              </a:gs>
            </a:gsLst>
            <a:lin ang="8100000" scaled="1"/>
            <a:tileRect/>
          </a:gradFill>
          <a:ln w="6350" cap="flat" cmpd="sng" algn="ctr">
            <a:noFill/>
            <a:prstDash val="solid"/>
            <a:miter lim="800000"/>
          </a:ln>
          <a:effectLst/>
        </p:spPr>
        <p:txBody>
          <a:bodyPr lIns="38100" tIns="38100" rIns="38100" bIns="38100" anchor="ctr"/>
          <a:lstStyle/>
          <a:p>
            <a:pPr lvl="0" algn="ctr">
              <a:defRPr sz="3000">
                <a:solidFill>
                  <a:srgbClr val="FFFFFF"/>
                </a:solidFill>
              </a:defRPr>
            </a:pPr>
            <a:r>
              <a:rPr lang="tr-TR" sz="3200" kern="0" dirty="0" smtClean="0">
                <a:solidFill>
                  <a:schemeClr val="tx1">
                    <a:lumMod val="95000"/>
                    <a:lumOff val="5000"/>
                  </a:schemeClr>
                </a:solidFill>
                <a:latin typeface="Calibri" panose="020F0502020204030204"/>
              </a:rPr>
              <a:t>Gıybet</a:t>
            </a:r>
            <a:endParaRPr kumimoji="0" sz="32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17" name="Shape">
            <a:extLst>
              <a:ext uri="{FF2B5EF4-FFF2-40B4-BE49-F238E27FC236}">
                <a16:creationId xmlns:a16="http://schemas.microsoft.com/office/drawing/2014/main" id="{FCC3801B-2C80-42ED-8AC0-E2028C7B22AA}"/>
              </a:ext>
            </a:extLst>
          </p:cNvPr>
          <p:cNvSpPr/>
          <p:nvPr/>
        </p:nvSpPr>
        <p:spPr>
          <a:xfrm>
            <a:off x="7424364" y="1394085"/>
            <a:ext cx="1659675" cy="1627774"/>
          </a:xfrm>
          <a:custGeom>
            <a:avLst/>
            <a:gdLst/>
            <a:ahLst/>
            <a:cxnLst>
              <a:cxn ang="0">
                <a:pos x="wd2" y="hd2"/>
              </a:cxn>
              <a:cxn ang="5400000">
                <a:pos x="wd2" y="hd2"/>
              </a:cxn>
              <a:cxn ang="10800000">
                <a:pos x="wd2" y="hd2"/>
              </a:cxn>
              <a:cxn ang="16200000">
                <a:pos x="wd2" y="hd2"/>
              </a:cxn>
            </a:cxnLst>
            <a:rect l="0" t="0" r="r" b="b"/>
            <a:pathLst>
              <a:path w="19101" h="20283" extrusionOk="0">
                <a:moveTo>
                  <a:pt x="15567" y="18741"/>
                </a:moveTo>
                <a:cubicBezTo>
                  <a:pt x="15620" y="17969"/>
                  <a:pt x="15991" y="17253"/>
                  <a:pt x="16520" y="16702"/>
                </a:cubicBezTo>
                <a:cubicBezTo>
                  <a:pt x="19538" y="13341"/>
                  <a:pt x="20067" y="8106"/>
                  <a:pt x="17261" y="4083"/>
                </a:cubicBezTo>
                <a:cubicBezTo>
                  <a:pt x="14667" y="337"/>
                  <a:pt x="9743" y="-1041"/>
                  <a:pt x="5667" y="832"/>
                </a:cubicBezTo>
                <a:cubicBezTo>
                  <a:pt x="373" y="3312"/>
                  <a:pt x="-1533" y="9869"/>
                  <a:pt x="1326" y="14939"/>
                </a:cubicBezTo>
                <a:cubicBezTo>
                  <a:pt x="3549" y="18796"/>
                  <a:pt x="7838" y="20559"/>
                  <a:pt x="11861" y="19512"/>
                </a:cubicBezTo>
                <a:cubicBezTo>
                  <a:pt x="12602" y="19292"/>
                  <a:pt x="13344" y="19347"/>
                  <a:pt x="14085" y="19677"/>
                </a:cubicBezTo>
                <a:lnTo>
                  <a:pt x="15408" y="20283"/>
                </a:lnTo>
                <a:lnTo>
                  <a:pt x="15567" y="18741"/>
                </a:lnTo>
                <a:close/>
              </a:path>
            </a:pathLst>
          </a:custGeom>
          <a:gradFill flip="none" rotWithShape="1">
            <a:gsLst>
              <a:gs pos="0">
                <a:srgbClr val="FFCC4C">
                  <a:satMod val="103000"/>
                  <a:lumMod val="102000"/>
                  <a:tint val="94000"/>
                </a:srgbClr>
              </a:gs>
              <a:gs pos="50000">
                <a:srgbClr val="FFCC4C">
                  <a:satMod val="110000"/>
                  <a:lumMod val="100000"/>
                  <a:shade val="100000"/>
                </a:srgbClr>
              </a:gs>
              <a:gs pos="100000">
                <a:srgbClr val="FFCC4C">
                  <a:lumMod val="75000"/>
                </a:srgbClr>
              </a:gs>
            </a:gsLst>
            <a:lin ang="2700000" scaled="1"/>
            <a:tileRect/>
          </a:gradFill>
          <a:ln w="6350" cap="flat" cmpd="sng" algn="ctr">
            <a:noFill/>
            <a:prstDash val="solid"/>
            <a:miter lim="800000"/>
          </a:ln>
          <a:effectLst/>
        </p:spPr>
        <p:txBody>
          <a:bodyPr lIns="38100" tIns="38100" rIns="38100" bIns="38100" anchor="ctr"/>
          <a:lstStyle/>
          <a:p>
            <a:pPr lvl="0" algn="ctr">
              <a:defRPr sz="3000">
                <a:solidFill>
                  <a:srgbClr val="FFFFFF"/>
                </a:solidFill>
              </a:defRPr>
            </a:pPr>
            <a:r>
              <a:rPr lang="tr-TR" sz="3000" kern="0" dirty="0">
                <a:solidFill>
                  <a:schemeClr val="tx1">
                    <a:lumMod val="95000"/>
                    <a:lumOff val="5000"/>
                  </a:schemeClr>
                </a:solidFill>
                <a:latin typeface="Calibri" panose="020F0502020204030204"/>
              </a:rPr>
              <a:t> </a:t>
            </a:r>
            <a:r>
              <a:rPr lang="tr-TR" sz="3200" kern="0" dirty="0">
                <a:solidFill>
                  <a:schemeClr val="tx1">
                    <a:lumMod val="95000"/>
                    <a:lumOff val="5000"/>
                  </a:schemeClr>
                </a:solidFill>
                <a:latin typeface="Calibri" panose="020F0502020204030204"/>
              </a:rPr>
              <a:t>B</a:t>
            </a:r>
            <a:r>
              <a:rPr lang="tr-TR" sz="3200" kern="0" dirty="0" smtClean="0">
                <a:solidFill>
                  <a:schemeClr val="tx1">
                    <a:lumMod val="95000"/>
                    <a:lumOff val="5000"/>
                  </a:schemeClr>
                </a:solidFill>
                <a:latin typeface="Calibri" panose="020F0502020204030204"/>
              </a:rPr>
              <a:t>encillik</a:t>
            </a:r>
            <a:endParaRPr kumimoji="0" sz="32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18" name="Shape">
            <a:extLst>
              <a:ext uri="{FF2B5EF4-FFF2-40B4-BE49-F238E27FC236}">
                <a16:creationId xmlns:a16="http://schemas.microsoft.com/office/drawing/2014/main" id="{23F74356-F220-4FDF-BD17-9C3D61D55E5F}"/>
              </a:ext>
            </a:extLst>
          </p:cNvPr>
          <p:cNvSpPr/>
          <p:nvPr/>
        </p:nvSpPr>
        <p:spPr>
          <a:xfrm>
            <a:off x="9218952" y="4428118"/>
            <a:ext cx="1651416" cy="1612917"/>
          </a:xfrm>
          <a:custGeom>
            <a:avLst/>
            <a:gdLst/>
            <a:ahLst/>
            <a:cxnLst>
              <a:cxn ang="0">
                <a:pos x="wd2" y="hd2"/>
              </a:cxn>
              <a:cxn ang="5400000">
                <a:pos x="wd2" y="hd2"/>
              </a:cxn>
              <a:cxn ang="10800000">
                <a:pos x="wd2" y="hd2"/>
              </a:cxn>
              <a:cxn ang="16200000">
                <a:pos x="wd2" y="hd2"/>
              </a:cxn>
            </a:cxnLst>
            <a:rect l="0" t="0" r="r" b="b"/>
            <a:pathLst>
              <a:path w="19101" h="20283" extrusionOk="0">
                <a:moveTo>
                  <a:pt x="3533" y="1542"/>
                </a:moveTo>
                <a:cubicBezTo>
                  <a:pt x="3480" y="2314"/>
                  <a:pt x="3109" y="3030"/>
                  <a:pt x="2580" y="3581"/>
                </a:cubicBezTo>
                <a:cubicBezTo>
                  <a:pt x="-438" y="6942"/>
                  <a:pt x="-967" y="12177"/>
                  <a:pt x="1839" y="16200"/>
                </a:cubicBezTo>
                <a:cubicBezTo>
                  <a:pt x="4433" y="19946"/>
                  <a:pt x="9357" y="21324"/>
                  <a:pt x="13433" y="19451"/>
                </a:cubicBezTo>
                <a:cubicBezTo>
                  <a:pt x="18727" y="16971"/>
                  <a:pt x="20633" y="10414"/>
                  <a:pt x="17774" y="5344"/>
                </a:cubicBezTo>
                <a:cubicBezTo>
                  <a:pt x="15551" y="1487"/>
                  <a:pt x="11262" y="-276"/>
                  <a:pt x="7239" y="771"/>
                </a:cubicBezTo>
                <a:cubicBezTo>
                  <a:pt x="6498" y="991"/>
                  <a:pt x="5756" y="936"/>
                  <a:pt x="5015" y="606"/>
                </a:cubicBezTo>
                <a:lnTo>
                  <a:pt x="3692" y="0"/>
                </a:lnTo>
                <a:lnTo>
                  <a:pt x="3533" y="1542"/>
                </a:lnTo>
                <a:close/>
              </a:path>
            </a:pathLst>
          </a:custGeom>
          <a:solidFill>
            <a:schemeClr val="accent5">
              <a:lumMod val="60000"/>
              <a:lumOff val="40000"/>
            </a:schemeClr>
          </a:solidFill>
          <a:ln w="6350" cap="flat" cmpd="sng" algn="ctr">
            <a:noFill/>
            <a:prstDash val="solid"/>
            <a:miter lim="800000"/>
          </a:ln>
          <a:effectLst/>
        </p:spPr>
        <p:txBody>
          <a:bodyPr lIns="38100" tIns="38100" rIns="38100" bIns="38100" anchor="ctr"/>
          <a:lstStyle/>
          <a:p>
            <a:pPr lvl="0" algn="ctr">
              <a:defRPr sz="3000">
                <a:solidFill>
                  <a:srgbClr val="FFFFFF"/>
                </a:solidFill>
              </a:defRPr>
            </a:pPr>
            <a:r>
              <a:rPr kumimoji="0" lang="tr-TR" sz="3000" b="0" i="0" u="none" strike="noStrike" kern="0" cap="none" spc="0" normalizeH="0" baseline="0" noProof="0" dirty="0" smtClean="0">
                <a:ln>
                  <a:noFill/>
                </a:ln>
                <a:solidFill>
                  <a:schemeClr val="tx1">
                    <a:lumMod val="95000"/>
                    <a:lumOff val="5000"/>
                  </a:schemeClr>
                </a:solidFill>
                <a:effectLst/>
                <a:uLnTx/>
                <a:uFillTx/>
                <a:latin typeface="Calibri" panose="020F0502020204030204"/>
                <a:ea typeface="+mn-ea"/>
                <a:cs typeface="+mn-cs"/>
              </a:rPr>
              <a:t>İçki kumar</a:t>
            </a:r>
            <a:endParaRPr kumimoji="0" sz="3000" b="0" i="0" u="none" strike="noStrike" kern="0" cap="none" spc="0" normalizeH="0" baseline="0" noProof="0" dirty="0">
              <a:ln>
                <a:noFill/>
              </a:ln>
              <a:solidFill>
                <a:schemeClr val="tx1">
                  <a:lumMod val="95000"/>
                  <a:lumOff val="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4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148"/>
          <a:stretch/>
        </p:blipFill>
        <p:spPr>
          <a:xfrm>
            <a:off x="5636302" y="1357185"/>
            <a:ext cx="6420645" cy="4548344"/>
          </a:xfrm>
          <a:prstGeom prst="rect">
            <a:avLst/>
          </a:prstGeom>
        </p:spPr>
      </p:pic>
      <p:sp>
        <p:nvSpPr>
          <p:cNvPr id="5" name="Dikdörtgen 4"/>
          <p:cNvSpPr/>
          <p:nvPr/>
        </p:nvSpPr>
        <p:spPr>
          <a:xfrm>
            <a:off x="209862" y="1334125"/>
            <a:ext cx="5156617" cy="4524315"/>
          </a:xfrm>
          <a:prstGeom prst="rect">
            <a:avLst/>
          </a:prstGeom>
          <a:solidFill>
            <a:schemeClr val="accent4">
              <a:lumMod val="40000"/>
              <a:lumOff val="60000"/>
            </a:schemeClr>
          </a:solidFill>
        </p:spPr>
        <p:txBody>
          <a:bodyPr wrap="square">
            <a:spAutoFit/>
          </a:bodyPr>
          <a:lstStyle/>
          <a:p>
            <a:pPr algn="just">
              <a:lnSpc>
                <a:spcPct val="150000"/>
              </a:lnSpc>
            </a:pPr>
            <a:r>
              <a:rPr lang="tr-TR" sz="3200" dirty="0" smtClean="0"/>
              <a:t>“Ey iman edenler! Şeytanın adımlarına uymayın. Kim şeytanın adımlarına uyarsa, bilsin ki o hayasızlığı ve kötülüğü emreder...”</a:t>
            </a:r>
          </a:p>
          <a:p>
            <a:pPr algn="r">
              <a:lnSpc>
                <a:spcPct val="150000"/>
              </a:lnSpc>
            </a:pPr>
            <a:r>
              <a:rPr lang="tr-TR" sz="3200" b="1" dirty="0" err="1" smtClean="0"/>
              <a:t>Nûr</a:t>
            </a:r>
            <a:r>
              <a:rPr lang="tr-TR" sz="3200" b="1" dirty="0" smtClean="0"/>
              <a:t> suresi, 21. ayet</a:t>
            </a:r>
            <a:r>
              <a:rPr lang="tr-TR" sz="3200" dirty="0" smtClean="0"/>
              <a:t>.</a:t>
            </a:r>
            <a:endParaRPr lang="tr-TR" sz="3200" dirty="0"/>
          </a:p>
        </p:txBody>
      </p:sp>
    </p:spTree>
    <p:extLst>
      <p:ext uri="{BB962C8B-B14F-4D97-AF65-F5344CB8AC3E}">
        <p14:creationId xmlns:p14="http://schemas.microsoft.com/office/powerpoint/2010/main" val="21215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Vahyin İnsanlar"/>
  <p:tag name="ISPRING_SLIDE_INDENT_LEVEL" val="0"/>
  <p:tag name="ISPRING_CUSTOM_TIMING_USED" val="0"/>
</p:tagLst>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937</Words>
  <Application>Microsoft Office PowerPoint</Application>
  <PresentationFormat>Geniş ekran</PresentationFormat>
  <Paragraphs>189</Paragraphs>
  <Slides>19</Slides>
  <Notes>4</Notes>
  <HiddenSlides>0</HiddenSlides>
  <MMClips>0</MMClips>
  <ScaleCrop>false</ScaleCrop>
  <HeadingPairs>
    <vt:vector size="6" baseType="variant">
      <vt:variant>
        <vt:lpstr>Kullanılan Yazı Tipleri</vt:lpstr>
      </vt:variant>
      <vt:variant>
        <vt:i4>12</vt:i4>
      </vt:variant>
      <vt:variant>
        <vt:lpstr>Tema</vt:lpstr>
      </vt:variant>
      <vt:variant>
        <vt:i4>7</vt:i4>
      </vt:variant>
      <vt:variant>
        <vt:lpstr>Slayt Başlıkları</vt:lpstr>
      </vt:variant>
      <vt:variant>
        <vt:i4>19</vt:i4>
      </vt:variant>
    </vt:vector>
  </HeadingPairs>
  <TitlesOfParts>
    <vt:vector size="38" baseType="lpstr">
      <vt:lpstr>맑은 고딕</vt:lpstr>
      <vt:lpstr>Arial</vt:lpstr>
      <vt:lpstr>Bahnschrift SemiCondensed</vt:lpstr>
      <vt:lpstr>Calibri</vt:lpstr>
      <vt:lpstr>Calibri Light</vt:lpstr>
      <vt:lpstr>Comfortaa</vt:lpstr>
      <vt:lpstr>Fira Sans Extra Condensed Medium</vt:lpstr>
      <vt:lpstr>Helvetica</vt:lpstr>
      <vt:lpstr>Oswald</vt:lpstr>
      <vt:lpstr>Permanent Marker</vt:lpstr>
      <vt:lpstr>Roboto</vt:lpstr>
      <vt:lpstr>Wingdings</vt:lpstr>
      <vt:lpstr>1_Office Teması</vt:lpstr>
      <vt:lpstr>2_Office Teması</vt:lpstr>
      <vt:lpstr>1_JAY DESIGN</vt:lpstr>
      <vt:lpstr>SKETCH LESSON</vt:lpstr>
      <vt:lpstr>6_Office Theme</vt:lpstr>
      <vt:lpstr>JAY DESIGN</vt:lpstr>
      <vt:lpstr>3_JAY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33</cp:revision>
  <dcterms:created xsi:type="dcterms:W3CDTF">2021-04-08T11:08:24Z</dcterms:created>
  <dcterms:modified xsi:type="dcterms:W3CDTF">2021-04-14T15:38:01Z</dcterms:modified>
</cp:coreProperties>
</file>